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6" Type="http://schemas.openxmlformats.org/officeDocument/2006/relationships/theme" Target="theme/theme1.xml" /><Relationship Id="rId35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4" Type="http://schemas.openxmlformats.org/officeDocument/2006/relationships/presProps" Target="presProps.xml" /><Relationship Id="rId3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session4: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3 main methods</a:t>
            </a:r>
          </a:p>
          <a:p>
            <a:pPr lvl="1">
              <a:buAutoNum type="arabicPeriod"/>
            </a:pPr>
            <a:r>
              <a:rPr/>
              <a:t>Point and click</a:t>
            </a:r>
          </a:p>
          <a:p>
            <a:pPr lvl="2"/>
            <a:r>
              <a:rPr/>
              <a:t>Less fiddly as no need to write code</a:t>
            </a:r>
          </a:p>
          <a:p>
            <a:pPr lvl="2"/>
            <a:r>
              <a:rPr/>
              <a:t>But not reproducible</a:t>
            </a:r>
          </a:p>
          <a:p>
            <a:pPr lvl="1">
              <a:buAutoNum type="arabicPeriod"/>
            </a:pPr>
            <a:r>
              <a:rPr/>
              <a:t>Using commands</a:t>
            </a:r>
          </a:p>
          <a:p>
            <a:pPr lvl="2"/>
            <a:r>
              <a:rPr/>
              <a:t>Better for reproducibility</a:t>
            </a:r>
          </a:p>
          <a:p>
            <a:pPr lvl="2"/>
            <a:r>
              <a:rPr/>
              <a:t>Someone else would just have to replace the source code to run the code on their own computer</a:t>
            </a:r>
          </a:p>
          <a:p>
            <a:pPr lvl="1">
              <a:buAutoNum type="arabicPeriod"/>
            </a:pPr>
            <a:r>
              <a:rPr/>
              <a:t>Connecting to an online database or google spreadsheet (not covered here)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 </a:t>
            </a:r>
            <a:r>
              <a:rPr sz="1800">
                <a:latin typeface="Courier"/>
              </a:rPr>
              <a:t>Import Dataset</a:t>
            </a:r>
            <a:r>
              <a:rPr/>
              <a:t> tab in the </a:t>
            </a:r>
            <a:r>
              <a:rPr sz="1800">
                <a:latin typeface="Courier"/>
              </a:rPr>
              <a:t>Environment</a:t>
            </a:r>
            <a:r>
              <a:rPr/>
              <a:t> pane</a:t>
            </a:r>
          </a:p>
        </p:txBody>
      </p:sp>
      <p:pic>
        <p:nvPicPr>
          <p:cNvPr descr="../Images/Point%20and%20clic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28900"/>
            <a:ext cx="5181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Choose </a:t>
            </a:r>
            <a:r>
              <a:rPr sz="1800">
                <a:latin typeface="Courier"/>
              </a:rPr>
              <a:t>From text (readr)</a:t>
            </a:r>
          </a:p>
        </p:txBody>
      </p:sp>
      <p:pic>
        <p:nvPicPr>
          <p:cNvPr descr="../Images/ImportDataset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85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Browse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Now browse for your file</a:t>
            </a:r>
            <a:br/>
          </a:p>
          <a:p>
            <a:pPr lvl="1"/>
            <a:r>
              <a:rPr/>
              <a:t>Click on the file you wish to select</a:t>
            </a:r>
            <a:br/>
          </a:p>
          <a:p>
            <a:pPr lvl="1"/>
            <a:r>
              <a:rPr/>
              <a:t>Then select </a:t>
            </a:r>
            <a:r>
              <a:rPr sz="1800">
                <a:latin typeface="Courier"/>
              </a:rPr>
              <a:t>Import</a:t>
            </a:r>
            <a:br/>
          </a:p>
          <a:p>
            <a:pPr lvl="1"/>
            <a:r>
              <a:rPr/>
              <a:t>IF you try this you will notice there is no text in the source pane. This method is not reproducible.</a:t>
            </a:r>
            <a:br/>
          </a:p>
        </p:txBody>
      </p:sp>
      <p:pic>
        <p:nvPicPr>
          <p:cNvPr descr="../Images/ImportDatase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reproducible?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Look for the code in the </a:t>
            </a:r>
            <a:r>
              <a:rPr sz="1800">
                <a:latin typeface="Courier"/>
              </a:rPr>
              <a:t>Code Preview</a:t>
            </a:r>
          </a:p>
          <a:p>
            <a:pPr lvl="1"/>
            <a:r>
              <a:rPr/>
              <a:t>You can copy and paste this code into your source pane to make this step reproducible</a:t>
            </a:r>
          </a:p>
        </p:txBody>
      </p:sp>
      <p:pic>
        <p:nvPicPr>
          <p:cNvPr descr="../Images/ImportingDataset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readr</a:t>
            </a:r>
            <a:r>
              <a:rPr/>
              <a:t> is a package containing functions to help R </a:t>
            </a:r>
            <a:r>
              <a:rPr i="1"/>
              <a:t>read</a:t>
            </a:r>
            <a:r>
              <a:rPr/>
              <a:t> your external files</a:t>
            </a:r>
            <a:br/>
          </a:p>
          <a:p>
            <a:pPr lvl="1"/>
            <a:r>
              <a:rPr/>
              <a:t>It is automatically installed with </a:t>
            </a:r>
            <a:r>
              <a:rPr sz="1800">
                <a:latin typeface="Courier"/>
              </a:rPr>
              <a:t>tidyverse</a:t>
            </a:r>
            <a:br/>
          </a:p>
          <a:p>
            <a:pPr lvl="1"/>
            <a:r>
              <a:rPr/>
              <a:t>Remember we have installed already so now load the packages with </a:t>
            </a:r>
            <a:r>
              <a:rPr sz="1800">
                <a:latin typeface="Courier"/>
              </a:rPr>
              <a:t>library()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then tell R to read a CSV file by writing the full file path name.</a:t>
            </a:r>
          </a:p>
          <a:p>
            <a:pPr lvl="1"/>
            <a:r>
              <a:rPr/>
              <a:t>Because we are working in an RStudio project we can use a </a:t>
            </a:r>
            <a:r>
              <a:rPr b="1"/>
              <a:t>relative file path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creating an object called "cchic" to contain the data</a:t>
            </a:r>
            <a:br/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read_csv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"data/clean_CCHIC.csv"</a:t>
            </a:r>
            <a:r>
              <a:rPr sz="1800">
                <a:latin typeface="Courier"/>
              </a:rPr>
              <a:t>)</a:t>
            </a:r>
          </a:p>
          <a:p>
            <a:pPr lvl="1"/>
            <a:r>
              <a:rPr/>
              <a:t>(use double dot </a:t>
            </a:r>
            <a:r>
              <a:rPr sz="1800">
                <a:latin typeface="Courier"/>
              </a:rPr>
              <a:t>..</a:t>
            </a:r>
            <a:r>
              <a:rPr/>
              <a:t> for a file in the directory above the current working directory)</a:t>
            </a:r>
          </a:p>
          <a:p>
            <a:pPr lvl="0" marL="0" indent="0">
              <a:buNone/>
            </a:pPr>
            <a:r>
              <a:rPr/>
              <a:t>Display the contents of the data frame </a:t>
            </a:r>
            <a:r>
              <a:rPr sz="1800">
                <a:latin typeface="Courier"/>
              </a:rPr>
              <a:t>cchic</a:t>
            </a:r>
            <a:r>
              <a:rPr/>
              <a:t>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Tibble</a:t>
            </a:r>
          </a:p>
        </p:txBody>
      </p:sp>
      <p:pic>
        <p:nvPicPr>
          <p:cNvPr descr="../Images/Tib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816100"/>
            <a:ext cx="6896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 sz="1800">
                <a:latin typeface="Courier"/>
              </a:rPr>
              <a:t>tibble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specially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You have imported your data into R.</a:t>
            </a:r>
          </a:p>
          <a:p>
            <a:pPr lvl="1"/>
            <a:r>
              <a:rPr/>
              <a:t>You need a neat way of looking at it.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View</a:t>
            </a:r>
            <a:r>
              <a:rPr sz="1800">
                <a:latin typeface="Courier"/>
              </a:rPr>
              <a:t>(cchic)</a:t>
            </a:r>
          </a:p>
          <a:p>
            <a:pPr lvl="1"/>
            <a:r>
              <a:rPr/>
              <a:t>The data is displayed in a familiar spreadsheet format.</a:t>
            </a:r>
          </a:p>
          <a:p>
            <a:pPr lvl="2"/>
            <a:r>
              <a:rPr/>
              <a:t>This is a more human-legible table</a:t>
            </a:r>
            <a:br/>
          </a:p>
          <a:p>
            <a:pPr lvl="2"/>
            <a:r>
              <a:rPr/>
              <a:t>You can also view the data via the environment pane</a:t>
            </a:r>
          </a:p>
        </p:txBody>
      </p:sp>
      <p:pic>
        <p:nvPicPr>
          <p:cNvPr descr="../Images/View(cchic)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514600"/>
            <a:ext cx="51816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Spreadsheets in R are called data frames You can use these functions to investigate your data frame:</a:t>
            </a:r>
          </a:p>
          <a:p>
            <a:pPr lvl="1"/>
            <a:r>
              <a:rPr sz="1800">
                <a:latin typeface="Courier"/>
              </a:rPr>
              <a:t>head(cchic)</a:t>
            </a:r>
            <a:br/>
          </a:p>
          <a:p>
            <a:pPr lvl="1"/>
            <a:r>
              <a:rPr sz="1800">
                <a:latin typeface="Courier"/>
              </a:rPr>
              <a:t>tail(cchic)</a:t>
            </a:r>
            <a:br/>
          </a:p>
          <a:p>
            <a:pPr lvl="1"/>
            <a:r>
              <a:rPr sz="1800">
                <a:latin typeface="Courier"/>
              </a:rPr>
              <a:t>names(cchic)</a:t>
            </a:r>
            <a:br/>
          </a:p>
          <a:p>
            <a:pPr lvl="1"/>
            <a:r>
              <a:rPr sz="1800">
                <a:latin typeface="Courier"/>
              </a:rPr>
              <a:t>str(cchic)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workshop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Getting </a:t>
            </a:r>
            <a:r>
              <a:rPr sz="1800">
                <a:latin typeface="Courier"/>
              </a:rPr>
              <a:t>csv</a:t>
            </a:r>
            <a:r>
              <a:rPr/>
              <a:t> files into R</a:t>
            </a:r>
            <a:br/>
          </a:p>
          <a:p>
            <a:pPr lvl="1">
              <a:buAutoNum type="arabicPeriod"/>
            </a:pPr>
            <a:r>
              <a:rPr/>
              <a:t>Initial exploration of your data set</a:t>
            </a: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first 6 rows of the data frame.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last 6 rows of the data frame.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names of the variables.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Prints the data type of each variable.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look at specific data points.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cchic[</a:t>
            </a:r>
            <a:r>
              <a:rPr sz="1800">
                <a:solidFill>
                  <a:srgbClr val="40A070"/>
                </a:solidFill>
                <a:latin typeface="Courier"/>
              </a:rPr>
              <a:t>21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temp_nc
##     &lt;dbl&gt;
## 1    36.1</a:t>
            </a:r>
          </a:p>
          <a:p>
            <a:pPr lvl="0" marL="0" indent="0">
              <a:buNone/>
            </a:pPr>
            <a:r>
              <a:rPr/>
              <a:t>This displays the the piece of data in the 21st row and 5th column.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$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also use the </a:t>
            </a:r>
            <a:r>
              <a:rPr sz="1800">
                <a:latin typeface="Courier"/>
              </a:rPr>
              <a:t>$</a:t>
            </a:r>
            <a:r>
              <a:rPr/>
              <a:t> function</a:t>
            </a:r>
          </a:p>
          <a:p>
            <a:pPr lvl="1"/>
            <a:r>
              <a:rPr/>
              <a:t>Enter </a:t>
            </a:r>
            <a:r>
              <a:rPr sz="1800">
                <a:latin typeface="Courier"/>
              </a:rPr>
              <a:t>data_frame_name$variable_name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weight</a:t>
            </a:r>
          </a:p>
          <a:p>
            <a:pPr lvl="1"/>
            <a:r>
              <a:rPr/>
              <a:t>This will list all of the data in the weight column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>
                <a:latin typeface="Courier"/>
              </a:rPr>
              <a:t>table()</a:t>
            </a:r>
            <a:r>
              <a:rPr/>
              <a:t> </a:t>
            </a:r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Specific functions from other packages can help you describe the whole data set</a:t>
            </a:r>
          </a:p>
          <a:p>
            <a:pPr lvl="1"/>
            <a:r>
              <a:rPr/>
              <a:t>e.g. </a:t>
            </a:r>
          </a:p>
          <a:p>
            <a:pPr lvl="1"/>
            <a:r>
              <a:rPr sz="1800">
                <a:latin typeface="Courier"/>
              </a:rPr>
              <a:t>table()</a:t>
            </a:r>
            <a:r>
              <a:rPr/>
              <a:t> gives the number of unique values in a column</a:t>
            </a:r>
          </a:p>
          <a:p>
            <a:pPr lvl="1"/>
            <a:r>
              <a:rPr sz="1800">
                <a:latin typeface="Courier"/>
              </a:rPr>
              <a:t>range()</a:t>
            </a:r>
            <a:r>
              <a:rPr/>
              <a:t> </a:t>
            </a:r>
            <a:r>
              <a:rPr sz="1800">
                <a:latin typeface="Courier"/>
              </a:rPr>
              <a:t>min()</a:t>
            </a:r>
            <a:r>
              <a:rPr/>
              <a:t> </a:t>
            </a:r>
            <a:r>
              <a:rPr sz="1800">
                <a:latin typeface="Courier"/>
              </a:rPr>
              <a:t>mean()</a:t>
            </a:r>
            <a:r>
              <a:rPr/>
              <a:t> work on numeric columns</a:t>
            </a:r>
          </a:p>
          <a:p>
            <a:pPr lvl="1"/>
            <a:r>
              <a:rPr/>
              <a:t>BEWARE if a column contains any NA values these will return NA, unless you specify </a:t>
            </a:r>
            <a:r>
              <a:rPr sz="1800">
                <a:latin typeface="Courier"/>
              </a:rPr>
              <a:t>na.rm=TRUE</a:t>
            </a:r>
          </a:p>
          <a:p>
            <a:pPr lvl="1"/>
            <a:r>
              <a:rPr/>
              <a:t>try 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(cchic2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1">
              <a:buAutoNum type="arabicPeriod"/>
            </a:pPr>
            <a:r>
              <a:rPr/>
              <a:t>Display the </a:t>
            </a:r>
            <a:r>
              <a:rPr sz="1800">
                <a:latin typeface="Courier"/>
              </a:rPr>
              <a:t>discharge</a:t>
            </a:r>
            <a:r>
              <a:rPr/>
              <a:t> vector from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1">
              <a:buAutoNum type="arabicPeriod"/>
            </a:pPr>
            <a:r>
              <a:rPr/>
              <a:t>How many men and women are in the database?</a:t>
            </a:r>
          </a:p>
          <a:p>
            <a:pPr lvl="1">
              <a:buAutoNum type="arabicPeriod"/>
            </a:pPr>
            <a:r>
              <a:rPr/>
              <a:t>How many survived and how many died?</a:t>
            </a:r>
          </a:p>
          <a:p>
            <a:pPr lvl="2">
              <a:buAutoNum type="alphaLcParenR"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2">
              <a:buAutoNum type="alphaLcParenR"/>
            </a:pPr>
            <a:r>
              <a:rPr/>
              <a:t>Use it to see how many vectors contain information about “temp”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types of variables do you have in </a:t>
            </a:r>
            <a:r>
              <a:rPr sz="1800">
                <a:latin typeface="Courier"/>
              </a:rPr>
              <a:t>cchic</a:t>
            </a:r>
            <a:r>
              <a:rPr/>
              <a:t>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 the </a:t>
            </a:r>
            <a:r>
              <a:rPr sz="1800">
                <a:latin typeface="Courier"/>
              </a:rPr>
              <a:t>discharge</a:t>
            </a:r>
            <a:r>
              <a:rPr/>
              <a:t> vector in </a:t>
            </a:r>
            <a:r>
              <a:rPr sz="1800">
                <a:latin typeface="Courier"/>
              </a:rPr>
              <a:t>cchic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now learnt to input data into R manually</a:t>
            </a:r>
            <a:br/>
          </a:p>
          <a:p>
            <a:pPr lvl="1"/>
            <a:r>
              <a:rPr/>
              <a:t>But what happens if you are given an Excel spreadsheet and told to analyse it?</a:t>
            </a:r>
          </a:p>
          <a:p>
            <a:pPr lvl="2"/>
            <a:r>
              <a:rPr/>
              <a:t>How can you look at and work with that data in R?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men and women are in the database?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F    M 
## 2246 2754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 many survived and how many died?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vital_status)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A    D 
## 4444  556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Answer</a:t>
            </a:r>
            <a:r>
              <a:rPr/>
              <a:t> </a:t>
            </a:r>
            <a:r>
              <a:rPr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does the function </a:t>
            </a:r>
            <a:r>
              <a:rPr sz="1800">
                <a:latin typeface="Courier"/>
              </a:rPr>
              <a:t>ls()</a:t>
            </a:r>
            <a:r>
              <a:rPr/>
              <a:t> do?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ls</a:t>
            </a:r>
            <a:r>
              <a:rPr sz="1800">
                <a:latin typeface="Courier"/>
              </a:rPr>
              <a:t>(cchic, </a:t>
            </a:r>
            <a:r>
              <a:rPr sz="1800">
                <a:solidFill>
                  <a:srgbClr val="902000"/>
                </a:solidFill>
                <a:latin typeface="Courier"/>
              </a:rPr>
              <a:t>pattern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"temp"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"temp_c"  "temp_nc"</a:t>
            </a:r>
          </a:p>
          <a:p>
            <a:pPr lvl="0" marL="0" indent="0">
              <a:buNone/>
            </a:pPr>
            <a:r>
              <a:rPr/>
              <a:t>This lists all of the variables containing the word “temp”.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use a synthetic dataset (5k rows) similar to the Critical Care Health Informatics Collaborative data.</a:t>
            </a:r>
          </a:p>
          <a:p>
            <a:pPr lvl="1"/>
            <a:r>
              <a:rPr/>
              <a:t>Data look real, but aren’t.</a:t>
            </a:r>
          </a:p>
          <a:p>
            <a:pPr lvl="1"/>
            <a:r>
              <a:rPr/>
              <a:t>Multicentre Adult ITU database</a:t>
            </a:r>
          </a:p>
          <a:p>
            <a:pPr lvl="2"/>
            <a:r>
              <a:rPr/>
              <a:t>11 adult ICUs</a:t>
            </a:r>
          </a:p>
          <a:p>
            <a:pPr lvl="2"/>
            <a:r>
              <a:rPr/>
              <a:t>5 UK teaching hospitals</a:t>
            </a:r>
          </a:p>
          <a:p>
            <a:pPr lvl="2"/>
            <a:r>
              <a:rPr/>
              <a:t>Privacy ensured through “highest standards of data security”</a:t>
            </a:r>
          </a:p>
          <a:p>
            <a:pPr lvl="2"/>
            <a:r>
              <a:rPr/>
              <a:t>18, 074 unique patients</a:t>
            </a:r>
          </a:p>
          <a:p>
            <a:pPr lvl="1"/>
            <a:r>
              <a:rPr/>
              <a:t>Thankyou to the ClinicianCoders project who created the data (&amp; many of these slides!)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i="1"/>
              <a:t>Comma separated values</a:t>
            </a:r>
            <a:r>
              <a:rPr/>
              <a:t> file</a:t>
            </a:r>
            <a:br/>
          </a:p>
          <a:p>
            <a:pPr lvl="1"/>
            <a:r>
              <a:rPr/>
              <a:t>You still have columns and rows</a:t>
            </a:r>
            <a:br/>
          </a:p>
          <a:p>
            <a:pPr lvl="1"/>
            <a:r>
              <a:rPr/>
              <a:t>But data values on a single row are separated by commas instead of walls of a cell</a:t>
            </a:r>
            <a:br/>
          </a:p>
          <a:p>
            <a:pPr lvl="1"/>
            <a:r>
              <a:rPr/>
              <a:t>Excel spreadsheets are easily converted into this format</a:t>
            </a:r>
          </a:p>
        </p:txBody>
      </p:sp>
      <p:pic>
        <p:nvPicPr>
          <p:cNvPr descr="../Images/Unformatted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54300"/>
            <a:ext cx="5181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Files,</a:t>
            </a:r>
            <a:r>
              <a:rPr/>
              <a:t> </a:t>
            </a:r>
            <a:r>
              <a:rPr/>
              <a:t>Directories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can not read your data if it does not know where it is stored</a:t>
            </a:r>
            <a:br/>
          </a:p>
          <a:p>
            <a:pPr lvl="1"/>
            <a:r>
              <a:rPr/>
              <a:t>Your computer has a system for storing files within directories</a:t>
            </a:r>
          </a:p>
          <a:p>
            <a:pPr lvl="1"/>
            <a:r>
              <a:rPr/>
              <a:t>Directories are also known as folders</a:t>
            </a:r>
            <a:br/>
          </a:p>
          <a:p>
            <a:pPr lvl="1"/>
            <a:r>
              <a:rPr/>
              <a:t>The language used to instruct on the location of the file in known as the </a:t>
            </a:r>
            <a:r>
              <a:rPr sz="1800">
                <a:latin typeface="Courier"/>
              </a:rPr>
              <a:t>file path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Starts with a </a:t>
            </a:r>
            <a:r>
              <a:rPr sz="1800">
                <a:latin typeface="Courier"/>
              </a:rPr>
              <a:t>Root Directory</a:t>
            </a:r>
            <a:r>
              <a:rPr/>
              <a:t> and then </a:t>
            </a:r>
            <a:r>
              <a:rPr sz="1800">
                <a:latin typeface="Courier"/>
              </a:rPr>
              <a:t>Branches</a:t>
            </a:r>
            <a:r>
              <a:rPr/>
              <a:t> are specified</a:t>
            </a:r>
          </a:p>
          <a:p>
            <a:pPr lvl="1"/>
            <a:r>
              <a:rPr/>
              <a:t>You can find out the file path name by right clicking on any file:</a:t>
            </a:r>
          </a:p>
          <a:p>
            <a:pPr lvl="2"/>
            <a:r>
              <a:rPr sz="1800">
                <a:latin typeface="Courier"/>
              </a:rPr>
              <a:t>Properties</a:t>
            </a:r>
            <a:r>
              <a:rPr/>
              <a:t> in Windows</a:t>
            </a:r>
          </a:p>
          <a:p>
            <a:pPr lvl="2"/>
            <a:r>
              <a:rPr sz="1800">
                <a:latin typeface="Courier"/>
              </a:rPr>
              <a:t>Get Info</a:t>
            </a:r>
            <a:r>
              <a:rPr/>
              <a:t> in Mac</a:t>
            </a:r>
            <a:br/>
          </a:p>
          <a:p>
            <a:pPr lvl="1"/>
            <a:r>
              <a:rPr/>
              <a:t>Folders within directories are specified with:</a:t>
            </a:r>
          </a:p>
          <a:p>
            <a:pPr lvl="2"/>
            <a:r>
              <a:rPr sz="1800">
                <a:latin typeface="Courier"/>
              </a:rPr>
              <a:t>/</a:t>
            </a:r>
            <a:r>
              <a:rPr/>
              <a:t> in Mac &amp; Unix</a:t>
            </a:r>
          </a:p>
          <a:p>
            <a:pPr lvl="2"/>
            <a:r>
              <a:rPr sz="1800">
                <a:latin typeface="Courier"/>
              </a:rPr>
              <a:t>\\</a:t>
            </a:r>
            <a:r>
              <a:rPr/>
              <a:t> in Windows</a:t>
            </a:r>
          </a:p>
        </p:txBody>
      </p:sp>
      <p:pic>
        <p:nvPicPr>
          <p:cNvPr descr="../Images/FilePropert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77100" y="1816100"/>
            <a:ext cx="297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R would have chosen a working directory for you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getwd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Will display your working directory in your console</a:t>
            </a:r>
            <a:br/>
          </a:p>
          <a:p>
            <a:pPr lvl="1"/>
            <a:r>
              <a:rPr/>
              <a:t>You can then reset it to your desired working directory using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setwd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However using RStudio projects reduces the need to use </a:t>
            </a:r>
            <a:r>
              <a:rPr sz="1800">
                <a:latin typeface="Courier"/>
              </a:rPr>
              <a:t>setwd()</a:t>
            </a:r>
          </a:p>
        </p:txBody>
      </p:sp>
      <p:pic>
        <p:nvPicPr>
          <p:cNvPr descr="../Images/Setw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37300" y="1816100"/>
            <a:ext cx="4851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Remember.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quotation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(</a:t>
            </a:r>
            <a:r>
              <a:rPr sz="1800">
                <a:latin typeface="Courier"/>
              </a:rPr>
              <a:t>""</a:t>
            </a:r>
            <a:r>
              <a:rPr/>
              <a:t>)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name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session4: read data into R</dc:title>
  <dc:creator/>
  <cp:keywords/>
  <dcterms:created xsi:type="dcterms:W3CDTF">2021-08-22T22:47:43Z</dcterms:created>
  <dcterms:modified xsi:type="dcterms:W3CDTF">2021-08-22T22:47:43Z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