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notesMaster" Target="notesMasters/notesMaster1.xml" /><Relationship Id="rId48" Type="http://schemas.openxmlformats.org/officeDocument/2006/relationships/theme" Target="theme/theme1.xml" /><Relationship Id="rId4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46" Type="http://schemas.openxmlformats.org/officeDocument/2006/relationships/presProps" Target="presProps.xml" /><Relationship Id="rId4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hsx.nhs.uk/blogs/data-saves-lives-building-and-skilling-nhs-analytics-community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packages/available_packages_by_name.html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ladies.org/" TargetMode="External" /><Relationship Id="rId3" Type="http://schemas.openxmlformats.org/officeDocument/2006/relationships/hyperlink" Target="https://twitter.com/search?q=%23rstats&amp;src=typed_query" TargetMode="External" /><Relationship Id="rId4" Type="http://schemas.openxmlformats.org/officeDocument/2006/relationships/hyperlink" Target="https://twitter.com/rfunctionaday/status/1429296120568721425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VictimOfMaths/COVID-19" TargetMode="External" /><Relationship Id="rId3" Type="http://schemas.openxmlformats.org/officeDocument/2006/relationships/hyperlink" Target="https://victimofmaths.shinyapps.io/COVID_LA_Plots/" TargetMode="External" /><Relationship Id="rId4" Type="http://schemas.openxmlformats.org/officeDocument/2006/relationships/hyperlink" Target="https://r-medicine.org/" TargetMode="External" /><Relationship Id="rId5" Type="http://schemas.openxmlformats.org/officeDocument/2006/relationships/hyperlink" Target="https://nhsrcommunity.com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session2: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“the NHS is failing to make the most of its data because there are not enough people with the right analytical skills to make sense of the information being collected”</a:t>
            </a:r>
          </a:p>
          <a:p>
            <a:pPr lvl="0" marL="0" indent="0">
              <a:buNone/>
            </a:pPr>
            <a:r>
              <a:rPr/>
              <a:t>“Communities need to share languages and common tools to work and grow together. R and Python are both free, open source, state of the art …”</a:t>
            </a:r>
          </a:p>
          <a:p>
            <a:pPr lvl="0" marL="0" indent="0">
              <a:buNone/>
            </a:pPr>
            <a:r>
              <a:rPr/>
              <a:t>“We need to create a culture of ‘build it once, share the methodology and learn with others’”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NHSX blog 2021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(switch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Objects</a:t>
            </a:r>
          </a:p>
          <a:p>
            <a:pPr lvl="2"/>
            <a:r>
              <a:rPr/>
              <a:t>named objects store data (&amp; other things)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1"/>
            <a:r>
              <a:rPr/>
              <a:t>Packages</a:t>
            </a:r>
          </a:p>
          <a:p>
            <a:pPr lvl="2"/>
            <a:r>
              <a:rPr/>
              <a:t>collections of objects (data) and functions</a:t>
            </a:r>
          </a:p>
          <a:p>
            <a:pPr lvl="2"/>
            <a:r>
              <a:rPr/>
              <a:t>provide additional functionality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string.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R a vector is a container with elements of the same 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  <a:p>
            <a:pPr lvl="1"/>
            <a:r>
              <a:rPr/>
              <a:t>Here we can create a new vector for gender</a:t>
            </a:r>
          </a:p>
          <a:p>
            <a:pPr lvl="1"/>
            <a:r>
              <a:rPr/>
              <a:t>and combine the 3 vectors (name, age, gender) into a dataframe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names in R, but are when your data is a string e.g. “male”, “female”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R 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</a:t>
            </a:r>
          </a:p>
          <a:p>
            <a:pPr lvl="1"/>
            <a:r>
              <a:rPr/>
              <a:t>R names the columns of the data frame after the names of the vectors</a:t>
            </a:r>
          </a:p>
          <a:p>
            <a:pPr lvl="1"/>
            <a:r>
              <a:rPr/>
              <a:t>R numbers each row of the data frame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columns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</a:t>
            </a:r>
          </a:p>
          <a:p>
            <a:pPr lvl="1"/>
            <a:r>
              <a:rPr/>
              <a:t>Give it a name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string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string has been added on to the end of the vector.</a:t>
            </a:r>
          </a:p>
          <a:p>
            <a:pPr lvl="1"/>
            <a:r>
              <a:rPr/>
              <a:t>The vector is now a string vector.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Free software for statistical computing, plotting (and almost anything else you can think of)</a:t>
            </a:r>
          </a:p>
          <a:p>
            <a:pPr lvl="1"/>
            <a:r>
              <a:rPr/>
              <a:t>Works on all platforms</a:t>
            </a:r>
          </a:p>
          <a:p>
            <a:pPr lvl="1"/>
            <a:r>
              <a:rPr/>
              <a:t>Built around handling data</a:t>
            </a:r>
          </a:p>
          <a:p>
            <a:pPr lvl="1"/>
            <a:r>
              <a:rPr/>
              <a:t>NOT just for statistics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think of them as a factory</a:t>
            </a:r>
          </a:p>
          <a:p>
            <a:pPr lvl="1"/>
            <a:r>
              <a:rPr/>
              <a:t>Usually labelled as a verb (they are “doing” something)</a:t>
            </a:r>
          </a:p>
          <a:p>
            <a:pPr lvl="1"/>
            <a:r>
              <a:rPr/>
              <a:t>Many come built into R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</a:t>
            </a:r>
          </a:p>
          <a:p>
            <a:pPr lvl="1"/>
            <a:r>
              <a:rPr/>
              <a:t>View each function as a separate separate factory in a production line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group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  <a:p>
            <a:pPr lvl="1"/>
            <a:r>
              <a:rPr sz="1800">
                <a:latin typeface="Courier"/>
              </a:rPr>
              <a:t>mean()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1"/>
            <a:r>
              <a:rPr sz="1800">
                <a:latin typeface="Courier"/>
              </a:rPr>
              <a:t>mean()</a:t>
            </a:r>
            <a:r>
              <a:rPr/>
              <a:t> Gives the mean of a numeric vector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</a:t>
            </a:r>
          </a:p>
          <a:p>
            <a:pPr lvl="1"/>
            <a:r>
              <a:rPr/>
              <a:t>They will fail if they are supplied with the wrong kind of data - they will return an error message instead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mean(group$gender)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detailed &amp; contains a lot of info you don’t need (I don’t understand all of it).</a:t>
            </a:r>
          </a:p>
          <a:p>
            <a:pPr lvl="1"/>
            <a:r>
              <a:rPr/>
              <a:t>Usually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Argument details</a:t>
            </a:r>
          </a:p>
          <a:p>
            <a:pPr lvl="2"/>
            <a:r>
              <a:rPr/>
              <a:t>A reproducible example of use, that you can normally copy &amp; paste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Why?</a:t>
            </a:r>
          </a:p>
          <a:p>
            <a:pPr lvl="2"/>
            <a:r>
              <a:rPr/>
              <a:t>You can do </a:t>
            </a:r>
            <a:r>
              <a:rPr i="1"/>
              <a:t>anything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Can record everything you do, so can be repeated with one click</a:t>
            </a:r>
          </a:p>
          <a:p>
            <a:pPr lvl="1"/>
            <a:r>
              <a:rPr/>
              <a:t>Hurdles</a:t>
            </a:r>
          </a:p>
          <a:p>
            <a:pPr lvl="2"/>
            <a:r>
              <a:rPr/>
              <a:t>Need to learn a new language</a:t>
            </a:r>
          </a:p>
          <a:p>
            <a:pPr lvl="2"/>
            <a:r>
              <a:rPr/>
              <a:t>Little ‘point and click’</a:t>
            </a:r>
          </a:p>
          <a:p>
            <a:pPr lvl="2"/>
            <a:r>
              <a:rPr/>
              <a:t>Need to describe to the computer the steps you want it to take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head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‘n’? Try it</a:t>
            </a:r>
          </a:p>
          <a:p>
            <a:pPr lvl="2"/>
            <a:r>
              <a:rPr/>
              <a:t>Try copy &amp; pasting some of the examples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bunch of functions that come with R. They are ‘base R’ functions.</a:t>
            </a:r>
          </a:p>
          <a:p>
            <a:pPr lvl="0" marL="0" indent="0">
              <a:buNone/>
            </a:pPr>
            <a:r>
              <a:rPr/>
              <a:t>Extra functionality in packages.</a:t>
            </a:r>
          </a:p>
          <a:p>
            <a:pPr lvl="1"/>
            <a:r>
              <a:rPr/>
              <a:t>Currently, the CRAN package repository features </a:t>
            </a:r>
            <a:r>
              <a:rPr>
                <a:hlinkClick r:id="rId2"/>
              </a:rPr>
              <a:t>18073</a:t>
            </a:r>
            <a:r>
              <a:rPr/>
              <a:t> available packages.</a:t>
            </a:r>
          </a:p>
          <a:p>
            <a:pPr lvl="0" marL="0" indent="0">
              <a:buNone/>
            </a:pPr>
            <a:r>
              <a:rPr/>
              <a:t>Anyone can create &amp; share packages.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sz="1800">
                <a:latin typeface="Courier"/>
              </a:rPr>
              <a:t>install.packages("[package name]")</a:t>
            </a:r>
          </a:p>
          <a:p>
            <a:pPr lvl="1">
              <a:buAutoNum type="arabicPeriod"/>
            </a:pPr>
            <a:r>
              <a:rPr sz="1800">
                <a:latin typeface="Courier"/>
              </a:rPr>
              <a:t>library([package name])</a:t>
            </a:r>
          </a:p>
          <a:p>
            <a:pPr lvl="0" marL="0" indent="0">
              <a:buNone/>
            </a:pPr>
            <a:r>
              <a:rPr/>
              <a:t>Lightbulb analogy</a:t>
            </a:r>
          </a:p>
          <a:p>
            <a:pPr lvl="1">
              <a:buAutoNum type="arabicPeriod"/>
            </a:pPr>
            <a:r>
              <a:rPr/>
              <a:t>install lightbulb - do once (update ~ yearly)</a:t>
            </a:r>
          </a:p>
          <a:p>
            <a:pPr lvl="1">
              <a:buAutoNum type="arabicPeriod"/>
            </a:pPr>
            <a:r>
              <a:rPr/>
              <a:t>library - do every time you start R / enter room</a:t>
            </a:r>
          </a:p>
          <a:p>
            <a:pPr lvl="0" marL="0" indent="0">
              <a:buNone/>
            </a:pPr>
            <a:r>
              <a:rPr/>
              <a:t>We have already installed required packages for you. Limitations to installing packages on some NHS systems.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use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  <a:p>
            <a:pPr lvl="0" marL="0" indent="0">
              <a:buNone/>
            </a:pPr>
            <a:r>
              <a:rPr/>
              <a:t>These are all part of the </a:t>
            </a:r>
            <a:r>
              <a:rPr sz="1800">
                <a:latin typeface="Courier"/>
              </a:rPr>
              <a:t>tidyverse</a:t>
            </a:r>
            <a:r>
              <a:rPr/>
              <a:t> - you can load all of them with </a:t>
            </a:r>
            <a:r>
              <a:rPr sz="1800">
                <a:latin typeface="Courier"/>
              </a:rPr>
              <a:t>library(tidyverse)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tidyverse</a:t>
            </a:r>
            <a:r>
              <a:rPr/>
              <a:t> packages are designed to work with </a:t>
            </a:r>
            <a:r>
              <a:rPr b="1"/>
              <a:t>tidy data</a:t>
            </a:r>
            <a:r>
              <a:rPr/>
              <a:t> that we will talk about later.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data? - Easy</a:t>
            </a:r>
          </a:p>
          <a:p>
            <a:pPr lvl="2"/>
            <a:r>
              <a:rPr/>
              <a:t>Repeat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almost anything you can do in one you can also do in other</a:t>
            </a:r>
          </a:p>
          <a:p>
            <a:pPr lvl="1"/>
            <a:r>
              <a:rPr/>
              <a:t>what are people around you using ?</a:t>
            </a:r>
          </a:p>
          <a:p>
            <a:pPr lvl="1"/>
            <a:r>
              <a:rPr/>
              <a:t>R is commoner in Research, Python in software engineering</a:t>
            </a:r>
          </a:p>
          <a:p>
            <a:pPr lvl="1"/>
            <a:r>
              <a:rPr/>
              <a:t>R for Research, Python for production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imperfect</a:t>
            </a:r>
            <a:r>
              <a:rPr/>
              <a:t> </a:t>
            </a:r>
            <a:r>
              <a:rPr/>
              <a:t>analogy</a:t>
            </a:r>
          </a:p>
        </p:txBody>
      </p:sp>
      <p:pic>
        <p:nvPicPr>
          <p:cNvPr descr="../Images/01-r-python-bike-analog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42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big improvement over past 10 years</a:t>
            </a:r>
          </a:p>
          <a:p>
            <a:pPr lvl="1"/>
            <a:r>
              <a:rPr/>
              <a:t>now much more beginner friendly</a:t>
            </a:r>
          </a:p>
          <a:p>
            <a:pPr lvl="1"/>
            <a:r>
              <a:rPr/>
              <a:t>efforts to increase under-represented groups e.g. </a:t>
            </a:r>
            <a:r>
              <a:rPr>
                <a:hlinkClick r:id="rId2"/>
              </a:rPr>
              <a:t>R-Ladies Global</a:t>
            </a:r>
          </a:p>
          <a:p>
            <a:pPr lvl="1"/>
            <a:r>
              <a:rPr/>
              <a:t>Twitter e.g. </a:t>
            </a:r>
            <a:r>
              <a:rPr>
                <a:hlinkClick r:id="rId3"/>
              </a:rPr>
              <a:t>#rstats hashtag</a:t>
            </a:r>
            <a:r>
              <a:rPr/>
              <a:t>, </a:t>
            </a:r>
            <a:r>
              <a:rPr>
                <a:hlinkClick r:id="rId4"/>
              </a:rPr>
              <a:t>a tweet from yesterday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amazing open-source covid graphics by Colin Angus</a:t>
            </a:r>
            <a:r>
              <a:rPr/>
              <a:t> &amp; one of his </a:t>
            </a:r>
            <a:r>
              <a:rPr>
                <a:hlinkClick r:id="rId3"/>
              </a:rPr>
              <a:t>covid apps</a:t>
            </a:r>
          </a:p>
          <a:p>
            <a:pPr lvl="0" marL="0" indent="0">
              <a:buNone/>
            </a:pPr>
            <a:r>
              <a:rPr>
                <a:hlinkClick r:id="rId4"/>
              </a:rPr>
              <a:t>R/medicine conference starting tomorrow !</a:t>
            </a:r>
          </a:p>
          <a:p>
            <a:pPr lvl="0" marL="0" indent="0">
              <a:buNone/>
            </a:pPr>
            <a:r>
              <a:rPr>
                <a:hlinkClick r:id="rId5"/>
              </a:rPr>
              <a:t>NHS R Community &amp; conference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session2: Intro to R</dc:title>
  <dc:creator/>
  <cp:keywords/>
  <dcterms:created xsi:type="dcterms:W3CDTF">2021-08-22T12:34:54Z</dcterms:created>
  <dcterms:modified xsi:type="dcterms:W3CDTF">2021-08-22T12:34:54Z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