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9"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122680"/>
            <a:ext cx="9144000" cy="2740660"/>
          </a:xfrm>
        </p:spPr>
        <p:txBody>
          <a:bodyPr>
            <a:noAutofit/>
            <a:scene3d>
              <a:camera prst="orthographicFront"/>
              <a:lightRig rig="threePt" dir="t"/>
            </a:scene3d>
          </a:bodyPr>
          <a:p>
            <a:br>
              <a:rPr lang="en-US"/>
            </a:br>
            <a:r>
              <a:rPr lang="en-US" sz="11500" b="1">
                <a:solidFill>
                  <a:schemeClr val="tx1"/>
                </a:solidFill>
                <a:effectLst>
                  <a:outerShdw blurRad="38100" dist="19050" dir="2700000" algn="tl" rotWithShape="0">
                    <a:schemeClr val="dk1">
                      <a:alpha val="40000"/>
                    </a:schemeClr>
                  </a:outerShdw>
                </a:effectLst>
              </a:rPr>
              <a:t>Complexity</a:t>
            </a:r>
            <a:r>
              <a:rPr lang="en-US" sz="11500">
                <a:solidFill>
                  <a:schemeClr val="tx1"/>
                </a:solidFill>
                <a:effectLst>
                  <a:outerShdw blurRad="38100" dist="19050" dir="2700000" algn="tl" rotWithShape="0">
                    <a:schemeClr val="dk1">
                      <a:alpha val="40000"/>
                    </a:schemeClr>
                  </a:outerShdw>
                </a:effectLst>
              </a:rPr>
              <a:t> </a:t>
            </a:r>
            <a:endParaRPr lang="en-US" sz="1150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524000" y="3863340"/>
            <a:ext cx="9509125" cy="1457960"/>
          </a:xfrm>
        </p:spPr>
        <p:txBody>
          <a:bodyPr/>
          <a:p>
            <a:r>
              <a:rPr lang="en-US" sz="3200" b="1">
                <a:effectLst>
                  <a:outerShdw blurRad="38100" dist="38100" dir="2700000" algn="tl">
                    <a:srgbClr val="000000">
                      <a:alpha val="43137"/>
                    </a:srgbClr>
                  </a:outerShdw>
                </a:effectLst>
              </a:rPr>
              <a:t>in Computer Science</a:t>
            </a:r>
            <a:endParaRPr lang="en-US" sz="3200" b="1">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1455" y="0"/>
            <a:ext cx="10964545" cy="1419860"/>
          </a:xfrm>
        </p:spPr>
        <p:txBody>
          <a:bodyPr>
            <a:normAutofit/>
          </a:bodyPr>
          <a:p>
            <a:r>
              <a:rPr lang="en-US" b="1">
                <a:effectLst>
                  <a:outerShdw blurRad="38100" dist="38100" dir="2700000" algn="tl">
                    <a:srgbClr val="000000">
                      <a:alpha val="43137"/>
                    </a:srgbClr>
                  </a:outerShdw>
                </a:effectLst>
              </a:rPr>
              <a:t>Example:Let us consider an algorithm of sequential searching in an array of size</a:t>
            </a:r>
            <a:endParaRPr lang="en-US" b="1">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11455" y="1252855"/>
            <a:ext cx="11981180" cy="5605780"/>
          </a:xfrm>
        </p:spPr>
        <p:txBody>
          <a:bodyPr>
            <a:noAutofit/>
          </a:bodyPr>
          <a:p>
            <a:r>
              <a:rPr lang="en-US" sz="2000" i="1"/>
              <a:t>Its worst-case runtime complexity is O(n)</a:t>
            </a:r>
            <a:endParaRPr lang="en-US" sz="2000" i="1"/>
          </a:p>
          <a:p>
            <a:r>
              <a:rPr lang="en-US" sz="2000" i="1"/>
              <a:t>Its best-case runtime complexity is O(1)</a:t>
            </a:r>
            <a:endParaRPr lang="en-US" sz="2000" i="1"/>
          </a:p>
          <a:p>
            <a:r>
              <a:rPr lang="en-US" sz="2000" i="1"/>
              <a:t>Its average case runtime complexity is O(n/2)=O(n)</a:t>
            </a:r>
            <a:endParaRPr lang="en-US" sz="2000" i="1"/>
          </a:p>
          <a:p>
            <a:r>
              <a:rPr lang="en-US" sz="2000" i="1"/>
              <a:t>The Growth rate of t(n)</a:t>
            </a:r>
            <a:endParaRPr lang="en-US" sz="2000" i="1"/>
          </a:p>
          <a:p>
            <a:r>
              <a:rPr lang="en-US" sz="2000" i="1"/>
              <a:t>Suppose the worst case time for algorithm A is</a:t>
            </a:r>
            <a:endParaRPr lang="en-US" sz="2000" i="1"/>
          </a:p>
          <a:p>
            <a:r>
              <a:rPr lang="en-US" sz="2000" i="1"/>
              <a:t>        t(n) = 60*n*n + 5*n + 1</a:t>
            </a:r>
            <a:endParaRPr lang="en-US" sz="2000" i="1"/>
          </a:p>
          <a:p>
            <a:r>
              <a:rPr lang="en-US" sz="2000" i="1"/>
              <a:t>for input of size n.</a:t>
            </a:r>
            <a:endParaRPr lang="en-US" sz="2000" i="1"/>
          </a:p>
          <a:p>
            <a:r>
              <a:rPr lang="en-US" sz="2000" i="1"/>
              <a:t>Assume we have differing machine and compiler combinations, then it is safe to say that</a:t>
            </a:r>
            <a:endParaRPr lang="en-US" sz="2000" i="1"/>
          </a:p>
          <a:p>
            <a:r>
              <a:rPr lang="en-US" sz="2000" i="1"/>
              <a:t>        t(n) = n*n + 5*n/60 + 1/60</a:t>
            </a:r>
            <a:endParaRPr lang="en-US" sz="2000" i="1"/>
          </a:p>
          <a:p>
            <a:r>
              <a:rPr lang="en-US" sz="2000" i="1"/>
              <a:t>That is, we ignore the coefficient that is applied to the most significant (dominating) term in t(n). Consequently this only affects the "units" in which we measure. It does not affect how the worst case time grows with n (input size) but only the units in which we measure worst case time under these assumptions we can say ...</a:t>
            </a:r>
            <a:endParaRPr lang="en-US" sz="2000" i="1"/>
          </a:p>
          <a:p>
            <a:r>
              <a:rPr lang="en-US" sz="2000" i="1"/>
              <a:t>                   "t(n) grows like n*n as n increases"   or </a:t>
            </a:r>
            <a:endParaRPr lang="en-US" sz="2000" i="1"/>
          </a:p>
          <a:p>
            <a:r>
              <a:rPr lang="en-US" sz="2000" i="1"/>
              <a:t>                                t(n) = O(n*n)</a:t>
            </a:r>
            <a:endParaRPr lang="en-US" sz="2000" i="1"/>
          </a:p>
          <a:p>
            <a:endParaRPr lang="en-US" sz="2000" i="1"/>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5405" y="0"/>
            <a:ext cx="10902315" cy="1294765"/>
          </a:xfrm>
        </p:spPr>
        <p:txBody>
          <a:bodyPr/>
          <a:p>
            <a:r>
              <a:rPr lang="en-US" b="1">
                <a:effectLst>
                  <a:outerShdw blurRad="38100" dist="38100" dir="2700000" algn="tl">
                    <a:srgbClr val="000000">
                      <a:alpha val="43137"/>
                    </a:srgbClr>
                  </a:outerShdw>
                </a:effectLst>
              </a:rPr>
              <a:t>Applications of Complexity</a:t>
            </a:r>
            <a:endParaRPr lang="en-US" b="1">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89865" y="1116330"/>
            <a:ext cx="11560810" cy="5312410"/>
          </a:xfrm>
        </p:spPr>
        <p:txBody>
          <a:bodyPr>
            <a:noAutofit/>
          </a:bodyPr>
          <a:p>
            <a:r>
              <a:rPr lang="en-US" sz="3200" i="1"/>
              <a:t>Computational complexity theory is the study of the complexity of problems—that is, the difficulty of solving them. Problems can be classified by complexity class according to the time it takes for an algorithm—usually a computer program—to solve them as a function of the problem size. Some problems are difficult to solve, while others are easy.</a:t>
            </a:r>
            <a:endParaRPr lang="en-US" sz="3200" i="1"/>
          </a:p>
          <a:p>
            <a:endParaRPr lang="en-US" sz="3200" i="1"/>
          </a:p>
          <a:p>
            <a:r>
              <a:rPr lang="en-US" sz="3200" i="1"/>
              <a:t>Computational complexity can be investigated on the basis of time, memory or other resources used to solve the problem. Time and space are two of the most important and popular considerations when problems of complexity are analyzed.</a:t>
            </a:r>
            <a:endParaRPr lang="en-US" sz="3200" i="1"/>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800" b="1">
                <a:effectLst>
                  <a:outerShdw blurRad="38100" dist="38100" dir="2700000" algn="tl">
                    <a:srgbClr val="000000">
                      <a:alpha val="43137"/>
                    </a:srgbClr>
                  </a:outerShdw>
                </a:effectLst>
              </a:rPr>
              <a:t>What is Complexity?</a:t>
            </a:r>
            <a:endParaRPr lang="en-US" sz="4800" b="1">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838200" y="1877060"/>
            <a:ext cx="10515600" cy="3369945"/>
          </a:xfrm>
        </p:spPr>
        <p:txBody>
          <a:bodyPr>
            <a:noAutofit/>
          </a:bodyPr>
          <a:p>
            <a:pPr marL="0" indent="0" algn="l">
              <a:buNone/>
            </a:pPr>
            <a:r>
              <a:rPr lang="en-US" sz="3200" i="1">
                <a:effectLst>
                  <a:outerShdw blurRad="38100" dist="38100" dir="2700000" algn="tl">
                    <a:srgbClr val="000000">
                      <a:alpha val="43137"/>
                    </a:srgbClr>
                  </a:outerShdw>
                </a:effectLst>
              </a:rPr>
              <a:t>Complexity is used to characterize something with many parts where those parts interact with each other in multiple ways.</a:t>
            </a:r>
            <a:endParaRPr lang="en-US" sz="3200" i="1">
              <a:effectLst>
                <a:outerShdw blurRad="38100" dist="38100" dir="2700000" algn="tl">
                  <a:srgbClr val="000000">
                    <a:alpha val="43137"/>
                  </a:srgbClr>
                </a:outerShdw>
              </a:effectLst>
            </a:endParaRPr>
          </a:p>
          <a:p>
            <a:pPr marL="0" indent="0" algn="l">
              <a:buNone/>
            </a:pPr>
            <a:r>
              <a:rPr lang="en-US" sz="3200" i="1">
                <a:effectLst>
                  <a:outerShdw blurRad="38100" dist="38100" dir="2700000" algn="tl">
                    <a:srgbClr val="000000">
                      <a:alpha val="43137"/>
                    </a:srgbClr>
                  </a:outerShdw>
                </a:effectLst>
              </a:rPr>
              <a:t> or</a:t>
            </a:r>
            <a:endParaRPr lang="en-US" sz="3200" i="1">
              <a:effectLst>
                <a:outerShdw blurRad="38100" dist="38100" dir="2700000" algn="tl">
                  <a:srgbClr val="000000">
                    <a:alpha val="43137"/>
                  </a:srgbClr>
                </a:outerShdw>
              </a:effectLst>
            </a:endParaRPr>
          </a:p>
          <a:p>
            <a:pPr marL="0" indent="0" algn="l">
              <a:buNone/>
            </a:pPr>
            <a:r>
              <a:rPr lang="en-US" sz="3200" i="1">
                <a:effectLst>
                  <a:outerShdw blurRad="38100" dist="38100" dir="2700000" algn="tl">
                    <a:srgbClr val="000000">
                      <a:alpha val="43137"/>
                    </a:srgbClr>
                  </a:outerShdw>
                </a:effectLst>
              </a:rPr>
              <a:t>Complexity is that property of a model which makes it difficult to formulate its overall behavior in a given language, even when given reasonably complete information about its atomic components and their inter-relations.</a:t>
            </a:r>
            <a:endParaRPr lang="en-US" sz="3200" i="1">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190500"/>
            <a:ext cx="10972800" cy="1063625"/>
          </a:xfrm>
        </p:spPr>
        <p:txBody>
          <a:bodyPr/>
          <a:p>
            <a:r>
              <a:rPr lang="en-US" sz="4800" b="1">
                <a:effectLst>
                  <a:outerShdw blurRad="38100" dist="38100" dir="2700000" algn="tl">
                    <a:srgbClr val="000000">
                      <a:alpha val="43137"/>
                    </a:srgbClr>
                  </a:outerShdw>
                </a:effectLst>
              </a:rPr>
              <a:t>several scientific fields of complexity:</a:t>
            </a:r>
            <a:endParaRPr lang="en-US" sz="4800" b="1">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243205" y="1419225"/>
            <a:ext cx="11570335" cy="5238750"/>
          </a:xfrm>
        </p:spPr>
        <p:txBody>
          <a:bodyPr/>
          <a:p>
            <a:pPr>
              <a:buFont typeface="Wingdings" panose="05000000000000000000" charset="0"/>
              <a:buChar char="Ø"/>
            </a:pPr>
            <a:r>
              <a:rPr lang="en-US" b="1"/>
              <a:t> In computational complexity theory:</a:t>
            </a:r>
            <a:endParaRPr lang="en-US" b="1"/>
          </a:p>
          <a:p>
            <a:pPr marL="0" indent="0">
              <a:buNone/>
            </a:pPr>
            <a:r>
              <a:rPr lang="en-US" i="1"/>
              <a:t> the amounts of resources required for the execution of algorithms is         studied.</a:t>
            </a:r>
            <a:endParaRPr lang="en-US" i="1"/>
          </a:p>
          <a:p>
            <a:pPr marL="0" indent="0">
              <a:buNone/>
            </a:pPr>
            <a:r>
              <a:rPr lang="en-US" b="1"/>
              <a:t>popular type of computational complexity:</a:t>
            </a:r>
            <a:endParaRPr lang="en-US" b="1"/>
          </a:p>
          <a:p>
            <a:pPr marL="514350" indent="-514350" algn="l">
              <a:buAutoNum type="arabicPeriod"/>
            </a:pPr>
            <a:r>
              <a:rPr lang="en-US" i="1"/>
              <a:t>Time Complexity</a:t>
            </a:r>
            <a:endParaRPr lang="en-US" i="1"/>
          </a:p>
          <a:p>
            <a:pPr marL="514350" indent="-514350" algn="l">
              <a:buAutoNum type="arabicPeriod"/>
            </a:pPr>
            <a:endParaRPr lang="en-US" i="1"/>
          </a:p>
          <a:p>
            <a:pPr marL="514350" indent="-514350" algn="l">
              <a:buAutoNum type="arabicPeriod"/>
            </a:pPr>
            <a:r>
              <a:rPr lang="en-US" i="1"/>
              <a:t>Space Complexity</a:t>
            </a:r>
            <a:endParaRPr lang="en-US" i="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6865" y="210185"/>
            <a:ext cx="11729085" cy="6513830"/>
          </a:xfrm>
        </p:spPr>
        <p:txBody>
          <a:bodyPr/>
          <a:p>
            <a:pPr marL="0" indent="0">
              <a:buNone/>
            </a:pPr>
            <a:r>
              <a:rPr lang="en-US" b="1"/>
              <a:t>1.Time complexity:</a:t>
            </a:r>
            <a:endParaRPr lang="en-US" b="1"/>
          </a:p>
          <a:p>
            <a:pPr marL="0" indent="0">
              <a:buNone/>
            </a:pPr>
            <a:r>
              <a:rPr lang="en-US" sz="2400" i="1"/>
              <a:t>     - How much time it takes to compute</a:t>
            </a:r>
            <a:endParaRPr lang="en-US" sz="2400" i="1"/>
          </a:p>
          <a:p>
            <a:pPr marL="0" indent="0">
              <a:buNone/>
            </a:pPr>
            <a:r>
              <a:rPr lang="en-US" sz="2400" i="1"/>
              <a:t>     - Measured by a function T(N)</a:t>
            </a:r>
            <a:endParaRPr lang="en-US" sz="2400" i="1"/>
          </a:p>
          <a:p>
            <a:pPr marL="0" indent="0">
              <a:buNone/>
            </a:pPr>
            <a:r>
              <a:rPr lang="en-US" sz="2400" i="1"/>
              <a:t>          N  = Size of the input</a:t>
            </a:r>
            <a:endParaRPr lang="en-US" sz="2400" i="1"/>
          </a:p>
          <a:p>
            <a:pPr marL="0" indent="0">
              <a:buNone/>
            </a:pPr>
            <a:r>
              <a:rPr lang="en-US" sz="2400" i="1"/>
              <a:t>          T(N) = Time complexity function</a:t>
            </a:r>
            <a:endParaRPr lang="en-US" sz="2400" i="1"/>
          </a:p>
          <a:p>
            <a:pPr marL="0" indent="0">
              <a:buNone/>
            </a:pPr>
            <a:r>
              <a:rPr lang="en-US" sz="2400" i="1"/>
              <a:t>   Order of magnitude: How rapidly T(N) grows when N gro</a:t>
            </a:r>
            <a:endParaRPr lang="en-US" sz="2400" i="1"/>
          </a:p>
          <a:p>
            <a:pPr marL="0" indent="0">
              <a:buNone/>
            </a:pPr>
            <a:r>
              <a:rPr lang="en-US" sz="2400" i="1"/>
              <a:t>    For example: O(N)  O(log N)  O(N²)  O(2N).</a:t>
            </a:r>
            <a:endParaRPr lang="en-US" sz="2400" i="1"/>
          </a:p>
          <a:p>
            <a:pPr marL="0" indent="0">
              <a:buNone/>
            </a:pPr>
            <a:endParaRPr lang="en-US" sz="2400" i="1"/>
          </a:p>
          <a:p>
            <a:pPr marL="0" indent="0">
              <a:buFont typeface="+mj-lt"/>
              <a:buNone/>
            </a:pPr>
            <a:r>
              <a:rPr lang="en-US" b="1"/>
              <a:t>2. Space complexity:</a:t>
            </a:r>
            <a:endParaRPr lang="en-US" b="1"/>
          </a:p>
          <a:p>
            <a:pPr marL="0" indent="0">
              <a:buNone/>
            </a:pPr>
            <a:r>
              <a:rPr lang="en-US" i="1"/>
              <a:t>  - How much memory it takes to compute</a:t>
            </a:r>
            <a:endParaRPr lang="en-US" i="1"/>
          </a:p>
          <a:p>
            <a:pPr marL="0" indent="0">
              <a:buNone/>
            </a:pPr>
            <a:r>
              <a:rPr lang="en-US" i="1"/>
              <a:t>  - Measured by a function S(N).</a:t>
            </a:r>
            <a:endParaRPr lang="en-US" i="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8300" y="365125"/>
            <a:ext cx="8843010" cy="1325880"/>
          </a:xfrm>
        </p:spPr>
        <p:txBody>
          <a:bodyPr/>
          <a:p>
            <a:pPr marL="571500" indent="-571500">
              <a:buFont typeface="Wingdings" panose="05000000000000000000" charset="0"/>
              <a:buChar char="Ø"/>
            </a:pPr>
            <a:r>
              <a:rPr lang="en-US" sz="3600" b="1">
                <a:effectLst>
                  <a:outerShdw blurRad="38100" dist="38100" dir="2700000" algn="tl">
                    <a:srgbClr val="000000">
                      <a:alpha val="43137"/>
                    </a:srgbClr>
                  </a:outerShdw>
                </a:effectLst>
              </a:rPr>
              <a:t>In algorithmic information theory:</a:t>
            </a:r>
            <a:endParaRPr lang="en-US" sz="3600" b="1">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6070" y="1355725"/>
            <a:ext cx="11047730" cy="4821555"/>
          </a:xfrm>
        </p:spPr>
        <p:txBody>
          <a:bodyPr>
            <a:normAutofit lnSpcReduction="10000"/>
          </a:bodyPr>
          <a:p>
            <a:r>
              <a:rPr lang="en-US" i="1"/>
              <a:t>is  called descriptive complexity, algorithmic complexity or algorithmic entropy of a string is the length of the shortest binary program that outputs that string.</a:t>
            </a:r>
            <a:endParaRPr lang="en-US" i="1"/>
          </a:p>
          <a:p>
            <a:endParaRPr lang="en-US" i="1"/>
          </a:p>
          <a:p>
            <a:pPr marL="0" indent="0">
              <a:buNone/>
            </a:pPr>
            <a:r>
              <a:rPr lang="en-US" sz="3200" b="1" i="1"/>
              <a:t> </a:t>
            </a:r>
            <a:r>
              <a:rPr lang="en-US" sz="3200" b="1">
                <a:effectLst>
                  <a:outerShdw blurRad="38100" dist="38100" dir="2700000" algn="tl">
                    <a:srgbClr val="000000">
                      <a:alpha val="43137"/>
                    </a:srgbClr>
                  </a:outerShdw>
                </a:effectLst>
              </a:rPr>
              <a:t>Different kinds of Kolmogorov complexity are studied:</a:t>
            </a:r>
            <a:endParaRPr lang="en-US" sz="3200" b="1"/>
          </a:p>
          <a:p>
            <a:pPr marL="0" indent="0">
              <a:buNone/>
            </a:pPr>
            <a:r>
              <a:rPr lang="en-US" i="1"/>
              <a:t>                  - The uniform complexity </a:t>
            </a:r>
            <a:endParaRPr lang="en-US" i="1"/>
          </a:p>
          <a:p>
            <a:pPr marL="0" indent="0">
              <a:buNone/>
            </a:pPr>
            <a:r>
              <a:rPr lang="en-US" i="1"/>
              <a:t>                  - The Prefix complexity</a:t>
            </a:r>
            <a:endParaRPr lang="en-US" i="1"/>
          </a:p>
          <a:p>
            <a:pPr marL="0" indent="0">
              <a:buNone/>
            </a:pPr>
            <a:r>
              <a:rPr lang="en-US" i="1"/>
              <a:t>                  - The  Monotone complexity</a:t>
            </a:r>
            <a:endParaRPr lang="en-US" i="1"/>
          </a:p>
          <a:p>
            <a:pPr marL="0" indent="0">
              <a:buNone/>
            </a:pPr>
            <a:r>
              <a:rPr lang="en-US" i="1"/>
              <a:t>                  - The Time bounded kolmogorov complexity</a:t>
            </a:r>
            <a:endParaRPr lang="en-US" i="1"/>
          </a:p>
          <a:p>
            <a:pPr marL="0" indent="0">
              <a:buNone/>
            </a:pPr>
            <a:r>
              <a:rPr lang="en-US" i="1"/>
              <a:t>                  - The Space bounded kolmogorov complexi</a:t>
            </a:r>
            <a:endParaRPr lang="en-US" i="1"/>
          </a:p>
          <a:p>
            <a:pPr marL="0" indent="0">
              <a:buNone/>
            </a:pPr>
            <a:endParaRPr lang="en-US" i="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Wingdings" panose="05000000000000000000" charset="0"/>
              <a:buChar char="Ø"/>
            </a:pPr>
            <a:r>
              <a:rPr lang="en-US" b="1">
                <a:effectLst>
                  <a:outerShdw blurRad="38100" dist="38100" dir="2700000" algn="tl">
                    <a:srgbClr val="000000">
                      <a:alpha val="43137"/>
                    </a:srgbClr>
                  </a:outerShdw>
                </a:effectLst>
              </a:rPr>
              <a:t>In software engineering:</a:t>
            </a:r>
            <a:endParaRPr lang="en-US" b="1">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02410"/>
            <a:ext cx="10515600" cy="4674870"/>
          </a:xfrm>
        </p:spPr>
        <p:txBody>
          <a:bodyPr/>
          <a:p>
            <a:pPr marL="0" indent="0">
              <a:buNone/>
            </a:pPr>
            <a:r>
              <a:rPr lang="en-US" sz="3200" i="1"/>
              <a:t>programming complexity is a measure of the interactions of the various elements of the software</a:t>
            </a:r>
            <a:r>
              <a:rPr lang="en-US" sz="3200"/>
              <a:t>.</a:t>
            </a:r>
            <a:endParaRPr lang="en-US" sz="3200"/>
          </a:p>
          <a:p>
            <a:endParaRPr lang="en-US"/>
          </a:p>
          <a:p>
            <a:pPr marL="0" indent="0">
              <a:buNone/>
            </a:pPr>
            <a:r>
              <a:rPr lang="en-US" sz="3600" b="1">
                <a:effectLst>
                  <a:outerShdw blurRad="38100" dist="38100" dir="2700000" algn="tl">
                    <a:srgbClr val="000000">
                      <a:alpha val="43137"/>
                    </a:srgbClr>
                  </a:outerShdw>
                </a:effectLst>
              </a:rPr>
              <a:t>Complexity of an Algorithm:</a:t>
            </a:r>
            <a:endParaRPr lang="en-US" b="1">
              <a:effectLst>
                <a:outerShdw blurRad="38100" dist="38100" dir="2700000" algn="tl">
                  <a:srgbClr val="000000">
                    <a:alpha val="43137"/>
                  </a:srgbClr>
                </a:outerShdw>
              </a:effectLst>
            </a:endParaRPr>
          </a:p>
          <a:p>
            <a:pPr marL="0" indent="0">
              <a:buNone/>
            </a:pPr>
            <a:r>
              <a:rPr lang="en-US" sz="3200" i="1"/>
              <a:t>Complexity of an algorithm is a measure of the amount of time and/or space required by an algorithm for an input of a given size (n).</a:t>
            </a:r>
            <a:endParaRPr lang="en-US" sz="3200" i="1"/>
          </a:p>
          <a:p>
            <a:pPr marL="0" indent="0">
              <a:buNone/>
            </a:pPr>
            <a:endParaRPr lang="en-US" sz="3200" i="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effectLst>
                  <a:outerShdw blurRad="38100" dist="38100" dir="2700000" algn="tl">
                    <a:srgbClr val="000000">
                      <a:alpha val="43137"/>
                    </a:srgbClr>
                  </a:outerShdw>
                </a:effectLst>
              </a:rPr>
              <a:t>What effects run time of an algorithm?</a:t>
            </a:r>
            <a:endParaRPr lang="en-US" b="1">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p>
            <a:pPr marL="0" indent="0">
              <a:buNone/>
            </a:pPr>
            <a:r>
              <a:rPr lang="en-US"/>
              <a:t>(a) </a:t>
            </a:r>
            <a:r>
              <a:rPr lang="en-US" i="1"/>
              <a:t>computer used, the hardware platform.</a:t>
            </a:r>
            <a:endParaRPr lang="en-US" i="1"/>
          </a:p>
          <a:p>
            <a:pPr marL="0" indent="0">
              <a:buNone/>
            </a:pPr>
            <a:r>
              <a:rPr lang="en-US"/>
              <a:t>(b)</a:t>
            </a:r>
            <a:r>
              <a:rPr lang="en-US" i="1"/>
              <a:t> representation of abstract data types (AD T's).</a:t>
            </a:r>
            <a:endParaRPr lang="en-US"/>
          </a:p>
          <a:p>
            <a:pPr marL="0" indent="0">
              <a:buNone/>
            </a:pPr>
            <a:r>
              <a:rPr lang="en-US"/>
              <a:t>(c) </a:t>
            </a:r>
            <a:r>
              <a:rPr lang="en-US" i="1"/>
              <a:t>efficiency of compiler .</a:t>
            </a:r>
            <a:endParaRPr lang="en-US"/>
          </a:p>
          <a:p>
            <a:pPr marL="0" indent="0">
              <a:buNone/>
            </a:pPr>
            <a:r>
              <a:rPr lang="en-US"/>
              <a:t>(d) </a:t>
            </a:r>
            <a:r>
              <a:rPr lang="en-US" i="1"/>
              <a:t>competence of implementer (programming skills).</a:t>
            </a:r>
            <a:endParaRPr lang="en-US"/>
          </a:p>
          <a:p>
            <a:pPr marL="0" indent="0">
              <a:buNone/>
            </a:pPr>
            <a:r>
              <a:rPr lang="en-US"/>
              <a:t>(e)</a:t>
            </a:r>
            <a:r>
              <a:rPr lang="en-US" i="1"/>
              <a:t> complexity of underlying algorithm.</a:t>
            </a:r>
            <a:endParaRPr lang="en-US" i="1"/>
          </a:p>
          <a:p>
            <a:pPr marL="0" indent="0">
              <a:buNone/>
            </a:pPr>
            <a:r>
              <a:rPr lang="en-US"/>
              <a:t>(f) </a:t>
            </a:r>
            <a:r>
              <a:rPr lang="en-US" i="1"/>
              <a:t>size of the input.</a:t>
            </a:r>
            <a:endParaRPr lang="en-US" i="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7635" y="0"/>
            <a:ext cx="10515600" cy="939800"/>
          </a:xfrm>
        </p:spPr>
        <p:txBody>
          <a:bodyPr/>
          <a:p>
            <a:r>
              <a:rPr lang="en-US" b="1">
                <a:effectLst>
                  <a:outerShdw blurRad="38100" dist="38100" dir="2700000" algn="tl">
                    <a:srgbClr val="000000">
                      <a:alpha val="43137"/>
                    </a:srgbClr>
                  </a:outerShdw>
                </a:effectLst>
                <a:sym typeface="+mn-ea"/>
              </a:rPr>
              <a:t>What do we measure?</a:t>
            </a:r>
            <a:endParaRPr lang="en-US" b="1">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4770" y="771525"/>
            <a:ext cx="11888470" cy="5314950"/>
          </a:xfrm>
        </p:spPr>
        <p:txBody>
          <a:bodyPr/>
          <a:p>
            <a:r>
              <a:rPr lang="en-US" sz="2800" i="1"/>
              <a:t>In analyzing an algorithm rather than a piece of code, we will try and predict the number of times "the principle activity" of that algorithm is performed. It means it describe approaches to the study of the performance of algorithm.</a:t>
            </a:r>
            <a:endParaRPr lang="en-US" sz="2800" i="1"/>
          </a:p>
          <a:p>
            <a:r>
              <a:rPr lang="en-US" sz="2800" b="1" i="1">
                <a:effectLst>
                  <a:outerShdw blurRad="38100" dist="38100" dir="2700000" algn="tl">
                    <a:srgbClr val="000000">
                      <a:alpha val="43137"/>
                    </a:srgbClr>
                  </a:outerShdw>
                </a:effectLst>
              </a:rPr>
              <a:t>example:</a:t>
            </a:r>
            <a:endParaRPr lang="en-US" sz="2800" b="1" i="1">
              <a:effectLst>
                <a:outerShdw blurRad="38100" dist="38100" dir="2700000" algn="tl">
                  <a:srgbClr val="000000">
                    <a:alpha val="43137"/>
                  </a:srgbClr>
                </a:outerShdw>
              </a:effectLst>
            </a:endParaRPr>
          </a:p>
          <a:p>
            <a:r>
              <a:rPr lang="en-US" sz="2800" i="1"/>
              <a:t> if we are analyzing a sorting algorithm we might count the number of comparisons performed.</a:t>
            </a:r>
            <a:endParaRPr lang="en-US" sz="2800" i="1"/>
          </a:p>
          <a:p>
            <a:r>
              <a:rPr lang="en-US" sz="2800" i="1"/>
              <a:t> if it is an algorithm to find some optimal solution, the number of times it evaluates a solution.</a:t>
            </a:r>
            <a:endParaRPr lang="en-US" sz="2800" i="1"/>
          </a:p>
          <a:p>
            <a:r>
              <a:rPr lang="en-US" sz="2800" i="1"/>
              <a:t> If it is a graph coloring algorithm we might count the number of times we check that a colored node is compatible with its neighbors.</a:t>
            </a:r>
            <a:endParaRPr lang="en-US" sz="2800" i="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75260" y="397510"/>
            <a:ext cx="11851640" cy="6339840"/>
          </a:xfrm>
        </p:spPr>
        <p:txBody>
          <a:bodyPr/>
          <a:p>
            <a:r>
              <a:rPr lang="en-US" sz="2400" i="1"/>
              <a:t>Worst Case ...the worst-case runtime complexity of the algorithm is the function defined by the maximum number of steps taken on any instance of size a.</a:t>
            </a:r>
            <a:endParaRPr lang="en-US" sz="2400" i="1"/>
          </a:p>
          <a:p>
            <a:endParaRPr lang="en-US" sz="2400" i="1"/>
          </a:p>
          <a:p>
            <a:r>
              <a:rPr lang="en-US" sz="2400" i="1"/>
              <a:t>Best Case ... the best-case runtime complexity of the algorithm is the function defined by the minimum number of steps taken on any instance of size a.</a:t>
            </a:r>
            <a:endParaRPr lang="en-US" sz="2400" i="1"/>
          </a:p>
          <a:p>
            <a:endParaRPr lang="en-US" sz="2400" i="1"/>
          </a:p>
          <a:p>
            <a:r>
              <a:rPr lang="en-US" sz="2400" i="1"/>
              <a:t>Average Case ...the average case runtime complexity of the algorithm is the function defined by an average number of steps taken on any instance of size a.</a:t>
            </a:r>
            <a:endParaRPr lang="en-US" sz="2400" i="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4565</Words>
  <Application>WPS Presentation</Application>
  <PresentationFormat>Widescreen</PresentationFormat>
  <Paragraphs>96</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Wingdings</vt:lpstr>
      <vt:lpstr>Microsoft YaHei</vt:lpstr>
      <vt:lpstr>Arial Unicode MS</vt:lpstr>
      <vt:lpstr>Calibri</vt:lpstr>
      <vt:lpstr>Art_mountaineering</vt:lpstr>
      <vt:lpstr> Complexity </vt:lpstr>
      <vt:lpstr>What is Complexity?</vt:lpstr>
      <vt:lpstr>several scientific fields of complexity:</vt:lpstr>
      <vt:lpstr>PowerPoint 演示文稿</vt:lpstr>
      <vt:lpstr>In algorithmic information theory:</vt:lpstr>
      <vt:lpstr>In software engineering:</vt:lpstr>
      <vt:lpstr>What effects run time of an algorithm?</vt:lpstr>
      <vt:lpstr>What do we measure?</vt:lpstr>
      <vt:lpstr>PowerPoint 演示文稿</vt:lpstr>
      <vt:lpstr>Example:Let us consider an algorithm of sequential searching in an array of size</vt:lpstr>
      <vt:lpstr>Applications of Complexity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_x000B_Complexity </dc:title>
  <dc:creator>Hp</dc:creator>
  <cp:lastModifiedBy>Hp</cp:lastModifiedBy>
  <cp:revision>7</cp:revision>
  <dcterms:created xsi:type="dcterms:W3CDTF">2024-08-08T12:08:00Z</dcterms:created>
  <dcterms:modified xsi:type="dcterms:W3CDTF">2024-08-27T08:54:30Z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D9AD035B3EBB40D8BF9A5510A51FCDAF_11</vt:lpwstr>
  </property>
  <property fmtid="{D5CDD505-2E9C-101B-9397-08002B2CF9AE}" pid="3" name="KSOProductBuildVer">
    <vt:lpwstr>1033-12.2.0.17545</vt:lpwstr>
  </property>
</Properties>
</file>