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www.icmc.usp.br/~andre/research/neural/" TargetMode="External"/><Relationship Id="rId4" Type="http://schemas.openxmlformats.org/officeDocument/2006/relationships/hyperlink" Target="https://en.wikipedia.org/wiki/Artificial_neural_network" TargetMode="External"/><Relationship Id="rId5" Type="http://schemas.openxmlformats.org/officeDocument/2006/relationships/hyperlink" Target="https://www.mathwork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75" y="19918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Redes Neurais Artificiais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Base de Flor de Lis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484100" y="3878950"/>
            <a:ext cx="6175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/>
              <a:t>Inteligência Artificial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Professor: Rudimar Luis Scaranto Dazzi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Richard Wagner Eitz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Novembro, 2016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49425" y="560900"/>
            <a:ext cx="4845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Ciência da Computação - </a:t>
            </a:r>
            <a:r>
              <a:rPr lang="en" sz="1200"/>
              <a:t>Itajaí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109725" y="291325"/>
            <a:ext cx="924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UNIVALI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Utilização da rede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2625"/>
            <a:ext cx="673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A rede neural, após consultada, gerará uma saída de três números reais, com os valores em 0 e 1, cada um representando se o espécime faz ou de uma certa espécie.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Quanto mais próximo de 1 for o valor, maior a confiança da rede naquela classificação de espécie.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Para fins de arredondamento, foi utilizado o parâmetro </a:t>
            </a:r>
            <a:r>
              <a:rPr b="1" lang="en">
                <a:solidFill>
                  <a:srgbClr val="000000"/>
                </a:solidFill>
              </a:rPr>
              <a:t>0.5</a:t>
            </a:r>
            <a:r>
              <a:rPr lang="en">
                <a:solidFill>
                  <a:srgbClr val="000000"/>
                </a:solidFill>
              </a:rPr>
              <a:t> para definir o limiar entre verdadeiro e falso.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Aplicação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3275" y="959275"/>
            <a:ext cx="30000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Após criada a rede foi gerado uma aplicação para que um usuário pudesse utilizá-la para classificação de outros espécies, conforme imagem ao lado.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075" y="1074247"/>
            <a:ext cx="5348225" cy="299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33275" y="959275"/>
            <a:ext cx="30000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Aplicação após o usuário inserir os dados do espécime e ela classificá-lo conforme sua espécie.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Aplicação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050" y="1050923"/>
            <a:ext cx="5348249" cy="299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Redes Neurais Artificiais: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www.icmc.usp.br/~andre/research/neural/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Artificial Neural Network: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https://en.wikipedia.org/wiki/Artificial_neural_network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Matlab: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https://www.mathworks.com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345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Introdução: Redes Neurais Artificiais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390350"/>
            <a:ext cx="6572100" cy="236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 sz="1800">
                <a:solidFill>
                  <a:srgbClr val="000000"/>
                </a:solidFill>
              </a:rPr>
              <a:t>S</a:t>
            </a:r>
            <a:r>
              <a:rPr lang="en" sz="1800">
                <a:solidFill>
                  <a:srgbClr val="000000"/>
                </a:solidFill>
              </a:rPr>
              <a:t>ão técnicas computacionais que apresentam um modelo matemático inspirado na estrutura </a:t>
            </a:r>
            <a:r>
              <a:rPr b="1" lang="en" sz="1800">
                <a:solidFill>
                  <a:srgbClr val="000000"/>
                </a:solidFill>
              </a:rPr>
              <a:t>neural</a:t>
            </a:r>
            <a:r>
              <a:rPr lang="en" sz="1800">
                <a:solidFill>
                  <a:srgbClr val="000000"/>
                </a:solidFill>
              </a:rPr>
              <a:t> de organismos inteligentes e que adquirem conhecimento através da experiência.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37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Visual de Rede Neural Artificial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3531000"/>
            <a:ext cx="1051800" cy="4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Entrada</a:t>
            </a:r>
          </a:p>
        </p:txBody>
      </p:sp>
      <p:pic>
        <p:nvPicPr>
          <p:cNvPr descr="440px-Neuralnetwork.pn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650" y="2103662"/>
            <a:ext cx="41910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2829825"/>
            <a:ext cx="1051800" cy="4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Entrada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734800" y="3180425"/>
            <a:ext cx="843600" cy="4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Saída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1021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❏"/>
            </a:pPr>
            <a:r>
              <a:rPr lang="en" sz="1800"/>
              <a:t>2 neurônios de entrada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❏"/>
            </a:pPr>
            <a:r>
              <a:rPr lang="en" sz="1800"/>
              <a:t>5 neurônios intermediários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❏"/>
            </a:pPr>
            <a:r>
              <a:rPr lang="en" sz="1800"/>
              <a:t>1 neurônio de saída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89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Rede Neural para a base de Flor-de-Lis (RNA-Lis)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18250"/>
            <a:ext cx="549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>
                <a:solidFill>
                  <a:srgbClr val="000000"/>
                </a:solidFill>
              </a:rPr>
              <a:t>Criada para classificar um espécime entre três espécies da flor-de-Lis (Lírio).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A base de dados foi criada, com a classificação de um especialista, contendo: a espécie da flor, o comprimento e largura das pétalas e sépalas.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Tamanho da base: 150 flores, sendo 50 flores de cada uma das espécies.</a:t>
            </a:r>
          </a:p>
        </p:txBody>
      </p:sp>
      <p:pic>
        <p:nvPicPr>
          <p:cNvPr descr="g5496-1-2-0-9-4.png" id="80" name="Shape 80"/>
          <p:cNvPicPr preferRelativeResize="0"/>
          <p:nvPr/>
        </p:nvPicPr>
        <p:blipFill rotWithShape="1">
          <a:blip r:embed="rId3">
            <a:alphaModFix/>
          </a:blip>
          <a:srcRect b="0" l="308" r="308" t="0"/>
          <a:stretch/>
        </p:blipFill>
        <p:spPr>
          <a:xfrm>
            <a:off x="6248649" y="1258000"/>
            <a:ext cx="2275824" cy="32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89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Utilizado Para Criação e Treinamento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18275"/>
            <a:ext cx="688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</a:rPr>
              <a:t>Matlab</a:t>
            </a:r>
            <a:r>
              <a:rPr lang="en">
                <a:solidFill>
                  <a:srgbClr val="000000"/>
                </a:solidFill>
              </a:rPr>
              <a:t>, versão R2016b.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Ferramenta </a:t>
            </a:r>
            <a:r>
              <a:rPr i="1" lang="en">
                <a:solidFill>
                  <a:srgbClr val="000000"/>
                </a:solidFill>
              </a:rPr>
              <a:t>nprtool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i="1" lang="en">
                <a:solidFill>
                  <a:srgbClr val="000000"/>
                </a:solidFill>
              </a:rPr>
              <a:t>Pattern Recognition app</a:t>
            </a:r>
            <a:r>
              <a:rPr lang="en">
                <a:solidFill>
                  <a:srgbClr val="000000"/>
                </a:solidFill>
              </a:rPr>
              <a:t>), que, como o nome já diz, é usada para reconhecimento de padrões</a:t>
            </a:r>
          </a:p>
        </p:txBody>
      </p:sp>
      <p:pic>
        <p:nvPicPr>
          <p:cNvPr descr="matlab-logo.jp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37" y="2518462"/>
            <a:ext cx="37814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Arquitetura para a RNA - Lis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768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>
                <a:solidFill>
                  <a:srgbClr val="000000"/>
                </a:solidFill>
              </a:rPr>
              <a:t>Modelo sem realimentação, </a:t>
            </a:r>
            <a:r>
              <a:rPr b="1" lang="en">
                <a:solidFill>
                  <a:srgbClr val="000000"/>
                </a:solidFill>
              </a:rPr>
              <a:t>feedForward</a:t>
            </a:r>
            <a:r>
              <a:rPr lang="en">
                <a:solidFill>
                  <a:srgbClr val="000000"/>
                </a:solidFill>
              </a:rPr>
              <a:t>, ou seja, o sinal percorre a rede em uma única direção, da entrada para a saída. Os neurônios da mesma camada não são conectados.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Tipo de rede: </a:t>
            </a:r>
            <a:r>
              <a:rPr b="1" lang="en">
                <a:solidFill>
                  <a:srgbClr val="000000"/>
                </a:solidFill>
              </a:rPr>
              <a:t>analógica</a:t>
            </a:r>
            <a:r>
              <a:rPr lang="en">
                <a:solidFill>
                  <a:srgbClr val="000000"/>
                </a:solidFill>
              </a:rPr>
              <a:t>, ou seja, processa dado de entrada com valores contínuos e limitados.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b="1" lang="en">
                <a:solidFill>
                  <a:srgbClr val="000000"/>
                </a:solidFill>
              </a:rPr>
              <a:t>Neurônios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b="1" lang="en" sz="1800">
                <a:solidFill>
                  <a:schemeClr val="dk1"/>
                </a:solidFill>
              </a:rPr>
              <a:t>4 </a:t>
            </a:r>
            <a:r>
              <a:rPr lang="en" sz="1800">
                <a:solidFill>
                  <a:schemeClr val="dk1"/>
                </a:solidFill>
              </a:rPr>
              <a:t>neurônios de entrada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b="1" lang="en" sz="1800">
                <a:solidFill>
                  <a:schemeClr val="dk1"/>
                </a:solidFill>
              </a:rPr>
              <a:t>10 </a:t>
            </a:r>
            <a:r>
              <a:rPr lang="en" sz="1800">
                <a:solidFill>
                  <a:schemeClr val="dk1"/>
                </a:solidFill>
              </a:rPr>
              <a:t>neurônios intermediários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b="1" lang="en" sz="1800">
                <a:solidFill>
                  <a:schemeClr val="dk1"/>
                </a:solidFill>
              </a:rPr>
              <a:t>3</a:t>
            </a:r>
            <a:r>
              <a:rPr lang="en" sz="1800">
                <a:solidFill>
                  <a:schemeClr val="dk1"/>
                </a:solidFill>
              </a:rPr>
              <a:t> neurônios de saída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t3376.png" id="98" name="Shape 98"/>
          <p:cNvPicPr preferRelativeResize="0"/>
          <p:nvPr/>
        </p:nvPicPr>
        <p:blipFill rotWithShape="1">
          <a:blip r:embed="rId3">
            <a:alphaModFix/>
          </a:blip>
          <a:srcRect b="-5414" l="0" r="0" t="1095"/>
          <a:stretch/>
        </p:blipFill>
        <p:spPr>
          <a:xfrm>
            <a:off x="1059537" y="170466"/>
            <a:ext cx="7683248" cy="45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124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</a:t>
            </a:r>
            <a:r>
              <a:rPr lang="en"/>
              <a:t>Design da Rede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01212" y="1126800"/>
            <a:ext cx="23280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Comprimento da Pétala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01212" y="2380270"/>
            <a:ext cx="23280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Comprimento da Sépala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01212" y="1751491"/>
            <a:ext cx="23280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Largura da Pétala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01212" y="3009024"/>
            <a:ext cx="23280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Largura da Sépala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611825" y="4293475"/>
            <a:ext cx="2584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</a:rPr>
              <a:t>Neurônios Intermediários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(10)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877800" y="3787075"/>
            <a:ext cx="26865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</a:rPr>
              <a:t>Neurônios de Entrada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(4)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232450" y="3787075"/>
            <a:ext cx="26865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</a:rPr>
              <a:t>Neurônios de Saída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(3)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139612" y="1464725"/>
            <a:ext cx="14037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É Setosa?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139612" y="2718180"/>
            <a:ext cx="14037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É Virgínia?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139612" y="2089408"/>
            <a:ext cx="14037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É Versícolor?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Treinamento com a Base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2625"/>
            <a:ext cx="673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A base foi separada em três lotes contendo 70, 20 e 10 por cento das amostras.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Treinamento:</a:t>
            </a:r>
            <a:r>
              <a:rPr lang="en">
                <a:solidFill>
                  <a:srgbClr val="000000"/>
                </a:solidFill>
              </a:rPr>
              <a:t> usado para treinamento e ajustes de erro da rede (105 amostras)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Validação</a:t>
            </a:r>
            <a:r>
              <a:rPr lang="en">
                <a:solidFill>
                  <a:srgbClr val="000000"/>
                </a:solidFill>
              </a:rPr>
              <a:t>: usado para medir a taxa de generalização da rede e para parar o treinamento quando a generalização deixa de melhorar </a:t>
            </a:r>
            <a:r>
              <a:rPr lang="en">
                <a:solidFill>
                  <a:schemeClr val="dk1"/>
                </a:solidFill>
              </a:rPr>
              <a:t>(30 amostras);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AutoNum type="arabicPeriod"/>
            </a:pPr>
            <a:r>
              <a:rPr b="1" lang="en">
                <a:solidFill>
                  <a:schemeClr val="dk1"/>
                </a:solidFill>
              </a:rPr>
              <a:t>Teste</a:t>
            </a:r>
            <a:r>
              <a:rPr lang="en">
                <a:solidFill>
                  <a:schemeClr val="dk1"/>
                </a:solidFill>
              </a:rPr>
              <a:t>: não tendo efeito no treinamento, serve apenas para validar a qualidade da generalização (15 amostras);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Treinamento com a Base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600" y="959275"/>
            <a:ext cx="4724700" cy="36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33275" y="959275"/>
            <a:ext cx="30000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Finalizada em 18 epochs (iterações em que os pesos dos neurônios são modificados)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Os pesos do epoch 12 foram selecionados pois apresentam o melhor resultado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