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99" r:id="rId2"/>
    <p:sldId id="300" r:id="rId3"/>
    <p:sldId id="282" r:id="rId4"/>
    <p:sldId id="284" r:id="rId5"/>
    <p:sldId id="285" r:id="rId6"/>
    <p:sldId id="286" r:id="rId7"/>
    <p:sldId id="287" r:id="rId8"/>
    <p:sldId id="288" r:id="rId9"/>
    <p:sldId id="289" r:id="rId10"/>
    <p:sldId id="291" r:id="rId11"/>
    <p:sldId id="292" r:id="rId12"/>
    <p:sldId id="293" r:id="rId13"/>
    <p:sldId id="301" r:id="rId14"/>
    <p:sldId id="294" r:id="rId15"/>
    <p:sldId id="295" r:id="rId16"/>
    <p:sldId id="296" r:id="rId17"/>
    <p:sldId id="302" r:id="rId18"/>
    <p:sldId id="298" r:id="rId19"/>
    <p:sldId id="310" r:id="rId20"/>
    <p:sldId id="303" r:id="rId21"/>
    <p:sldId id="304" r:id="rId22"/>
    <p:sldId id="305" r:id="rId23"/>
    <p:sldId id="306" r:id="rId24"/>
    <p:sldId id="275" r:id="rId25"/>
    <p:sldId id="277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78" r:id="rId37"/>
    <p:sldId id="268" r:id="rId38"/>
    <p:sldId id="279" r:id="rId39"/>
    <p:sldId id="269" r:id="rId40"/>
    <p:sldId id="280" r:id="rId41"/>
    <p:sldId id="270" r:id="rId42"/>
    <p:sldId id="271" r:id="rId43"/>
    <p:sldId id="272" r:id="rId44"/>
    <p:sldId id="273" r:id="rId45"/>
    <p:sldId id="256" r:id="rId46"/>
    <p:sldId id="307" r:id="rId47"/>
    <p:sldId id="309" r:id="rId48"/>
    <p:sldId id="308" r:id="rId49"/>
  </p:sldIdLst>
  <p:sldSz cx="9144000" cy="6858000" type="screen4x3"/>
  <p:notesSz cx="7099300" cy="10234613"/>
  <p:defaultTextStyle>
    <a:defPPr>
      <a:defRPr lang="nb-NO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FFB0"/>
    <a:srgbClr val="0000FF"/>
    <a:srgbClr val="FF0000"/>
    <a:srgbClr val="B2B2B2"/>
    <a:srgbClr val="336600"/>
    <a:srgbClr val="DDDDDD"/>
    <a:srgbClr val="CC3300"/>
    <a:srgbClr val="000099"/>
    <a:srgbClr val="FFE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ddels stil 2 - aks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ddels stil 2 - aks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1" autoAdjust="0"/>
    <p:restoredTop sz="95230" autoAdjust="0"/>
  </p:normalViewPr>
  <p:slideViewPr>
    <p:cSldViewPr>
      <p:cViewPr varScale="1">
        <p:scale>
          <a:sx n="199" d="100"/>
          <a:sy n="199" d="100"/>
        </p:scale>
        <p:origin x="28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2060"/>
    </p:cViewPr>
  </p:sorterViewPr>
  <p:notesViewPr>
    <p:cSldViewPr>
      <p:cViewPr varScale="1">
        <p:scale>
          <a:sx n="68" d="100"/>
          <a:sy n="68" d="100"/>
        </p:scale>
        <p:origin x="-1944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1.xml"/><Relationship Id="rId13" Type="http://schemas.openxmlformats.org/officeDocument/2006/relationships/slide" Target="slides/slide46.xml"/><Relationship Id="rId3" Type="http://schemas.openxmlformats.org/officeDocument/2006/relationships/slide" Target="slides/slide12.xml"/><Relationship Id="rId7" Type="http://schemas.openxmlformats.org/officeDocument/2006/relationships/slide" Target="slides/slide29.xml"/><Relationship Id="rId12" Type="http://schemas.openxmlformats.org/officeDocument/2006/relationships/slide" Target="slides/slide45.xml"/><Relationship Id="rId2" Type="http://schemas.openxmlformats.org/officeDocument/2006/relationships/slide" Target="slides/slide11.xml"/><Relationship Id="rId1" Type="http://schemas.openxmlformats.org/officeDocument/2006/relationships/slide" Target="slides/slide3.xml"/><Relationship Id="rId6" Type="http://schemas.openxmlformats.org/officeDocument/2006/relationships/slide" Target="slides/slide28.xml"/><Relationship Id="rId11" Type="http://schemas.openxmlformats.org/officeDocument/2006/relationships/slide" Target="slides/slide44.xml"/><Relationship Id="rId5" Type="http://schemas.openxmlformats.org/officeDocument/2006/relationships/slide" Target="slides/slide27.xml"/><Relationship Id="rId10" Type="http://schemas.openxmlformats.org/officeDocument/2006/relationships/slide" Target="slides/slide41.xml"/><Relationship Id="rId4" Type="http://schemas.openxmlformats.org/officeDocument/2006/relationships/slide" Target="slides/slide26.xml"/><Relationship Id="rId9" Type="http://schemas.openxmlformats.org/officeDocument/2006/relationships/slide" Target="slides/slide39.xml"/><Relationship Id="rId14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34" tIns="47567" rIns="95134" bIns="47567" numCol="1" anchor="t" anchorCtr="0" compatLnSpc="1">
            <a:prstTxWarp prst="textNoShape">
              <a:avLst/>
            </a:prstTxWarp>
          </a:bodyPr>
          <a:lstStyle>
            <a:lvl1pPr defTabSz="950913">
              <a:defRPr sz="1200"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34" tIns="47567" rIns="95134" bIns="47567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34" tIns="47567" rIns="95134" bIns="47567" numCol="1" anchor="b" anchorCtr="0" compatLnSpc="1">
            <a:prstTxWarp prst="textNoShape">
              <a:avLst/>
            </a:prstTxWarp>
          </a:bodyPr>
          <a:lstStyle>
            <a:lvl1pPr defTabSz="950913">
              <a:defRPr sz="1200"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34" tIns="47567" rIns="95134" bIns="47567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pPr>
              <a:defRPr/>
            </a:pPr>
            <a:fld id="{1238A0F7-E269-4F91-AA36-F10B40B78499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81586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34" tIns="47567" rIns="95134" bIns="47567" numCol="1" anchor="t" anchorCtr="0" compatLnSpc="1">
            <a:prstTxWarp prst="textNoShape">
              <a:avLst/>
            </a:prstTxWarp>
          </a:bodyPr>
          <a:lstStyle>
            <a:lvl1pPr defTabSz="950913">
              <a:defRPr sz="1200"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34" tIns="47567" rIns="95134" bIns="47567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382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34" tIns="47567" rIns="95134" bIns="475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34" tIns="47567" rIns="95134" bIns="47567" numCol="1" anchor="b" anchorCtr="0" compatLnSpc="1">
            <a:prstTxWarp prst="textNoShape">
              <a:avLst/>
            </a:prstTxWarp>
          </a:bodyPr>
          <a:lstStyle>
            <a:lvl1pPr defTabSz="950913">
              <a:defRPr sz="1200"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34" tIns="47567" rIns="95134" bIns="47567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pPr>
              <a:defRPr/>
            </a:pPr>
            <a:fld id="{BACA5494-F08D-41F0-B0F4-37A6067FAF7E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50570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A5494-F08D-41F0-B0F4-37A6067FAF7E}" type="slidenum">
              <a:rPr lang="nb-NO" smtClean="0"/>
              <a:pPr>
                <a:defRPr/>
              </a:pPr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787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EA9C569-C91B-4619-9EDF-CD5695E535F8}" type="slidenum">
              <a:rPr lang="nb-NO" sz="1200"/>
              <a:pPr eaLnBrk="1" hangingPunct="1"/>
              <a:t>10</a:t>
            </a:fld>
            <a:endParaRPr lang="nb-NO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3337" cy="38369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519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C2E675-4EAF-4DE8-B576-D5EC2DFE1994}" type="slidenum">
              <a:rPr lang="nb-NO" smtClean="0"/>
              <a:pPr>
                <a:defRPr/>
              </a:pPr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3506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BB1E201-11FD-434F-A3C6-ABDD8DD005F5}" type="slidenum">
              <a:rPr lang="nb-NO" sz="1200"/>
              <a:pPr eaLnBrk="1" hangingPunct="1"/>
              <a:t>12</a:t>
            </a:fld>
            <a:endParaRPr lang="nb-NO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3337" cy="3836988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2126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A5494-F08D-41F0-B0F4-37A6067FAF7E}" type="slidenum">
              <a:rPr lang="nb-NO" smtClean="0"/>
              <a:pPr>
                <a:defRPr/>
              </a:pPr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07593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C5A449E-0528-421E-B0CA-F884D4129265}" type="slidenum">
              <a:rPr lang="nb-NO" sz="1200"/>
              <a:pPr eaLnBrk="1" hangingPunct="1"/>
              <a:t>14</a:t>
            </a:fld>
            <a:endParaRPr lang="nb-NO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3337" cy="383698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9270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C43AD78-C338-4C30-832E-458763E7B7A7}" type="slidenum">
              <a:rPr lang="nb-NO" sz="1200"/>
              <a:pPr eaLnBrk="1" hangingPunct="1"/>
              <a:t>15</a:t>
            </a:fld>
            <a:endParaRPr lang="nb-NO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3337" cy="3836988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94214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062E33E-7709-4A7C-ADAD-593BFDB38FE0}" type="slidenum">
              <a:rPr lang="nb-NO" sz="1200"/>
              <a:pPr eaLnBrk="1" hangingPunct="1"/>
              <a:t>16</a:t>
            </a:fld>
            <a:endParaRPr lang="nb-NO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3337" cy="38369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7953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062E33E-7709-4A7C-ADAD-593BFDB38FE0}" type="slidenum">
              <a:rPr lang="nb-NO" sz="1200"/>
              <a:pPr eaLnBrk="1" hangingPunct="1"/>
              <a:t>17</a:t>
            </a:fld>
            <a:endParaRPr lang="nb-NO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3337" cy="38369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07850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C2E675-4EAF-4DE8-B576-D5EC2DFE1994}" type="slidenum">
              <a:rPr lang="nb-NO" smtClean="0"/>
              <a:pPr>
                <a:defRPr/>
              </a:pPr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224067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CA5494-F08D-41F0-B0F4-37A6067FAF7E}" type="slidenum">
              <a:rPr lang="nb-NO" smtClean="0"/>
              <a:pPr>
                <a:defRPr/>
              </a:pPr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0962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A5494-F08D-41F0-B0F4-37A6067FAF7E}" type="slidenum">
              <a:rPr lang="nb-NO" smtClean="0"/>
              <a:pPr>
                <a:defRPr/>
              </a:pPr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90535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CA5494-F08D-41F0-B0F4-37A6067FAF7E}" type="slidenum">
              <a:rPr lang="nb-NO" smtClean="0"/>
              <a:pPr>
                <a:defRPr/>
              </a:pPr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623600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A5494-F08D-41F0-B0F4-37A6067FAF7E}" type="slidenum">
              <a:rPr lang="nb-NO" smtClean="0"/>
              <a:pPr>
                <a:defRPr/>
              </a:pPr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78366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A5494-F08D-41F0-B0F4-37A6067FAF7E}" type="slidenum">
              <a:rPr lang="nb-NO" smtClean="0"/>
              <a:pPr>
                <a:defRPr/>
              </a:pPr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7794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5F35EE1-7A3D-4B7F-A6D7-918552DDA4B7}" type="slidenum">
              <a:rPr lang="nb-NO" sz="1200" smtClean="0"/>
              <a:pPr eaLnBrk="1" hangingPunct="1"/>
              <a:t>26</a:t>
            </a:fld>
            <a:endParaRPr lang="nb-NO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b-NO" baseline="0" dirty="0"/>
          </a:p>
        </p:txBody>
      </p:sp>
    </p:spTree>
    <p:extLst>
      <p:ext uri="{BB962C8B-B14F-4D97-AF65-F5344CB8AC3E}">
        <p14:creationId xmlns:p14="http://schemas.microsoft.com/office/powerpoint/2010/main" val="36550846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F580F71-D450-4AE6-8D67-C1030E3BEAFC}" type="slidenum">
              <a:rPr lang="nb-NO" sz="1200" smtClean="0"/>
              <a:pPr eaLnBrk="1" hangingPunct="1"/>
              <a:t>27</a:t>
            </a:fld>
            <a:endParaRPr lang="nb-NO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46301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E92AF24-B882-417E-B85D-BC3F867515F5}" type="slidenum">
              <a:rPr lang="nb-NO" sz="1200" smtClean="0"/>
              <a:pPr eaLnBrk="1" hangingPunct="1"/>
              <a:t>28</a:t>
            </a:fld>
            <a:endParaRPr lang="nb-NO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b-NO" baseline="0" dirty="0"/>
          </a:p>
        </p:txBody>
      </p:sp>
    </p:spTree>
    <p:extLst>
      <p:ext uri="{BB962C8B-B14F-4D97-AF65-F5344CB8AC3E}">
        <p14:creationId xmlns:p14="http://schemas.microsoft.com/office/powerpoint/2010/main" val="11621915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79536DA-14D6-46FC-8C79-6C45D4639ADF}" type="slidenum">
              <a:rPr lang="nb-NO" sz="1200" smtClean="0"/>
              <a:pPr eaLnBrk="1" hangingPunct="1"/>
              <a:t>29</a:t>
            </a:fld>
            <a:endParaRPr lang="nb-NO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b-NO" baseline="0" dirty="0"/>
          </a:p>
        </p:txBody>
      </p:sp>
    </p:spTree>
    <p:extLst>
      <p:ext uri="{BB962C8B-B14F-4D97-AF65-F5344CB8AC3E}">
        <p14:creationId xmlns:p14="http://schemas.microsoft.com/office/powerpoint/2010/main" val="8616992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7F6849D-B808-4E28-86FD-6DCFF054130C}" type="slidenum">
              <a:rPr lang="nb-NO" sz="1200" smtClean="0"/>
              <a:pPr eaLnBrk="1" hangingPunct="1"/>
              <a:t>30</a:t>
            </a:fld>
            <a:endParaRPr lang="nb-NO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52979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D9E28BA-3513-4BD5-A34B-B3E29C3F3476}" type="slidenum">
              <a:rPr lang="nb-NO" sz="1200" smtClean="0"/>
              <a:pPr eaLnBrk="1" hangingPunct="1"/>
              <a:t>31</a:t>
            </a:fld>
            <a:endParaRPr lang="nb-NO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808137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4488D66-8969-4E4A-A0DB-3C67134F894E}" type="slidenum">
              <a:rPr lang="nb-NO" sz="1200" smtClean="0"/>
              <a:pPr eaLnBrk="1" hangingPunct="1"/>
              <a:t>32</a:t>
            </a:fld>
            <a:endParaRPr lang="nb-NO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b-NO" baseline="0" dirty="0"/>
          </a:p>
        </p:txBody>
      </p:sp>
    </p:spTree>
    <p:extLst>
      <p:ext uri="{BB962C8B-B14F-4D97-AF65-F5344CB8AC3E}">
        <p14:creationId xmlns:p14="http://schemas.microsoft.com/office/powerpoint/2010/main" val="2457701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C1E1764-4EB5-4F33-85A9-ADA4088AB94E}" type="slidenum">
              <a:rPr lang="nb-NO" sz="1200"/>
              <a:pPr eaLnBrk="1" hangingPunct="1"/>
              <a:t>3</a:t>
            </a:fld>
            <a:endParaRPr lang="nb-NO" sz="1200"/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4022725" y="1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4022725" y="9723439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429" tIns="48842" rIns="99429" bIns="48842" anchor="b"/>
          <a:lstStyle/>
          <a:p>
            <a:pPr algn="r" defTabSz="1003300" eaLnBrk="0" hangingPunct="0"/>
            <a:r>
              <a:rPr lang="nb-NO" sz="1300"/>
              <a:t>2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1" y="1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76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895350"/>
            <a:ext cx="4781550" cy="3586163"/>
          </a:xfrm>
          <a:ln w="12700" cap="flat"/>
        </p:spPr>
      </p:sp>
      <p:sp>
        <p:nvSpPr>
          <p:cNvPr id="2765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4"/>
            <a:ext cx="5207000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429" tIns="48842" rIns="99429" bIns="48842"/>
          <a:lstStyle/>
          <a:p>
            <a:pPr eaLnBrk="1" hangingPunct="1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768704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89BB711-AEE4-4CAA-A60B-612BDA2C2E5D}" type="slidenum">
              <a:rPr lang="nb-NO" sz="1200" smtClean="0"/>
              <a:pPr eaLnBrk="1" hangingPunct="1"/>
              <a:t>33</a:t>
            </a:fld>
            <a:endParaRPr lang="nb-NO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179281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430399C-5AFE-489C-ADF1-1FDA62F9AAF7}" type="slidenum">
              <a:rPr lang="nb-NO" sz="1200" smtClean="0"/>
              <a:pPr eaLnBrk="1" hangingPunct="1"/>
              <a:t>34</a:t>
            </a:fld>
            <a:endParaRPr lang="nb-NO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031105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62F9B8A-E877-4A43-9685-3A081B807AE7}" type="slidenum">
              <a:rPr lang="nb-NO" sz="1200" smtClean="0"/>
              <a:pPr eaLnBrk="1" hangingPunct="1"/>
              <a:t>35</a:t>
            </a:fld>
            <a:endParaRPr lang="nb-NO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b-NO" baseline="0" dirty="0"/>
          </a:p>
        </p:txBody>
      </p:sp>
    </p:spTree>
    <p:extLst>
      <p:ext uri="{BB962C8B-B14F-4D97-AF65-F5344CB8AC3E}">
        <p14:creationId xmlns:p14="http://schemas.microsoft.com/office/powerpoint/2010/main" val="26454989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A5494-F08D-41F0-B0F4-37A6067FAF7E}" type="slidenum">
              <a:rPr lang="nb-NO" smtClean="0"/>
              <a:pPr>
                <a:defRPr/>
              </a:pPr>
              <a:t>36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529942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B929816-E140-4FFF-BE89-B2B56AEA7663}" type="slidenum">
              <a:rPr lang="nb-NO" sz="1200" smtClean="0"/>
              <a:pPr eaLnBrk="1" hangingPunct="1"/>
              <a:t>37</a:t>
            </a:fld>
            <a:endParaRPr lang="nb-NO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095120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A5494-F08D-41F0-B0F4-37A6067FAF7E}" type="slidenum">
              <a:rPr lang="nb-NO" smtClean="0"/>
              <a:pPr>
                <a:defRPr/>
              </a:pPr>
              <a:t>38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801465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46A89E5-1C32-405B-9665-3F7598D6279B}" type="slidenum">
              <a:rPr lang="nb-NO" sz="1200" smtClean="0"/>
              <a:pPr eaLnBrk="1" hangingPunct="1"/>
              <a:t>39</a:t>
            </a:fld>
            <a:endParaRPr lang="nb-NO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b-NO" baseline="0" dirty="0"/>
          </a:p>
        </p:txBody>
      </p:sp>
    </p:spTree>
    <p:extLst>
      <p:ext uri="{BB962C8B-B14F-4D97-AF65-F5344CB8AC3E}">
        <p14:creationId xmlns:p14="http://schemas.microsoft.com/office/powerpoint/2010/main" val="39930110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A5494-F08D-41F0-B0F4-37A6067FAF7E}" type="slidenum">
              <a:rPr lang="nb-NO" smtClean="0"/>
              <a:pPr>
                <a:defRPr/>
              </a:pPr>
              <a:t>40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91179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0182443-FDD8-4728-883B-3A44423C8E2F}" type="slidenum">
              <a:rPr lang="nb-NO" sz="1200" smtClean="0"/>
              <a:pPr eaLnBrk="1" hangingPunct="1"/>
              <a:t>41</a:t>
            </a:fld>
            <a:endParaRPr lang="nb-NO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701879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B4F1098-36A7-4B01-9690-0D5C225D825F}" type="slidenum">
              <a:rPr lang="nb-NO" sz="1200" smtClean="0"/>
              <a:pPr eaLnBrk="1" hangingPunct="1"/>
              <a:t>42</a:t>
            </a:fld>
            <a:endParaRPr lang="nb-NO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b-NO" baseline="0" dirty="0"/>
          </a:p>
        </p:txBody>
      </p:sp>
    </p:spTree>
    <p:extLst>
      <p:ext uri="{BB962C8B-B14F-4D97-AF65-F5344CB8AC3E}">
        <p14:creationId xmlns:p14="http://schemas.microsoft.com/office/powerpoint/2010/main" val="4291058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0E950EA-A17E-4941-87C1-2BAF69C9C098}" type="slidenum">
              <a:rPr lang="nb-NO" sz="1200"/>
              <a:pPr eaLnBrk="1" hangingPunct="1"/>
              <a:t>4</a:t>
            </a:fld>
            <a:endParaRPr lang="nb-NO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3337" cy="3836988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92662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8894DFD-F0B2-4ED9-9ED6-63EF24DF90C7}" type="slidenum">
              <a:rPr lang="nb-NO" sz="1200" smtClean="0"/>
              <a:pPr eaLnBrk="1" hangingPunct="1"/>
              <a:t>43</a:t>
            </a:fld>
            <a:endParaRPr lang="nb-NO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008612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925C0E2-D833-4BAD-A089-9BBDA7AE22D1}" type="slidenum">
              <a:rPr lang="nb-NO" sz="1200" smtClean="0"/>
              <a:pPr eaLnBrk="1" hangingPunct="1"/>
              <a:t>44</a:t>
            </a:fld>
            <a:endParaRPr lang="nb-NO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127287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669A40A-DD40-442A-9DC3-18D2AEFF4D03}" type="slidenum">
              <a:rPr lang="nb-NO" sz="1200" smtClean="0"/>
              <a:pPr eaLnBrk="1" hangingPunct="1"/>
              <a:t>45</a:t>
            </a:fld>
            <a:endParaRPr lang="nb-NO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b-NO" baseline="0" dirty="0"/>
          </a:p>
        </p:txBody>
      </p:sp>
    </p:spTree>
    <p:extLst>
      <p:ext uri="{BB962C8B-B14F-4D97-AF65-F5344CB8AC3E}">
        <p14:creationId xmlns:p14="http://schemas.microsoft.com/office/powerpoint/2010/main" val="27582802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925C0E2-D833-4BAD-A089-9BBDA7AE22D1}" type="slidenum">
              <a:rPr lang="nb-NO" sz="1200" smtClean="0"/>
              <a:pPr eaLnBrk="1" hangingPunct="1"/>
              <a:t>46</a:t>
            </a:fld>
            <a:endParaRPr lang="nb-NO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031338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E7E1C7-54AD-488D-981F-039AF936DBEA}" type="slidenum">
              <a:rPr lang="nb-NO" smtClean="0"/>
              <a:pPr>
                <a:defRPr/>
              </a:pPr>
              <a:t>47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57290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925C0E2-D833-4BAD-A089-9BBDA7AE22D1}" type="slidenum">
              <a:rPr lang="nb-NO" sz="1200" smtClean="0"/>
              <a:pPr eaLnBrk="1" hangingPunct="1"/>
              <a:t>48</a:t>
            </a:fld>
            <a:endParaRPr lang="nb-NO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50971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E328A3C-B578-4949-A7EE-53B1730466B8}" type="slidenum">
              <a:rPr lang="nb-NO" sz="1200"/>
              <a:pPr eaLnBrk="1" hangingPunct="1"/>
              <a:t>5</a:t>
            </a:fld>
            <a:endParaRPr lang="nb-NO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3337" cy="3836988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2365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CC9A898-28BF-4DB1-9331-22E2520B029B}" type="slidenum">
              <a:rPr lang="nb-NO" sz="1200"/>
              <a:pPr eaLnBrk="1" hangingPunct="1"/>
              <a:t>6</a:t>
            </a:fld>
            <a:endParaRPr lang="nb-NO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3337" cy="3836988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75904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8338BA3-118E-4A94-80F4-3D26E02E0345}" type="slidenum">
              <a:rPr lang="nb-NO" sz="1200"/>
              <a:pPr eaLnBrk="1" hangingPunct="1"/>
              <a:t>7</a:t>
            </a:fld>
            <a:endParaRPr lang="nb-NO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3337" cy="3836988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2557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C237383-1942-4DB8-8853-12790F54162D}" type="slidenum">
              <a:rPr lang="nb-NO" sz="1200"/>
              <a:pPr eaLnBrk="1" hangingPunct="1"/>
              <a:t>8</a:t>
            </a:fld>
            <a:endParaRPr lang="nb-NO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3337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3763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0913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13C9E2B-05ED-4661-802F-C6A63765B6A9}" type="slidenum">
              <a:rPr lang="nb-NO" sz="1200"/>
              <a:pPr eaLnBrk="1" hangingPunct="1"/>
              <a:t>9</a:t>
            </a:fld>
            <a:endParaRPr lang="nb-NO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3337" cy="3836988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4600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b-NO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3517852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1593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515100" y="188913"/>
            <a:ext cx="1943100" cy="6119812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684213" y="188913"/>
            <a:ext cx="5678487" cy="6119812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80673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415213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08678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52338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75337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41566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936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409246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b-NO" noProof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94090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8913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b-NO"/>
              <a:t>Klikk for å redigere tittelstil i malen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81074"/>
            <a:ext cx="7772400" cy="5544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732BE15A-8321-4104-9DB5-7253355E2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060848"/>
            <a:ext cx="8739600" cy="286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96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98525" y="204788"/>
            <a:ext cx="7488238" cy="576262"/>
          </a:xfrm>
        </p:spPr>
        <p:txBody>
          <a:bodyPr/>
          <a:lstStyle/>
          <a:p>
            <a:pPr eaLnBrk="1" hangingPunct="1"/>
            <a:r>
              <a:rPr lang="nb-NO"/>
              <a:t>En-til-en forhold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827583" y="2830320"/>
            <a:ext cx="7351713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00000"/>
              <a:buFont typeface="Wingdings" pitchFamily="2" charset="2"/>
              <a:buChar char="q"/>
            </a:pPr>
            <a:r>
              <a:rPr lang="nb-NO" sz="2400" dirty="0">
                <a:latin typeface="Comic Sans MS" pitchFamily="66" charset="0"/>
              </a:rPr>
              <a:t> </a:t>
            </a:r>
            <a:r>
              <a:rPr lang="nb-NO" sz="2400" dirty="0"/>
              <a:t>Identifikatoren for entitet A blir til </a:t>
            </a:r>
            <a:r>
              <a:rPr lang="nb-NO" sz="2400" b="1" dirty="0">
                <a:solidFill>
                  <a:srgbClr val="FF0000"/>
                </a:solidFill>
              </a:rPr>
              <a:t>fremmednøkkel</a:t>
            </a:r>
            <a:r>
              <a:rPr lang="nb-NO" sz="2400" dirty="0">
                <a:solidFill>
                  <a:srgbClr val="FF0000"/>
                </a:solidFill>
              </a:rPr>
              <a:t> </a:t>
            </a:r>
            <a:r>
              <a:rPr lang="nb-NO" sz="2400" dirty="0"/>
              <a:t>i B, eller motsatt.</a:t>
            </a:r>
            <a:r>
              <a:rPr lang="nb-NO" sz="1200" dirty="0"/>
              <a:t> </a:t>
            </a:r>
            <a:r>
              <a:rPr lang="nb-NO" sz="2400" dirty="0"/>
              <a:t>Hva gir færrest nullmerker ?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00000"/>
              <a:buFont typeface="Wingdings" pitchFamily="2" charset="2"/>
              <a:buChar char="q"/>
            </a:pPr>
            <a:r>
              <a:rPr lang="nb-NO" sz="2400" dirty="0"/>
              <a:t> Alternativ: Slå sammen entitetene?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0FE38612-9490-48CB-BE63-FCF8BE0415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392" y="844648"/>
            <a:ext cx="5436096" cy="1792264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8A23667C-1F46-4EC6-8093-295F9DACEA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64" y="4077072"/>
            <a:ext cx="7020272" cy="231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32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/>
              <a:t>Koblingstabeller for en-til-en forhold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b-NO" dirty="0"/>
              <a:t>Man kan også opprette </a:t>
            </a:r>
            <a:r>
              <a:rPr lang="nb-NO" b="1" dirty="0">
                <a:solidFill>
                  <a:srgbClr val="FF0000"/>
                </a:solidFill>
              </a:rPr>
              <a:t>koblingstabeller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/>
              <a:t>for en-til-en forhold.</a:t>
            </a:r>
          </a:p>
          <a:p>
            <a:pPr lvl="1" eaLnBrk="1" hangingPunct="1"/>
            <a:r>
              <a:rPr lang="nb-NO" dirty="0"/>
              <a:t>Nyttig hvis få forekomster fra begge sider deltar.</a:t>
            </a:r>
          </a:p>
          <a:p>
            <a:pPr eaLnBrk="1" hangingPunct="1"/>
            <a:endParaRPr lang="nb-NO" dirty="0"/>
          </a:p>
          <a:p>
            <a:pPr eaLnBrk="1" hangingPunct="1"/>
            <a:r>
              <a:rPr lang="nb-NO" dirty="0"/>
              <a:t>Eksempel: En-til-en forholdet «kontorplass» mellom Ansatt og Rom.</a:t>
            </a:r>
          </a:p>
          <a:p>
            <a:pPr lvl="1" eaLnBrk="1" hangingPunct="1"/>
            <a:r>
              <a:rPr lang="nb-NO" dirty="0"/>
              <a:t>Bygningen har mange rom, noen </a:t>
            </a:r>
            <a:r>
              <a:rPr lang="nb-NO" u="sng" dirty="0"/>
              <a:t>få</a:t>
            </a:r>
            <a:r>
              <a:rPr lang="nb-NO" dirty="0"/>
              <a:t> er kontorer.</a:t>
            </a:r>
          </a:p>
          <a:p>
            <a:pPr lvl="1" eaLnBrk="1" hangingPunct="1"/>
            <a:r>
              <a:rPr lang="nb-NO" dirty="0"/>
              <a:t>Bedriften har mange ansatte, kun noen </a:t>
            </a:r>
            <a:r>
              <a:rPr lang="nb-NO" u="sng" dirty="0"/>
              <a:t>få</a:t>
            </a:r>
            <a:r>
              <a:rPr lang="nb-NO" dirty="0"/>
              <a:t> har kontor (og ingen deler kontor).</a:t>
            </a:r>
          </a:p>
          <a:p>
            <a:pPr lvl="1" eaLnBrk="1" hangingPunct="1"/>
            <a:endParaRPr lang="nb-NO" dirty="0"/>
          </a:p>
          <a:p>
            <a:pPr lvl="1" eaLnBrk="1" hangingPunct="1">
              <a:buFont typeface="Wingdings" pitchFamily="2" charset="2"/>
              <a:buNone/>
            </a:pPr>
            <a:endParaRPr lang="nb-NO"/>
          </a:p>
          <a:p>
            <a:pPr lvl="1" eaLnBrk="1" hangingPunct="1">
              <a:buFont typeface="Wingdings" pitchFamily="2" charset="2"/>
              <a:buNone/>
            </a:pPr>
            <a:endParaRPr lang="nb-NO"/>
          </a:p>
          <a:p>
            <a:pPr lvl="1" eaLnBrk="1" hangingPunct="1">
              <a:buFont typeface="Wingdings" pitchFamily="2" charset="2"/>
              <a:buNone/>
            </a:pPr>
            <a:endParaRPr lang="nb-NO"/>
          </a:p>
          <a:p>
            <a:pPr lvl="1" eaLnBrk="1" hangingPunct="1">
              <a:buFont typeface="Wingdings" pitchFamily="2" charset="2"/>
              <a:buNone/>
            </a:pPr>
            <a:endParaRPr lang="nb-NO"/>
          </a:p>
          <a:p>
            <a:pPr lvl="1" eaLnBrk="1" hangingPunct="1">
              <a:buFont typeface="Wingdings" pitchFamily="2" charset="2"/>
              <a:buNone/>
            </a:pPr>
            <a:endParaRPr lang="nb-NO" dirty="0"/>
          </a:p>
          <a:p>
            <a:pPr eaLnBrk="1" hangingPunct="1"/>
            <a:r>
              <a:rPr lang="nb-NO" dirty="0"/>
              <a:t>Forholdet blir altså håndtert på samme måte som et mange-til-mange forhold.</a:t>
            </a:r>
          </a:p>
          <a:p>
            <a:pPr lvl="1" eaLnBrk="1" hangingPunct="1"/>
            <a:endParaRPr lang="nb-NO" dirty="0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E899A8D9-7329-4129-A2D9-EBF0A23B13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74" y="3753208"/>
            <a:ext cx="7417478" cy="153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93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/>
              <a:t>Håndtering av subtyper (UML)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b-NO" dirty="0" err="1"/>
              <a:t>Subtyper</a:t>
            </a:r>
            <a:r>
              <a:rPr lang="nb-NO" dirty="0"/>
              <a:t> er en del </a:t>
            </a:r>
            <a:r>
              <a:rPr lang="nb-NO"/>
              <a:t>av modelleringsspråket, </a:t>
            </a:r>
            <a:r>
              <a:rPr lang="nb-NO" dirty="0"/>
              <a:t>men tradisjonelt støtter ikke relasjonsdatabaser dette.</a:t>
            </a:r>
          </a:p>
          <a:p>
            <a:pPr eaLnBrk="1" hangingPunct="1">
              <a:buFont typeface="Wingdings" pitchFamily="2" charset="2"/>
              <a:buNone/>
            </a:pPr>
            <a:endParaRPr lang="nb-NO" dirty="0"/>
          </a:p>
          <a:p>
            <a:pPr eaLnBrk="1" hangingPunct="1"/>
            <a:r>
              <a:rPr lang="nb-NO" dirty="0"/>
              <a:t>Dermed må vi «simulere» </a:t>
            </a:r>
            <a:r>
              <a:rPr lang="nb-NO" dirty="0" err="1"/>
              <a:t>subtyper</a:t>
            </a:r>
            <a:r>
              <a:rPr lang="nb-NO" dirty="0"/>
              <a:t>. Problemstillinger:</a:t>
            </a:r>
          </a:p>
          <a:p>
            <a:pPr lvl="1" eaLnBrk="1" hangingPunct="1"/>
            <a:r>
              <a:rPr lang="nb-NO" dirty="0"/>
              <a:t>1 eller flere tabeller ?</a:t>
            </a:r>
          </a:p>
          <a:p>
            <a:pPr lvl="1" eaLnBrk="1" hangingPunct="1"/>
            <a:r>
              <a:rPr lang="nb-NO" dirty="0"/>
              <a:t>Hva skal «arves» ?</a:t>
            </a:r>
          </a:p>
          <a:p>
            <a:pPr lvl="1" eaLnBrk="1" hangingPunct="1"/>
            <a:r>
              <a:rPr lang="nb-NO" dirty="0"/>
              <a:t>Nullmerker ?</a:t>
            </a:r>
          </a:p>
          <a:p>
            <a:pPr lvl="1" eaLnBrk="1" hangingPunct="1"/>
            <a:r>
              <a:rPr lang="nb-NO" dirty="0"/>
              <a:t>Hvordan representere tilhørighet til </a:t>
            </a:r>
            <a:r>
              <a:rPr lang="nb-NO" dirty="0" err="1"/>
              <a:t>subtyper</a:t>
            </a:r>
            <a:r>
              <a:rPr lang="nb-NO" dirty="0"/>
              <a:t> ?</a:t>
            </a:r>
          </a:p>
          <a:p>
            <a:pPr eaLnBrk="1" hangingPunct="1">
              <a:buFont typeface="Wingdings" pitchFamily="2" charset="2"/>
              <a:buNone/>
            </a:pPr>
            <a:endParaRPr lang="nb-NO" dirty="0"/>
          </a:p>
          <a:p>
            <a:pPr eaLnBrk="1" hangingPunct="1"/>
            <a:r>
              <a:rPr lang="nb-NO" dirty="0" err="1"/>
              <a:t>Objektrelasjonelle</a:t>
            </a:r>
            <a:r>
              <a:rPr lang="nb-NO" dirty="0"/>
              <a:t> databaser har støtte for </a:t>
            </a:r>
            <a:r>
              <a:rPr lang="nb-NO" dirty="0" err="1"/>
              <a:t>subtyper</a:t>
            </a:r>
            <a:r>
              <a:rPr lang="nb-NO" dirty="0"/>
              <a:t>.</a:t>
            </a:r>
          </a:p>
          <a:p>
            <a:pPr lvl="1" eaLnBrk="1" hangingPunct="1"/>
            <a:r>
              <a:rPr lang="nb-NO" dirty="0"/>
              <a:t>Det er en fordel at «modelleringsspråket» bygger på de samme prinsippene som «implementasjonsspråket».</a:t>
            </a:r>
          </a:p>
        </p:txBody>
      </p:sp>
    </p:spTree>
    <p:extLst>
      <p:ext uri="{BB962C8B-B14F-4D97-AF65-F5344CB8AC3E}">
        <p14:creationId xmlns:p14="http://schemas.microsoft.com/office/powerpoint/2010/main" val="1844895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8B844724-5864-4E1C-B17F-0DA67DC1D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119" y="874713"/>
            <a:ext cx="6156587" cy="537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02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30002" y="188913"/>
            <a:ext cx="7756762" cy="592137"/>
          </a:xfrm>
        </p:spPr>
        <p:txBody>
          <a:bodyPr/>
          <a:lstStyle/>
          <a:p>
            <a:pPr eaLnBrk="1" hangingPunct="1"/>
            <a:r>
              <a:rPr lang="nb-NO" dirty="0"/>
              <a:t>Håndtering av </a:t>
            </a:r>
            <a:r>
              <a:rPr lang="nb-NO" dirty="0" err="1"/>
              <a:t>subtyper</a:t>
            </a:r>
            <a:r>
              <a:rPr lang="nb-NO" dirty="0"/>
              <a:t> – variant 1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55576" y="1341438"/>
            <a:ext cx="770485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00000"/>
              <a:buFont typeface="Wingdings" pitchFamily="2" charset="2"/>
              <a:buChar char="q"/>
            </a:pPr>
            <a:r>
              <a:rPr lang="nb-NO" sz="2400" dirty="0">
                <a:latin typeface="Comic Sans MS" pitchFamily="66" charset="0"/>
              </a:rPr>
              <a:t> </a:t>
            </a:r>
            <a:r>
              <a:rPr lang="nb-NO" sz="2400" dirty="0"/>
              <a:t>Lager tabeller for </a:t>
            </a:r>
            <a:r>
              <a:rPr lang="nb-NO" sz="2400" u="sng" dirty="0"/>
              <a:t>både supertype og </a:t>
            </a:r>
            <a:r>
              <a:rPr lang="nb-NO" sz="2400" u="sng" dirty="0" err="1"/>
              <a:t>subtyper</a:t>
            </a:r>
            <a:r>
              <a:rPr lang="nb-NO" sz="2400" dirty="0"/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00000"/>
              <a:buFont typeface="Wingdings" pitchFamily="2" charset="2"/>
              <a:buChar char="q"/>
            </a:pPr>
            <a:r>
              <a:rPr lang="nb-NO" sz="2400" dirty="0"/>
              <a:t> </a:t>
            </a:r>
            <a:r>
              <a:rPr lang="nb-NO" sz="2400" dirty="0" err="1"/>
              <a:t>Subtyper</a:t>
            </a:r>
            <a:r>
              <a:rPr lang="nb-NO" sz="2400" dirty="0"/>
              <a:t> arver </a:t>
            </a:r>
            <a:r>
              <a:rPr lang="nb-NO" sz="2400" u="sng" dirty="0"/>
              <a:t>identifikatoren</a:t>
            </a:r>
            <a:r>
              <a:rPr lang="nb-NO" sz="2400" dirty="0"/>
              <a:t> fra supertypen.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00000"/>
              <a:buFont typeface="Wingdings" pitchFamily="2" charset="2"/>
              <a:buChar char="q"/>
            </a:pPr>
            <a:r>
              <a:rPr lang="nb-NO" sz="2400" dirty="0"/>
              <a:t> Forekomster vil ligge i både «</a:t>
            </a:r>
            <a:r>
              <a:rPr lang="nb-NO" sz="2400" dirty="0" err="1"/>
              <a:t>subtabeller</a:t>
            </a:r>
            <a:r>
              <a:rPr lang="nb-NO" sz="2400" dirty="0"/>
              <a:t>» og «supertabell»!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D562840B-776D-4B98-8E54-71F9F8B686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35" y="3424239"/>
            <a:ext cx="7596336" cy="156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13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80656" y="358386"/>
            <a:ext cx="7846640" cy="592137"/>
          </a:xfrm>
        </p:spPr>
        <p:txBody>
          <a:bodyPr/>
          <a:lstStyle/>
          <a:p>
            <a:pPr eaLnBrk="1" hangingPunct="1"/>
            <a:r>
              <a:rPr lang="nb-NO" dirty="0"/>
              <a:t>Håndtering av </a:t>
            </a:r>
            <a:r>
              <a:rPr lang="nb-NO" dirty="0" err="1"/>
              <a:t>subtyper</a:t>
            </a:r>
            <a:r>
              <a:rPr lang="nb-NO" dirty="0"/>
              <a:t> – variant 2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561" y="1412776"/>
            <a:ext cx="770535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00000"/>
              <a:buFont typeface="Wingdings" pitchFamily="2" charset="2"/>
              <a:buChar char="q"/>
            </a:pPr>
            <a:r>
              <a:rPr lang="nb-NO" sz="2400" dirty="0">
                <a:latin typeface="Comic Sans MS" pitchFamily="66" charset="0"/>
              </a:rPr>
              <a:t> </a:t>
            </a:r>
            <a:r>
              <a:rPr lang="nb-NO" sz="2400" dirty="0"/>
              <a:t>Lager tabell </a:t>
            </a:r>
            <a:r>
              <a:rPr lang="nb-NO" sz="2400" u="sng" dirty="0"/>
              <a:t>kun for supertypen</a:t>
            </a:r>
            <a:r>
              <a:rPr lang="nb-NO" sz="2400" dirty="0"/>
              <a:t>.</a:t>
            </a:r>
            <a:endParaRPr lang="nb-NO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00000"/>
              <a:buFont typeface="Wingdings" pitchFamily="2" charset="2"/>
              <a:buChar char="q"/>
            </a:pPr>
            <a:r>
              <a:rPr lang="nb-NO" sz="2400" dirty="0"/>
              <a:t> Tabellen for supertypen får </a:t>
            </a:r>
            <a:r>
              <a:rPr lang="nb-NO" sz="2400" u="sng" dirty="0"/>
              <a:t>samtlige attributter</a:t>
            </a:r>
            <a:r>
              <a:rPr lang="nb-NO" sz="2400" dirty="0"/>
              <a:t> fra </a:t>
            </a:r>
            <a:r>
              <a:rPr lang="nb-NO" sz="2400" dirty="0" err="1"/>
              <a:t>subtypene</a:t>
            </a:r>
            <a:r>
              <a:rPr lang="nb-NO" sz="2400" dirty="0"/>
              <a:t> + et </a:t>
            </a:r>
            <a:r>
              <a:rPr lang="nb-NO" sz="2400" u="sng" dirty="0">
                <a:solidFill>
                  <a:srgbClr val="0000FF"/>
                </a:solidFill>
              </a:rPr>
              <a:t>«</a:t>
            </a:r>
            <a:r>
              <a:rPr lang="nb-NO" sz="2400" u="sng" dirty="0" err="1">
                <a:solidFill>
                  <a:srgbClr val="0000FF"/>
                </a:solidFill>
              </a:rPr>
              <a:t>subtype</a:t>
            </a:r>
            <a:r>
              <a:rPr lang="nb-NO" sz="2400" u="sng" dirty="0">
                <a:solidFill>
                  <a:srgbClr val="0000FF"/>
                </a:solidFill>
              </a:rPr>
              <a:t>»-attributt</a:t>
            </a:r>
            <a:r>
              <a:rPr lang="nb-NO" sz="2400" dirty="0"/>
              <a:t>.</a:t>
            </a:r>
            <a:endParaRPr lang="nb-NO" sz="1200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00000"/>
              <a:buFont typeface="Wingdings" pitchFamily="2" charset="2"/>
              <a:buChar char="q"/>
            </a:pPr>
            <a:r>
              <a:rPr lang="nb-NO" sz="2400" dirty="0"/>
              <a:t> Kan gi mange </a:t>
            </a:r>
            <a:r>
              <a:rPr lang="nb-NO" sz="2400" u="sng" dirty="0"/>
              <a:t>nullmerker</a:t>
            </a:r>
            <a:r>
              <a:rPr lang="nb-NO" sz="2400" dirty="0"/>
              <a:t>.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675B56DC-ECFF-48AF-AE90-A0789097C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42" y="3121416"/>
            <a:ext cx="2891468" cy="337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7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4063" y="234950"/>
            <a:ext cx="7704137" cy="617538"/>
          </a:xfrm>
        </p:spPr>
        <p:txBody>
          <a:bodyPr/>
          <a:lstStyle/>
          <a:p>
            <a:pPr eaLnBrk="1" hangingPunct="1"/>
            <a:r>
              <a:rPr lang="nb-NO" dirty="0"/>
              <a:t>Håndtering av </a:t>
            </a:r>
            <a:r>
              <a:rPr lang="nb-NO" dirty="0" err="1"/>
              <a:t>subtyper</a:t>
            </a:r>
            <a:r>
              <a:rPr lang="nb-NO" dirty="0"/>
              <a:t> – variant 3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544860" y="1146459"/>
            <a:ext cx="7920236" cy="2714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00000"/>
              <a:buFont typeface="Wingdings" pitchFamily="2" charset="2"/>
              <a:buChar char="q"/>
            </a:pPr>
            <a:r>
              <a:rPr lang="nb-NO" sz="2400" dirty="0">
                <a:latin typeface="Comic Sans MS" pitchFamily="66" charset="0"/>
              </a:rPr>
              <a:t> </a:t>
            </a:r>
            <a:r>
              <a:rPr lang="nb-NO" sz="2400" dirty="0"/>
              <a:t>Lager tabeller </a:t>
            </a:r>
            <a:r>
              <a:rPr lang="nb-NO" sz="2400" u="sng" dirty="0">
                <a:solidFill>
                  <a:srgbClr val="FF0000"/>
                </a:solidFill>
              </a:rPr>
              <a:t>kun for </a:t>
            </a:r>
            <a:r>
              <a:rPr lang="nb-NO" sz="2400" u="sng" dirty="0" err="1">
                <a:solidFill>
                  <a:srgbClr val="FF0000"/>
                </a:solidFill>
              </a:rPr>
              <a:t>subtypene</a:t>
            </a:r>
            <a:r>
              <a:rPr lang="nb-NO" sz="2400" dirty="0"/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00000"/>
              <a:buFont typeface="Wingdings" pitchFamily="2" charset="2"/>
              <a:buChar char="q"/>
            </a:pPr>
            <a:r>
              <a:rPr lang="nb-NO" sz="2400" dirty="0"/>
              <a:t> Tabellene for </a:t>
            </a:r>
            <a:r>
              <a:rPr lang="nb-NO" sz="2400" dirty="0" err="1"/>
              <a:t>subtypene</a:t>
            </a:r>
            <a:r>
              <a:rPr lang="nb-NO" sz="2400" dirty="0"/>
              <a:t> arver </a:t>
            </a:r>
            <a:r>
              <a:rPr lang="nb-NO" sz="2400" u="sng" dirty="0"/>
              <a:t>samtlige attributter</a:t>
            </a:r>
            <a:r>
              <a:rPr lang="nb-NO" sz="2400" dirty="0"/>
              <a:t> fra supertypen.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00000"/>
              <a:buFont typeface="Wingdings" pitchFamily="2" charset="2"/>
              <a:buChar char="q"/>
            </a:pPr>
            <a:r>
              <a:rPr lang="nb-NO" sz="2400" dirty="0"/>
              <a:t> For å lage en liste over samtlige forekomster i supertypen må vi </a:t>
            </a:r>
            <a:r>
              <a:rPr lang="nb-NO" sz="2400" u="sng" dirty="0"/>
              <a:t>koble tabeller</a:t>
            </a:r>
            <a:r>
              <a:rPr lang="nb-NO" sz="2400" dirty="0"/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00000"/>
              <a:buFont typeface="Wingdings" pitchFamily="2" charset="2"/>
              <a:buChar char="q"/>
            </a:pPr>
            <a:r>
              <a:rPr lang="nb-NO" sz="2400" dirty="0"/>
              <a:t> Kan være problematisk å håndtere løpenumre.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00000"/>
              <a:buFont typeface="Wingdings" pitchFamily="2" charset="2"/>
              <a:buChar char="q"/>
            </a:pPr>
            <a:r>
              <a:rPr lang="nb-NO" sz="2400" dirty="0"/>
              <a:t> </a:t>
            </a:r>
            <a:r>
              <a:rPr lang="nb-NO" sz="2400" u="sng" dirty="0"/>
              <a:t>Alle må tilhøre en </a:t>
            </a:r>
            <a:r>
              <a:rPr lang="nb-NO" sz="2400" u="sng" dirty="0" err="1"/>
              <a:t>subtype</a:t>
            </a:r>
            <a:r>
              <a:rPr lang="nb-NO" sz="2400" u="sng" dirty="0"/>
              <a:t>!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FEAF40EE-084B-4EDC-9500-C3379B209B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908" y="4155019"/>
            <a:ext cx="6228184" cy="210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97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4063" y="234950"/>
            <a:ext cx="7704137" cy="617538"/>
          </a:xfrm>
        </p:spPr>
        <p:txBody>
          <a:bodyPr/>
          <a:lstStyle/>
          <a:p>
            <a:pPr eaLnBrk="1" hangingPunct="1"/>
            <a:r>
              <a:rPr lang="nb-NO"/>
              <a:t>Ikke-atomære attributter</a:t>
            </a:r>
            <a:endParaRPr lang="nb-NO" dirty="0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544860" y="1146459"/>
            <a:ext cx="5827340" cy="289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00000"/>
              <a:buFont typeface="Wingdings" pitchFamily="2" charset="2"/>
              <a:buChar char="q"/>
            </a:pPr>
            <a:r>
              <a:rPr lang="nb-NO" sz="2400">
                <a:latin typeface="+mn-lt"/>
              </a:rPr>
              <a:t> Sammensatte atributter blir erstattet av sine komponenter.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00000"/>
              <a:buFont typeface="Wingdings" pitchFamily="2" charset="2"/>
              <a:buChar char="q"/>
            </a:pPr>
            <a:r>
              <a:rPr lang="nb-NO" sz="2400">
                <a:latin typeface="+mn-lt"/>
              </a:rPr>
              <a:t> Avledede attributter blir ignorert (de skal ikke lagres eksplisitt, men kan genereres fra øvrige data ved behov).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00000"/>
              <a:buFont typeface="Wingdings" pitchFamily="2" charset="2"/>
              <a:buChar char="q"/>
            </a:pPr>
            <a:r>
              <a:rPr lang="nb-NO" sz="2400">
                <a:latin typeface="+mn-lt"/>
              </a:rPr>
              <a:t> Flerverdiattributter gir en ekstra tabell som arver primærnøkkel fra hovedtabellen (som vist for Telefon[] under).</a:t>
            </a:r>
            <a:endParaRPr lang="nb-NO" sz="2400" u="sng" dirty="0">
              <a:latin typeface="+mn-lt"/>
            </a:endParaRP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A9CBCC4B-9DD7-4815-993D-79BA6CF272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027862"/>
            <a:ext cx="2425452" cy="2833736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203F3924-A4C1-4742-9863-7DAD12830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27" y="4221088"/>
            <a:ext cx="6444208" cy="199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6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Subtyper</a:t>
            </a:r>
            <a:r>
              <a:rPr lang="nb-NO" dirty="0"/>
              <a:t> og MySQL Workbench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2800" dirty="0"/>
              <a:t>MySQL Workbench støtter </a:t>
            </a:r>
            <a:r>
              <a:rPr lang="nb-NO" sz="2800" b="1" dirty="0"/>
              <a:t>ikke</a:t>
            </a:r>
            <a:r>
              <a:rPr lang="nb-NO" sz="2800" dirty="0"/>
              <a:t> </a:t>
            </a:r>
            <a:r>
              <a:rPr lang="nb-NO" sz="2800" dirty="0" err="1"/>
              <a:t>subtyper</a:t>
            </a:r>
            <a:r>
              <a:rPr lang="nb-NO" sz="2800" dirty="0"/>
              <a:t>.</a:t>
            </a:r>
          </a:p>
          <a:p>
            <a:endParaRPr lang="nb-NO" sz="2800" dirty="0"/>
          </a:p>
          <a:p>
            <a:r>
              <a:rPr lang="nb-NO" sz="2800" dirty="0"/>
              <a:t>Man må i stedet gå rett på en av de tre «tabell-løsningene» skissert foran:</a:t>
            </a:r>
          </a:p>
          <a:p>
            <a:pPr lvl="1"/>
            <a:r>
              <a:rPr lang="nb-NO" sz="2800" dirty="0"/>
              <a:t>Samle alle attributter i supertypen.</a:t>
            </a:r>
          </a:p>
          <a:p>
            <a:pPr lvl="1"/>
            <a:r>
              <a:rPr lang="nb-NO" sz="2800" dirty="0"/>
              <a:t>Kun lage entiteter for </a:t>
            </a:r>
            <a:r>
              <a:rPr lang="nb-NO" sz="2800" dirty="0" err="1"/>
              <a:t>subtypene</a:t>
            </a:r>
            <a:r>
              <a:rPr lang="nb-NO" sz="2800" dirty="0"/>
              <a:t> (og disse må ha alle attributtene).</a:t>
            </a:r>
          </a:p>
          <a:p>
            <a:pPr lvl="1"/>
            <a:r>
              <a:rPr lang="nb-NO" sz="2800" dirty="0"/>
              <a:t>Entiteter for både supertype og </a:t>
            </a:r>
            <a:r>
              <a:rPr lang="nb-NO" sz="2800" dirty="0" err="1"/>
              <a:t>subtype</a:t>
            </a:r>
            <a:r>
              <a:rPr lang="nb-NO" sz="2800" dirty="0"/>
              <a:t> som kobles i 1:1 forhold</a:t>
            </a:r>
          </a:p>
          <a:p>
            <a:pPr lvl="2"/>
            <a:endParaRPr lang="nb-NO" sz="2800" dirty="0"/>
          </a:p>
        </p:txBody>
      </p:sp>
    </p:spTree>
    <p:extLst>
      <p:ext uri="{BB962C8B-B14F-4D97-AF65-F5344CB8AC3E}">
        <p14:creationId xmlns:p14="http://schemas.microsoft.com/office/powerpoint/2010/main" val="1417471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AA66DA-EFA8-5C40-9040-2318150DB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Eksempel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4B154BA-97E9-03AC-6959-0797D4F28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Utleie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lager-rom</a:t>
            </a:r>
          </a:p>
        </p:txBody>
      </p:sp>
    </p:spTree>
    <p:extLst>
      <p:ext uri="{BB962C8B-B14F-4D97-AF65-F5344CB8AC3E}">
        <p14:creationId xmlns:p14="http://schemas.microsoft.com/office/powerpoint/2010/main" val="203532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4213" y="188912"/>
            <a:ext cx="7772400" cy="1151855"/>
          </a:xfrm>
        </p:spPr>
        <p:txBody>
          <a:bodyPr/>
          <a:lstStyle/>
          <a:p>
            <a:r>
              <a:rPr lang="nb-NO" sz="3600" dirty="0"/>
              <a:t>Læringsmål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85800" y="1700809"/>
            <a:ext cx="7772400" cy="2016224"/>
          </a:xfrm>
        </p:spPr>
        <p:txBody>
          <a:bodyPr/>
          <a:lstStyle/>
          <a:p>
            <a:r>
              <a:rPr lang="nb-NO" sz="2400" dirty="0"/>
              <a:t>Kunne oversette datamodeller til logisk tabellstruktur.</a:t>
            </a:r>
          </a:p>
          <a:p>
            <a:r>
              <a:rPr lang="nb-NO" sz="2400" dirty="0"/>
              <a:t>Kort om håndtering av objektorientert arv</a:t>
            </a:r>
          </a:p>
          <a:p>
            <a:r>
              <a:rPr lang="nb-NO" sz="2400" dirty="0"/>
              <a:t>Kunne normalisere tabeller for å unngå redundans (dobbeltlagring).</a:t>
            </a:r>
          </a:p>
          <a:p>
            <a:r>
              <a:rPr lang="nb-NO" sz="2400" dirty="0"/>
              <a:t>Forstå hvordan </a:t>
            </a:r>
            <a:r>
              <a:rPr lang="nb-NO" sz="2400" dirty="0" err="1"/>
              <a:t>views</a:t>
            </a:r>
            <a:r>
              <a:rPr lang="nb-NO" sz="2400" dirty="0"/>
              <a:t> kan brukes i databasedesign.</a:t>
            </a:r>
          </a:p>
        </p:txBody>
      </p:sp>
    </p:spTree>
    <p:extLst>
      <p:ext uri="{BB962C8B-B14F-4D97-AF65-F5344CB8AC3E}">
        <p14:creationId xmlns:p14="http://schemas.microsoft.com/office/powerpoint/2010/main" val="3146693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8125149-86EE-41A9-852B-4332CAAA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Utleie av lagerrom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9780F02-065C-4007-BE9E-A9AEBAA24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81075"/>
            <a:ext cx="7772400" cy="2481104"/>
          </a:xfrm>
        </p:spPr>
        <p:txBody>
          <a:bodyPr/>
          <a:lstStyle/>
          <a:p>
            <a:r>
              <a:rPr lang="nb-NO"/>
              <a:t>Et </a:t>
            </a:r>
            <a:r>
              <a:rPr lang="nb-NO" b="1"/>
              <a:t>lager</a:t>
            </a:r>
            <a:r>
              <a:rPr lang="nb-NO"/>
              <a:t> kan inneholde mange </a:t>
            </a:r>
            <a:r>
              <a:rPr lang="nb-NO" b="1"/>
              <a:t>lagerrom</a:t>
            </a:r>
            <a:r>
              <a:rPr lang="nb-NO"/>
              <a:t>, mens et lagerrom hører til ett bestemt lager.</a:t>
            </a:r>
          </a:p>
          <a:p>
            <a:r>
              <a:rPr lang="nb-NO"/>
              <a:t>En </a:t>
            </a:r>
            <a:r>
              <a:rPr lang="nb-NO" b="1"/>
              <a:t>kunde</a:t>
            </a:r>
            <a:r>
              <a:rPr lang="nb-NO"/>
              <a:t> kan </a:t>
            </a:r>
            <a:r>
              <a:rPr lang="nb-NO" b="1" i="1">
                <a:solidFill>
                  <a:srgbClr val="FF0000"/>
                </a:solidFill>
              </a:rPr>
              <a:t>leie</a:t>
            </a:r>
            <a:r>
              <a:rPr lang="nb-NO"/>
              <a:t> mange lagerrom.</a:t>
            </a:r>
          </a:p>
          <a:p>
            <a:r>
              <a:rPr lang="nb-NO"/>
              <a:t>Et lagerrom kan leies ut mange ganger over tid, men bare til én kunde av gangen.</a:t>
            </a:r>
          </a:p>
          <a:p>
            <a:endParaRPr lang="nb-NO"/>
          </a:p>
          <a:p>
            <a:r>
              <a:rPr lang="nb-NO"/>
              <a:t>Tidlig skisse: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F14CF55D-D5D5-4726-879D-DD9BE8B6C3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72" y="3861048"/>
            <a:ext cx="6876256" cy="129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07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8125149-86EE-41A9-852B-4332CAAA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Lagerutleie: Krav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9780F02-065C-4007-BE9E-A9AEBAA24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40769"/>
            <a:ext cx="7772400" cy="4464496"/>
          </a:xfrm>
        </p:spPr>
        <p:txBody>
          <a:bodyPr/>
          <a:lstStyle/>
          <a:p>
            <a:r>
              <a:rPr lang="nb-NO"/>
              <a:t>Om hvert </a:t>
            </a:r>
            <a:r>
              <a:rPr lang="nb-NO" b="1"/>
              <a:t>lager</a:t>
            </a:r>
            <a:r>
              <a:rPr lang="nb-NO"/>
              <a:t> (lagerbygning) blir gateadresse og postnummer lagret. Hvert lager tildeles et unikt lagernummer.</a:t>
            </a:r>
          </a:p>
          <a:p>
            <a:r>
              <a:rPr lang="nb-NO"/>
              <a:t>Prisen på </a:t>
            </a:r>
            <a:r>
              <a:rPr lang="nb-NO" b="1"/>
              <a:t>lagerrommene</a:t>
            </a:r>
            <a:r>
              <a:rPr lang="nb-NO"/>
              <a:t> varierer med størrelse, men bedriften opererer med en fast kvadratmeterpris innenfor hvert lager.</a:t>
            </a:r>
          </a:p>
          <a:p>
            <a:r>
              <a:rPr lang="nb-NO"/>
              <a:t>Rommene i hvert lager er nummerert fra 1 og oppover. Størrelsen (i kvadratmeter) på hvert rom må lagres, da dette er med på å bestemme utleieprisen.</a:t>
            </a:r>
          </a:p>
          <a:p>
            <a:r>
              <a:rPr lang="nb-NO"/>
              <a:t>Alle </a:t>
            </a:r>
            <a:r>
              <a:rPr lang="nb-NO" b="1"/>
              <a:t>kunder</a:t>
            </a:r>
            <a:r>
              <a:rPr lang="nb-NO"/>
              <a:t> som skal leie et lagerrom må registrere seg og blir da tildelt et unikt kundenummer. Om hver kunde blir dessuten navn og telefonnummer lagret.</a:t>
            </a:r>
          </a:p>
          <a:p>
            <a:r>
              <a:rPr lang="nb-NO"/>
              <a:t>Når en kunde ønsker å leie et rom, blir det opprettet en </a:t>
            </a:r>
            <a:r>
              <a:rPr lang="nb-NO" b="1"/>
              <a:t>avtale</a:t>
            </a:r>
            <a:r>
              <a:rPr lang="nb-NO"/>
              <a:t> som gjelder for et bestemt tidsrom. Avtaler gjelder alltid for et antall hele dager.</a:t>
            </a:r>
          </a:p>
        </p:txBody>
      </p:sp>
    </p:spTree>
    <p:extLst>
      <p:ext uri="{BB962C8B-B14F-4D97-AF65-F5344CB8AC3E}">
        <p14:creationId xmlns:p14="http://schemas.microsoft.com/office/powerpoint/2010/main" val="2270269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8125149-86EE-41A9-852B-4332CAAA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Lagerutleie: begrepsmessig datamodell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40899BCE-9B1F-42D3-9FCF-5BE2A7969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41" y="1124744"/>
            <a:ext cx="7083517" cy="540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42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8125149-86EE-41A9-852B-4332CAAA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Lagerutleie: logisk datamodell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B4147202-A21C-4E48-8567-8103734EC6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431" y="1124744"/>
            <a:ext cx="6021138" cy="534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98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sz="4000" dirty="0"/>
              <a:t>Normalisering</a:t>
            </a:r>
          </a:p>
        </p:txBody>
      </p:sp>
    </p:spTree>
    <p:extLst>
      <p:ext uri="{BB962C8B-B14F-4D97-AF65-F5344CB8AC3E}">
        <p14:creationId xmlns:p14="http://schemas.microsoft.com/office/powerpoint/2010/main" val="264455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Normalisering fjerner redundans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85800" y="908720"/>
            <a:ext cx="7772400" cy="5616623"/>
          </a:xfrm>
        </p:spPr>
        <p:txBody>
          <a:bodyPr/>
          <a:lstStyle/>
          <a:p>
            <a:r>
              <a:rPr lang="nb-NO" sz="2400" b="1" dirty="0">
                <a:solidFill>
                  <a:srgbClr val="FF0000"/>
                </a:solidFill>
              </a:rPr>
              <a:t>Redundans</a:t>
            </a:r>
            <a:r>
              <a:rPr lang="nb-NO" sz="2400" dirty="0"/>
              <a:t> (dobbeltlagring) skaper problemer:</a:t>
            </a:r>
          </a:p>
          <a:p>
            <a:pPr lvl="1"/>
            <a:r>
              <a:rPr lang="nb-NO" sz="2400" dirty="0"/>
              <a:t>Sløsing med diskplass</a:t>
            </a:r>
          </a:p>
          <a:p>
            <a:pPr lvl="1"/>
            <a:r>
              <a:rPr lang="nb-NO" sz="2400" dirty="0"/>
              <a:t>Øker sjansene for </a:t>
            </a:r>
            <a:r>
              <a:rPr lang="nb-NO" sz="2400" b="1" dirty="0">
                <a:solidFill>
                  <a:srgbClr val="FF0000"/>
                </a:solidFill>
              </a:rPr>
              <a:t>inkonsistens</a:t>
            </a:r>
          </a:p>
          <a:p>
            <a:r>
              <a:rPr lang="nb-NO" sz="2400" dirty="0"/>
              <a:t>Tabellen bør </a:t>
            </a:r>
            <a:r>
              <a:rPr lang="nb-NO" sz="2400" b="1" dirty="0">
                <a:solidFill>
                  <a:srgbClr val="FF0000"/>
                </a:solidFill>
              </a:rPr>
              <a:t>splittes</a:t>
            </a:r>
            <a:r>
              <a:rPr lang="nb-NO" sz="2400" dirty="0"/>
              <a:t> i to enklere tabeller.</a:t>
            </a:r>
          </a:p>
          <a:p>
            <a:pPr lvl="1"/>
            <a:r>
              <a:rPr lang="nb-NO" sz="2400" dirty="0"/>
              <a:t>Uten tap av informasjon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graphicFrame>
        <p:nvGraphicFramePr>
          <p:cNvPr id="4" name="Tabel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407388"/>
              </p:ext>
            </p:extLst>
          </p:nvPr>
        </p:nvGraphicFramePr>
        <p:xfrm>
          <a:off x="467544" y="4005064"/>
          <a:ext cx="4681221" cy="1981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67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9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sz="2000" dirty="0" err="1"/>
                        <a:t>AnsNr</a:t>
                      </a:r>
                      <a:endParaRPr lang="nb-N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Etternavn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 err="1"/>
                        <a:t>PostNr</a:t>
                      </a:r>
                      <a:endParaRPr lang="nb-N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Poststed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Hansen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b="1" dirty="0">
                          <a:solidFill>
                            <a:schemeClr val="tx1"/>
                          </a:solidFill>
                        </a:rPr>
                        <a:t>3800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b="1" dirty="0">
                          <a:solidFill>
                            <a:schemeClr val="tx1"/>
                          </a:solidFill>
                        </a:rPr>
                        <a:t>Bø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Nordvik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3200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Sandefjord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Moen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3200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Sandefjord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Nilsen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b="1" dirty="0"/>
                        <a:t>3800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b="1" dirty="0"/>
                        <a:t>Bø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el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488332"/>
              </p:ext>
            </p:extLst>
          </p:nvPr>
        </p:nvGraphicFramePr>
        <p:xfrm>
          <a:off x="5724128" y="4773875"/>
          <a:ext cx="304419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7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AnsNr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Etternavn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PostNr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Hansen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3800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Nordvik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3200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Moen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3200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Nilsen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3800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el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885493"/>
              </p:ext>
            </p:extLst>
          </p:nvPr>
        </p:nvGraphicFramePr>
        <p:xfrm>
          <a:off x="5724128" y="3573016"/>
          <a:ext cx="216916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25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PostNr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Poststed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3200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Sandefjord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3800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Bø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Pil høyre 8"/>
          <p:cNvSpPr/>
          <p:nvPr/>
        </p:nvSpPr>
        <p:spPr bwMode="auto">
          <a:xfrm rot="19573161">
            <a:off x="5220072" y="4277239"/>
            <a:ext cx="432048" cy="2880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Pil høyre 9"/>
          <p:cNvSpPr/>
          <p:nvPr/>
        </p:nvSpPr>
        <p:spPr bwMode="auto">
          <a:xfrm rot="1809109">
            <a:off x="5220072" y="5157192"/>
            <a:ext cx="432048" cy="2880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84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25438"/>
            <a:ext cx="7772400" cy="457200"/>
          </a:xfrm>
        </p:spPr>
        <p:txBody>
          <a:bodyPr/>
          <a:lstStyle/>
          <a:p>
            <a:pPr eaLnBrk="1" hangingPunct="1"/>
            <a:r>
              <a:rPr lang="nb-NO"/>
              <a:t>Funksjonelle avhengigheter 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81074"/>
            <a:ext cx="8208912" cy="5544269"/>
          </a:xfrm>
        </p:spPr>
        <p:txBody>
          <a:bodyPr/>
          <a:lstStyle/>
          <a:p>
            <a:pPr eaLnBrk="1" hangingPunct="1"/>
            <a:r>
              <a:rPr lang="nb-NO" sz="2400" b="1" dirty="0">
                <a:solidFill>
                  <a:srgbClr val="FF0000"/>
                </a:solidFill>
              </a:rPr>
              <a:t>Normalisering</a:t>
            </a:r>
            <a:r>
              <a:rPr lang="nb-NO" sz="2400" dirty="0">
                <a:solidFill>
                  <a:srgbClr val="FF0000"/>
                </a:solidFill>
              </a:rPr>
              <a:t> </a:t>
            </a:r>
            <a:r>
              <a:rPr lang="nb-NO" sz="2400" dirty="0"/>
              <a:t>bygger på begrepet </a:t>
            </a:r>
            <a:r>
              <a:rPr lang="nb-NO" sz="2400" b="1" dirty="0">
                <a:solidFill>
                  <a:srgbClr val="FF0000"/>
                </a:solidFill>
              </a:rPr>
              <a:t>funksjonell avhengighet</a:t>
            </a:r>
            <a:r>
              <a:rPr lang="nb-NO" sz="2400" dirty="0"/>
              <a:t>.</a:t>
            </a:r>
          </a:p>
          <a:p>
            <a:pPr eaLnBrk="1" hangingPunct="1"/>
            <a:endParaRPr lang="nb-NO" sz="2400" dirty="0"/>
          </a:p>
          <a:p>
            <a:pPr eaLnBrk="1" hangingPunct="1"/>
            <a:r>
              <a:rPr lang="nb-NO" sz="2400" dirty="0"/>
              <a:t>Det er en funksjonell avhengighet fra en kolonne </a:t>
            </a:r>
            <a:r>
              <a:rPr lang="nb-NO" sz="2400" dirty="0" err="1"/>
              <a:t>X</a:t>
            </a:r>
            <a:r>
              <a:rPr lang="nb-NO" sz="2400" dirty="0"/>
              <a:t> til en kolonne Y, hvis </a:t>
            </a:r>
            <a:r>
              <a:rPr lang="nb-NO" sz="2400" dirty="0" err="1"/>
              <a:t>X</a:t>
            </a:r>
            <a:r>
              <a:rPr lang="nb-NO" sz="2400" dirty="0"/>
              <a:t> «</a:t>
            </a:r>
            <a:r>
              <a:rPr lang="nb-NO" sz="2400" b="1" dirty="0">
                <a:solidFill>
                  <a:srgbClr val="FF0000"/>
                </a:solidFill>
              </a:rPr>
              <a:t>bestemmer</a:t>
            </a:r>
            <a:r>
              <a:rPr lang="nb-NO" sz="2400" dirty="0"/>
              <a:t>» Y.</a:t>
            </a:r>
          </a:p>
          <a:p>
            <a:pPr eaLnBrk="1" hangingPunct="1"/>
            <a:endParaRPr lang="nb-NO" sz="2400" dirty="0"/>
          </a:p>
          <a:p>
            <a:pPr eaLnBrk="1" hangingPunct="1"/>
            <a:r>
              <a:rPr lang="nb-NO" sz="2400" dirty="0"/>
              <a:t>Eksempler:</a:t>
            </a:r>
          </a:p>
          <a:p>
            <a:pPr lvl="1" eaLnBrk="1" hangingPunct="1"/>
            <a:r>
              <a:rPr lang="nb-NO" sz="2400" dirty="0" err="1"/>
              <a:t>AnsNr</a:t>
            </a:r>
            <a:r>
              <a:rPr lang="nb-NO" sz="2400" dirty="0"/>
              <a:t> </a:t>
            </a:r>
            <a:r>
              <a:rPr lang="nb-NO" sz="2400" dirty="0">
                <a:sym typeface="Symbol" pitchFamily="18" charset="2"/>
              </a:rPr>
              <a:t>bestemmer Etternavn</a:t>
            </a:r>
          </a:p>
          <a:p>
            <a:pPr lvl="1" eaLnBrk="1" hangingPunct="1"/>
            <a:r>
              <a:rPr lang="nb-NO" sz="2400" dirty="0" err="1">
                <a:sym typeface="Symbol" pitchFamily="18" charset="2"/>
              </a:rPr>
              <a:t>AnsNr</a:t>
            </a:r>
            <a:r>
              <a:rPr lang="nb-NO" sz="2400" dirty="0">
                <a:sym typeface="Symbol" pitchFamily="18" charset="2"/>
              </a:rPr>
              <a:t> bestemmer </a:t>
            </a:r>
            <a:r>
              <a:rPr lang="nb-NO" sz="2400" dirty="0" err="1">
                <a:sym typeface="Symbol" pitchFamily="18" charset="2"/>
              </a:rPr>
              <a:t>PostNr</a:t>
            </a:r>
            <a:endParaRPr lang="nb-NO" sz="2400" dirty="0">
              <a:sym typeface="Symbol" pitchFamily="18" charset="2"/>
            </a:endParaRPr>
          </a:p>
          <a:p>
            <a:pPr lvl="1" eaLnBrk="1" hangingPunct="1"/>
            <a:r>
              <a:rPr lang="nb-NO" sz="2400" dirty="0" err="1">
                <a:sym typeface="Symbol" pitchFamily="18" charset="2"/>
              </a:rPr>
              <a:t>PostNr</a:t>
            </a:r>
            <a:r>
              <a:rPr lang="nb-NO" sz="2400" dirty="0">
                <a:sym typeface="Symbol" pitchFamily="18" charset="2"/>
              </a:rPr>
              <a:t> bestemmer Poststed</a:t>
            </a:r>
          </a:p>
          <a:p>
            <a:pPr lvl="1" eaLnBrk="1" hangingPunct="1"/>
            <a:endParaRPr lang="nb-NO" sz="2400" dirty="0">
              <a:sym typeface="Symbol" pitchFamily="18" charset="2"/>
            </a:endParaRPr>
          </a:p>
          <a:p>
            <a:pPr eaLnBrk="1" hangingPunct="1"/>
            <a:r>
              <a:rPr lang="nb-NO" sz="2400" dirty="0">
                <a:sym typeface="Symbol" pitchFamily="18" charset="2"/>
              </a:rPr>
              <a:t>Men hva betyr det at en kolonne bestemmer en annen?</a:t>
            </a:r>
          </a:p>
          <a:p>
            <a:pPr eaLnBrk="1" hangingPunct="1">
              <a:buFont typeface="Wingdings" pitchFamily="2" charset="2"/>
              <a:buNone/>
            </a:pPr>
            <a:endParaRPr lang="nb-NO" sz="24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80988"/>
            <a:ext cx="7772400" cy="501650"/>
          </a:xfrm>
        </p:spPr>
        <p:txBody>
          <a:bodyPr/>
          <a:lstStyle/>
          <a:p>
            <a:pPr eaLnBrk="1" hangingPunct="1"/>
            <a:r>
              <a:rPr lang="nb-NO"/>
              <a:t>Funksjonelle avhengigheter II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079500"/>
            <a:ext cx="7418387" cy="5157812"/>
          </a:xfrm>
        </p:spPr>
        <p:txBody>
          <a:bodyPr/>
          <a:lstStyle/>
          <a:p>
            <a:pPr eaLnBrk="1" hangingPunct="1"/>
            <a:r>
              <a:rPr lang="nb-NO" sz="2400" dirty="0"/>
              <a:t>En </a:t>
            </a:r>
            <a:r>
              <a:rPr lang="nb-NO" sz="2400" b="1" dirty="0">
                <a:solidFill>
                  <a:srgbClr val="FF0000"/>
                </a:solidFill>
              </a:rPr>
              <a:t>funksjonell avhengighet </a:t>
            </a:r>
            <a:r>
              <a:rPr lang="nb-NO" sz="2400" dirty="0" err="1"/>
              <a:t>X</a:t>
            </a:r>
            <a:r>
              <a:rPr lang="nb-NO" sz="2400" dirty="0"/>
              <a:t> </a:t>
            </a:r>
            <a:r>
              <a:rPr lang="nb-NO" sz="2400" dirty="0">
                <a:sym typeface="Symbol" pitchFamily="18" charset="2"/>
              </a:rPr>
              <a:t> Y uttrykker følgende sammenheng: Hvis to rader har samme verdi i </a:t>
            </a:r>
            <a:r>
              <a:rPr lang="nb-NO" sz="2400" dirty="0" err="1">
                <a:sym typeface="Symbol" pitchFamily="18" charset="2"/>
              </a:rPr>
              <a:t>X</a:t>
            </a:r>
            <a:r>
              <a:rPr lang="nb-NO" sz="2400" dirty="0">
                <a:sym typeface="Symbol" pitchFamily="18" charset="2"/>
              </a:rPr>
              <a:t>, så må de også ha samme verdi i Y.</a:t>
            </a:r>
          </a:p>
          <a:p>
            <a:pPr eaLnBrk="1" hangingPunct="1"/>
            <a:endParaRPr lang="nb-NO" sz="2400" dirty="0">
              <a:sym typeface="Symbol" pitchFamily="18" charset="2"/>
            </a:endParaRPr>
          </a:p>
          <a:p>
            <a:pPr eaLnBrk="1" hangingPunct="1"/>
            <a:endParaRPr lang="nb-NO" sz="2400" dirty="0">
              <a:sym typeface="Symbol" pitchFamily="18" charset="2"/>
            </a:endParaRPr>
          </a:p>
          <a:p>
            <a:pPr eaLnBrk="1" hangingPunct="1"/>
            <a:endParaRPr lang="nb-NO" sz="2400" dirty="0">
              <a:sym typeface="Symbol" pitchFamily="18" charset="2"/>
            </a:endParaRPr>
          </a:p>
          <a:p>
            <a:pPr eaLnBrk="1" hangingPunct="1"/>
            <a:endParaRPr lang="nb-NO" sz="2400" dirty="0">
              <a:sym typeface="Symbol" pitchFamily="18" charset="2"/>
            </a:endParaRPr>
          </a:p>
          <a:p>
            <a:pPr eaLnBrk="1" hangingPunct="1"/>
            <a:r>
              <a:rPr lang="nb-NO" sz="2400" dirty="0">
                <a:sym typeface="Symbol" pitchFamily="18" charset="2"/>
              </a:rPr>
              <a:t>Vi sier at </a:t>
            </a:r>
            <a:r>
              <a:rPr lang="nb-NO" sz="2400" dirty="0" err="1">
                <a:sym typeface="Symbol" pitchFamily="18" charset="2"/>
              </a:rPr>
              <a:t>X</a:t>
            </a:r>
            <a:r>
              <a:rPr lang="nb-NO" sz="2400" dirty="0">
                <a:sym typeface="Symbol" pitchFamily="18" charset="2"/>
              </a:rPr>
              <a:t> </a:t>
            </a:r>
            <a:r>
              <a:rPr lang="nb-NO" sz="2400" b="1" dirty="0">
                <a:solidFill>
                  <a:srgbClr val="FF0000"/>
                </a:solidFill>
                <a:sym typeface="Symbol" pitchFamily="18" charset="2"/>
              </a:rPr>
              <a:t>bestemmer</a:t>
            </a:r>
            <a:r>
              <a:rPr lang="nb-NO" sz="24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nb-NO" sz="2400" dirty="0">
                <a:sym typeface="Symbol" pitchFamily="18" charset="2"/>
              </a:rPr>
              <a:t>Y, og kaller </a:t>
            </a:r>
            <a:r>
              <a:rPr lang="nb-NO" sz="2400" dirty="0" err="1">
                <a:sym typeface="Symbol" pitchFamily="18" charset="2"/>
              </a:rPr>
              <a:t>X</a:t>
            </a:r>
            <a:r>
              <a:rPr lang="nb-NO" sz="2400" dirty="0">
                <a:sym typeface="Symbol" pitchFamily="18" charset="2"/>
              </a:rPr>
              <a:t> en </a:t>
            </a:r>
            <a:r>
              <a:rPr lang="nb-NO" sz="2400" b="1" dirty="0">
                <a:solidFill>
                  <a:srgbClr val="FF0000"/>
                </a:solidFill>
                <a:sym typeface="Symbol" pitchFamily="18" charset="2"/>
              </a:rPr>
              <a:t>determinant</a:t>
            </a:r>
            <a:r>
              <a:rPr lang="nb-NO" sz="2400" dirty="0">
                <a:sym typeface="Symbol" pitchFamily="18" charset="2"/>
              </a:rPr>
              <a:t>.</a:t>
            </a:r>
          </a:p>
          <a:p>
            <a:pPr lvl="1" eaLnBrk="1" hangingPunct="1"/>
            <a:r>
              <a:rPr lang="nb-NO" sz="2400" dirty="0" err="1">
                <a:sym typeface="Symbol" pitchFamily="18" charset="2"/>
              </a:rPr>
              <a:t>X</a:t>
            </a:r>
            <a:r>
              <a:rPr lang="nb-NO" sz="2400" dirty="0">
                <a:sym typeface="Symbol" pitchFamily="18" charset="2"/>
              </a:rPr>
              <a:t> og Y kan generelt bestå av </a:t>
            </a:r>
            <a:r>
              <a:rPr lang="nb-NO" sz="2400" b="1" dirty="0">
                <a:solidFill>
                  <a:srgbClr val="0000FF"/>
                </a:solidFill>
                <a:sym typeface="Symbol" pitchFamily="18" charset="2"/>
              </a:rPr>
              <a:t>flere</a:t>
            </a:r>
            <a:r>
              <a:rPr lang="nb-NO" sz="2400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nb-NO" sz="2400" dirty="0">
                <a:sym typeface="Symbol" pitchFamily="18" charset="2"/>
              </a:rPr>
              <a:t>kolonner.</a:t>
            </a:r>
          </a:p>
          <a:p>
            <a:pPr eaLnBrk="1" hangingPunct="1"/>
            <a:endParaRPr lang="nb-NO" sz="2400" dirty="0">
              <a:sym typeface="Symbol" pitchFamily="18" charset="2"/>
            </a:endParaRPr>
          </a:p>
          <a:p>
            <a:pPr eaLnBrk="1" hangingPunct="1"/>
            <a:r>
              <a:rPr lang="nb-NO" sz="2400" dirty="0">
                <a:sym typeface="Symbol" pitchFamily="18" charset="2"/>
              </a:rPr>
              <a:t>For å avgjøre om </a:t>
            </a:r>
            <a:r>
              <a:rPr lang="nb-NO" sz="2400" dirty="0" err="1">
                <a:sym typeface="Symbol" pitchFamily="18" charset="2"/>
              </a:rPr>
              <a:t>X</a:t>
            </a:r>
            <a:r>
              <a:rPr lang="nb-NO" sz="2400" dirty="0">
                <a:sym typeface="Symbol" pitchFamily="18" charset="2"/>
              </a:rPr>
              <a:t>  Y må vi kjenne </a:t>
            </a:r>
            <a:r>
              <a:rPr lang="nb-NO" sz="2400" b="1" dirty="0">
                <a:solidFill>
                  <a:srgbClr val="0000FF"/>
                </a:solidFill>
                <a:sym typeface="Symbol" pitchFamily="18" charset="2"/>
              </a:rPr>
              <a:t>betydningen</a:t>
            </a:r>
            <a:r>
              <a:rPr lang="nb-NO" sz="2400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nb-NO" sz="2400" dirty="0">
                <a:sym typeface="Symbol" pitchFamily="18" charset="2"/>
              </a:rPr>
              <a:t>til </a:t>
            </a:r>
            <a:r>
              <a:rPr lang="nb-NO" sz="2400" dirty="0" err="1">
                <a:sym typeface="Symbol" pitchFamily="18" charset="2"/>
              </a:rPr>
              <a:t>X</a:t>
            </a:r>
            <a:r>
              <a:rPr lang="nb-NO" sz="2400" dirty="0">
                <a:sym typeface="Symbol" pitchFamily="18" charset="2"/>
              </a:rPr>
              <a:t> og Y. Sammenhengen må gjelde for </a:t>
            </a:r>
            <a:r>
              <a:rPr lang="nb-NO" sz="2400" b="1" dirty="0">
                <a:solidFill>
                  <a:srgbClr val="0000FF"/>
                </a:solidFill>
                <a:sym typeface="Symbol" pitchFamily="18" charset="2"/>
              </a:rPr>
              <a:t>alle mulige </a:t>
            </a:r>
            <a:r>
              <a:rPr lang="nb-NO" sz="2400" dirty="0">
                <a:sym typeface="Symbol" pitchFamily="18" charset="2"/>
              </a:rPr>
              <a:t>tabellinnhold.</a:t>
            </a:r>
          </a:p>
        </p:txBody>
      </p:sp>
      <p:graphicFrame>
        <p:nvGraphicFramePr>
          <p:cNvPr id="2" name="Tabel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256717"/>
              </p:ext>
            </p:extLst>
          </p:nvPr>
        </p:nvGraphicFramePr>
        <p:xfrm>
          <a:off x="1403648" y="2420888"/>
          <a:ext cx="6096000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nb-N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 err="1"/>
                        <a:t>X</a:t>
                      </a:r>
                      <a:endParaRPr lang="nb-N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b-N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b="1" dirty="0">
                          <a:solidFill>
                            <a:srgbClr val="FF0000"/>
                          </a:solidFill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b-NO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b="1" dirty="0">
                          <a:solidFill>
                            <a:srgbClr val="FF0000"/>
                          </a:solidFill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8375" y="981075"/>
            <a:ext cx="7418388" cy="5327650"/>
          </a:xfrm>
        </p:spPr>
        <p:txBody>
          <a:bodyPr/>
          <a:lstStyle/>
          <a:p>
            <a:pPr eaLnBrk="1" hangingPunct="1"/>
            <a:r>
              <a:rPr lang="nb-NO" sz="2400" dirty="0"/>
              <a:t>Grafisk notasjon:</a:t>
            </a:r>
          </a:p>
          <a:p>
            <a:pPr eaLnBrk="1" hangingPunct="1"/>
            <a:endParaRPr lang="nb-NO" sz="2400" dirty="0"/>
          </a:p>
          <a:p>
            <a:pPr eaLnBrk="1" hangingPunct="1"/>
            <a:endParaRPr lang="nb-NO" sz="2400" dirty="0"/>
          </a:p>
          <a:p>
            <a:pPr eaLnBrk="1" hangingPunct="1"/>
            <a:endParaRPr lang="nb-NO" sz="2400" dirty="0"/>
          </a:p>
          <a:p>
            <a:pPr eaLnBrk="1" hangingPunct="1"/>
            <a:endParaRPr lang="nb-NO" sz="2400" dirty="0"/>
          </a:p>
          <a:p>
            <a:pPr eaLnBrk="1" hangingPunct="1">
              <a:buFont typeface="Wingdings" pitchFamily="2" charset="2"/>
              <a:buNone/>
            </a:pPr>
            <a:endParaRPr lang="nb-NO" sz="2400" dirty="0"/>
          </a:p>
          <a:p>
            <a:pPr eaLnBrk="1" hangingPunct="1">
              <a:buFont typeface="Wingdings" pitchFamily="2" charset="2"/>
              <a:buNone/>
            </a:pPr>
            <a:endParaRPr lang="nb-NO" sz="2400" dirty="0"/>
          </a:p>
          <a:p>
            <a:pPr eaLnBrk="1" hangingPunct="1">
              <a:buFont typeface="Wingdings" pitchFamily="2" charset="2"/>
              <a:buNone/>
            </a:pPr>
            <a:endParaRPr lang="nb-NO" sz="2400" dirty="0"/>
          </a:p>
          <a:p>
            <a:pPr eaLnBrk="1" hangingPunct="1"/>
            <a:r>
              <a:rPr lang="nb-NO" sz="2400" dirty="0" err="1"/>
              <a:t>X</a:t>
            </a:r>
            <a:r>
              <a:rPr lang="nb-NO" sz="2400" dirty="0"/>
              <a:t> </a:t>
            </a:r>
            <a:r>
              <a:rPr lang="nb-NO" sz="2400" b="1" dirty="0">
                <a:solidFill>
                  <a:srgbClr val="FF0000"/>
                </a:solidFill>
              </a:rPr>
              <a:t>kandidatnøkkel</a:t>
            </a:r>
            <a:r>
              <a:rPr lang="nb-NO" sz="2400" dirty="0"/>
              <a:t>: </a:t>
            </a:r>
            <a:r>
              <a:rPr lang="nb-NO" sz="2400" dirty="0" err="1"/>
              <a:t>X</a:t>
            </a:r>
            <a:r>
              <a:rPr lang="nb-NO" sz="2400" dirty="0"/>
              <a:t> </a:t>
            </a:r>
            <a:r>
              <a:rPr lang="nb-NO" sz="2400" dirty="0">
                <a:sym typeface="Symbol" pitchFamily="18" charset="2"/>
              </a:rPr>
              <a:t></a:t>
            </a:r>
            <a:r>
              <a:rPr lang="nb-NO" sz="2400" dirty="0"/>
              <a:t> Y for alle Y</a:t>
            </a:r>
          </a:p>
          <a:p>
            <a:pPr eaLnBrk="1" hangingPunct="1"/>
            <a:r>
              <a:rPr lang="nb-NO" sz="2400" dirty="0"/>
              <a:t>Noen avhengigheter lar vi være underforstått.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896938" y="280988"/>
            <a:ext cx="7205662" cy="501650"/>
          </a:xfrm>
        </p:spPr>
        <p:txBody>
          <a:bodyPr/>
          <a:lstStyle/>
          <a:p>
            <a:pPr eaLnBrk="1" hangingPunct="1"/>
            <a:r>
              <a:rPr lang="nb-NO"/>
              <a:t>Funksjonelle avhengigheter III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2195513" y="2133600"/>
            <a:ext cx="4191000" cy="1828800"/>
            <a:chOff x="864" y="1824"/>
            <a:chExt cx="2640" cy="1152"/>
          </a:xfrm>
        </p:grpSpPr>
        <p:sp>
          <p:nvSpPr>
            <p:cNvPr id="7173" name="Text Box 5"/>
            <p:cNvSpPr txBox="1">
              <a:spLocks noChangeArrowheads="1"/>
            </p:cNvSpPr>
            <p:nvPr/>
          </p:nvSpPr>
          <p:spPr bwMode="auto">
            <a:xfrm>
              <a:off x="864" y="1968"/>
              <a:ext cx="528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nb-NO" sz="2800"/>
                <a:t>A</a:t>
              </a:r>
            </a:p>
          </p:txBody>
        </p:sp>
        <p:sp>
          <p:nvSpPr>
            <p:cNvPr id="7174" name="Text Box 6"/>
            <p:cNvSpPr txBox="1">
              <a:spLocks noChangeArrowheads="1"/>
            </p:cNvSpPr>
            <p:nvPr/>
          </p:nvSpPr>
          <p:spPr bwMode="auto">
            <a:xfrm>
              <a:off x="1392" y="1968"/>
              <a:ext cx="528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nb-NO" sz="2800"/>
                <a:t>B</a:t>
              </a:r>
            </a:p>
          </p:txBody>
        </p:sp>
        <p:sp>
          <p:nvSpPr>
            <p:cNvPr id="7175" name="Text Box 7"/>
            <p:cNvSpPr txBox="1">
              <a:spLocks noChangeArrowheads="1"/>
            </p:cNvSpPr>
            <p:nvPr/>
          </p:nvSpPr>
          <p:spPr bwMode="auto">
            <a:xfrm>
              <a:off x="1920" y="1968"/>
              <a:ext cx="528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nb-NO" sz="2800"/>
                <a:t>C</a:t>
              </a:r>
            </a:p>
          </p:txBody>
        </p:sp>
        <p:sp>
          <p:nvSpPr>
            <p:cNvPr id="7176" name="Text Box 8"/>
            <p:cNvSpPr txBox="1">
              <a:spLocks noChangeArrowheads="1"/>
            </p:cNvSpPr>
            <p:nvPr/>
          </p:nvSpPr>
          <p:spPr bwMode="auto">
            <a:xfrm>
              <a:off x="2448" y="1968"/>
              <a:ext cx="528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nb-NO" sz="2800"/>
                <a:t>D</a:t>
              </a:r>
            </a:p>
          </p:txBody>
        </p:sp>
        <p:sp>
          <p:nvSpPr>
            <p:cNvPr id="7177" name="Text Box 9"/>
            <p:cNvSpPr txBox="1">
              <a:spLocks noChangeArrowheads="1"/>
            </p:cNvSpPr>
            <p:nvPr/>
          </p:nvSpPr>
          <p:spPr bwMode="auto">
            <a:xfrm>
              <a:off x="2976" y="1968"/>
              <a:ext cx="528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nb-NO" sz="2800"/>
                <a:t>E</a:t>
              </a:r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>
              <a:off x="864" y="1824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>
              <a:off x="2208" y="230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>
              <a:off x="2208" y="2544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 flipV="1">
              <a:off x="3264" y="230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>
              <a:off x="1152" y="2304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>
              <a:off x="1680" y="2304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>
              <a:off x="1152" y="2976"/>
              <a:ext cx="2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 flipV="1">
              <a:off x="2208" y="264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flipV="1">
              <a:off x="2736" y="264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 flipV="1">
              <a:off x="3312" y="264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34950"/>
            <a:ext cx="7416750" cy="601762"/>
          </a:xfrm>
        </p:spPr>
        <p:txBody>
          <a:bodyPr/>
          <a:lstStyle/>
          <a:p>
            <a:pPr eaLnBrk="1" hangingPunct="1"/>
            <a:r>
              <a:rPr lang="nb-NO" dirty="0"/>
              <a:t>Slutningsregler for funksjonelle avhengigheter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35075"/>
            <a:ext cx="7631112" cy="5218261"/>
          </a:xfrm>
        </p:spPr>
        <p:txBody>
          <a:bodyPr/>
          <a:lstStyle/>
          <a:p>
            <a:pPr eaLnBrk="1" hangingPunct="1"/>
            <a:r>
              <a:rPr lang="nb-NO" sz="2400" dirty="0"/>
              <a:t>Hvis </a:t>
            </a:r>
            <a:r>
              <a:rPr lang="nb-NO" sz="2400" dirty="0" err="1"/>
              <a:t>X</a:t>
            </a:r>
            <a:r>
              <a:rPr lang="nb-NO" sz="2400" dirty="0"/>
              <a:t> </a:t>
            </a:r>
            <a:r>
              <a:rPr lang="nb-NO" sz="2400" dirty="0">
                <a:sym typeface="Symbol" pitchFamily="18" charset="2"/>
              </a:rPr>
              <a:t> Y, så </a:t>
            </a:r>
            <a:r>
              <a:rPr lang="nb-NO" sz="2400" dirty="0" err="1">
                <a:sym typeface="Symbol" pitchFamily="18" charset="2"/>
              </a:rPr>
              <a:t>X</a:t>
            </a:r>
            <a:r>
              <a:rPr lang="nb-NO" sz="2400" dirty="0">
                <a:sym typeface="Symbol" pitchFamily="18" charset="2"/>
              </a:rPr>
              <a:t>  Y</a:t>
            </a:r>
            <a:endParaRPr lang="nb-NO" sz="2400" dirty="0"/>
          </a:p>
          <a:p>
            <a:pPr eaLnBrk="1" hangingPunct="1"/>
            <a:r>
              <a:rPr lang="nb-NO" sz="2400" dirty="0"/>
              <a:t>Hvis </a:t>
            </a:r>
            <a:r>
              <a:rPr lang="nb-NO" sz="2400" dirty="0" err="1"/>
              <a:t>X</a:t>
            </a:r>
            <a:r>
              <a:rPr lang="nb-NO" sz="2400" dirty="0"/>
              <a:t> </a:t>
            </a:r>
            <a:r>
              <a:rPr lang="nb-NO" sz="2400" dirty="0">
                <a:sym typeface="Symbol" pitchFamily="18" charset="2"/>
              </a:rPr>
              <a:t> Y og Y  Z, så </a:t>
            </a:r>
            <a:r>
              <a:rPr lang="nb-NO" sz="2400" dirty="0" err="1">
                <a:sym typeface="Symbol" pitchFamily="18" charset="2"/>
              </a:rPr>
              <a:t>X</a:t>
            </a:r>
            <a:r>
              <a:rPr lang="nb-NO" sz="2400" dirty="0">
                <a:sym typeface="Symbol" pitchFamily="18" charset="2"/>
              </a:rPr>
              <a:t>  Z</a:t>
            </a:r>
          </a:p>
          <a:p>
            <a:pPr eaLnBrk="1" hangingPunct="1"/>
            <a:r>
              <a:rPr lang="nb-NO" sz="2400" dirty="0">
                <a:sym typeface="Symbol" pitchFamily="18" charset="2"/>
              </a:rPr>
              <a:t>Hvis </a:t>
            </a:r>
            <a:r>
              <a:rPr lang="nb-NO" sz="2400" dirty="0" err="1">
                <a:sym typeface="Symbol" pitchFamily="18" charset="2"/>
              </a:rPr>
              <a:t>X</a:t>
            </a:r>
            <a:r>
              <a:rPr lang="nb-NO" sz="2400" dirty="0">
                <a:sym typeface="Symbol" pitchFamily="18" charset="2"/>
              </a:rPr>
              <a:t>  Y, så </a:t>
            </a:r>
            <a:r>
              <a:rPr lang="nb-NO" sz="2400" dirty="0" err="1">
                <a:sym typeface="Symbol" pitchFamily="18" charset="2"/>
              </a:rPr>
              <a:t>X</a:t>
            </a:r>
            <a:r>
              <a:rPr lang="nb-NO" sz="2400" dirty="0">
                <a:sym typeface="Symbol" pitchFamily="18" charset="2"/>
              </a:rPr>
              <a:t>, Z  Y, Z</a:t>
            </a:r>
          </a:p>
          <a:p>
            <a:pPr eaLnBrk="1" hangingPunct="1"/>
            <a:endParaRPr lang="nb-NO" sz="2400" dirty="0">
              <a:sym typeface="Symbol" pitchFamily="18" charset="2"/>
            </a:endParaRPr>
          </a:p>
          <a:p>
            <a:pPr eaLnBrk="1" hangingPunct="1"/>
            <a:r>
              <a:rPr lang="nb-NO" sz="2400" dirty="0">
                <a:sym typeface="Symbol" pitchFamily="18" charset="2"/>
              </a:rPr>
              <a:t>Noen funksjonelle avhengigheter kan </a:t>
            </a:r>
            <a:r>
              <a:rPr lang="nb-NO" sz="2400" b="1" dirty="0">
                <a:solidFill>
                  <a:srgbClr val="0000FF"/>
                </a:solidFill>
                <a:sym typeface="Symbol" pitchFamily="18" charset="2"/>
              </a:rPr>
              <a:t>utledes</a:t>
            </a:r>
            <a:r>
              <a:rPr lang="nb-NO" sz="2400" dirty="0">
                <a:sym typeface="Symbol" pitchFamily="18" charset="2"/>
              </a:rPr>
              <a:t> fra andre.</a:t>
            </a:r>
          </a:p>
          <a:p>
            <a:pPr marL="857250" lvl="2" indent="0" eaLnBrk="1" hangingPunct="1">
              <a:buNone/>
            </a:pPr>
            <a:r>
              <a:rPr lang="nb-NO" sz="2400" dirty="0">
                <a:sym typeface="Symbol" pitchFamily="18" charset="2"/>
              </a:rPr>
              <a:t>Hvis </a:t>
            </a:r>
            <a:r>
              <a:rPr lang="nb-NO" sz="2400" dirty="0" err="1">
                <a:sym typeface="Symbol" pitchFamily="18" charset="2"/>
              </a:rPr>
              <a:t>AnsattNr</a:t>
            </a:r>
            <a:r>
              <a:rPr lang="nb-NO" sz="2400" dirty="0">
                <a:sym typeface="Symbol" pitchFamily="18" charset="2"/>
              </a:rPr>
              <a:t>  </a:t>
            </a:r>
            <a:r>
              <a:rPr lang="nb-NO" sz="2400" dirty="0" err="1">
                <a:sym typeface="Symbol" pitchFamily="18" charset="2"/>
              </a:rPr>
              <a:t>PostNr</a:t>
            </a:r>
            <a:r>
              <a:rPr lang="nb-NO" sz="2400" dirty="0">
                <a:sym typeface="Symbol" pitchFamily="18" charset="2"/>
              </a:rPr>
              <a:t> og </a:t>
            </a:r>
            <a:r>
              <a:rPr lang="nb-NO" sz="2400" dirty="0" err="1">
                <a:sym typeface="Symbol" pitchFamily="18" charset="2"/>
              </a:rPr>
              <a:t>PostNr</a:t>
            </a:r>
            <a:r>
              <a:rPr lang="nb-NO" sz="2400" dirty="0">
                <a:sym typeface="Symbol" pitchFamily="18" charset="2"/>
              </a:rPr>
              <a:t>  </a:t>
            </a:r>
            <a:r>
              <a:rPr lang="nb-NO" sz="2400" dirty="0" err="1">
                <a:sym typeface="Symbol" pitchFamily="18" charset="2"/>
              </a:rPr>
              <a:t>PostSted</a:t>
            </a:r>
            <a:r>
              <a:rPr lang="nb-NO" sz="2400" dirty="0">
                <a:sym typeface="Symbol" pitchFamily="18" charset="2"/>
              </a:rPr>
              <a:t>,</a:t>
            </a:r>
          </a:p>
          <a:p>
            <a:pPr marL="857250" lvl="2" indent="0" eaLnBrk="1" hangingPunct="1">
              <a:buNone/>
            </a:pPr>
            <a:r>
              <a:rPr lang="nb-NO" sz="2400" dirty="0">
                <a:sym typeface="Symbol" pitchFamily="18" charset="2"/>
              </a:rPr>
              <a:t>så </a:t>
            </a:r>
            <a:r>
              <a:rPr lang="nb-NO" sz="2400" dirty="0" err="1">
                <a:sym typeface="Symbol" pitchFamily="18" charset="2"/>
              </a:rPr>
              <a:t>AnsattNr</a:t>
            </a:r>
            <a:r>
              <a:rPr lang="nb-NO" sz="2400" dirty="0">
                <a:sym typeface="Symbol" pitchFamily="18" charset="2"/>
              </a:rPr>
              <a:t>  </a:t>
            </a:r>
            <a:r>
              <a:rPr lang="nb-NO" sz="2400" dirty="0" err="1">
                <a:sym typeface="Symbol" pitchFamily="18" charset="2"/>
              </a:rPr>
              <a:t>PostSted</a:t>
            </a:r>
            <a:r>
              <a:rPr lang="nb-NO" sz="2400" dirty="0">
                <a:sym typeface="Symbol" pitchFamily="18" charset="2"/>
              </a:rPr>
              <a:t>.</a:t>
            </a:r>
          </a:p>
          <a:p>
            <a:pPr marL="342000" indent="-342000" eaLnBrk="1" hangingPunct="1"/>
            <a:r>
              <a:rPr lang="nb-NO" sz="2400" dirty="0">
                <a:sym typeface="Symbol" pitchFamily="18" charset="2"/>
              </a:rPr>
              <a:t>Normalisering starter med å lete etter alle funksjonelle avhengigheter, bortsett fra de </a:t>
            </a:r>
            <a:r>
              <a:rPr lang="nb-NO" sz="2400" b="1" dirty="0">
                <a:solidFill>
                  <a:srgbClr val="0000FF"/>
                </a:solidFill>
                <a:sym typeface="Symbol" pitchFamily="18" charset="2"/>
              </a:rPr>
              <a:t>trivielle</a:t>
            </a:r>
            <a:r>
              <a:rPr lang="nb-NO" sz="2400" dirty="0">
                <a:sym typeface="Symbol" pitchFamily="18" charset="2"/>
              </a:rPr>
              <a:t>:</a:t>
            </a:r>
          </a:p>
          <a:p>
            <a:pPr marL="857250" lvl="2" indent="0" eaLnBrk="1" hangingPunct="1">
              <a:buNone/>
            </a:pPr>
            <a:r>
              <a:rPr lang="nb-NO" sz="2400" dirty="0">
                <a:sym typeface="Symbol" pitchFamily="18" charset="2"/>
              </a:rPr>
              <a:t>Etternavn  Etternavn</a:t>
            </a:r>
          </a:p>
          <a:p>
            <a:pPr marL="400050" eaLnBrk="1" hangingPunct="1"/>
            <a:r>
              <a:rPr lang="nb-NO" sz="2400" dirty="0">
                <a:sym typeface="Symbol" pitchFamily="18" charset="2"/>
              </a:rPr>
              <a:t>Noen avhengigheter kan </a:t>
            </a:r>
            <a:r>
              <a:rPr lang="nb-NO" sz="2400" b="1" dirty="0">
                <a:solidFill>
                  <a:srgbClr val="0000FF"/>
                </a:solidFill>
                <a:sym typeface="Symbol" pitchFamily="18" charset="2"/>
              </a:rPr>
              <a:t>forenkles</a:t>
            </a:r>
            <a:r>
              <a:rPr lang="nb-NO" sz="2400" dirty="0">
                <a:sym typeface="Symbol" pitchFamily="18" charset="2"/>
              </a:rPr>
              <a:t>:</a:t>
            </a:r>
          </a:p>
          <a:p>
            <a:pPr marL="857250" lvl="2" indent="0" eaLnBrk="1" hangingPunct="1">
              <a:buNone/>
            </a:pPr>
            <a:r>
              <a:rPr lang="nb-NO" sz="2400" dirty="0" err="1">
                <a:sym typeface="Symbol" pitchFamily="18" charset="2"/>
              </a:rPr>
              <a:t>AnsattNr</a:t>
            </a:r>
            <a:r>
              <a:rPr lang="nb-NO" sz="2400" dirty="0">
                <a:sym typeface="Symbol" pitchFamily="18" charset="2"/>
              </a:rPr>
              <a:t>, Fornavn  Etternavn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966788" y="188913"/>
            <a:ext cx="7207250" cy="685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nb-NO"/>
              <a:t>Logisk databasedesign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77925"/>
            <a:ext cx="7632700" cy="512762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nb-NO" sz="2400" dirty="0"/>
              <a:t>Fra </a:t>
            </a:r>
            <a:r>
              <a:rPr lang="nb-NO" sz="2400" b="1" dirty="0">
                <a:solidFill>
                  <a:srgbClr val="FF0000"/>
                </a:solidFill>
              </a:rPr>
              <a:t>begrepsmessig datamodell </a:t>
            </a:r>
            <a:r>
              <a:rPr lang="nb-NO" sz="2400" dirty="0"/>
              <a:t>til </a:t>
            </a:r>
            <a:r>
              <a:rPr lang="nb-NO" sz="2400" b="1" dirty="0">
                <a:solidFill>
                  <a:srgbClr val="FF0000"/>
                </a:solidFill>
              </a:rPr>
              <a:t>logisk datamodell</a:t>
            </a:r>
          </a:p>
          <a:p>
            <a:pPr lvl="1" eaLnBrk="1" hangingPunct="1"/>
            <a:r>
              <a:rPr lang="nb-NO" sz="2400" dirty="0"/>
              <a:t>Hvilke tabeller får vi?</a:t>
            </a:r>
          </a:p>
          <a:p>
            <a:pPr lvl="1" eaLnBrk="1" hangingPunct="1"/>
            <a:r>
              <a:rPr lang="nb-NO" sz="2400" dirty="0"/>
              <a:t>Hvilke kolonner inneholder tabellene?</a:t>
            </a:r>
          </a:p>
          <a:p>
            <a:pPr lvl="1" eaLnBrk="1" hangingPunct="1"/>
            <a:r>
              <a:rPr lang="nb-NO" sz="2400" dirty="0"/>
              <a:t>Hva blir primærnøkler og fremmednøkler?</a:t>
            </a:r>
          </a:p>
          <a:p>
            <a:pPr eaLnBrk="1" hangingPunct="1"/>
            <a:endParaRPr lang="nb-NO" sz="2400" dirty="0"/>
          </a:p>
          <a:p>
            <a:pPr eaLnBrk="1" hangingPunct="1"/>
            <a:r>
              <a:rPr lang="nb-NO" sz="2400" dirty="0"/>
              <a:t>Kan bruke ER for å tegne både </a:t>
            </a:r>
            <a:r>
              <a:rPr lang="nb-NO" sz="2400"/>
              <a:t>begrepsmessige (konseptuelle) og </a:t>
            </a:r>
            <a:r>
              <a:rPr lang="nb-NO" sz="2400" dirty="0"/>
              <a:t>logiske datamodeller.</a:t>
            </a:r>
          </a:p>
          <a:p>
            <a:pPr marL="457200" lvl="1" indent="0" eaLnBrk="1" hangingPunct="1">
              <a:buNone/>
            </a:pPr>
            <a:endParaRPr lang="nb-NO" sz="2400" dirty="0"/>
          </a:p>
          <a:p>
            <a:pPr eaLnBrk="1" hangingPunct="1"/>
            <a:r>
              <a:rPr lang="nb-NO" sz="2400" dirty="0"/>
              <a:t>MySQL Workbench</a:t>
            </a:r>
          </a:p>
          <a:p>
            <a:pPr lvl="1" eaLnBrk="1" hangingPunct="1"/>
            <a:r>
              <a:rPr lang="nb-NO" sz="2400" dirty="0"/>
              <a:t>Skiller ikke mellom begrepsmessig og logisk design</a:t>
            </a:r>
          </a:p>
          <a:p>
            <a:pPr lvl="1" eaLnBrk="1" hangingPunct="1"/>
            <a:r>
              <a:rPr lang="nb-NO" sz="2400" dirty="0"/>
              <a:t>Jobber på en måte rett i tabellstrukturen hele tiden</a:t>
            </a:r>
          </a:p>
          <a:p>
            <a:pPr lvl="1" eaLnBrk="1" hangingPunct="1"/>
            <a:endParaRPr lang="nb-NO" sz="2400" dirty="0"/>
          </a:p>
          <a:p>
            <a:pPr eaLnBrk="1" hangingPunct="1">
              <a:buFont typeface="Wingdings" pitchFamily="2" charset="2"/>
              <a:buNone/>
            </a:pP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3304229051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5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457200"/>
          </a:xfrm>
        </p:spPr>
        <p:txBody>
          <a:bodyPr/>
          <a:lstStyle/>
          <a:p>
            <a:pPr eaLnBrk="1" hangingPunct="1"/>
            <a:r>
              <a:rPr lang="nb-NO"/>
              <a:t>Normalformer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685800" y="1412875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nb-NO" sz="2800"/>
              <a:t>Enhver tabell på BCNF er på 3NF, osv.</a:t>
            </a: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8265BD4D-AF88-4A27-ADF7-C03C818D8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060848"/>
            <a:ext cx="5984779" cy="421930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25438"/>
            <a:ext cx="7772400" cy="527050"/>
          </a:xfrm>
        </p:spPr>
        <p:txBody>
          <a:bodyPr/>
          <a:lstStyle/>
          <a:p>
            <a:pPr eaLnBrk="1" hangingPunct="1"/>
            <a:r>
              <a:rPr lang="nb-NO"/>
              <a:t>Normalisering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11250"/>
            <a:ext cx="7772400" cy="5197475"/>
          </a:xfrm>
        </p:spPr>
        <p:txBody>
          <a:bodyPr/>
          <a:lstStyle/>
          <a:p>
            <a:pPr eaLnBrk="1" hangingPunct="1"/>
            <a:r>
              <a:rPr lang="nb-NO" sz="2400" b="1" dirty="0">
                <a:solidFill>
                  <a:srgbClr val="FF0000"/>
                </a:solidFill>
              </a:rPr>
              <a:t>Normalisering</a:t>
            </a:r>
            <a:r>
              <a:rPr lang="nb-NO" sz="2400" dirty="0">
                <a:solidFill>
                  <a:srgbClr val="FF0000"/>
                </a:solidFill>
              </a:rPr>
              <a:t> </a:t>
            </a:r>
            <a:r>
              <a:rPr lang="nb-NO" sz="2400" dirty="0"/>
              <a:t>innebærer å dekomponere (splitte opp) tabeller til flere enklere tabeller slik at:</a:t>
            </a:r>
          </a:p>
          <a:p>
            <a:pPr lvl="1" eaLnBrk="1" hangingPunct="1"/>
            <a:r>
              <a:rPr lang="nb-NO" sz="2400" dirty="0"/>
              <a:t>Redundans ikke oppstår</a:t>
            </a:r>
          </a:p>
          <a:p>
            <a:pPr lvl="1" eaLnBrk="1" hangingPunct="1"/>
            <a:r>
              <a:rPr lang="nb-NO" sz="2400" dirty="0"/>
              <a:t>Informasjonsinnholdet bevares</a:t>
            </a:r>
          </a:p>
          <a:p>
            <a:pPr eaLnBrk="1" hangingPunct="1"/>
            <a:endParaRPr lang="nb-NO" sz="2400" u="sng" dirty="0"/>
          </a:p>
          <a:p>
            <a:pPr eaLnBrk="1" hangingPunct="1"/>
            <a:r>
              <a:rPr lang="nb-NO" sz="2400" b="1" dirty="0">
                <a:solidFill>
                  <a:srgbClr val="FF0000"/>
                </a:solidFill>
              </a:rPr>
              <a:t>Normaliseringsteori</a:t>
            </a:r>
            <a:r>
              <a:rPr lang="nb-NO" sz="2400" dirty="0">
                <a:solidFill>
                  <a:srgbClr val="FF0000"/>
                </a:solidFill>
              </a:rPr>
              <a:t> </a:t>
            </a:r>
            <a:r>
              <a:rPr lang="nb-NO" sz="2400" dirty="0"/>
              <a:t>gir oss:</a:t>
            </a:r>
          </a:p>
          <a:p>
            <a:pPr lvl="1" eaLnBrk="1" hangingPunct="1"/>
            <a:r>
              <a:rPr lang="nb-NO" sz="2400" dirty="0"/>
              <a:t>Presise regler for å avgjøre om og hvordan tabeller skal dekomponeres basert på kunnskap om funksjonelle avhengigheter.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663575"/>
          </a:xfrm>
        </p:spPr>
        <p:txBody>
          <a:bodyPr/>
          <a:lstStyle/>
          <a:p>
            <a:pPr eaLnBrk="1" hangingPunct="1"/>
            <a:r>
              <a:rPr lang="nb-NO"/>
              <a:t>Normaliseringsprosessen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1115616" y="2060575"/>
            <a:ext cx="2514600" cy="4705351"/>
            <a:chOff x="1824" y="1296"/>
            <a:chExt cx="1584" cy="2964"/>
          </a:xfrm>
        </p:grpSpPr>
        <p:sp>
          <p:nvSpPr>
            <p:cNvPr id="11271" name="Text Box 4"/>
            <p:cNvSpPr txBox="1">
              <a:spLocks noChangeArrowheads="1"/>
            </p:cNvSpPr>
            <p:nvPr/>
          </p:nvSpPr>
          <p:spPr bwMode="auto">
            <a:xfrm>
              <a:off x="1824" y="1296"/>
              <a:ext cx="1584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nb-NO" sz="2400" dirty="0"/>
                <a:t>Tabeller på 1NF</a:t>
              </a:r>
            </a:p>
          </p:txBody>
        </p:sp>
        <p:sp>
          <p:nvSpPr>
            <p:cNvPr id="11272" name="Text Box 5"/>
            <p:cNvSpPr txBox="1">
              <a:spLocks noChangeArrowheads="1"/>
            </p:cNvSpPr>
            <p:nvPr/>
          </p:nvSpPr>
          <p:spPr bwMode="auto">
            <a:xfrm>
              <a:off x="1824" y="2016"/>
              <a:ext cx="1584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nb-NO" sz="2400" dirty="0"/>
                <a:t>Tabeller på 2NF</a:t>
              </a:r>
            </a:p>
          </p:txBody>
        </p:sp>
        <p:sp>
          <p:nvSpPr>
            <p:cNvPr id="11273" name="Text Box 6"/>
            <p:cNvSpPr txBox="1">
              <a:spLocks noChangeArrowheads="1"/>
            </p:cNvSpPr>
            <p:nvPr/>
          </p:nvSpPr>
          <p:spPr bwMode="auto">
            <a:xfrm>
              <a:off x="1824" y="2736"/>
              <a:ext cx="1584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nb-NO" sz="2400" dirty="0"/>
                <a:t>Tabeller på 3NF</a:t>
              </a:r>
            </a:p>
          </p:txBody>
        </p:sp>
        <p:sp>
          <p:nvSpPr>
            <p:cNvPr id="11274" name="Text Box 7"/>
            <p:cNvSpPr txBox="1">
              <a:spLocks noChangeArrowheads="1"/>
            </p:cNvSpPr>
            <p:nvPr/>
          </p:nvSpPr>
          <p:spPr bwMode="auto">
            <a:xfrm>
              <a:off x="1824" y="3504"/>
              <a:ext cx="1584" cy="7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nb-NO" sz="2400" dirty="0"/>
                <a:t>Tabeller på BCNF (men vi går ikke hit)</a:t>
              </a:r>
            </a:p>
          </p:txBody>
        </p:sp>
        <p:sp>
          <p:nvSpPr>
            <p:cNvPr id="11275" name="AutoShape 8"/>
            <p:cNvSpPr>
              <a:spLocks noChangeArrowheads="1"/>
            </p:cNvSpPr>
            <p:nvPr/>
          </p:nvSpPr>
          <p:spPr bwMode="auto">
            <a:xfrm>
              <a:off x="2448" y="1680"/>
              <a:ext cx="144" cy="240"/>
            </a:xfrm>
            <a:prstGeom prst="down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nb-NO"/>
            </a:p>
          </p:txBody>
        </p:sp>
        <p:sp>
          <p:nvSpPr>
            <p:cNvPr id="11276" name="AutoShape 9"/>
            <p:cNvSpPr>
              <a:spLocks noChangeArrowheads="1"/>
            </p:cNvSpPr>
            <p:nvPr/>
          </p:nvSpPr>
          <p:spPr bwMode="auto">
            <a:xfrm>
              <a:off x="2448" y="2400"/>
              <a:ext cx="144" cy="240"/>
            </a:xfrm>
            <a:prstGeom prst="down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nb-NO"/>
            </a:p>
          </p:txBody>
        </p:sp>
        <p:sp>
          <p:nvSpPr>
            <p:cNvPr id="11277" name="AutoShape 10"/>
            <p:cNvSpPr>
              <a:spLocks noChangeArrowheads="1"/>
            </p:cNvSpPr>
            <p:nvPr/>
          </p:nvSpPr>
          <p:spPr bwMode="auto">
            <a:xfrm>
              <a:off x="2448" y="3168"/>
              <a:ext cx="144" cy="240"/>
            </a:xfrm>
            <a:prstGeom prst="down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nb-NO"/>
            </a:p>
          </p:txBody>
        </p:sp>
      </p:grpSp>
      <p:sp>
        <p:nvSpPr>
          <p:cNvPr id="11268" name="Text Box 11"/>
          <p:cNvSpPr txBox="1">
            <a:spLocks noChangeArrowheads="1"/>
          </p:cNvSpPr>
          <p:nvPr/>
        </p:nvSpPr>
        <p:spPr bwMode="auto">
          <a:xfrm>
            <a:off x="4339595" y="2564354"/>
            <a:ext cx="3888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nb-NO" sz="2400" dirty="0"/>
              <a:t>Fjern </a:t>
            </a:r>
            <a:r>
              <a:rPr lang="nb-NO" sz="2400" b="1" dirty="0">
                <a:solidFill>
                  <a:srgbClr val="FF0000"/>
                </a:solidFill>
              </a:rPr>
              <a:t>partielle</a:t>
            </a:r>
            <a:r>
              <a:rPr lang="nb-NO" sz="2400" dirty="0"/>
              <a:t> avhengigheter.</a:t>
            </a:r>
          </a:p>
        </p:txBody>
      </p:sp>
      <p:sp>
        <p:nvSpPr>
          <p:cNvPr id="11269" name="Text Box 12"/>
          <p:cNvSpPr txBox="1">
            <a:spLocks noChangeArrowheads="1"/>
          </p:cNvSpPr>
          <p:nvPr/>
        </p:nvSpPr>
        <p:spPr bwMode="auto">
          <a:xfrm>
            <a:off x="4355976" y="3732510"/>
            <a:ext cx="41769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nb-NO" sz="2400" dirty="0"/>
              <a:t>Fjern </a:t>
            </a:r>
            <a:r>
              <a:rPr lang="nb-NO" sz="2400" b="1" dirty="0">
                <a:solidFill>
                  <a:srgbClr val="FF0000"/>
                </a:solidFill>
              </a:rPr>
              <a:t>transitive</a:t>
            </a:r>
            <a:r>
              <a:rPr lang="nb-NO" sz="2400" dirty="0"/>
              <a:t> avhengigheter.</a:t>
            </a:r>
          </a:p>
        </p:txBody>
      </p:sp>
      <p:sp>
        <p:nvSpPr>
          <p:cNvPr id="11270" name="Text Box 13"/>
          <p:cNvSpPr txBox="1">
            <a:spLocks noChangeArrowheads="1"/>
          </p:cNvSpPr>
          <p:nvPr/>
        </p:nvSpPr>
        <p:spPr bwMode="auto">
          <a:xfrm>
            <a:off x="4355976" y="4951710"/>
            <a:ext cx="3786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nb-NO" sz="2400" dirty="0"/>
              <a:t>(Fjern resterende redundans.)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355976" y="1396198"/>
            <a:ext cx="43209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nb-NO" sz="2400"/>
              <a:t>Fjern </a:t>
            </a:r>
            <a:r>
              <a:rPr lang="nb-NO" sz="2400" b="1" dirty="0">
                <a:solidFill>
                  <a:srgbClr val="FF0000"/>
                </a:solidFill>
              </a:rPr>
              <a:t>ikke-atomære</a:t>
            </a:r>
            <a:r>
              <a:rPr lang="nb-NO" sz="2400" dirty="0"/>
              <a:t> kolonner.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519112"/>
          </a:xfrm>
        </p:spPr>
        <p:txBody>
          <a:bodyPr/>
          <a:lstStyle/>
          <a:p>
            <a:pPr eaLnBrk="1" hangingPunct="1"/>
            <a:r>
              <a:rPr lang="nb-NO"/>
              <a:t>Normaliseringssteg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533400" y="51054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nb-NO" sz="2400">
              <a:latin typeface="Comic Sans MS" pitchFamily="66" charset="0"/>
            </a:endParaRP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1042988" y="1341438"/>
            <a:ext cx="6172200" cy="3276600"/>
            <a:chOff x="384" y="1056"/>
            <a:chExt cx="3888" cy="2064"/>
          </a:xfrm>
        </p:grpSpPr>
        <p:sp>
          <p:nvSpPr>
            <p:cNvPr id="12294" name="Rectangle 5"/>
            <p:cNvSpPr>
              <a:spLocks noChangeArrowheads="1"/>
            </p:cNvSpPr>
            <p:nvPr/>
          </p:nvSpPr>
          <p:spPr bwMode="auto">
            <a:xfrm>
              <a:off x="1536" y="1200"/>
              <a:ext cx="43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2295" name="Rectangle 6"/>
            <p:cNvSpPr>
              <a:spLocks noChangeArrowheads="1"/>
            </p:cNvSpPr>
            <p:nvPr/>
          </p:nvSpPr>
          <p:spPr bwMode="auto">
            <a:xfrm>
              <a:off x="1968" y="1200"/>
              <a:ext cx="43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2296" name="Rectangle 7"/>
            <p:cNvSpPr>
              <a:spLocks noChangeArrowheads="1"/>
            </p:cNvSpPr>
            <p:nvPr/>
          </p:nvSpPr>
          <p:spPr bwMode="auto">
            <a:xfrm>
              <a:off x="2400" y="1200"/>
              <a:ext cx="43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2297" name="Rectangle 8"/>
            <p:cNvSpPr>
              <a:spLocks noChangeArrowheads="1"/>
            </p:cNvSpPr>
            <p:nvPr/>
          </p:nvSpPr>
          <p:spPr bwMode="auto">
            <a:xfrm>
              <a:off x="2832" y="1200"/>
              <a:ext cx="43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2298" name="Rectangle 9"/>
            <p:cNvSpPr>
              <a:spLocks noChangeArrowheads="1"/>
            </p:cNvSpPr>
            <p:nvPr/>
          </p:nvSpPr>
          <p:spPr bwMode="auto">
            <a:xfrm>
              <a:off x="3264" y="1200"/>
              <a:ext cx="43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2299" name="Rectangle 10"/>
            <p:cNvSpPr>
              <a:spLocks noChangeArrowheads="1"/>
            </p:cNvSpPr>
            <p:nvPr/>
          </p:nvSpPr>
          <p:spPr bwMode="auto">
            <a:xfrm>
              <a:off x="3696" y="1200"/>
              <a:ext cx="43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2300" name="Rectangle 11"/>
            <p:cNvSpPr>
              <a:spLocks noChangeArrowheads="1"/>
            </p:cNvSpPr>
            <p:nvPr/>
          </p:nvSpPr>
          <p:spPr bwMode="auto">
            <a:xfrm>
              <a:off x="816" y="2064"/>
              <a:ext cx="43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2301" name="Rectangle 12"/>
            <p:cNvSpPr>
              <a:spLocks noChangeArrowheads="1"/>
            </p:cNvSpPr>
            <p:nvPr/>
          </p:nvSpPr>
          <p:spPr bwMode="auto">
            <a:xfrm>
              <a:off x="1248" y="2064"/>
              <a:ext cx="43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2302" name="Rectangle 13"/>
            <p:cNvSpPr>
              <a:spLocks noChangeArrowheads="1"/>
            </p:cNvSpPr>
            <p:nvPr/>
          </p:nvSpPr>
          <p:spPr bwMode="auto">
            <a:xfrm>
              <a:off x="1680" y="2064"/>
              <a:ext cx="43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2303" name="Rectangle 14"/>
            <p:cNvSpPr>
              <a:spLocks noChangeArrowheads="1"/>
            </p:cNvSpPr>
            <p:nvPr/>
          </p:nvSpPr>
          <p:spPr bwMode="auto">
            <a:xfrm>
              <a:off x="3408" y="2064"/>
              <a:ext cx="43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2304" name="Rectangle 15"/>
            <p:cNvSpPr>
              <a:spLocks noChangeArrowheads="1"/>
            </p:cNvSpPr>
            <p:nvPr/>
          </p:nvSpPr>
          <p:spPr bwMode="auto">
            <a:xfrm>
              <a:off x="3840" y="2064"/>
              <a:ext cx="43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2305" name="Rectangle 16"/>
            <p:cNvSpPr>
              <a:spLocks noChangeArrowheads="1"/>
            </p:cNvSpPr>
            <p:nvPr/>
          </p:nvSpPr>
          <p:spPr bwMode="auto">
            <a:xfrm>
              <a:off x="2112" y="2064"/>
              <a:ext cx="43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2306" name="Rectangle 17"/>
            <p:cNvSpPr>
              <a:spLocks noChangeArrowheads="1"/>
            </p:cNvSpPr>
            <p:nvPr/>
          </p:nvSpPr>
          <p:spPr bwMode="auto">
            <a:xfrm>
              <a:off x="384" y="2832"/>
              <a:ext cx="43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2307" name="Rectangle 18"/>
            <p:cNvSpPr>
              <a:spLocks noChangeArrowheads="1"/>
            </p:cNvSpPr>
            <p:nvPr/>
          </p:nvSpPr>
          <p:spPr bwMode="auto">
            <a:xfrm>
              <a:off x="816" y="2832"/>
              <a:ext cx="43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2308" name="Rectangle 19"/>
            <p:cNvSpPr>
              <a:spLocks noChangeArrowheads="1"/>
            </p:cNvSpPr>
            <p:nvPr/>
          </p:nvSpPr>
          <p:spPr bwMode="auto">
            <a:xfrm>
              <a:off x="2496" y="2832"/>
              <a:ext cx="43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2309" name="Rectangle 20"/>
            <p:cNvSpPr>
              <a:spLocks noChangeArrowheads="1"/>
            </p:cNvSpPr>
            <p:nvPr/>
          </p:nvSpPr>
          <p:spPr bwMode="auto">
            <a:xfrm>
              <a:off x="1680" y="2832"/>
              <a:ext cx="43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2310" name="AutoShape 21"/>
            <p:cNvSpPr>
              <a:spLocks noChangeArrowheads="1"/>
            </p:cNvSpPr>
            <p:nvPr/>
          </p:nvSpPr>
          <p:spPr bwMode="auto">
            <a:xfrm rot="7749234">
              <a:off x="768" y="2496"/>
              <a:ext cx="480" cy="96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2311" name="AutoShape 22"/>
            <p:cNvSpPr>
              <a:spLocks noChangeArrowheads="1"/>
            </p:cNvSpPr>
            <p:nvPr/>
          </p:nvSpPr>
          <p:spPr bwMode="auto">
            <a:xfrm rot="3011314">
              <a:off x="2064" y="2544"/>
              <a:ext cx="480" cy="96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2312" name="AutoShape 23"/>
            <p:cNvSpPr>
              <a:spLocks noChangeArrowheads="1"/>
            </p:cNvSpPr>
            <p:nvPr/>
          </p:nvSpPr>
          <p:spPr bwMode="auto">
            <a:xfrm rot="7889550">
              <a:off x="1632" y="1776"/>
              <a:ext cx="480" cy="96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2313" name="AutoShape 24"/>
            <p:cNvSpPr>
              <a:spLocks noChangeArrowheads="1"/>
            </p:cNvSpPr>
            <p:nvPr/>
          </p:nvSpPr>
          <p:spPr bwMode="auto">
            <a:xfrm rot="2230400">
              <a:off x="3408" y="1776"/>
              <a:ext cx="480" cy="96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2314" name="Rectangle 25"/>
            <p:cNvSpPr>
              <a:spLocks noChangeArrowheads="1"/>
            </p:cNvSpPr>
            <p:nvPr/>
          </p:nvSpPr>
          <p:spPr bwMode="auto">
            <a:xfrm>
              <a:off x="1248" y="2832"/>
              <a:ext cx="43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2315" name="Rectangle 26"/>
            <p:cNvSpPr>
              <a:spLocks noChangeArrowheads="1"/>
            </p:cNvSpPr>
            <p:nvPr/>
          </p:nvSpPr>
          <p:spPr bwMode="auto">
            <a:xfrm>
              <a:off x="2544" y="2064"/>
              <a:ext cx="43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2316" name="Text Box 27"/>
            <p:cNvSpPr txBox="1">
              <a:spLocks noChangeArrowheads="1"/>
            </p:cNvSpPr>
            <p:nvPr/>
          </p:nvSpPr>
          <p:spPr bwMode="auto">
            <a:xfrm>
              <a:off x="1536" y="1200"/>
              <a:ext cx="25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nb-NO" sz="2400"/>
                <a:t> A      B       C      D       E      F</a:t>
              </a:r>
            </a:p>
          </p:txBody>
        </p:sp>
        <p:sp>
          <p:nvSpPr>
            <p:cNvPr id="12317" name="Text Box 28"/>
            <p:cNvSpPr txBox="1">
              <a:spLocks noChangeArrowheads="1"/>
            </p:cNvSpPr>
            <p:nvPr/>
          </p:nvSpPr>
          <p:spPr bwMode="auto">
            <a:xfrm>
              <a:off x="816" y="2064"/>
              <a:ext cx="2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nb-NO" sz="2400"/>
                <a:t> A      B       C      D      E</a:t>
              </a:r>
            </a:p>
          </p:txBody>
        </p:sp>
        <p:sp>
          <p:nvSpPr>
            <p:cNvPr id="12318" name="Text Box 29"/>
            <p:cNvSpPr txBox="1">
              <a:spLocks noChangeArrowheads="1"/>
            </p:cNvSpPr>
            <p:nvPr/>
          </p:nvSpPr>
          <p:spPr bwMode="auto">
            <a:xfrm>
              <a:off x="3408" y="2064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nb-NO" sz="2400"/>
                <a:t>  E      F</a:t>
              </a:r>
            </a:p>
          </p:txBody>
        </p:sp>
        <p:sp>
          <p:nvSpPr>
            <p:cNvPr id="12319" name="Text Box 30"/>
            <p:cNvSpPr txBox="1">
              <a:spLocks noChangeArrowheads="1"/>
            </p:cNvSpPr>
            <p:nvPr/>
          </p:nvSpPr>
          <p:spPr bwMode="auto">
            <a:xfrm>
              <a:off x="384" y="2832"/>
              <a:ext cx="17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nb-NO" sz="2400"/>
                <a:t> A      B       C      D</a:t>
              </a:r>
            </a:p>
          </p:txBody>
        </p:sp>
        <p:sp>
          <p:nvSpPr>
            <p:cNvPr id="12320" name="Text Box 31"/>
            <p:cNvSpPr txBox="1">
              <a:spLocks noChangeArrowheads="1"/>
            </p:cNvSpPr>
            <p:nvPr/>
          </p:nvSpPr>
          <p:spPr bwMode="auto">
            <a:xfrm>
              <a:off x="2544" y="2832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nb-NO" sz="2400"/>
                <a:t> D      E</a:t>
              </a:r>
            </a:p>
          </p:txBody>
        </p:sp>
        <p:sp>
          <p:nvSpPr>
            <p:cNvPr id="12321" name="Rectangle 32"/>
            <p:cNvSpPr>
              <a:spLocks noChangeArrowheads="1"/>
            </p:cNvSpPr>
            <p:nvPr/>
          </p:nvSpPr>
          <p:spPr bwMode="auto">
            <a:xfrm>
              <a:off x="2928" y="2832"/>
              <a:ext cx="43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2322" name="Line 33"/>
            <p:cNvSpPr>
              <a:spLocks noChangeShapeType="1"/>
            </p:cNvSpPr>
            <p:nvPr/>
          </p:nvSpPr>
          <p:spPr bwMode="auto">
            <a:xfrm flipV="1">
              <a:off x="3504" y="105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2323" name="Line 34"/>
            <p:cNvSpPr>
              <a:spLocks noChangeShapeType="1"/>
            </p:cNvSpPr>
            <p:nvPr/>
          </p:nvSpPr>
          <p:spPr bwMode="auto">
            <a:xfrm flipV="1">
              <a:off x="3024" y="105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2324" name="Line 35"/>
            <p:cNvSpPr>
              <a:spLocks noChangeShapeType="1"/>
            </p:cNvSpPr>
            <p:nvPr/>
          </p:nvSpPr>
          <p:spPr bwMode="auto">
            <a:xfrm>
              <a:off x="3024" y="10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2325" name="Line 36"/>
            <p:cNvSpPr>
              <a:spLocks noChangeShapeType="1"/>
            </p:cNvSpPr>
            <p:nvPr/>
          </p:nvSpPr>
          <p:spPr bwMode="auto">
            <a:xfrm>
              <a:off x="3504" y="10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2326" name="Line 37"/>
            <p:cNvSpPr>
              <a:spLocks noChangeShapeType="1"/>
            </p:cNvSpPr>
            <p:nvPr/>
          </p:nvSpPr>
          <p:spPr bwMode="auto">
            <a:xfrm>
              <a:off x="3360" y="105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2327" name="Line 38"/>
            <p:cNvSpPr>
              <a:spLocks noChangeShapeType="1"/>
            </p:cNvSpPr>
            <p:nvPr/>
          </p:nvSpPr>
          <p:spPr bwMode="auto">
            <a:xfrm>
              <a:off x="3840" y="105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</p:grpSp>
      <p:sp>
        <p:nvSpPr>
          <p:cNvPr id="12293" name="Text Box 39"/>
          <p:cNvSpPr txBox="1">
            <a:spLocks noChangeArrowheads="1"/>
          </p:cNvSpPr>
          <p:nvPr/>
        </p:nvSpPr>
        <p:spPr bwMode="auto">
          <a:xfrm>
            <a:off x="611188" y="5084763"/>
            <a:ext cx="777398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q"/>
            </a:pPr>
            <a:r>
              <a:rPr lang="nb-NO" sz="2400" dirty="0"/>
              <a:t> For funksjonell avhengighet E</a:t>
            </a:r>
            <a:r>
              <a:rPr lang="nb-NO" sz="2400" dirty="0">
                <a:sym typeface="Symbol" pitchFamily="18" charset="2"/>
              </a:rPr>
              <a:t></a:t>
            </a:r>
            <a:r>
              <a:rPr lang="nb-NO" sz="2400" dirty="0"/>
              <a:t>F i tabell T:</a:t>
            </a:r>
          </a:p>
          <a:p>
            <a:pPr lvl="1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nb-NO" sz="2400" dirty="0"/>
              <a:t> E og F legges inn i </a:t>
            </a:r>
            <a:r>
              <a:rPr lang="nb-NO" sz="2400" b="1" dirty="0">
                <a:solidFill>
                  <a:srgbClr val="0000FF"/>
                </a:solidFill>
              </a:rPr>
              <a:t>ny</a:t>
            </a:r>
            <a:r>
              <a:rPr lang="nb-NO" sz="2400" dirty="0">
                <a:solidFill>
                  <a:srgbClr val="0000FF"/>
                </a:solidFill>
              </a:rPr>
              <a:t> </a:t>
            </a:r>
            <a:r>
              <a:rPr lang="nb-NO" sz="2400" dirty="0"/>
              <a:t>tabell. </a:t>
            </a:r>
            <a:r>
              <a:rPr lang="nb-NO" sz="2400" b="1" dirty="0">
                <a:solidFill>
                  <a:srgbClr val="0000FF"/>
                </a:solidFill>
              </a:rPr>
              <a:t>Fjern</a:t>
            </a:r>
            <a:r>
              <a:rPr lang="nb-NO" sz="2400" dirty="0">
                <a:solidFill>
                  <a:srgbClr val="0000FF"/>
                </a:solidFill>
              </a:rPr>
              <a:t> </a:t>
            </a:r>
            <a:r>
              <a:rPr lang="nb-NO" sz="2400" dirty="0"/>
              <a:t>F fra 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755650" y="1340769"/>
            <a:ext cx="7704138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</a:pPr>
            <a:r>
              <a:rPr lang="nb-NO" sz="2400" dirty="0"/>
              <a:t>En tabell tilfredsstiller 1NF hvis alle verdier er </a:t>
            </a:r>
            <a:r>
              <a:rPr lang="nb-NO" sz="2400" b="1" dirty="0">
                <a:solidFill>
                  <a:srgbClr val="FF0000"/>
                </a:solidFill>
              </a:rPr>
              <a:t>atomære</a:t>
            </a:r>
            <a:r>
              <a:rPr lang="nb-NO" sz="2400" dirty="0"/>
              <a:t>.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endParaRPr lang="nb-NO" sz="2400" dirty="0"/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nb-NO" sz="2400" dirty="0"/>
              <a:t>Forbyr «</a:t>
            </a:r>
            <a:r>
              <a:rPr lang="nb-NO" sz="2400" b="1" dirty="0">
                <a:solidFill>
                  <a:srgbClr val="0000FF"/>
                </a:solidFill>
              </a:rPr>
              <a:t>tabeller i tabeller</a:t>
            </a:r>
            <a:r>
              <a:rPr lang="nb-NO" sz="2400" dirty="0"/>
              <a:t>» og «</a:t>
            </a:r>
            <a:r>
              <a:rPr lang="nb-NO" sz="2400" b="1" dirty="0">
                <a:solidFill>
                  <a:srgbClr val="0000FF"/>
                </a:solidFill>
              </a:rPr>
              <a:t>lister</a:t>
            </a:r>
            <a:r>
              <a:rPr lang="nb-NO" sz="2400" dirty="0"/>
              <a:t>».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nb-NO" sz="2400" dirty="0"/>
              <a:t>Eksempel: Hvis en kolonne </a:t>
            </a:r>
            <a:r>
              <a:rPr lang="nb-NO" sz="2400" dirty="0" err="1"/>
              <a:t>TlfNr</a:t>
            </a:r>
            <a:r>
              <a:rPr lang="nb-NO" sz="2400" dirty="0"/>
              <a:t> i en persontabell inneholder en liste med telefonnumre i hver rad.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endParaRPr lang="nb-NO" sz="2400" dirty="0"/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endParaRPr lang="nb-NO" sz="2400" dirty="0"/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endParaRPr lang="nb-NO" sz="2400" dirty="0"/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endParaRPr lang="nb-NO" sz="2400" dirty="0"/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nb-NO" sz="2400" b="1" dirty="0">
                <a:solidFill>
                  <a:srgbClr val="0000FF"/>
                </a:solidFill>
              </a:rPr>
              <a:t>Sammensatte verdier </a:t>
            </a:r>
            <a:r>
              <a:rPr lang="nb-NO" sz="2400" dirty="0"/>
              <a:t>bør brytes ned.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nb-NO" sz="2400" dirty="0"/>
              <a:t>Eksempel: Lagre navn på personer i to kolonner Fornavn og Etternavn.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280988"/>
            <a:ext cx="7772400" cy="593725"/>
          </a:xfrm>
        </p:spPr>
        <p:txBody>
          <a:bodyPr/>
          <a:lstStyle/>
          <a:p>
            <a:pPr eaLnBrk="1" hangingPunct="1"/>
            <a:r>
              <a:rPr lang="nb-NO"/>
              <a:t>1. NormalForm (1NF)</a:t>
            </a:r>
          </a:p>
        </p:txBody>
      </p:sp>
      <p:graphicFrame>
        <p:nvGraphicFramePr>
          <p:cNvPr id="2" name="Tabel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265357"/>
              </p:ext>
            </p:extLst>
          </p:nvPr>
        </p:nvGraphicFramePr>
        <p:xfrm>
          <a:off x="1331640" y="3645024"/>
          <a:ext cx="645766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8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1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sz="2000" dirty="0" err="1"/>
                        <a:t>AnsNr</a:t>
                      </a:r>
                      <a:endParaRPr lang="nb-N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 err="1"/>
                        <a:t>TlfNr</a:t>
                      </a:r>
                      <a:endParaRPr lang="nb-N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12345678, 87654321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22334455, 77668822, 99223344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84213" y="1773238"/>
            <a:ext cx="76327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</a:pPr>
            <a:r>
              <a:rPr lang="nb-NO" sz="2400" dirty="0"/>
              <a:t>En tabell tilfredsstiller 2NF hvis den er på 1NF og dessuten ikke har attributter som er </a:t>
            </a:r>
            <a:r>
              <a:rPr lang="nb-NO" sz="2400" b="1" dirty="0">
                <a:solidFill>
                  <a:srgbClr val="FF0000"/>
                </a:solidFill>
              </a:rPr>
              <a:t>partielt avhengig </a:t>
            </a:r>
            <a:r>
              <a:rPr lang="nb-NO" sz="2400" dirty="0"/>
              <a:t>av primærnøkkelen.</a:t>
            </a:r>
          </a:p>
        </p:txBody>
      </p:sp>
      <p:sp>
        <p:nvSpPr>
          <p:cNvPr id="14348" name="AutoShape 12"/>
          <p:cNvSpPr>
            <a:spLocks noChangeArrowheads="1"/>
          </p:cNvSpPr>
          <p:nvPr/>
        </p:nvSpPr>
        <p:spPr bwMode="auto">
          <a:xfrm>
            <a:off x="5943600" y="4572000"/>
            <a:ext cx="976313" cy="485775"/>
          </a:xfrm>
          <a:prstGeom prst="lef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7162800" y="4572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nb-NO" sz="2400" b="1">
                <a:solidFill>
                  <a:srgbClr val="FF0000"/>
                </a:solidFill>
              </a:rPr>
              <a:t>Brudd!</a:t>
            </a:r>
          </a:p>
        </p:txBody>
      </p:sp>
      <p:sp>
        <p:nvSpPr>
          <p:cNvPr id="14350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280988"/>
            <a:ext cx="7772400" cy="547687"/>
          </a:xfrm>
        </p:spPr>
        <p:txBody>
          <a:bodyPr/>
          <a:lstStyle/>
          <a:p>
            <a:pPr eaLnBrk="1" hangingPunct="1"/>
            <a:r>
              <a:rPr lang="nb-NO"/>
              <a:t>2. NormalForm (2NF)</a:t>
            </a: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E769E113-8FB6-40CB-9A20-94276AEAC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58995"/>
            <a:ext cx="4415297" cy="182371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Eksempel: Brudd på 2NF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2400" dirty="0"/>
              <a:t>Antall timer ansatte har jobbet på prosjekter + fornavn:</a:t>
            </a:r>
          </a:p>
          <a:p>
            <a:pPr marL="400050" lvl="1" indent="0">
              <a:buNone/>
            </a:pPr>
            <a:r>
              <a:rPr lang="nb-NO" sz="2400" dirty="0" err="1"/>
              <a:t>ProsjektDeltakelse</a:t>
            </a:r>
            <a:r>
              <a:rPr lang="nb-NO" sz="2400" dirty="0"/>
              <a:t>(</a:t>
            </a:r>
            <a:r>
              <a:rPr lang="nb-NO" sz="2400" dirty="0" err="1"/>
              <a:t>AnsNr</a:t>
            </a:r>
            <a:r>
              <a:rPr lang="nb-NO" sz="2400" dirty="0"/>
              <a:t>, </a:t>
            </a:r>
            <a:r>
              <a:rPr lang="nb-NO" sz="2400" dirty="0" err="1"/>
              <a:t>ProsjNr</a:t>
            </a:r>
            <a:r>
              <a:rPr lang="nb-NO" sz="2400" dirty="0"/>
              <a:t>, </a:t>
            </a:r>
            <a:r>
              <a:rPr lang="nb-NO" sz="2400" dirty="0" err="1"/>
              <a:t>AntTimer</a:t>
            </a:r>
            <a:r>
              <a:rPr lang="nb-NO" sz="2400" dirty="0"/>
              <a:t>, Fornavn)</a:t>
            </a:r>
          </a:p>
          <a:p>
            <a:pPr marL="0" indent="0">
              <a:buNone/>
            </a:pPr>
            <a:endParaRPr lang="nb-NO" sz="2400" dirty="0"/>
          </a:p>
          <a:p>
            <a:r>
              <a:rPr lang="nb-NO" sz="2400" dirty="0"/>
              <a:t>Funksjonelle avhengigheter:</a:t>
            </a:r>
          </a:p>
          <a:p>
            <a:pPr marL="400050" lvl="1" indent="0">
              <a:buNone/>
            </a:pPr>
            <a:r>
              <a:rPr lang="nb-NO" sz="2400" dirty="0" err="1"/>
              <a:t>AnsNr</a:t>
            </a:r>
            <a:r>
              <a:rPr lang="nb-NO" sz="2400" dirty="0"/>
              <a:t>, </a:t>
            </a:r>
            <a:r>
              <a:rPr lang="nb-NO" sz="2400" dirty="0" err="1"/>
              <a:t>ProsjNr</a:t>
            </a:r>
            <a:r>
              <a:rPr lang="nb-NO" sz="2400" dirty="0"/>
              <a:t> </a:t>
            </a:r>
            <a:r>
              <a:rPr lang="nb-NO" sz="2400" dirty="0">
                <a:sym typeface="Symbol" pitchFamily="18" charset="2"/>
              </a:rPr>
              <a:t> </a:t>
            </a:r>
            <a:r>
              <a:rPr lang="nb-NO" sz="2400" dirty="0" err="1">
                <a:sym typeface="Symbol" pitchFamily="18" charset="2"/>
              </a:rPr>
              <a:t>AntTimer</a:t>
            </a:r>
            <a:endParaRPr lang="nb-NO" sz="2400" dirty="0">
              <a:sym typeface="Symbol" pitchFamily="18" charset="2"/>
            </a:endParaRPr>
          </a:p>
          <a:p>
            <a:pPr marL="400050" lvl="1" indent="0">
              <a:buNone/>
            </a:pPr>
            <a:r>
              <a:rPr lang="nb-NO" sz="2400" dirty="0" err="1"/>
              <a:t>AnsNr</a:t>
            </a:r>
            <a:r>
              <a:rPr lang="nb-NO" sz="2400" dirty="0"/>
              <a:t>, </a:t>
            </a:r>
            <a:r>
              <a:rPr lang="nb-NO" sz="2400" dirty="0" err="1"/>
              <a:t>ProsjNr</a:t>
            </a:r>
            <a:r>
              <a:rPr lang="nb-NO" sz="2400" dirty="0"/>
              <a:t> </a:t>
            </a:r>
            <a:r>
              <a:rPr lang="nb-NO" sz="2400" dirty="0">
                <a:sym typeface="Symbol" pitchFamily="18" charset="2"/>
              </a:rPr>
              <a:t> Fornavn</a:t>
            </a:r>
          </a:p>
          <a:p>
            <a:pPr marL="400050" lvl="1" indent="0">
              <a:buNone/>
            </a:pPr>
            <a:r>
              <a:rPr lang="nb-NO" sz="2400" b="1" dirty="0" err="1">
                <a:solidFill>
                  <a:srgbClr val="0000FF"/>
                </a:solidFill>
                <a:sym typeface="Symbol" pitchFamily="18" charset="2"/>
              </a:rPr>
              <a:t>AnsNr</a:t>
            </a:r>
            <a:r>
              <a:rPr lang="nb-NO" sz="2400" b="1" dirty="0">
                <a:solidFill>
                  <a:srgbClr val="0000FF"/>
                </a:solidFill>
                <a:sym typeface="Symbol" pitchFamily="18" charset="2"/>
              </a:rPr>
              <a:t>  Fornavn</a:t>
            </a:r>
          </a:p>
          <a:p>
            <a:r>
              <a:rPr lang="nb-NO" sz="2400" dirty="0">
                <a:sym typeface="Symbol" pitchFamily="18" charset="2"/>
              </a:rPr>
              <a:t>Kandidatnøkkel: </a:t>
            </a:r>
            <a:r>
              <a:rPr lang="nb-NO" sz="2400" dirty="0" err="1">
                <a:sym typeface="Symbol" pitchFamily="18" charset="2"/>
              </a:rPr>
              <a:t>AnsNr</a:t>
            </a:r>
            <a:r>
              <a:rPr lang="nb-NO" sz="2400" dirty="0">
                <a:sym typeface="Symbol" pitchFamily="18" charset="2"/>
              </a:rPr>
              <a:t> + </a:t>
            </a:r>
            <a:r>
              <a:rPr lang="nb-NO" sz="2400" dirty="0" err="1">
                <a:sym typeface="Symbol" pitchFamily="18" charset="2"/>
              </a:rPr>
              <a:t>ProsjNr</a:t>
            </a:r>
            <a:endParaRPr lang="nb-NO" sz="2400" dirty="0">
              <a:sym typeface="Symbol" pitchFamily="18" charset="2"/>
            </a:endParaRPr>
          </a:p>
          <a:p>
            <a:pPr marL="342900" lvl="1" indent="-342900">
              <a:buFont typeface="Wingdings" pitchFamily="2" charset="2"/>
              <a:buChar char="q"/>
            </a:pPr>
            <a:r>
              <a:rPr lang="nb-NO" sz="2400" dirty="0" err="1">
                <a:sym typeface="Symbol" pitchFamily="18" charset="2"/>
              </a:rPr>
              <a:t>AnsNr</a:t>
            </a:r>
            <a:r>
              <a:rPr lang="nb-NO" sz="2400" dirty="0">
                <a:sym typeface="Symbol" pitchFamily="18" charset="2"/>
              </a:rPr>
              <a:t>  Fornavn er en </a:t>
            </a:r>
            <a:r>
              <a:rPr lang="nb-NO" sz="2400" b="1" dirty="0">
                <a:solidFill>
                  <a:srgbClr val="0000FF"/>
                </a:solidFill>
                <a:sym typeface="Symbol" pitchFamily="18" charset="2"/>
              </a:rPr>
              <a:t>partiell</a:t>
            </a:r>
            <a:r>
              <a:rPr lang="nb-NO" sz="2400" dirty="0">
                <a:sym typeface="Symbol" pitchFamily="18" charset="2"/>
              </a:rPr>
              <a:t> avhengighet.</a:t>
            </a:r>
          </a:p>
          <a:p>
            <a:pPr marL="342900" lvl="1" indent="-342900">
              <a:buFont typeface="Wingdings" pitchFamily="2" charset="2"/>
              <a:buChar char="q"/>
            </a:pPr>
            <a:r>
              <a:rPr lang="nb-NO" sz="2400" dirty="0">
                <a:sym typeface="Symbol" pitchFamily="18" charset="2"/>
              </a:rPr>
              <a:t>Splitter tabellen i to:</a:t>
            </a:r>
          </a:p>
          <a:p>
            <a:pPr marL="400050" lvl="2" indent="0">
              <a:buNone/>
            </a:pPr>
            <a:r>
              <a:rPr lang="nb-NO" sz="2400" dirty="0" err="1"/>
              <a:t>ProsjektDeltakelse</a:t>
            </a:r>
            <a:r>
              <a:rPr lang="nb-NO" sz="2400" dirty="0"/>
              <a:t>(</a:t>
            </a:r>
            <a:r>
              <a:rPr lang="nb-NO" sz="2400" u="sng" dirty="0" err="1"/>
              <a:t>AnsNr</a:t>
            </a:r>
            <a:r>
              <a:rPr lang="nb-NO" sz="2400" u="sng" dirty="0"/>
              <a:t>*, </a:t>
            </a:r>
            <a:r>
              <a:rPr lang="nb-NO" sz="2400" u="sng" dirty="0" err="1"/>
              <a:t>ProsjNr</a:t>
            </a:r>
            <a:r>
              <a:rPr lang="nb-NO" sz="2400" dirty="0"/>
              <a:t>, </a:t>
            </a:r>
            <a:r>
              <a:rPr lang="nb-NO" sz="2400" dirty="0" err="1"/>
              <a:t>AntTimer</a:t>
            </a:r>
            <a:r>
              <a:rPr lang="nb-NO" sz="2400" dirty="0"/>
              <a:t>)</a:t>
            </a:r>
          </a:p>
          <a:p>
            <a:pPr marL="400050" lvl="2" indent="0">
              <a:buNone/>
            </a:pPr>
            <a:r>
              <a:rPr lang="nb-NO" sz="2400" dirty="0">
                <a:sym typeface="Symbol" pitchFamily="18" charset="2"/>
              </a:rPr>
              <a:t>Ansatt(</a:t>
            </a:r>
            <a:r>
              <a:rPr lang="nb-NO" sz="2400" u="sng" dirty="0" err="1">
                <a:sym typeface="Symbol" pitchFamily="18" charset="2"/>
              </a:rPr>
              <a:t>AnsNr</a:t>
            </a:r>
            <a:r>
              <a:rPr lang="nb-NO" sz="2400" dirty="0">
                <a:sym typeface="Symbol" pitchFamily="18" charset="2"/>
              </a:rPr>
              <a:t>, Fornavn)</a:t>
            </a:r>
          </a:p>
          <a:p>
            <a:endParaRPr lang="nb-NO" sz="2400" dirty="0">
              <a:sym typeface="Symbol" pitchFamily="18" charset="2"/>
            </a:endParaRPr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2994012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84213" y="1773238"/>
            <a:ext cx="777557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</a:pPr>
            <a:r>
              <a:rPr lang="nb-NO" sz="2400" dirty="0"/>
              <a:t>En tabell tilfredsstiller 3NF hvis den er på 2NF og dessuten ikke inneholder </a:t>
            </a:r>
            <a:r>
              <a:rPr lang="nb-NO" sz="2400" b="1" dirty="0">
                <a:solidFill>
                  <a:srgbClr val="FF0000"/>
                </a:solidFill>
              </a:rPr>
              <a:t>transitive funksjonelle avhengigheter</a:t>
            </a:r>
            <a:r>
              <a:rPr lang="nb-NO" sz="2400" dirty="0"/>
              <a:t>.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7162800" y="4572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nb-NO" sz="2400" b="1">
                <a:solidFill>
                  <a:srgbClr val="FF0000"/>
                </a:solidFill>
              </a:rPr>
              <a:t>Brudd!</a:t>
            </a:r>
          </a:p>
        </p:txBody>
      </p:sp>
      <p:sp>
        <p:nvSpPr>
          <p:cNvPr id="15373" name="AutoShape 13"/>
          <p:cNvSpPr>
            <a:spLocks noChangeArrowheads="1"/>
          </p:cNvSpPr>
          <p:nvPr/>
        </p:nvSpPr>
        <p:spPr bwMode="auto">
          <a:xfrm>
            <a:off x="5943600" y="4572000"/>
            <a:ext cx="976313" cy="485775"/>
          </a:xfrm>
          <a:prstGeom prst="lef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15374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25438"/>
            <a:ext cx="7772400" cy="549275"/>
          </a:xfrm>
        </p:spPr>
        <p:txBody>
          <a:bodyPr/>
          <a:lstStyle/>
          <a:p>
            <a:pPr eaLnBrk="1" hangingPunct="1"/>
            <a:r>
              <a:rPr lang="nb-NO"/>
              <a:t>3. NormalForm (3NF)</a:t>
            </a: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2D461173-EDCF-445F-9D6E-4B01B491C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42618"/>
            <a:ext cx="4592254" cy="1878046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Eksempel: Brudd på 3NF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2400" dirty="0"/>
              <a:t>Varer og varekategorier:</a:t>
            </a:r>
          </a:p>
          <a:p>
            <a:pPr marL="400050" lvl="1" indent="0">
              <a:buNone/>
            </a:pPr>
            <a:r>
              <a:rPr lang="nb-NO" sz="2400" dirty="0"/>
              <a:t>Vare(</a:t>
            </a:r>
            <a:r>
              <a:rPr lang="nb-NO" sz="2400" dirty="0" err="1"/>
              <a:t>VNr</a:t>
            </a:r>
            <a:r>
              <a:rPr lang="nb-NO" sz="2400" dirty="0"/>
              <a:t>, Betegnelse, </a:t>
            </a:r>
            <a:r>
              <a:rPr lang="nb-NO" sz="2400" dirty="0" err="1"/>
              <a:t>KatNr</a:t>
            </a:r>
            <a:r>
              <a:rPr lang="nb-NO" sz="2400" dirty="0"/>
              <a:t>, </a:t>
            </a:r>
            <a:r>
              <a:rPr lang="nb-NO" sz="2400" dirty="0" err="1"/>
              <a:t>KatNavn</a:t>
            </a:r>
            <a:r>
              <a:rPr lang="nb-NO" sz="2400" dirty="0"/>
              <a:t>)</a:t>
            </a:r>
          </a:p>
          <a:p>
            <a:pPr marL="0" indent="0">
              <a:buNone/>
            </a:pPr>
            <a:endParaRPr lang="nb-NO" sz="2400" dirty="0"/>
          </a:p>
          <a:p>
            <a:r>
              <a:rPr lang="nb-NO" sz="2400" dirty="0"/>
              <a:t>Funksjonelle avhengigheter:</a:t>
            </a:r>
          </a:p>
          <a:p>
            <a:pPr marL="400050" lvl="1" indent="0">
              <a:buNone/>
            </a:pPr>
            <a:r>
              <a:rPr lang="nb-NO" sz="2400" dirty="0" err="1"/>
              <a:t>VNr</a:t>
            </a:r>
            <a:r>
              <a:rPr lang="nb-NO" sz="2400" dirty="0"/>
              <a:t> </a:t>
            </a:r>
            <a:r>
              <a:rPr lang="nb-NO" sz="2400" dirty="0">
                <a:sym typeface="Symbol" pitchFamily="18" charset="2"/>
              </a:rPr>
              <a:t> Betegnelse, </a:t>
            </a:r>
            <a:r>
              <a:rPr lang="nb-NO" sz="2400" dirty="0" err="1">
                <a:sym typeface="Symbol" pitchFamily="18" charset="2"/>
              </a:rPr>
              <a:t>KatNr</a:t>
            </a:r>
            <a:r>
              <a:rPr lang="nb-NO" sz="2400" dirty="0">
                <a:sym typeface="Symbol" pitchFamily="18" charset="2"/>
              </a:rPr>
              <a:t>, </a:t>
            </a:r>
            <a:r>
              <a:rPr lang="nb-NO" sz="2400" dirty="0" err="1">
                <a:sym typeface="Symbol" pitchFamily="18" charset="2"/>
              </a:rPr>
              <a:t>KatNavn</a:t>
            </a:r>
            <a:endParaRPr lang="nb-NO" sz="2400" dirty="0">
              <a:sym typeface="Symbol" pitchFamily="18" charset="2"/>
            </a:endParaRPr>
          </a:p>
          <a:p>
            <a:pPr marL="400050" lvl="1" indent="0">
              <a:buNone/>
            </a:pPr>
            <a:r>
              <a:rPr lang="nb-NO" sz="2400" b="1" dirty="0" err="1">
                <a:solidFill>
                  <a:srgbClr val="0000FF"/>
                </a:solidFill>
                <a:sym typeface="Symbol" pitchFamily="18" charset="2"/>
              </a:rPr>
              <a:t>KatNr</a:t>
            </a:r>
            <a:r>
              <a:rPr lang="nb-NO" sz="2400" b="1" dirty="0">
                <a:solidFill>
                  <a:srgbClr val="0000FF"/>
                </a:solidFill>
                <a:sym typeface="Symbol" pitchFamily="18" charset="2"/>
              </a:rPr>
              <a:t>  </a:t>
            </a:r>
            <a:r>
              <a:rPr lang="nb-NO" sz="2400" b="1" dirty="0" err="1">
                <a:solidFill>
                  <a:srgbClr val="0000FF"/>
                </a:solidFill>
                <a:sym typeface="Symbol" pitchFamily="18" charset="2"/>
              </a:rPr>
              <a:t>KatNavn</a:t>
            </a:r>
            <a:endParaRPr lang="nb-NO" sz="2400" b="1" dirty="0">
              <a:solidFill>
                <a:srgbClr val="0000FF"/>
              </a:solidFill>
              <a:sym typeface="Symbol" pitchFamily="18" charset="2"/>
            </a:endParaRPr>
          </a:p>
          <a:p>
            <a:r>
              <a:rPr lang="nb-NO" sz="2400" dirty="0">
                <a:sym typeface="Symbol" pitchFamily="18" charset="2"/>
              </a:rPr>
              <a:t>Kandidatnøkkel: </a:t>
            </a:r>
            <a:r>
              <a:rPr lang="nb-NO" sz="2400" dirty="0" err="1">
                <a:sym typeface="Symbol" pitchFamily="18" charset="2"/>
              </a:rPr>
              <a:t>VNr</a:t>
            </a:r>
            <a:endParaRPr lang="nb-NO" sz="2400" dirty="0">
              <a:sym typeface="Symbol" pitchFamily="18" charset="2"/>
            </a:endParaRPr>
          </a:p>
          <a:p>
            <a:pPr marL="342900" lvl="1" indent="-342900">
              <a:buFont typeface="Wingdings" pitchFamily="2" charset="2"/>
              <a:buChar char="q"/>
            </a:pPr>
            <a:r>
              <a:rPr lang="nb-NO" sz="2400" dirty="0" err="1">
                <a:sym typeface="Symbol" pitchFamily="18" charset="2"/>
              </a:rPr>
              <a:t>KatNr</a:t>
            </a:r>
            <a:r>
              <a:rPr lang="nb-NO" sz="2400" dirty="0">
                <a:sym typeface="Symbol" pitchFamily="18" charset="2"/>
              </a:rPr>
              <a:t>  </a:t>
            </a:r>
            <a:r>
              <a:rPr lang="nb-NO" sz="2400" dirty="0" err="1">
                <a:sym typeface="Symbol" pitchFamily="18" charset="2"/>
              </a:rPr>
              <a:t>KatNavn</a:t>
            </a:r>
            <a:r>
              <a:rPr lang="nb-NO" sz="2400" dirty="0">
                <a:sym typeface="Symbol" pitchFamily="18" charset="2"/>
              </a:rPr>
              <a:t> gjør at vi har en </a:t>
            </a:r>
            <a:r>
              <a:rPr lang="nb-NO" sz="2400" b="1" dirty="0">
                <a:solidFill>
                  <a:srgbClr val="0000FF"/>
                </a:solidFill>
                <a:sym typeface="Symbol" pitchFamily="18" charset="2"/>
              </a:rPr>
              <a:t>transitiv</a:t>
            </a:r>
            <a:r>
              <a:rPr lang="nb-NO" sz="2400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nb-NO" sz="2400" dirty="0">
                <a:sym typeface="Symbol" pitchFamily="18" charset="2"/>
              </a:rPr>
              <a:t>avhengighet.</a:t>
            </a:r>
          </a:p>
          <a:p>
            <a:pPr marL="342900" lvl="1" indent="-342900">
              <a:buFont typeface="Wingdings" pitchFamily="2" charset="2"/>
              <a:buChar char="q"/>
            </a:pPr>
            <a:endParaRPr lang="nb-NO" sz="2400" dirty="0">
              <a:sym typeface="Symbol" pitchFamily="18" charset="2"/>
            </a:endParaRPr>
          </a:p>
          <a:p>
            <a:pPr marL="342900" lvl="1" indent="-342900">
              <a:buFont typeface="Wingdings" pitchFamily="2" charset="2"/>
              <a:buChar char="q"/>
            </a:pPr>
            <a:r>
              <a:rPr lang="nb-NO" sz="2400" dirty="0">
                <a:sym typeface="Symbol" pitchFamily="18" charset="2"/>
              </a:rPr>
              <a:t>Splitter tabellen i to:</a:t>
            </a:r>
          </a:p>
          <a:p>
            <a:pPr marL="400050" lvl="2" indent="0">
              <a:buNone/>
            </a:pPr>
            <a:r>
              <a:rPr lang="nb-NO" sz="2400" dirty="0"/>
              <a:t>Vare(</a:t>
            </a:r>
            <a:r>
              <a:rPr lang="nb-NO" sz="2400" u="sng" dirty="0" err="1"/>
              <a:t>VNr</a:t>
            </a:r>
            <a:r>
              <a:rPr lang="nb-NO" sz="2400" dirty="0"/>
              <a:t>, Betegnelse, </a:t>
            </a:r>
            <a:r>
              <a:rPr lang="nb-NO" sz="2400" dirty="0" err="1"/>
              <a:t>KatNr</a:t>
            </a:r>
            <a:r>
              <a:rPr lang="nb-NO" sz="2400" dirty="0"/>
              <a:t>*)</a:t>
            </a:r>
          </a:p>
          <a:p>
            <a:pPr marL="400050" lvl="2" indent="0">
              <a:buNone/>
            </a:pPr>
            <a:r>
              <a:rPr lang="nb-NO" sz="2400" dirty="0">
                <a:sym typeface="Symbol" pitchFamily="18" charset="2"/>
              </a:rPr>
              <a:t>Kategori(</a:t>
            </a:r>
            <a:r>
              <a:rPr lang="nb-NO" sz="2400" u="sng" dirty="0" err="1">
                <a:sym typeface="Symbol" pitchFamily="18" charset="2"/>
              </a:rPr>
              <a:t>KatNr</a:t>
            </a:r>
            <a:r>
              <a:rPr lang="nb-NO" sz="2400" dirty="0" err="1">
                <a:sym typeface="Symbol" pitchFamily="18" charset="2"/>
              </a:rPr>
              <a:t>,KatNavn</a:t>
            </a:r>
            <a:r>
              <a:rPr lang="nb-NO" sz="2400" dirty="0">
                <a:sym typeface="Symbol" pitchFamily="18" charset="2"/>
              </a:rPr>
              <a:t>)</a:t>
            </a:r>
          </a:p>
          <a:p>
            <a:endParaRPr lang="nb-NO" sz="2400" dirty="0">
              <a:sym typeface="Symbol" pitchFamily="18" charset="2"/>
            </a:endParaRPr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0933363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295400"/>
          </a:xfrm>
        </p:spPr>
        <p:txBody>
          <a:bodyPr/>
          <a:lstStyle/>
          <a:p>
            <a:pPr eaLnBrk="1" hangingPunct="1"/>
            <a:r>
              <a:rPr lang="nb-NO"/>
              <a:t>Boyce-Codd NormalForm (BCNF)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868487"/>
            <a:ext cx="7207250" cy="2495233"/>
          </a:xfrm>
        </p:spPr>
        <p:txBody>
          <a:bodyPr/>
          <a:lstStyle/>
          <a:p>
            <a:pPr eaLnBrk="1" hangingPunct="1"/>
            <a:r>
              <a:rPr lang="nb-NO" sz="2400" dirty="0"/>
              <a:t>En tabell er på BCNF hvis enhver </a:t>
            </a:r>
            <a:r>
              <a:rPr lang="nb-NO" sz="2400" b="1" dirty="0">
                <a:solidFill>
                  <a:srgbClr val="FF0000"/>
                </a:solidFill>
              </a:rPr>
              <a:t>minimal determinant</a:t>
            </a:r>
            <a:r>
              <a:rPr lang="nb-NO" sz="2400" dirty="0"/>
              <a:t> er en </a:t>
            </a:r>
            <a:r>
              <a:rPr lang="nb-NO" sz="2400"/>
              <a:t>kandidatnøkkel.</a:t>
            </a:r>
          </a:p>
          <a:p>
            <a:pPr eaLnBrk="1" hangingPunct="1"/>
            <a:endParaRPr lang="nb-NO" sz="2400"/>
          </a:p>
          <a:p>
            <a:pPr eaLnBrk="1" hangingPunct="1"/>
            <a:endParaRPr lang="nb-NO" sz="2400"/>
          </a:p>
          <a:p>
            <a:pPr eaLnBrk="1" hangingPunct="1"/>
            <a:r>
              <a:rPr lang="nb-NO" sz="2400"/>
              <a:t>Eksempel på 3NF som bryter BCNF. Forutsetter altså to sammensatte og overlappende kandidatnøkler:</a:t>
            </a:r>
            <a:endParaRPr lang="nb-NO" sz="2400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051818" y="5028405"/>
            <a:ext cx="8382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nb-NO" sz="2800"/>
              <a:t>A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890018" y="5028405"/>
            <a:ext cx="8382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nb-NO" sz="2800"/>
              <a:t>B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2728218" y="5028405"/>
            <a:ext cx="8382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nb-NO" sz="2800"/>
              <a:t>C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3566418" y="5028405"/>
            <a:ext cx="8382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nb-NO" sz="2800"/>
              <a:t>D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4404618" y="5028405"/>
            <a:ext cx="8382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nb-NO" sz="2800"/>
              <a:t>E</a:t>
            </a:r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1051818" y="4876005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3185418" y="5561805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1509018" y="5942805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 flipV="1">
            <a:off x="1509018" y="5561805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6397" name="AutoShape 13"/>
          <p:cNvSpPr>
            <a:spLocks noChangeArrowheads="1"/>
          </p:cNvSpPr>
          <p:nvPr/>
        </p:nvSpPr>
        <p:spPr bwMode="auto">
          <a:xfrm>
            <a:off x="5928618" y="5028405"/>
            <a:ext cx="976313" cy="485775"/>
          </a:xfrm>
          <a:prstGeom prst="lef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7147818" y="5028405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nb-NO" sz="2400" b="1">
                <a:solidFill>
                  <a:srgbClr val="FF0000"/>
                </a:solidFill>
              </a:rPr>
              <a:t>Brudd!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1820714" y="4749501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921625" cy="722313"/>
          </a:xfrm>
        </p:spPr>
        <p:txBody>
          <a:bodyPr/>
          <a:lstStyle/>
          <a:p>
            <a:pPr eaLnBrk="1" hangingPunct="1"/>
            <a:r>
              <a:rPr lang="nb-NO"/>
              <a:t>Entiteter og attributter</a:t>
            </a:r>
          </a:p>
        </p:txBody>
      </p:sp>
      <p:sp>
        <p:nvSpPr>
          <p:cNvPr id="4102" name="Text Box 52"/>
          <p:cNvSpPr txBox="1">
            <a:spLocks noChangeArrowheads="1"/>
          </p:cNvSpPr>
          <p:nvPr/>
        </p:nvSpPr>
        <p:spPr bwMode="auto">
          <a:xfrm>
            <a:off x="617866" y="1407689"/>
            <a:ext cx="741687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q"/>
            </a:pPr>
            <a:r>
              <a:rPr lang="nb-NO" sz="2400" dirty="0"/>
              <a:t>Hver entitet blir til en tabell med samme navn.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q"/>
            </a:pPr>
            <a:r>
              <a:rPr lang="nb-NO" sz="2400" dirty="0"/>
              <a:t>Hvert attributt blir til en kolonne med samme </a:t>
            </a:r>
            <a:r>
              <a:rPr lang="nb-NO" sz="2400"/>
              <a:t>navn.</a:t>
            </a:r>
            <a:endParaRPr lang="nb-NO" sz="2400" dirty="0"/>
          </a:p>
        </p:txBody>
      </p:sp>
      <p:sp>
        <p:nvSpPr>
          <p:cNvPr id="58" name="Text Box 52"/>
          <p:cNvSpPr txBox="1">
            <a:spLocks noChangeArrowheads="1"/>
          </p:cNvSpPr>
          <p:nvPr/>
        </p:nvSpPr>
        <p:spPr bwMode="auto">
          <a:xfrm>
            <a:off x="755577" y="5439097"/>
            <a:ext cx="741687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nb-NO" sz="2400" b="1" dirty="0"/>
              <a:t>Logisk diagram svarer direkte til tabellstruktur</a:t>
            </a:r>
            <a:r>
              <a:rPr lang="nb-NO" sz="2400" dirty="0"/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nb-NO" sz="2400" dirty="0"/>
              <a:t>Ansatt(</a:t>
            </a:r>
            <a:r>
              <a:rPr lang="nb-NO" sz="2400" u="sng" dirty="0" err="1"/>
              <a:t>AnsNr</a:t>
            </a:r>
            <a:r>
              <a:rPr lang="nb-NO" sz="2400" dirty="0"/>
              <a:t>, Fornavn, Etternavn, Stilling)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285CFC2C-69A4-4DDD-BA5E-FD6019B92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406293"/>
            <a:ext cx="3160143" cy="286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317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Flere avhengigheter fra samme kolonne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Personer med informasjon om kommunen de er bosatt i:</a:t>
            </a:r>
          </a:p>
          <a:p>
            <a:pPr marL="800100" lvl="2" indent="0">
              <a:buNone/>
            </a:pPr>
            <a:r>
              <a:rPr lang="nb-NO" dirty="0"/>
              <a:t>Person(</a:t>
            </a:r>
            <a:r>
              <a:rPr lang="nb-NO" dirty="0" err="1"/>
              <a:t>FNr</a:t>
            </a:r>
            <a:r>
              <a:rPr lang="nb-NO" dirty="0"/>
              <a:t>, </a:t>
            </a:r>
            <a:r>
              <a:rPr lang="nb-NO" dirty="0" err="1"/>
              <a:t>Enavn</a:t>
            </a:r>
            <a:r>
              <a:rPr lang="nb-NO" dirty="0"/>
              <a:t>, </a:t>
            </a:r>
            <a:r>
              <a:rPr lang="nb-NO" dirty="0" err="1"/>
              <a:t>KoNr</a:t>
            </a:r>
            <a:r>
              <a:rPr lang="nb-NO" dirty="0"/>
              <a:t>, </a:t>
            </a:r>
            <a:r>
              <a:rPr lang="nb-NO" dirty="0" err="1"/>
              <a:t>KoNavn</a:t>
            </a:r>
            <a:r>
              <a:rPr lang="nb-NO" dirty="0"/>
              <a:t>, </a:t>
            </a:r>
            <a:r>
              <a:rPr lang="nb-NO" dirty="0" err="1"/>
              <a:t>KoAreal</a:t>
            </a:r>
            <a:r>
              <a:rPr lang="nb-NO" dirty="0"/>
              <a:t>)</a:t>
            </a:r>
          </a:p>
          <a:p>
            <a:r>
              <a:rPr lang="nb-NO" dirty="0"/>
              <a:t>Funksjonelle avhengigheter gir at </a:t>
            </a:r>
            <a:r>
              <a:rPr lang="nb-NO" dirty="0" err="1"/>
              <a:t>FNr</a:t>
            </a:r>
            <a:r>
              <a:rPr lang="nb-NO" dirty="0"/>
              <a:t> er kandidatnøkkel:</a:t>
            </a:r>
          </a:p>
          <a:p>
            <a:pPr marL="800100" lvl="2" indent="0">
              <a:buNone/>
            </a:pPr>
            <a:r>
              <a:rPr lang="nb-NO" dirty="0" err="1"/>
              <a:t>FNr</a:t>
            </a:r>
            <a:r>
              <a:rPr lang="nb-NO" dirty="0"/>
              <a:t> </a:t>
            </a:r>
            <a:r>
              <a:rPr lang="nb-NO" dirty="0">
                <a:sym typeface="Symbol" pitchFamily="18" charset="2"/>
              </a:rPr>
              <a:t> </a:t>
            </a:r>
            <a:r>
              <a:rPr lang="nb-NO" dirty="0" err="1"/>
              <a:t>Enavn</a:t>
            </a:r>
            <a:r>
              <a:rPr lang="nb-NO" dirty="0"/>
              <a:t>, </a:t>
            </a:r>
            <a:r>
              <a:rPr lang="nb-NO" dirty="0" err="1"/>
              <a:t>KoNr</a:t>
            </a:r>
            <a:r>
              <a:rPr lang="nb-NO" dirty="0"/>
              <a:t>, </a:t>
            </a:r>
            <a:r>
              <a:rPr lang="nb-NO" dirty="0" err="1"/>
              <a:t>KoNavn</a:t>
            </a:r>
            <a:r>
              <a:rPr lang="nb-NO" dirty="0"/>
              <a:t>, </a:t>
            </a:r>
            <a:r>
              <a:rPr lang="nb-NO" dirty="0" err="1"/>
              <a:t>KoAreal</a:t>
            </a:r>
            <a:endParaRPr lang="nb-NO" dirty="0"/>
          </a:p>
          <a:p>
            <a:pPr marL="800100" lvl="2" indent="0">
              <a:buNone/>
            </a:pPr>
            <a:r>
              <a:rPr lang="nb-NO" b="1" dirty="0" err="1">
                <a:solidFill>
                  <a:srgbClr val="0000FF"/>
                </a:solidFill>
              </a:rPr>
              <a:t>KoNr</a:t>
            </a:r>
            <a:r>
              <a:rPr lang="nb-NO" b="1" dirty="0">
                <a:solidFill>
                  <a:srgbClr val="0000FF"/>
                </a:solidFill>
              </a:rPr>
              <a:t> </a:t>
            </a:r>
            <a:r>
              <a:rPr lang="nb-NO" b="1" dirty="0">
                <a:solidFill>
                  <a:srgbClr val="0000FF"/>
                </a:solidFill>
                <a:sym typeface="Symbol" pitchFamily="18" charset="2"/>
              </a:rPr>
              <a:t> </a:t>
            </a:r>
            <a:r>
              <a:rPr lang="nb-NO" b="1" dirty="0" err="1">
                <a:solidFill>
                  <a:srgbClr val="0000FF"/>
                </a:solidFill>
                <a:sym typeface="Symbol" pitchFamily="18" charset="2"/>
              </a:rPr>
              <a:t>KoNavn</a:t>
            </a:r>
            <a:endParaRPr lang="nb-NO" b="1" dirty="0">
              <a:solidFill>
                <a:srgbClr val="0000FF"/>
              </a:solidFill>
              <a:sym typeface="Symbol" pitchFamily="18" charset="2"/>
            </a:endParaRPr>
          </a:p>
          <a:p>
            <a:pPr marL="800100" lvl="2" indent="0">
              <a:buNone/>
            </a:pPr>
            <a:r>
              <a:rPr lang="nb-NO" b="1" dirty="0" err="1">
                <a:solidFill>
                  <a:srgbClr val="0000FF"/>
                </a:solidFill>
                <a:sym typeface="Symbol" pitchFamily="18" charset="2"/>
              </a:rPr>
              <a:t>KoNr</a:t>
            </a:r>
            <a:r>
              <a:rPr lang="nb-NO" b="1" dirty="0">
                <a:solidFill>
                  <a:srgbClr val="0000FF"/>
                </a:solidFill>
                <a:sym typeface="Symbol" pitchFamily="18" charset="2"/>
              </a:rPr>
              <a:t>  </a:t>
            </a:r>
            <a:r>
              <a:rPr lang="nb-NO" b="1" dirty="0" err="1">
                <a:solidFill>
                  <a:srgbClr val="0000FF"/>
                </a:solidFill>
                <a:sym typeface="Symbol" pitchFamily="18" charset="2"/>
              </a:rPr>
              <a:t>KoAreal</a:t>
            </a:r>
            <a:endParaRPr lang="nb-NO" b="1" dirty="0">
              <a:solidFill>
                <a:srgbClr val="0000FF"/>
              </a:solidFill>
              <a:sym typeface="Symbol" pitchFamily="18" charset="2"/>
            </a:endParaRPr>
          </a:p>
          <a:p>
            <a:r>
              <a:rPr lang="nb-NO" dirty="0">
                <a:sym typeface="Symbol" pitchFamily="18" charset="2"/>
              </a:rPr>
              <a:t>Hvis vi behandler de to bruddene </a:t>
            </a:r>
            <a:r>
              <a:rPr lang="nb-NO" b="1" dirty="0">
                <a:solidFill>
                  <a:srgbClr val="FF0000"/>
                </a:solidFill>
                <a:sym typeface="Symbol" pitchFamily="18" charset="2"/>
              </a:rPr>
              <a:t>hver for seg </a:t>
            </a:r>
            <a:r>
              <a:rPr lang="nb-NO" dirty="0">
                <a:sym typeface="Symbol" pitchFamily="18" charset="2"/>
              </a:rPr>
              <a:t>får vi:</a:t>
            </a:r>
          </a:p>
          <a:p>
            <a:pPr marL="800100" lvl="2" indent="0">
              <a:buNone/>
            </a:pPr>
            <a:r>
              <a:rPr lang="nb-NO" dirty="0">
                <a:sym typeface="Symbol" pitchFamily="18" charset="2"/>
              </a:rPr>
              <a:t>Person(</a:t>
            </a:r>
            <a:r>
              <a:rPr lang="nb-NO" dirty="0" err="1">
                <a:sym typeface="Symbol" pitchFamily="18" charset="2"/>
              </a:rPr>
              <a:t>FNr</a:t>
            </a:r>
            <a:r>
              <a:rPr lang="nb-NO" dirty="0">
                <a:sym typeface="Symbol" pitchFamily="18" charset="2"/>
              </a:rPr>
              <a:t>, </a:t>
            </a:r>
            <a:r>
              <a:rPr lang="nb-NO" dirty="0" err="1">
                <a:sym typeface="Symbol" pitchFamily="18" charset="2"/>
              </a:rPr>
              <a:t>Enavn</a:t>
            </a:r>
            <a:r>
              <a:rPr lang="nb-NO" dirty="0">
                <a:sym typeface="Symbol" pitchFamily="18" charset="2"/>
              </a:rPr>
              <a:t>, </a:t>
            </a:r>
            <a:r>
              <a:rPr lang="nb-NO" dirty="0" err="1">
                <a:sym typeface="Symbol" pitchFamily="18" charset="2"/>
              </a:rPr>
              <a:t>KoNr</a:t>
            </a:r>
            <a:r>
              <a:rPr lang="nb-NO" dirty="0">
                <a:sym typeface="Symbol" pitchFamily="18" charset="2"/>
              </a:rPr>
              <a:t>*)</a:t>
            </a:r>
          </a:p>
          <a:p>
            <a:pPr marL="800100" lvl="2" indent="0">
              <a:buNone/>
            </a:pPr>
            <a:r>
              <a:rPr lang="nb-NO" dirty="0">
                <a:sym typeface="Symbol" pitchFamily="18" charset="2"/>
              </a:rPr>
              <a:t>Kommune1(</a:t>
            </a:r>
            <a:r>
              <a:rPr lang="nb-NO" u="sng" dirty="0" err="1">
                <a:sym typeface="Symbol" pitchFamily="18" charset="2"/>
              </a:rPr>
              <a:t>KoNr</a:t>
            </a:r>
            <a:r>
              <a:rPr lang="nb-NO" dirty="0">
                <a:sym typeface="Symbol" pitchFamily="18" charset="2"/>
              </a:rPr>
              <a:t>, </a:t>
            </a:r>
            <a:r>
              <a:rPr lang="nb-NO" dirty="0" err="1">
                <a:sym typeface="Symbol" pitchFamily="18" charset="2"/>
              </a:rPr>
              <a:t>KoNavn</a:t>
            </a:r>
            <a:r>
              <a:rPr lang="nb-NO" dirty="0">
                <a:sym typeface="Symbol" pitchFamily="18" charset="2"/>
              </a:rPr>
              <a:t>)</a:t>
            </a:r>
          </a:p>
          <a:p>
            <a:pPr marL="800100" lvl="2" indent="0">
              <a:buNone/>
            </a:pPr>
            <a:r>
              <a:rPr lang="nb-NO" dirty="0">
                <a:sym typeface="Symbol" pitchFamily="18" charset="2"/>
              </a:rPr>
              <a:t>Kommune2(</a:t>
            </a:r>
            <a:r>
              <a:rPr lang="nb-NO" u="sng" dirty="0" err="1">
                <a:sym typeface="Symbol" pitchFamily="18" charset="2"/>
              </a:rPr>
              <a:t>KoNr</a:t>
            </a:r>
            <a:r>
              <a:rPr lang="nb-NO" dirty="0">
                <a:sym typeface="Symbol" pitchFamily="18" charset="2"/>
              </a:rPr>
              <a:t>, </a:t>
            </a:r>
            <a:r>
              <a:rPr lang="nb-NO" dirty="0" err="1">
                <a:sym typeface="Symbol" pitchFamily="18" charset="2"/>
              </a:rPr>
              <a:t>KoAreal</a:t>
            </a:r>
            <a:r>
              <a:rPr lang="nb-NO" dirty="0">
                <a:sym typeface="Symbol" pitchFamily="18" charset="2"/>
              </a:rPr>
              <a:t>)</a:t>
            </a:r>
          </a:p>
          <a:p>
            <a:r>
              <a:rPr lang="nb-NO" dirty="0">
                <a:sym typeface="Symbol" pitchFamily="18" charset="2"/>
              </a:rPr>
              <a:t>Vi oppdager at vi har </a:t>
            </a:r>
            <a:r>
              <a:rPr lang="nb-NO" b="1" dirty="0">
                <a:solidFill>
                  <a:srgbClr val="FF0000"/>
                </a:solidFill>
                <a:sym typeface="Symbol" pitchFamily="18" charset="2"/>
              </a:rPr>
              <a:t>to tabeller med samme primærnøkkel</a:t>
            </a:r>
            <a:r>
              <a:rPr lang="nb-NO" dirty="0">
                <a:sym typeface="Symbol" pitchFamily="18" charset="2"/>
              </a:rPr>
              <a:t>:</a:t>
            </a:r>
          </a:p>
          <a:p>
            <a:pPr marL="800100" lvl="2" indent="0">
              <a:buNone/>
            </a:pPr>
            <a:r>
              <a:rPr lang="nb-NO" dirty="0">
                <a:sym typeface="Symbol" pitchFamily="18" charset="2"/>
              </a:rPr>
              <a:t>Person(</a:t>
            </a:r>
            <a:r>
              <a:rPr lang="nb-NO" dirty="0" err="1">
                <a:sym typeface="Symbol" pitchFamily="18" charset="2"/>
              </a:rPr>
              <a:t>FNr</a:t>
            </a:r>
            <a:r>
              <a:rPr lang="nb-NO" dirty="0">
                <a:sym typeface="Symbol" pitchFamily="18" charset="2"/>
              </a:rPr>
              <a:t>, </a:t>
            </a:r>
            <a:r>
              <a:rPr lang="nb-NO" dirty="0" err="1">
                <a:sym typeface="Symbol" pitchFamily="18" charset="2"/>
              </a:rPr>
              <a:t>Enavn</a:t>
            </a:r>
            <a:r>
              <a:rPr lang="nb-NO" dirty="0">
                <a:sym typeface="Symbol" pitchFamily="18" charset="2"/>
              </a:rPr>
              <a:t>, </a:t>
            </a:r>
            <a:r>
              <a:rPr lang="nb-NO" dirty="0" err="1">
                <a:sym typeface="Symbol" pitchFamily="18" charset="2"/>
              </a:rPr>
              <a:t>KoNr</a:t>
            </a:r>
            <a:r>
              <a:rPr lang="nb-NO" dirty="0">
                <a:sym typeface="Symbol" pitchFamily="18" charset="2"/>
              </a:rPr>
              <a:t>*)</a:t>
            </a:r>
          </a:p>
          <a:p>
            <a:pPr marL="800100" lvl="2" indent="0">
              <a:buNone/>
            </a:pPr>
            <a:r>
              <a:rPr lang="nb-NO" dirty="0">
                <a:sym typeface="Symbol" pitchFamily="18" charset="2"/>
              </a:rPr>
              <a:t>Kommune(</a:t>
            </a:r>
            <a:r>
              <a:rPr lang="nb-NO" u="sng" dirty="0" err="1">
                <a:sym typeface="Symbol" pitchFamily="18" charset="2"/>
              </a:rPr>
              <a:t>KoNr</a:t>
            </a:r>
            <a:r>
              <a:rPr lang="nb-NO" dirty="0">
                <a:sym typeface="Symbol" pitchFamily="18" charset="2"/>
              </a:rPr>
              <a:t>, </a:t>
            </a:r>
            <a:r>
              <a:rPr lang="nb-NO" dirty="0" err="1">
                <a:sym typeface="Symbol" pitchFamily="18" charset="2"/>
              </a:rPr>
              <a:t>KoNavn</a:t>
            </a:r>
            <a:r>
              <a:rPr lang="nb-NO" dirty="0">
                <a:sym typeface="Symbol" pitchFamily="18" charset="2"/>
              </a:rPr>
              <a:t>, </a:t>
            </a:r>
            <a:r>
              <a:rPr lang="nb-NO" dirty="0" err="1">
                <a:sym typeface="Symbol" pitchFamily="18" charset="2"/>
              </a:rPr>
              <a:t>KoAreal</a:t>
            </a:r>
            <a:r>
              <a:rPr lang="nb-NO" dirty="0">
                <a:sym typeface="Symbol" pitchFamily="18" charset="2"/>
              </a:rPr>
              <a:t>)</a:t>
            </a:r>
          </a:p>
          <a:p>
            <a:r>
              <a:rPr lang="nb-NO" b="1" dirty="0">
                <a:solidFill>
                  <a:srgbClr val="FF0000"/>
                </a:solidFill>
                <a:sym typeface="Symbol" pitchFamily="18" charset="2"/>
              </a:rPr>
              <a:t>Lettere å behandle de to avhengighetene fra </a:t>
            </a:r>
            <a:r>
              <a:rPr lang="nb-NO" b="1" dirty="0" err="1">
                <a:solidFill>
                  <a:srgbClr val="FF0000"/>
                </a:solidFill>
                <a:sym typeface="Symbol" pitchFamily="18" charset="2"/>
              </a:rPr>
              <a:t>KoNr</a:t>
            </a:r>
            <a:r>
              <a:rPr lang="nb-NO" b="1" dirty="0">
                <a:solidFill>
                  <a:srgbClr val="FF0000"/>
                </a:solidFill>
                <a:sym typeface="Symbol" pitchFamily="18" charset="2"/>
              </a:rPr>
              <a:t> sammen</a:t>
            </a:r>
            <a:r>
              <a:rPr lang="nb-NO" dirty="0">
                <a:sym typeface="Symbol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59065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34950"/>
            <a:ext cx="7772400" cy="503238"/>
          </a:xfrm>
        </p:spPr>
        <p:txBody>
          <a:bodyPr/>
          <a:lstStyle/>
          <a:p>
            <a:pPr eaLnBrk="1" hangingPunct="1"/>
            <a:r>
              <a:rPr lang="nb-NO" dirty="0"/>
              <a:t>Oppgave I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809065" y="1472852"/>
            <a:ext cx="7561262" cy="762000"/>
            <a:chOff x="336" y="1200"/>
            <a:chExt cx="4992" cy="480"/>
          </a:xfrm>
          <a:solidFill>
            <a:srgbClr val="ABFFB0"/>
          </a:solidFill>
        </p:grpSpPr>
        <p:sp>
          <p:nvSpPr>
            <p:cNvPr id="17414" name="Rectangle 5"/>
            <p:cNvSpPr>
              <a:spLocks noChangeArrowheads="1"/>
            </p:cNvSpPr>
            <p:nvPr/>
          </p:nvSpPr>
          <p:spPr bwMode="auto">
            <a:xfrm>
              <a:off x="336" y="1200"/>
              <a:ext cx="4992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7415" name="Line 6"/>
            <p:cNvSpPr>
              <a:spLocks noChangeShapeType="1"/>
            </p:cNvSpPr>
            <p:nvPr/>
          </p:nvSpPr>
          <p:spPr bwMode="auto">
            <a:xfrm>
              <a:off x="960" y="1200"/>
              <a:ext cx="0" cy="48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7416" name="Line 7"/>
            <p:cNvSpPr>
              <a:spLocks noChangeShapeType="1"/>
            </p:cNvSpPr>
            <p:nvPr/>
          </p:nvSpPr>
          <p:spPr bwMode="auto">
            <a:xfrm>
              <a:off x="1632" y="1200"/>
              <a:ext cx="0" cy="48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7417" name="Line 8"/>
            <p:cNvSpPr>
              <a:spLocks noChangeShapeType="1"/>
            </p:cNvSpPr>
            <p:nvPr/>
          </p:nvSpPr>
          <p:spPr bwMode="auto">
            <a:xfrm>
              <a:off x="2448" y="1200"/>
              <a:ext cx="0" cy="48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7418" name="Line 9"/>
            <p:cNvSpPr>
              <a:spLocks noChangeShapeType="1"/>
            </p:cNvSpPr>
            <p:nvPr/>
          </p:nvSpPr>
          <p:spPr bwMode="auto">
            <a:xfrm>
              <a:off x="3264" y="1200"/>
              <a:ext cx="0" cy="48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7419" name="Line 10"/>
            <p:cNvSpPr>
              <a:spLocks noChangeShapeType="1"/>
            </p:cNvSpPr>
            <p:nvPr/>
          </p:nvSpPr>
          <p:spPr bwMode="auto">
            <a:xfrm>
              <a:off x="4032" y="1200"/>
              <a:ext cx="0" cy="48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7420" name="Line 11"/>
            <p:cNvSpPr>
              <a:spLocks noChangeShapeType="1"/>
            </p:cNvSpPr>
            <p:nvPr/>
          </p:nvSpPr>
          <p:spPr bwMode="auto">
            <a:xfrm>
              <a:off x="4752" y="1200"/>
              <a:ext cx="0" cy="48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</p:grpSp>
      <p:sp>
        <p:nvSpPr>
          <p:cNvPr id="17413" name="Rectangle 12"/>
          <p:cNvSpPr>
            <a:spLocks noChangeArrowheads="1"/>
          </p:cNvSpPr>
          <p:nvPr/>
        </p:nvSpPr>
        <p:spPr bwMode="auto">
          <a:xfrm>
            <a:off x="755650" y="3501008"/>
            <a:ext cx="7556500" cy="2425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81000" indent="-3810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nb-NO" sz="2400" dirty="0"/>
              <a:t>Kartlegg funksjonelle avhengigheter.</a:t>
            </a:r>
          </a:p>
          <a:p>
            <a:pPr marL="381000" indent="-3810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nb-NO" sz="2400" dirty="0"/>
              <a:t>Bestem kandidatnøkler / primærnøkkel.</a:t>
            </a:r>
          </a:p>
          <a:p>
            <a:pPr marL="381000" indent="-3810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nb-NO" sz="2400" dirty="0"/>
              <a:t>Avgjør normalform.</a:t>
            </a:r>
          </a:p>
          <a:p>
            <a:pPr marL="381000" indent="-3810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nb-NO" sz="2400" dirty="0"/>
              <a:t>Utfør normalisering til BCNF.</a:t>
            </a:r>
          </a:p>
          <a:p>
            <a:pPr marL="838200" lvl="1" indent="-3810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nb-NO" sz="2400" dirty="0"/>
              <a:t>Gjenta steg 2-4 for hvert mellomresultat.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946" y="1602232"/>
            <a:ext cx="7643664" cy="1610744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nb-NO" b="1"/>
              <a:t>StudNr   </a:t>
            </a:r>
            <a:r>
              <a:rPr lang="nb-NO" b="1" err="1"/>
              <a:t>Snavn</a:t>
            </a:r>
            <a:r>
              <a:rPr lang="nb-NO" b="1"/>
              <a:t>    KursKode  KursNavn  StPoeng    </a:t>
            </a:r>
            <a:r>
              <a:rPr lang="nb-NO" b="1" err="1"/>
              <a:t>EksDato</a:t>
            </a:r>
            <a:r>
              <a:rPr lang="nb-NO" b="1"/>
              <a:t>    Kar </a:t>
            </a:r>
          </a:p>
          <a:p>
            <a:pPr eaLnBrk="1" hangingPunct="1">
              <a:buFont typeface="Wingdings" pitchFamily="2" charset="2"/>
              <a:buNone/>
            </a:pPr>
            <a:endParaRPr lang="nb-NO"/>
          </a:p>
          <a:p>
            <a:pPr eaLnBrk="1" hangingPunct="1">
              <a:buFont typeface="Wingdings" pitchFamily="2" charset="2"/>
              <a:buNone/>
            </a:pPr>
            <a:endParaRPr lang="nb-NO" dirty="0"/>
          </a:p>
          <a:p>
            <a:pPr eaLnBrk="1" hangingPunct="1">
              <a:buFont typeface="Wingdings" pitchFamily="2" charset="2"/>
              <a:buNone/>
            </a:pPr>
            <a:r>
              <a:rPr lang="nb-NO">
                <a:solidFill>
                  <a:srgbClr val="0000FF"/>
                </a:solidFill>
              </a:rPr>
              <a:t>191234   Hansen    DAT1000    Databaser        7.5       12.12.2019     C</a:t>
            </a:r>
            <a:endParaRPr lang="nb-NO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34950"/>
            <a:ext cx="7772400" cy="503238"/>
          </a:xfrm>
        </p:spPr>
        <p:txBody>
          <a:bodyPr/>
          <a:lstStyle/>
          <a:p>
            <a:pPr eaLnBrk="1" hangingPunct="1"/>
            <a:r>
              <a:rPr lang="nb-NO" dirty="0"/>
              <a:t>Oppgave II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84213" y="1557338"/>
            <a:ext cx="77755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q"/>
            </a:pPr>
            <a:r>
              <a:rPr lang="nb-NO" sz="2400">
                <a:latin typeface="Comic Sans MS" pitchFamily="66" charset="0"/>
              </a:rPr>
              <a:t> </a:t>
            </a:r>
            <a:r>
              <a:rPr lang="nb-NO" sz="2400"/>
              <a:t>Gitt en tabell T(A, B, C, D). Det er funksjonelle avhengigheter fra A til B, fra B til D og fra C til A.</a:t>
            </a:r>
          </a:p>
          <a:p>
            <a:pPr lvl="1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nb-NO" sz="2400"/>
              <a:t> Bestem kandidatnøkkel.</a:t>
            </a:r>
          </a:p>
          <a:p>
            <a:pPr lvl="1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nb-NO" sz="2400"/>
              <a:t> Hvilken normalform er tabellen på?</a:t>
            </a:r>
          </a:p>
          <a:p>
            <a:pPr lvl="1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nb-NO" sz="2400"/>
              <a:t> Utfør normalisering til BCNF.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endParaRPr lang="nb-NO" sz="1200"/>
          </a:p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q"/>
            </a:pPr>
            <a:r>
              <a:rPr lang="nb-NO" sz="2400"/>
              <a:t> Det kan virke underlig at vi kan normalisere en tabell som inneholder data vi ikke vet hva er.</a:t>
            </a:r>
          </a:p>
          <a:p>
            <a:pPr lvl="1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nb-NO" sz="2400"/>
              <a:t> Hvordan er dette mulig 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66788" y="234950"/>
            <a:ext cx="7207250" cy="503238"/>
          </a:xfrm>
        </p:spPr>
        <p:txBody>
          <a:bodyPr/>
          <a:lstStyle/>
          <a:p>
            <a:pPr eaLnBrk="1" hangingPunct="1"/>
            <a:r>
              <a:rPr lang="nb-NO"/>
              <a:t>ER og normalisering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755650" y="1484313"/>
            <a:ext cx="7704138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q"/>
            </a:pPr>
            <a:r>
              <a:rPr lang="nb-NO" sz="2400" dirty="0"/>
              <a:t>Er normalisering et alternativ til ER? Mulig strategi:</a:t>
            </a:r>
          </a:p>
          <a:p>
            <a:pPr lvl="1">
              <a:spcBef>
                <a:spcPct val="50000"/>
              </a:spcBef>
              <a:buClr>
                <a:srgbClr val="FF0000"/>
              </a:buClr>
              <a:buFontTx/>
              <a:buAutoNum type="arabicPeriod"/>
            </a:pPr>
            <a:r>
              <a:rPr lang="nb-NO" sz="2400" dirty="0"/>
              <a:t>Start med «</a:t>
            </a:r>
            <a:r>
              <a:rPr lang="nb-NO" sz="2400" b="1" dirty="0">
                <a:solidFill>
                  <a:srgbClr val="FF0000"/>
                </a:solidFill>
              </a:rPr>
              <a:t>universalrelasjonen</a:t>
            </a:r>
            <a:r>
              <a:rPr lang="nb-NO" sz="2400" dirty="0"/>
              <a:t>» (alt i </a:t>
            </a:r>
            <a:r>
              <a:rPr lang="nb-NO" sz="2400" dirty="0" err="1"/>
              <a:t>èn</a:t>
            </a:r>
            <a:r>
              <a:rPr lang="nb-NO" sz="2400" dirty="0"/>
              <a:t> tabell).</a:t>
            </a:r>
          </a:p>
          <a:p>
            <a:pPr lvl="1">
              <a:spcBef>
                <a:spcPct val="50000"/>
              </a:spcBef>
              <a:buClr>
                <a:srgbClr val="FF0000"/>
              </a:buClr>
              <a:buFontTx/>
              <a:buAutoNum type="arabicPeriod"/>
            </a:pPr>
            <a:r>
              <a:rPr lang="nb-NO" sz="2400" dirty="0"/>
              <a:t>Kartlegg funksjonelle avhengigheter.</a:t>
            </a:r>
          </a:p>
          <a:p>
            <a:pPr lvl="1">
              <a:spcBef>
                <a:spcPct val="50000"/>
              </a:spcBef>
              <a:buClr>
                <a:srgbClr val="FF0000"/>
              </a:buClr>
              <a:buFontTx/>
              <a:buAutoNum type="arabicPeriod"/>
            </a:pPr>
            <a:r>
              <a:rPr lang="nb-NO" sz="2400" dirty="0"/>
              <a:t>Utfør normalisering.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q"/>
            </a:pPr>
            <a:r>
              <a:rPr lang="nb-NO" sz="2400" dirty="0"/>
              <a:t>Entiteter med attributter er en naturlig tenkemåte?</a:t>
            </a:r>
          </a:p>
          <a:p>
            <a:pPr lvl="1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nb-NO" sz="2400" dirty="0"/>
              <a:t>ER velegnet for å </a:t>
            </a:r>
            <a:r>
              <a:rPr lang="nb-NO" sz="2400" b="1" dirty="0">
                <a:solidFill>
                  <a:srgbClr val="FF0000"/>
                </a:solidFill>
              </a:rPr>
              <a:t>kommunisere</a:t>
            </a:r>
            <a:r>
              <a:rPr lang="nb-NO" sz="2400" dirty="0">
                <a:solidFill>
                  <a:srgbClr val="FF0000"/>
                </a:solidFill>
              </a:rPr>
              <a:t> </a:t>
            </a:r>
            <a:r>
              <a:rPr lang="nb-NO" sz="2400" dirty="0"/>
              <a:t>med brukere.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q"/>
            </a:pPr>
            <a:r>
              <a:rPr lang="nb-NO" sz="2400" dirty="0"/>
              <a:t>Normalisering kan brukes for å </a:t>
            </a:r>
            <a:r>
              <a:rPr lang="nb-NO" sz="2400" b="1" dirty="0">
                <a:solidFill>
                  <a:srgbClr val="FF0000"/>
                </a:solidFill>
              </a:rPr>
              <a:t>sjekke</a:t>
            </a:r>
            <a:r>
              <a:rPr lang="nb-NO" sz="2400" dirty="0">
                <a:solidFill>
                  <a:srgbClr val="FF0000"/>
                </a:solidFill>
              </a:rPr>
              <a:t> </a:t>
            </a:r>
            <a:r>
              <a:rPr lang="nb-NO" sz="2400" dirty="0"/>
              <a:t>en datamodell.</a:t>
            </a:r>
          </a:p>
          <a:p>
            <a:pPr lvl="1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nb-NO" sz="2400" dirty="0"/>
              <a:t>Dette er en jobb for databasedesigneren.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nb-NO" sz="2400" dirty="0"/>
              <a:t>En godt designet ER-basert modell er ofte(</a:t>
            </a:r>
            <a:r>
              <a:rPr lang="nb-NO" sz="2400" dirty="0" err="1"/>
              <a:t>st</a:t>
            </a:r>
            <a:r>
              <a:rPr lang="nb-NO" sz="2400" dirty="0"/>
              <a:t>?) 3NF!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/>
              <a:t>Denormalisering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b-NO" sz="2400" dirty="0"/>
              <a:t>Normalisering gir flere tabeller.</a:t>
            </a:r>
          </a:p>
          <a:p>
            <a:pPr lvl="1" eaLnBrk="1" hangingPunct="1"/>
            <a:r>
              <a:rPr lang="nb-NO" sz="2400" dirty="0"/>
              <a:t>Flere tabeller gir flere likekoblinger.</a:t>
            </a:r>
          </a:p>
          <a:p>
            <a:pPr lvl="1" eaLnBrk="1" hangingPunct="1"/>
            <a:r>
              <a:rPr lang="nb-NO" sz="2400" dirty="0"/>
              <a:t>Sikring av visse forretningsregler krever at DBHS ser i flere tabeller.</a:t>
            </a:r>
          </a:p>
          <a:p>
            <a:pPr eaLnBrk="1" hangingPunct="1">
              <a:buFont typeface="Wingdings" pitchFamily="2" charset="2"/>
              <a:buNone/>
            </a:pPr>
            <a:endParaRPr lang="nb-NO" sz="2400" dirty="0"/>
          </a:p>
          <a:p>
            <a:pPr eaLnBrk="1" hangingPunct="1"/>
            <a:r>
              <a:rPr lang="nb-NO" sz="2400" dirty="0"/>
              <a:t>Av effektivitetshensyn kan vi i visse tilfeller forsvare å slå sammen normaliserte tabeller.</a:t>
            </a:r>
          </a:p>
          <a:p>
            <a:pPr lvl="1" eaLnBrk="1" hangingPunct="1"/>
            <a:r>
              <a:rPr lang="nb-NO" sz="2400" dirty="0"/>
              <a:t>Dette kalles for </a:t>
            </a:r>
            <a:r>
              <a:rPr lang="nb-NO" sz="2400" b="1" dirty="0" err="1">
                <a:solidFill>
                  <a:srgbClr val="FF0000"/>
                </a:solidFill>
              </a:rPr>
              <a:t>denormalisering</a:t>
            </a:r>
            <a:r>
              <a:rPr lang="nb-NO" sz="2400" dirty="0"/>
              <a:t>, og gir en form for «kontrollert redundans».</a:t>
            </a:r>
          </a:p>
          <a:p>
            <a:pPr lvl="1" eaLnBrk="1" hangingPunct="1"/>
            <a:r>
              <a:rPr lang="nb-NO" sz="2400" dirty="0"/>
              <a:t>Normalisering fra 3NF til BCNF gir forretningsregler som er tunge for DBHS å sikre. Det er dermed ikke uvanlig å stoppe normalisering ved 3NF.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34950"/>
            <a:ext cx="7772400" cy="503238"/>
          </a:xfrm>
        </p:spPr>
        <p:txBody>
          <a:bodyPr/>
          <a:lstStyle/>
          <a:p>
            <a:pPr eaLnBrk="1" hangingPunct="1"/>
            <a:r>
              <a:rPr lang="nb-NO" dirty="0"/>
              <a:t>Normalisering</a:t>
            </a:r>
            <a:r>
              <a:rPr lang="nb-NO"/>
              <a:t>: viktige </a:t>
            </a:r>
            <a:r>
              <a:rPr lang="nb-NO" dirty="0"/>
              <a:t>begreper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7772400" cy="4816475"/>
          </a:xfrm>
        </p:spPr>
        <p:txBody>
          <a:bodyPr/>
          <a:lstStyle/>
          <a:p>
            <a:pPr eaLnBrk="1" hangingPunct="1"/>
            <a:r>
              <a:rPr lang="nb-NO" sz="2400" dirty="0"/>
              <a:t>Redundans</a:t>
            </a:r>
          </a:p>
          <a:p>
            <a:pPr eaLnBrk="1" hangingPunct="1"/>
            <a:r>
              <a:rPr lang="nb-NO" sz="2400"/>
              <a:t>Funksjonell avhengighet</a:t>
            </a:r>
            <a:endParaRPr lang="nb-NO" sz="2400" dirty="0"/>
          </a:p>
          <a:p>
            <a:pPr eaLnBrk="1" hangingPunct="1"/>
            <a:r>
              <a:rPr lang="nb-NO" sz="2400"/>
              <a:t>Determinant</a:t>
            </a:r>
            <a:endParaRPr lang="nb-NO" sz="2400" dirty="0"/>
          </a:p>
          <a:p>
            <a:pPr eaLnBrk="1" hangingPunct="1">
              <a:buFont typeface="Wingdings" pitchFamily="2" charset="2"/>
              <a:buNone/>
            </a:pPr>
            <a:endParaRPr lang="nb-NO" sz="2400" dirty="0"/>
          </a:p>
          <a:p>
            <a:pPr eaLnBrk="1" hangingPunct="1"/>
            <a:r>
              <a:rPr lang="nb-NO" sz="2400"/>
              <a:t>Partiell avhengighet</a:t>
            </a:r>
            <a:endParaRPr lang="nb-NO" sz="2400" dirty="0"/>
          </a:p>
          <a:p>
            <a:pPr eaLnBrk="1" hangingPunct="1"/>
            <a:r>
              <a:rPr lang="nb-NO" sz="2400"/>
              <a:t>Transitiv avhengighet</a:t>
            </a:r>
            <a:endParaRPr lang="nb-NO" sz="2400" dirty="0"/>
          </a:p>
          <a:p>
            <a:pPr eaLnBrk="1" hangingPunct="1"/>
            <a:r>
              <a:rPr lang="nb-NO" sz="2400" dirty="0"/>
              <a:t>Normalformer: 1NF, 2NF, 3NF, BCNF</a:t>
            </a:r>
          </a:p>
          <a:p>
            <a:pPr eaLnBrk="1" hangingPunct="1"/>
            <a:r>
              <a:rPr lang="nb-NO" sz="2400"/>
              <a:t>Normaliseringssteg</a:t>
            </a:r>
          </a:p>
          <a:p>
            <a:pPr eaLnBrk="1" hangingPunct="1"/>
            <a:endParaRPr lang="nb-NO" sz="2400" dirty="0"/>
          </a:p>
          <a:p>
            <a:pPr eaLnBrk="1" hangingPunct="1"/>
            <a:r>
              <a:rPr lang="nb-NO" sz="2400" dirty="0" err="1"/>
              <a:t>Denormalisering</a:t>
            </a:r>
            <a:endParaRPr lang="nb-NO" sz="24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/>
              <a:t>Views i databasedesign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81075"/>
            <a:ext cx="7772400" cy="2159894"/>
          </a:xfrm>
        </p:spPr>
        <p:txBody>
          <a:bodyPr/>
          <a:lstStyle/>
          <a:p>
            <a:pPr eaLnBrk="1" hangingPunct="1"/>
            <a:r>
              <a:rPr lang="nb-NO" sz="2400"/>
              <a:t>Sikkerhet: Finmasket tildeling av rettigheter.</a:t>
            </a:r>
          </a:p>
          <a:p>
            <a:pPr eaLnBrk="1" hangingPunct="1"/>
            <a:r>
              <a:rPr lang="nb-NO" sz="2400"/>
              <a:t>Presentasjon: Skjule tabellstruktur og tilby et forenklet bilde av databasen.</a:t>
            </a:r>
          </a:p>
          <a:p>
            <a:pPr eaLnBrk="1" hangingPunct="1"/>
            <a:r>
              <a:rPr lang="nb-NO" sz="2400"/>
              <a:t>Representasjonsuavhengighet: Gi DBA frihet til å endre tabellstruktur uten å måtte omprogrammere alt.</a:t>
            </a:r>
            <a:endParaRPr lang="nb-NO" sz="2400" dirty="0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EFFD4380-956D-4B9E-A8DA-F4EE86CCF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964" y="3281575"/>
            <a:ext cx="5138897" cy="277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054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72400" cy="685800"/>
          </a:xfrm>
        </p:spPr>
        <p:txBody>
          <a:bodyPr/>
          <a:lstStyle/>
          <a:p>
            <a:r>
              <a:rPr lang="nb-NO" sz="3200"/>
              <a:t>Representasjonsuavhengighet – eksempel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85800" y="1484784"/>
            <a:ext cx="7772400" cy="5040559"/>
          </a:xfrm>
        </p:spPr>
        <p:txBody>
          <a:bodyPr/>
          <a:lstStyle/>
          <a:p>
            <a:r>
              <a:rPr lang="nb-NO" sz="2400" dirty="0"/>
              <a:t>Du ønsker å </a:t>
            </a:r>
            <a:r>
              <a:rPr lang="nb-NO" sz="2400" b="1" dirty="0"/>
              <a:t>restrukturere tabellene </a:t>
            </a:r>
            <a:r>
              <a:rPr lang="nb-NO" sz="2400" dirty="0"/>
              <a:t>i en database, f.eks.:</a:t>
            </a:r>
          </a:p>
          <a:p>
            <a:pPr lvl="1"/>
            <a:r>
              <a:rPr lang="nb-NO" sz="2400" dirty="0"/>
              <a:t>Kanskje splitte en tabell i to</a:t>
            </a:r>
          </a:p>
          <a:p>
            <a:pPr lvl="1"/>
            <a:r>
              <a:rPr lang="nb-NO" sz="2400" dirty="0"/>
              <a:t>Legge til eller fjerne kolonner</a:t>
            </a:r>
          </a:p>
          <a:p>
            <a:pPr lvl="1"/>
            <a:r>
              <a:rPr lang="nb-NO" sz="2400" dirty="0"/>
              <a:t>Endre datatype på en eller flere kolonner</a:t>
            </a:r>
          </a:p>
          <a:p>
            <a:pPr lvl="1"/>
            <a:endParaRPr lang="nb-NO" sz="2400" dirty="0"/>
          </a:p>
          <a:p>
            <a:r>
              <a:rPr lang="nb-NO" sz="2400" b="1" dirty="0"/>
              <a:t>Men</a:t>
            </a:r>
            <a:r>
              <a:rPr lang="nb-NO" sz="2400" dirty="0"/>
              <a:t> – mange programmer bruker den «gamle» databasen.</a:t>
            </a:r>
          </a:p>
          <a:p>
            <a:endParaRPr lang="nb-NO" sz="2400" dirty="0"/>
          </a:p>
          <a:p>
            <a:r>
              <a:rPr lang="nb-NO" sz="2400"/>
              <a:t>Lag views som</a:t>
            </a:r>
            <a:endParaRPr lang="nb-NO" sz="2400" dirty="0"/>
          </a:p>
          <a:p>
            <a:pPr lvl="1"/>
            <a:r>
              <a:rPr lang="nb-NO" sz="2400" dirty="0"/>
              <a:t>henter data fra den nye databasen, og</a:t>
            </a:r>
          </a:p>
          <a:p>
            <a:pPr lvl="1"/>
            <a:r>
              <a:rPr lang="nb-NO" sz="2400"/>
              <a:t>har samme navn og oppbygging som tabellene i den gamle databasen.</a:t>
            </a:r>
          </a:p>
        </p:txBody>
      </p:sp>
    </p:spTree>
    <p:extLst>
      <p:ext uri="{BB962C8B-B14F-4D97-AF65-F5344CB8AC3E}">
        <p14:creationId xmlns:p14="http://schemas.microsoft.com/office/powerpoint/2010/main" val="40086742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/>
              <a:t>ANSI/SPARC 3-skjema-arkitektur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5201"/>
            <a:ext cx="7772400" cy="1799853"/>
          </a:xfrm>
        </p:spPr>
        <p:txBody>
          <a:bodyPr/>
          <a:lstStyle/>
          <a:p>
            <a:pPr eaLnBrk="1" hangingPunct="1"/>
            <a:r>
              <a:rPr lang="nb-NO" sz="2400"/>
              <a:t>Introdusert på 1970-tallet.</a:t>
            </a:r>
          </a:p>
          <a:p>
            <a:pPr eaLnBrk="1" hangingPunct="1"/>
            <a:r>
              <a:rPr lang="nb-NO" sz="2400"/>
              <a:t>Minner oss på at det er nyttig å skille tekniske detaljer fra den prinsipielle utformingen av databasen – altså skille «hva» fra «hvordan».</a:t>
            </a:r>
          </a:p>
          <a:p>
            <a:pPr eaLnBrk="1" hangingPunct="1"/>
            <a:endParaRPr lang="nb-NO" sz="2400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F733243F-6517-46E0-87C8-4522D0B94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501008"/>
            <a:ext cx="5587913" cy="276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1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35013"/>
          </a:xfrm>
        </p:spPr>
        <p:txBody>
          <a:bodyPr/>
          <a:lstStyle/>
          <a:p>
            <a:pPr eaLnBrk="1" hangingPunct="1"/>
            <a:r>
              <a:rPr lang="nb-NO"/>
              <a:t>En-til-mange forhold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4114800" y="2209800"/>
            <a:ext cx="464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nb-NO" sz="2400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11560" y="2915889"/>
            <a:ext cx="777398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nb-NO" sz="2400" dirty="0">
                <a:latin typeface="Comic Sans MS" pitchFamily="66" charset="0"/>
              </a:rPr>
              <a:t> </a:t>
            </a:r>
            <a:r>
              <a:rPr lang="nb-NO" sz="2400" dirty="0"/>
              <a:t>Identifikatorene på «en-siden</a:t>
            </a:r>
            <a:r>
              <a:rPr lang="nb-NO" sz="2400"/>
              <a:t>» kopieres og legges til som </a:t>
            </a:r>
            <a:r>
              <a:rPr lang="nb-NO" sz="2400" b="1">
                <a:solidFill>
                  <a:srgbClr val="FF0000"/>
                </a:solidFill>
              </a:rPr>
              <a:t>kolonner</a:t>
            </a:r>
            <a:r>
              <a:rPr lang="nb-NO" sz="2400">
                <a:solidFill>
                  <a:srgbClr val="FF0000"/>
                </a:solidFill>
              </a:rPr>
              <a:t> </a:t>
            </a:r>
            <a:r>
              <a:rPr lang="nb-NO" sz="2400" dirty="0"/>
              <a:t>på «mange-siden», …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nb-NO" sz="2400"/>
              <a:t>… og blir </a:t>
            </a:r>
            <a:r>
              <a:rPr lang="nb-NO" sz="2400" b="1">
                <a:solidFill>
                  <a:srgbClr val="FF0000"/>
                </a:solidFill>
              </a:rPr>
              <a:t>fremmednøkler</a:t>
            </a:r>
            <a:r>
              <a:rPr lang="nb-NO" sz="2400">
                <a:solidFill>
                  <a:srgbClr val="FF0000"/>
                </a:solidFill>
              </a:rPr>
              <a:t> </a:t>
            </a:r>
            <a:r>
              <a:rPr lang="nb-NO" sz="2400" dirty="0"/>
              <a:t>(FK) tilbake mot «en-siden».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C57271A7-BDA6-42FD-B82C-19D86AE066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538" y="1189706"/>
            <a:ext cx="5664032" cy="1867414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AFE0B388-B67C-4D55-A1D4-49E0AA418E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904" y="4273210"/>
            <a:ext cx="6300192" cy="237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63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234950"/>
            <a:ext cx="7561263" cy="547688"/>
          </a:xfrm>
        </p:spPr>
        <p:txBody>
          <a:bodyPr/>
          <a:lstStyle/>
          <a:p>
            <a:pPr eaLnBrk="1" hangingPunct="1"/>
            <a:r>
              <a:rPr lang="nb-NO" dirty="0"/>
              <a:t>Svake entiteter / identifiserende forhold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419600" y="2286000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nb-NO" sz="2400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608956" y="2530366"/>
            <a:ext cx="7777807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FF0000"/>
              </a:buClr>
              <a:buSzPct val="100000"/>
              <a:buFont typeface="Wingdings" pitchFamily="2" charset="2"/>
              <a:buChar char="Ø"/>
            </a:pPr>
            <a:r>
              <a:rPr lang="nb-NO" sz="2400" dirty="0"/>
              <a:t> Svake entiteter arver </a:t>
            </a:r>
            <a:r>
              <a:rPr lang="nb-NO" sz="2400" b="1" dirty="0">
                <a:solidFill>
                  <a:srgbClr val="FF0000"/>
                </a:solidFill>
              </a:rPr>
              <a:t>primærnøkler</a:t>
            </a:r>
            <a:r>
              <a:rPr lang="nb-NO" sz="2400" dirty="0">
                <a:solidFill>
                  <a:srgbClr val="FF0000"/>
                </a:solidFill>
              </a:rPr>
              <a:t> </a:t>
            </a:r>
            <a:r>
              <a:rPr lang="nb-NO" sz="2400" dirty="0"/>
              <a:t>fra entitetene de er avhengige av.</a:t>
            </a:r>
          </a:p>
          <a:p>
            <a:pPr>
              <a:spcBef>
                <a:spcPct val="20000"/>
              </a:spcBef>
              <a:buClr>
                <a:srgbClr val="FF0000"/>
              </a:buClr>
              <a:buSzPct val="100000"/>
              <a:buFont typeface="Wingdings" pitchFamily="2" charset="2"/>
              <a:buChar char="Ø"/>
            </a:pPr>
            <a:r>
              <a:rPr lang="nb-NO" sz="2400" dirty="0"/>
              <a:t> Alle en-til-mange forhold gir fremmednøkler – identifiserende forhold gir </a:t>
            </a:r>
            <a:r>
              <a:rPr lang="nb-NO" sz="2400" u="sng" dirty="0"/>
              <a:t>dessuten</a:t>
            </a:r>
            <a:r>
              <a:rPr lang="nb-NO" sz="2400" dirty="0"/>
              <a:t> primærnøkler.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A4A93409-A869-40B8-A539-4C9BA81E7D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214" y="913622"/>
            <a:ext cx="6006564" cy="1507499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461DEF6D-A07E-446A-83EA-424746394A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79" y="4201496"/>
            <a:ext cx="7308304" cy="205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93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95930" y="382534"/>
            <a:ext cx="7772400" cy="685800"/>
          </a:xfrm>
        </p:spPr>
        <p:txBody>
          <a:bodyPr/>
          <a:lstStyle/>
          <a:p>
            <a:pPr eaLnBrk="1" hangingPunct="1"/>
            <a:r>
              <a:rPr lang="nb-NO"/>
              <a:t>Mange-til-mange forhold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83566" y="2855981"/>
            <a:ext cx="7766695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FF0000"/>
              </a:buClr>
              <a:buSzPct val="100000"/>
              <a:buFont typeface="Wingdings" pitchFamily="2" charset="2"/>
              <a:buChar char="Ø"/>
            </a:pPr>
            <a:r>
              <a:rPr lang="nb-NO" sz="2400" dirty="0"/>
              <a:t> Mange-til-mange forhold blir til «</a:t>
            </a:r>
            <a:r>
              <a:rPr lang="nb-NO" sz="2400" b="1" dirty="0">
                <a:solidFill>
                  <a:srgbClr val="FF0000"/>
                </a:solidFill>
              </a:rPr>
              <a:t>koblingstabeller</a:t>
            </a:r>
            <a:r>
              <a:rPr lang="nb-NO" sz="2400" dirty="0"/>
              <a:t>».</a:t>
            </a:r>
          </a:p>
          <a:p>
            <a:pPr>
              <a:spcBef>
                <a:spcPct val="20000"/>
              </a:spcBef>
              <a:buClr>
                <a:srgbClr val="FF0000"/>
              </a:buClr>
              <a:buSzPct val="100000"/>
              <a:buFont typeface="Wingdings" pitchFamily="2" charset="2"/>
              <a:buChar char="Ø"/>
            </a:pPr>
            <a:r>
              <a:rPr lang="nb-NO" sz="2400" dirty="0"/>
              <a:t> Identifikatorene for de involverte entitetene blir til en </a:t>
            </a:r>
            <a:r>
              <a:rPr lang="nb-NO" sz="2400" b="1" dirty="0">
                <a:solidFill>
                  <a:srgbClr val="FF0000"/>
                </a:solidFill>
              </a:rPr>
              <a:t>sammensatt primærnøkkel</a:t>
            </a:r>
            <a:r>
              <a:rPr lang="nb-NO" sz="2400" dirty="0">
                <a:solidFill>
                  <a:srgbClr val="000099"/>
                </a:solidFill>
              </a:rPr>
              <a:t>.</a:t>
            </a:r>
          </a:p>
          <a:p>
            <a:pPr>
              <a:spcBef>
                <a:spcPct val="20000"/>
              </a:spcBef>
              <a:buClr>
                <a:srgbClr val="FF0000"/>
              </a:buClr>
              <a:buSzPct val="100000"/>
              <a:buFont typeface="Wingdings" pitchFamily="2" charset="2"/>
              <a:buChar char="Ø"/>
            </a:pPr>
            <a:r>
              <a:rPr lang="nb-NO" sz="2400" dirty="0"/>
              <a:t> Kan løse opp slike forhold </a:t>
            </a:r>
            <a:r>
              <a:rPr lang="nb-NO" sz="2400"/>
              <a:t>i modellen – eller gjøre det ved generering av database.</a:t>
            </a:r>
            <a:endParaRPr lang="nb-NO" sz="2400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3197C297-27A0-4923-A037-1EB6EB6763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219200"/>
            <a:ext cx="5638564" cy="1859017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2051EC2E-FD31-4DFF-9B53-49A9571F63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53" y="4896164"/>
            <a:ext cx="7452320" cy="168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6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229600" cy="762000"/>
          </a:xfrm>
        </p:spPr>
        <p:txBody>
          <a:bodyPr/>
          <a:lstStyle/>
          <a:p>
            <a:pPr eaLnBrk="1" hangingPunct="1"/>
            <a:r>
              <a:rPr lang="nb-NO"/>
              <a:t>Løse opp mange-til-mange forhold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755576" y="1600200"/>
            <a:ext cx="7561337" cy="314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FF0000"/>
              </a:buClr>
              <a:buSzPct val="100000"/>
              <a:buFont typeface="Wingdings" pitchFamily="2" charset="2"/>
              <a:buChar char="q"/>
            </a:pPr>
            <a:r>
              <a:rPr lang="nb-NO" sz="2400" dirty="0">
                <a:latin typeface="Comic Sans MS" pitchFamily="66" charset="0"/>
              </a:rPr>
              <a:t> </a:t>
            </a:r>
            <a:r>
              <a:rPr lang="nb-NO" sz="2400" dirty="0"/>
              <a:t>Løs opp mange-til-mange forhold hvis du ønsker å knytte </a:t>
            </a:r>
            <a:r>
              <a:rPr lang="nb-NO" sz="2400" b="1" dirty="0">
                <a:solidFill>
                  <a:srgbClr val="FF0000"/>
                </a:solidFill>
              </a:rPr>
              <a:t>attributter</a:t>
            </a:r>
            <a:r>
              <a:rPr lang="nb-NO" sz="2400" dirty="0">
                <a:solidFill>
                  <a:srgbClr val="FF0000"/>
                </a:solidFill>
              </a:rPr>
              <a:t> </a:t>
            </a:r>
            <a:r>
              <a:rPr lang="nb-NO" sz="2400" dirty="0"/>
              <a:t>til forholdet.</a:t>
            </a:r>
          </a:p>
          <a:p>
            <a:pPr>
              <a:spcBef>
                <a:spcPct val="20000"/>
              </a:spcBef>
              <a:buClr>
                <a:srgbClr val="FF0000"/>
              </a:buClr>
              <a:buSzPct val="100000"/>
              <a:buFont typeface="Wingdings" pitchFamily="2" charset="2"/>
              <a:buChar char="q"/>
            </a:pPr>
            <a:endParaRPr lang="nb-NO" sz="1200" dirty="0"/>
          </a:p>
          <a:p>
            <a:pPr>
              <a:spcBef>
                <a:spcPct val="20000"/>
              </a:spcBef>
              <a:buClr>
                <a:srgbClr val="FF0000"/>
              </a:buClr>
              <a:buSzPct val="100000"/>
              <a:buFont typeface="Wingdings" pitchFamily="2" charset="2"/>
              <a:buChar char="q"/>
            </a:pPr>
            <a:r>
              <a:rPr lang="nb-NO" sz="2400" dirty="0"/>
              <a:t> Koblingsentiteten vil inngå i </a:t>
            </a:r>
            <a:r>
              <a:rPr lang="nb-NO" sz="2400" b="1" dirty="0">
                <a:solidFill>
                  <a:srgbClr val="FF0000"/>
                </a:solidFill>
              </a:rPr>
              <a:t>to mange-til-en forhold</a:t>
            </a:r>
            <a:r>
              <a:rPr lang="nb-NO" sz="2400" b="1" dirty="0"/>
              <a:t>.</a:t>
            </a:r>
          </a:p>
          <a:p>
            <a:pPr>
              <a:spcBef>
                <a:spcPct val="20000"/>
              </a:spcBef>
              <a:buClr>
                <a:srgbClr val="FF0000"/>
              </a:buClr>
              <a:buSzPct val="100000"/>
              <a:buFont typeface="Wingdings" pitchFamily="2" charset="2"/>
              <a:buChar char="q"/>
            </a:pPr>
            <a:endParaRPr lang="nb-NO" sz="1200" dirty="0"/>
          </a:p>
          <a:p>
            <a:pPr>
              <a:spcBef>
                <a:spcPct val="20000"/>
              </a:spcBef>
              <a:buClr>
                <a:srgbClr val="FF0000"/>
              </a:buClr>
              <a:buSzPct val="100000"/>
              <a:buFont typeface="Wingdings" pitchFamily="2" charset="2"/>
              <a:buChar char="q"/>
            </a:pPr>
            <a:r>
              <a:rPr lang="nb-NO" sz="2400" dirty="0"/>
              <a:t> Vi får normalt en </a:t>
            </a:r>
            <a:r>
              <a:rPr lang="nb-NO" sz="2400" b="1">
                <a:solidFill>
                  <a:srgbClr val="FF0000"/>
                </a:solidFill>
              </a:rPr>
              <a:t>svak koblingsentitet</a:t>
            </a:r>
            <a:r>
              <a:rPr lang="nb-NO" sz="2400"/>
              <a:t> (som vist under).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nb-NO" sz="2000"/>
              <a:t>Det er også mulig å innføre et løpenummer som primærnøkkel i en koblingsentitet. Et ikke-identifiserende mange-til-mange forhold vil føre fram til en slik løsning.</a:t>
            </a:r>
            <a:endParaRPr lang="nb-NO" sz="2000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AE812F2F-834A-4012-8E47-733BB504B6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54" y="4745676"/>
            <a:ext cx="7308304" cy="182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91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663575"/>
          </a:xfrm>
        </p:spPr>
        <p:txBody>
          <a:bodyPr/>
          <a:lstStyle/>
          <a:p>
            <a:pPr eaLnBrk="1" hangingPunct="1"/>
            <a:r>
              <a:rPr lang="nb-NO" dirty="0"/>
              <a:t>«Kodetabeller»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69587" y="3089037"/>
            <a:ext cx="8208838" cy="120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nb-NO" sz="2800" dirty="0"/>
              <a:t> Innføre ekstra «</a:t>
            </a:r>
            <a:r>
              <a:rPr lang="nb-NO" sz="2800" b="1" dirty="0">
                <a:solidFill>
                  <a:srgbClr val="FF0000"/>
                </a:solidFill>
              </a:rPr>
              <a:t>kodetabeller</a:t>
            </a:r>
            <a:r>
              <a:rPr lang="nb-NO" sz="2800" dirty="0"/>
              <a:t>» for å få kontroll med </a:t>
            </a:r>
            <a:r>
              <a:rPr lang="nb-NO" sz="2800" u="sng" dirty="0"/>
              <a:t>lovlige verdier</a:t>
            </a:r>
            <a:r>
              <a:rPr lang="nb-NO" sz="2800" dirty="0"/>
              <a:t> (via fremmednøkkel).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endParaRPr lang="nb-NO" sz="1100" dirty="0"/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5D3BCCEB-E94A-4F32-9ECD-A6F862682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575" y="843700"/>
            <a:ext cx="1971675" cy="2238375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2DEC1F02-108D-48CA-8D81-638BE6873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074" y="4290381"/>
            <a:ext cx="61626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731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 utforming">
  <a:themeElements>
    <a:clrScheme name="Standard utforming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 utforming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b-NO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b-NO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 utform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utform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utform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utform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utform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utform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utform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3718</TotalTime>
  <Words>2284</Words>
  <Application>Microsoft Macintosh PowerPoint</Application>
  <PresentationFormat>Skjermfremvisning (4:3)</PresentationFormat>
  <Paragraphs>432</Paragraphs>
  <Slides>48</Slides>
  <Notes>45</Notes>
  <HiddenSlides>4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48</vt:i4>
      </vt:variant>
    </vt:vector>
  </HeadingPairs>
  <TitlesOfParts>
    <vt:vector size="52" baseType="lpstr">
      <vt:lpstr>Comic Sans MS</vt:lpstr>
      <vt:lpstr>Times New Roman</vt:lpstr>
      <vt:lpstr>Wingdings</vt:lpstr>
      <vt:lpstr>Standard utforming</vt:lpstr>
      <vt:lpstr>PowerPoint-presentasjon</vt:lpstr>
      <vt:lpstr>Læringsmål</vt:lpstr>
      <vt:lpstr>Logisk databasedesign</vt:lpstr>
      <vt:lpstr>Entiteter og attributter</vt:lpstr>
      <vt:lpstr>En-til-mange forhold</vt:lpstr>
      <vt:lpstr>Svake entiteter / identifiserende forhold</vt:lpstr>
      <vt:lpstr>Mange-til-mange forhold</vt:lpstr>
      <vt:lpstr>Løse opp mange-til-mange forhold</vt:lpstr>
      <vt:lpstr>«Kodetabeller»</vt:lpstr>
      <vt:lpstr>En-til-en forhold</vt:lpstr>
      <vt:lpstr>Koblingstabeller for en-til-en forhold</vt:lpstr>
      <vt:lpstr>Håndtering av subtyper (UML)</vt:lpstr>
      <vt:lpstr>Eksempel</vt:lpstr>
      <vt:lpstr>Håndtering av subtyper – variant 1</vt:lpstr>
      <vt:lpstr>Håndtering av subtyper – variant 2</vt:lpstr>
      <vt:lpstr>Håndtering av subtyper – variant 3</vt:lpstr>
      <vt:lpstr>Ikke-atomære attributter</vt:lpstr>
      <vt:lpstr>Subtyper og MySQL Workbench</vt:lpstr>
      <vt:lpstr>Eksempel</vt:lpstr>
      <vt:lpstr>Utleie av lagerrom</vt:lpstr>
      <vt:lpstr>Lagerutleie: Krav</vt:lpstr>
      <vt:lpstr>Lagerutleie: begrepsmessig datamodell</vt:lpstr>
      <vt:lpstr>Lagerutleie: logisk datamodell</vt:lpstr>
      <vt:lpstr>Normalisering</vt:lpstr>
      <vt:lpstr>Normalisering fjerner redundans</vt:lpstr>
      <vt:lpstr>Funksjonelle avhengigheter I</vt:lpstr>
      <vt:lpstr>Funksjonelle avhengigheter II</vt:lpstr>
      <vt:lpstr>Funksjonelle avhengigheter III</vt:lpstr>
      <vt:lpstr>Slutningsregler for funksjonelle avhengigheter</vt:lpstr>
      <vt:lpstr>Normalformer</vt:lpstr>
      <vt:lpstr>Normalisering</vt:lpstr>
      <vt:lpstr>Normaliseringsprosessen</vt:lpstr>
      <vt:lpstr>Normaliseringssteg</vt:lpstr>
      <vt:lpstr>1. NormalForm (1NF)</vt:lpstr>
      <vt:lpstr>2. NormalForm (2NF)</vt:lpstr>
      <vt:lpstr>Eksempel: Brudd på 2NF</vt:lpstr>
      <vt:lpstr>3. NormalForm (3NF)</vt:lpstr>
      <vt:lpstr>Eksempel: Brudd på 3NF</vt:lpstr>
      <vt:lpstr>Boyce-Codd NormalForm (BCNF)</vt:lpstr>
      <vt:lpstr>Flere avhengigheter fra samme kolonne</vt:lpstr>
      <vt:lpstr>Oppgave I</vt:lpstr>
      <vt:lpstr>Oppgave II</vt:lpstr>
      <vt:lpstr>ER og normalisering</vt:lpstr>
      <vt:lpstr>Denormalisering</vt:lpstr>
      <vt:lpstr>Normalisering: viktige begreper</vt:lpstr>
      <vt:lpstr>Views i databasedesign</vt:lpstr>
      <vt:lpstr>Representasjonsuavhengighet – eksempel</vt:lpstr>
      <vt:lpstr>ANSI/SPARC 3-skjema-arkitektur</vt:lpstr>
    </vt:vector>
  </TitlesOfParts>
  <Company>Høgskolen i Telemark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Databasesystemer</dc:title>
  <dc:creator>Bjørn Kristoffersen</dc:creator>
  <cp:lastModifiedBy>Terje Gjøsæter</cp:lastModifiedBy>
  <cp:revision>160</cp:revision>
  <cp:lastPrinted>2014-10-10T08:25:29Z</cp:lastPrinted>
  <dcterms:created xsi:type="dcterms:W3CDTF">2002-10-15T14:56:15Z</dcterms:created>
  <dcterms:modified xsi:type="dcterms:W3CDTF">2023-09-20T06:55:09Z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4114459-e220-4ae9-b339-4ebe6008cdd4_Enabled">
    <vt:lpwstr>true</vt:lpwstr>
  </property>
  <property fmtid="{D5CDD505-2E9C-101B-9397-08002B2CF9AE}" pid="3" name="MSIP_Label_b4114459-e220-4ae9-b339-4ebe6008cdd4_SetDate">
    <vt:lpwstr>2023-09-19T06:59:34Z</vt:lpwstr>
  </property>
  <property fmtid="{D5CDD505-2E9C-101B-9397-08002B2CF9AE}" pid="4" name="MSIP_Label_b4114459-e220-4ae9-b339-4ebe6008cdd4_Method">
    <vt:lpwstr>Standard</vt:lpwstr>
  </property>
  <property fmtid="{D5CDD505-2E9C-101B-9397-08002B2CF9AE}" pid="5" name="MSIP_Label_b4114459-e220-4ae9-b339-4ebe6008cdd4_Name">
    <vt:lpwstr>b4114459-e220-4ae9-b339-4ebe6008cdd4</vt:lpwstr>
  </property>
  <property fmtid="{D5CDD505-2E9C-101B-9397-08002B2CF9AE}" pid="6" name="MSIP_Label_b4114459-e220-4ae9-b339-4ebe6008cdd4_SiteId">
    <vt:lpwstr>8482881e-3699-4b3f-b135-cf4800bc1efb</vt:lpwstr>
  </property>
  <property fmtid="{D5CDD505-2E9C-101B-9397-08002B2CF9AE}" pid="7" name="MSIP_Label_b4114459-e220-4ae9-b339-4ebe6008cdd4_ActionId">
    <vt:lpwstr>6622f104-b3b2-4ead-bd8e-92173a2ec963</vt:lpwstr>
  </property>
  <property fmtid="{D5CDD505-2E9C-101B-9397-08002B2CF9AE}" pid="8" name="MSIP_Label_b4114459-e220-4ae9-b339-4ebe6008cdd4_ContentBits">
    <vt:lpwstr>0</vt:lpwstr>
  </property>
</Properties>
</file>