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pring.io/spring-framework/reference/overview.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484e4de8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484e4de8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반갑습니다. 초급 백엔드 개발자를 위한 스프링 강의를 진행할 강사 목진혁입니다. 강의 소개에서 설명드린 것처럼, 스프링 학습은 실습이 가장 중요합니다. 수강생 분들은 저와 함께 직접 코드로 실습하며 스프링의 구조와 흐름을 익히시길 바랍니다.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시작하는 강의는 스프링 개요 및 주요 특징에 대해 설명드리겠습니다.</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6675afe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6675afe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학습 목표는 다음과 같습니다.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먼저, 스프링이 갖고 있는 이름의 의미에 대해 알아보겠습니다.</a:t>
            </a:r>
            <a:endParaRPr/>
          </a:p>
          <a:p>
            <a:pPr indent="0" lvl="0" marL="0" rtl="0" algn="l">
              <a:spcBef>
                <a:spcPts val="0"/>
              </a:spcBef>
              <a:spcAft>
                <a:spcPts val="0"/>
              </a:spcAft>
              <a:buNone/>
            </a:pPr>
            <a:r>
              <a:rPr lang="ko"/>
              <a:t>스프링의 특징에 대해 알아보겠습니다.</a:t>
            </a:r>
            <a:endParaRPr/>
          </a:p>
          <a:p>
            <a:pPr indent="0" lvl="0" marL="0" rtl="0" algn="l">
              <a:spcBef>
                <a:spcPts val="0"/>
              </a:spcBef>
              <a:spcAft>
                <a:spcPts val="0"/>
              </a:spcAft>
              <a:buNone/>
            </a:pPr>
            <a:r>
              <a:rPr lang="ko"/>
              <a:t>스프링 버전 역사에 대해 알아보겠습니다.</a:t>
            </a:r>
            <a:br>
              <a:rPr lang="ko"/>
            </a:br>
            <a:r>
              <a:rPr lang="ko"/>
              <a:t>스프링 설계 원칙에 대해 알아보겠습니다.</a:t>
            </a:r>
            <a:endParaRPr/>
          </a:p>
          <a:p>
            <a:pPr indent="0" lvl="0" marL="0" rtl="0" algn="l">
              <a:spcBef>
                <a:spcPts val="0"/>
              </a:spcBef>
              <a:spcAft>
                <a:spcPts val="0"/>
              </a:spcAft>
              <a:buNone/>
            </a:pPr>
            <a:r>
              <a:rPr lang="ko"/>
              <a:t>이 스프링 강의에서 주로 학습할 기능에 대해 알아보겠습니다.</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53b12a3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53b12a3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스프링(Spring) 이름의 유례는 개발자들에게 봄(스프링)을 선사한다는 의미입니다. 기존 자바 기반의 J2EE(Java 2 Platform, Enterprise Edition) 애플리케이션은 높은 복잡성으로 인해 초기 설정 및 배포/운영에 어려움이 있었습니다. 여기서 복잡성이란 하나의 기능에 너무 많은 구조가 연결되어 있음을 의미합니다. 또한, 특정 애플리케이션 서버에서만 동작하는 서버 의존성과 호환성으로 인해 서버 이전의 어려움이 있었습니다. 이에 설정 및 배포 관련 Frame(틀)을 만들어 개발자들에게 부담을 줄여주고, 복잡성을 줄인 기술이 스프링 프레임워크(Spring Framework)입니다.</a:t>
            </a:r>
            <a:r>
              <a:rPr lang="ko"/>
              <a:t> </a:t>
            </a:r>
            <a:r>
              <a:rPr lang="ko">
                <a:solidFill>
                  <a:schemeClr val="dk1"/>
                </a:solidFill>
              </a:rPr>
              <a:t>이 기술은 개발자들에게 편의성 및 유연성이라는 봄을 선물하였습니다. </a:t>
            </a:r>
            <a:r>
              <a:rPr lang="ko"/>
              <a:t>하지만, 모든 기술에는 장점이 있으면 단점이 있습니다. </a:t>
            </a:r>
            <a:r>
              <a:rPr lang="ko"/>
              <a:t>개발자가 해야할 작업을 Framework에서 대신 수행하기 때문에, 개념 및 구조에 대해 완벽하게 이해하기 어려운</a:t>
            </a:r>
            <a:r>
              <a:rPr lang="ko"/>
              <a:t> 상황이 되었습니다</a:t>
            </a:r>
            <a:r>
              <a:rPr lang="ko"/>
              <a:t>. 이 상황에서 스프링 구조 및 개념을 이해하고 활용하기 위해서는 실습을 통해 코드의 흐름과 원칙을 파악하는 학습 방법이 최선이 될 것입니다.</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60e08cb3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60e08cb3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스프링은 </a:t>
            </a:r>
            <a:r>
              <a:rPr lang="ko">
                <a:solidFill>
                  <a:schemeClr val="dk1"/>
                </a:solidFill>
              </a:rPr>
              <a:t>J2EE</a:t>
            </a:r>
            <a:r>
              <a:rPr lang="ko"/>
              <a:t>(이후 Java EE -&gt; Jakarta EE)의 복잡성을 해결하기 위해 탄생되었습니다. 스프링은 복잡성 해결을 위해 다음과 같은 특징들을 갖습니다. 먼저, POJO 기반 개발입니다. 이는 일반적인 자바 객체(Plain Old Java Object)를 사용하여 개발 하는 방식입니다. 특정 프레임워크에 종속되는 것이 아닌, 일반적인 자바 객체를 사용하여 개발하는 방식입니다. 즉, 자바의 객체 지향 원리에 충실한 구조입니다.</a:t>
            </a:r>
            <a:endParaRPr/>
          </a:p>
          <a:p>
            <a:pPr indent="0" lvl="0" marL="0" rtl="0" algn="l">
              <a:spcBef>
                <a:spcPts val="0"/>
              </a:spcBef>
              <a:spcAft>
                <a:spcPts val="0"/>
              </a:spcAft>
              <a:buNone/>
            </a:pPr>
            <a:r>
              <a:rPr lang="ko"/>
              <a:t>경량성(Lightweight)은 기능을 최소한으로 유지하면서 필요한 기능만 선택적으로 사용 가능한 특징을 의미합니다. 이는 간결성, 높은 유연성, 커스터마이징, 빠른 개발 속도 등을 갖는 프레임워크들의 특성입니다.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스프링 IoC 컨테이너(Spring IoC Container, 또는 스프링 컨테이너로 부름)는 스프링에 포함된 기능으로 객체의 라이프 사이클(Life Cycle)과 설정을 관리하는 역할을 합니다.</a:t>
            </a:r>
            <a:endParaRPr/>
          </a:p>
          <a:p>
            <a:pPr indent="0" lvl="0" marL="0" rtl="0" algn="l">
              <a:spcBef>
                <a:spcPts val="0"/>
              </a:spcBef>
              <a:spcAft>
                <a:spcPts val="0"/>
              </a:spcAft>
              <a:buNone/>
            </a:pPr>
            <a:r>
              <a:rPr lang="ko"/>
              <a:t>제어의 역전(Inversion of Control)은 개발자가 직접 객체의 라이프 사이클을 관리하는 것이 아닌, 스프링 컨테이너가 관리를 위임받아 수행하는 방식입니다. 이에 따라 개발자는 비즈니스 로직(Business Logic)에 집중할 수 있습니다. </a:t>
            </a:r>
            <a:r>
              <a:rPr lang="ko">
                <a:solidFill>
                  <a:schemeClr val="dk1"/>
                </a:solidFill>
              </a:rPr>
              <a:t> 객체의 관리를 스프링 컨테이너(스프링 IoC 컨테이너)가 대신 함으로써 의존성을 낮추어 테스트 용이성과 유연한 코드 구성이 가능하도록 만들었습니다.</a:t>
            </a:r>
            <a:endParaRPr/>
          </a:p>
          <a:p>
            <a:pPr indent="0" lvl="0" marL="0" rtl="0" algn="l">
              <a:spcBef>
                <a:spcPts val="0"/>
              </a:spcBef>
              <a:spcAft>
                <a:spcPts val="0"/>
              </a:spcAft>
              <a:buNone/>
            </a:pPr>
            <a:r>
              <a:rPr lang="ko"/>
              <a:t>의존성(Dependency)은 프로그래밍에서 클래스, 함수, 객체 등의 요소들 간 상호 작용하는 관계를 의미합니다. 의존성 주입(Dependency Injection)은 객체 간의 의존성을 직접 생성하지 않고 외부에서 주입하여 결합도를 낮추는 방법입니다. 여기서 외부는 스프링 IoC 컨테이너를 의미합니다. 즉, 제어의 역전과 의존성 주입은 서로 유사한 개념입니다. </a:t>
            </a:r>
            <a:endParaRPr/>
          </a:p>
          <a:p>
            <a:pPr indent="0" lvl="0" marL="0" rtl="0" algn="l">
              <a:spcBef>
                <a:spcPts val="0"/>
              </a:spcBef>
              <a:spcAft>
                <a:spcPts val="0"/>
              </a:spcAft>
              <a:buNone/>
            </a:pPr>
            <a:r>
              <a:rPr lang="ko"/>
              <a:t>관점 지향 프로그래밍(AOP, Aspect-oriented Programming)은 주요 비즈니스 로직(생성, 읽기, 수정, 삭제)과 부가적인 관심사(로깅, 보안, 트랜잭션 등)을 분리하여 모듈화하고, 이를 관점이라는 단위로 분리하는 프로그래밍 방식입니다. 이 방식은 모듈화를 사용할 수 있고, 코드 재사용성을 증가시킵니다.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이러한 특징들은 개념적으로 이해하기 어렵기 때문에, 각 특징에 맞는 기능을 직접 실습하면서 학습할 예정입니다.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612c5a4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612c5a4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스프링은 2003년 로드 존슨(Rod Johnson)이 EJB(Enterprise JavaBeans) 기술에 대한 비판과 대안으로 첫 시작이 되었습니다. </a:t>
            </a:r>
            <a:endParaRPr/>
          </a:p>
          <a:p>
            <a:pPr indent="0" lvl="0" marL="0" rtl="0" algn="l">
              <a:spcBef>
                <a:spcPts val="0"/>
              </a:spcBef>
              <a:spcAft>
                <a:spcPts val="0"/>
              </a:spcAft>
              <a:buNone/>
            </a:pPr>
            <a:r>
              <a:rPr lang="ko"/>
              <a:t>이후 2004년 첫 번째 릴리즈 버전인 1.0이 출시되었고, 이 버전에서는 스프링 컨테이너와 AOP 등 스프링 기본 개념이 도입되었습니다. </a:t>
            </a:r>
            <a:endParaRPr/>
          </a:p>
          <a:p>
            <a:pPr indent="0" lvl="0" marL="0" rtl="0" algn="l">
              <a:spcBef>
                <a:spcPts val="0"/>
              </a:spcBef>
              <a:spcAft>
                <a:spcPts val="0"/>
              </a:spcAft>
              <a:buNone/>
            </a:pPr>
            <a:r>
              <a:rPr lang="ko"/>
              <a:t>또한, 웹 개발 모듈 중 하나인 스프링 MVC 프레임워크를 지원합니다.</a:t>
            </a:r>
            <a:endParaRPr/>
          </a:p>
          <a:p>
            <a:pPr indent="0" lvl="0" marL="0" rtl="0" algn="l">
              <a:spcBef>
                <a:spcPts val="0"/>
              </a:spcBef>
              <a:spcAft>
                <a:spcPts val="0"/>
              </a:spcAft>
              <a:buNone/>
            </a:pPr>
            <a:r>
              <a:rPr lang="ko"/>
              <a:t>XML을 이용하여 환경 설정할 수 있으며, Data Access Module(JDBC 및 JPA 등)을 사용할 수 있습니다.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2006년에 릴리즈된 2.0 버전은 어노테이션(Annotation) 기반 구성 방식이 추가되었습니다. </a:t>
            </a:r>
            <a:endParaRPr/>
          </a:p>
          <a:p>
            <a:pPr indent="0" lvl="0" marL="0" rtl="0" algn="l">
              <a:spcBef>
                <a:spcPts val="0"/>
              </a:spcBef>
              <a:spcAft>
                <a:spcPts val="0"/>
              </a:spcAft>
              <a:buNone/>
            </a:pPr>
            <a:r>
              <a:rPr lang="ko"/>
              <a:t>AOP를 보다 효과적으로 지원하며 AspectJ 연동 모듈이 추가되었습니다.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2009년에 릴리즈된 3.0 버전은 많은 변화가 생겼습니다.</a:t>
            </a:r>
            <a:endParaRPr/>
          </a:p>
          <a:p>
            <a:pPr indent="0" lvl="0" marL="0" rtl="0" algn="l">
              <a:spcBef>
                <a:spcPts val="0"/>
              </a:spcBef>
              <a:spcAft>
                <a:spcPts val="0"/>
              </a:spcAft>
              <a:buNone/>
            </a:pPr>
            <a:r>
              <a:rPr lang="ko"/>
              <a:t>먼저, JDK 5 버전을 지원하고, JavaConfig를 이용하여 환경 설정이 가능해졌습니다. 이로써 XML 환경 설정과 자바 코드 기반 설정을 필요에 따라 선택할 수 있게 되었습니다.</a:t>
            </a:r>
            <a:endParaRPr/>
          </a:p>
          <a:p>
            <a:pPr indent="0" lvl="0" marL="0" rtl="0" algn="l">
              <a:spcBef>
                <a:spcPts val="0"/>
              </a:spcBef>
              <a:spcAft>
                <a:spcPts val="0"/>
              </a:spcAft>
              <a:buNone/>
            </a:pPr>
            <a:r>
              <a:rPr lang="ko"/>
              <a:t>또한, 데이터 송수신에 많이 사용되는 REST API를 지원합니다. </a:t>
            </a:r>
            <a:endParaRPr/>
          </a:p>
          <a:p>
            <a:pPr indent="0" lvl="0" marL="0" rtl="0" algn="l">
              <a:spcBef>
                <a:spcPts val="0"/>
              </a:spcBef>
              <a:spcAft>
                <a:spcPts val="0"/>
              </a:spcAft>
              <a:buNone/>
            </a:pPr>
            <a:r>
              <a:rPr lang="ko"/>
              <a:t>그리고, 객체를 참조하고 조작할 수 있는 Spring Expression Language(SpEL) 기능이 추가되었습니다.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ea0dec2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ea0dec2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2013년에 릴리즈된 4.0 버전은 </a:t>
            </a:r>
            <a:r>
              <a:rPr lang="ko">
                <a:solidFill>
                  <a:schemeClr val="dk1"/>
                </a:solidFill>
              </a:rPr>
              <a:t>JDK</a:t>
            </a:r>
            <a:r>
              <a:rPr lang="ko">
                <a:solidFill>
                  <a:schemeClr val="dk1"/>
                </a:solidFill>
              </a:rPr>
              <a:t> 6, 7, 8 버전을 지원하며, 자바 8의 모든 기능들을 사용할 수 있습니다.</a:t>
            </a:r>
            <a:endParaRPr/>
          </a:p>
          <a:p>
            <a:pPr indent="0" lvl="0" marL="0" rtl="0" algn="l">
              <a:spcBef>
                <a:spcPts val="0"/>
              </a:spcBef>
              <a:spcAft>
                <a:spcPts val="0"/>
              </a:spcAft>
              <a:buClr>
                <a:schemeClr val="dk1"/>
              </a:buClr>
              <a:buSzPts val="1100"/>
              <a:buFont typeface="Arial"/>
              <a:buNone/>
            </a:pPr>
            <a:r>
              <a:rPr lang="ko"/>
              <a:t>또한, 소켓 통신을 위한 WebSocket 기능을 지원합니다. 이 시점에서, 스프링 부트(Spring Boot) 프로젝트가 시작되었습니다. 스프링 부트는 스프링에서 애플리케션 구성을 간편화한 별도의 프레임워크입니다.</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
              <a:t>2017년에 릴리즈된 5.0 버전은 JDK 8 버전 이상을 지원하며, </a:t>
            </a:r>
            <a:r>
              <a:rPr lang="ko">
                <a:solidFill>
                  <a:schemeClr val="dk1"/>
                </a:solidFill>
              </a:rPr>
              <a:t>JDK 8</a:t>
            </a:r>
            <a:r>
              <a:rPr lang="ko"/>
              <a:t>의 모든 기능들을 사용할 수 있습니다.</a:t>
            </a:r>
            <a:endParaRPr/>
          </a:p>
          <a:p>
            <a:pPr indent="0" lvl="0" marL="0" rtl="0" algn="l">
              <a:spcBef>
                <a:spcPts val="0"/>
              </a:spcBef>
              <a:spcAft>
                <a:spcPts val="0"/>
              </a:spcAft>
              <a:buClr>
                <a:schemeClr val="dk1"/>
              </a:buClr>
              <a:buSzPts val="1100"/>
              <a:buFont typeface="Arial"/>
              <a:buNone/>
            </a:pPr>
            <a:r>
              <a:rPr lang="ko"/>
              <a:t>비동기 프로그래밍인 리액티브(Reactive) 프로그래밍을 지원하고, 비동기 및 논블로킹 처리를 도와주는 웹 프레임워크인 WebFlux을 제공합니다.</a:t>
            </a:r>
            <a:endParaRPr/>
          </a:p>
          <a:p>
            <a:pPr indent="0" lvl="0" marL="0" rtl="0" algn="l">
              <a:spcBef>
                <a:spcPts val="0"/>
              </a:spcBef>
              <a:spcAft>
                <a:spcPts val="0"/>
              </a:spcAft>
              <a:buClr>
                <a:schemeClr val="dk1"/>
              </a:buClr>
              <a:buSzPts val="1100"/>
              <a:buFont typeface="Arial"/>
              <a:buNone/>
            </a:pPr>
            <a:r>
              <a:rPr lang="ko"/>
              <a:t>또한, 이 버전부터 Kotlin 언어를 지원합니다.</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
              <a:t>2022년에 릴리즈된 6.0 버전은 JDK 17 버전 이상을 지원합니다. </a:t>
            </a:r>
            <a:endParaRPr/>
          </a:p>
          <a:p>
            <a:pPr indent="0" lvl="0" marL="0" rtl="0" algn="l">
              <a:spcBef>
                <a:spcPts val="0"/>
              </a:spcBef>
              <a:spcAft>
                <a:spcPts val="0"/>
              </a:spcAft>
              <a:buClr>
                <a:schemeClr val="dk1"/>
              </a:buClr>
              <a:buSzPts val="1100"/>
              <a:buFont typeface="Arial"/>
              <a:buNone/>
            </a:pPr>
            <a:r>
              <a:rPr lang="ko"/>
              <a:t>이 버전부터는 Java EE를 지원하지 않고, Jakarta EE를 지원합니다.</a:t>
            </a:r>
            <a:endParaRPr/>
          </a:p>
          <a:p>
            <a:pPr indent="0" lvl="0" marL="0" rtl="0" algn="l">
              <a:spcBef>
                <a:spcPts val="0"/>
              </a:spcBef>
              <a:spcAft>
                <a:spcPts val="0"/>
              </a:spcAft>
              <a:buClr>
                <a:schemeClr val="dk1"/>
              </a:buClr>
              <a:buSzPts val="1100"/>
              <a:buFont typeface="Arial"/>
              <a:buNone/>
            </a:pPr>
            <a:r>
              <a:rPr lang="ko"/>
              <a:t>AOT(Ahead Of Time)을 도입하였고, 설정 방식에서 XML 사용을 점차 축소하고 있습니다.</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
              <a:t>스프링은 버전별로 기능이 추가되거나 개선되었지만, 이전 버전의 기능을 제거하지는 않습니다. </a:t>
            </a:r>
            <a:endParaRPr/>
          </a:p>
          <a:p>
            <a:pPr indent="0" lvl="0" marL="0" rtl="0" algn="l">
              <a:spcBef>
                <a:spcPts val="0"/>
              </a:spcBef>
              <a:spcAft>
                <a:spcPts val="0"/>
              </a:spcAft>
              <a:buClr>
                <a:schemeClr val="dk1"/>
              </a:buClr>
              <a:buSzPts val="1100"/>
              <a:buFont typeface="Arial"/>
              <a:buNone/>
            </a:pPr>
            <a:r>
              <a:rPr lang="ko"/>
              <a:t>즉, 개발에서 핵심적으로 사용되는 기술인 AOP, MVC 프레임워크, REST API 등은 스프링 3.0 이상의 버전에서 모두 사용할 수 있다는 얘기입니다.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ea0dec2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ea0dec2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다음은 스프링 설계 원칙에 대해 말씀드리겠습니다. 설계 원칙을 알아야 하는 이유는 프레임워크를 만든 개발자의 의도를 알고 학습하면 좀 더 흐름을 이해하기 쉽기 때문입니다.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또한, </a:t>
            </a:r>
            <a:r>
              <a:rPr lang="ko">
                <a:solidFill>
                  <a:schemeClr val="dk1"/>
                </a:solidFill>
              </a:rPr>
              <a:t>스프링 공식문서(</a:t>
            </a:r>
            <a:r>
              <a:rPr lang="ko" u="sng">
                <a:solidFill>
                  <a:schemeClr val="hlink"/>
                </a:solidFill>
                <a:hlinkClick r:id="rId2"/>
              </a:rPr>
              <a:t>https://docs.spring.io/spring-framework/reference/overview.html</a:t>
            </a:r>
            <a:r>
              <a:rPr lang="ko">
                <a:solidFill>
                  <a:schemeClr val="dk1"/>
                </a:solidFill>
              </a:rPr>
              <a:t>)에서는 프레임워크가 어떤 설계 원칙을 따르는지 알고 학습하는게 도움이 된다고 합니다.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다음은 스프링 프레임워크 원칙들입니다.(화면을 가리킴)</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모든 단계에서 선택 제공은 스프링이 단계별 기능 연결 과정에서 결정해야할 요소들을 가능한 늦추도록 한다는 의미입니다. 예를 들어, 코드를 변경하지 않고도 설정을 통해 DB 연동 API를 전환할 수 있습니다.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다양한 관점 수용은 스프링이 개발 방법에 대한 고정된 견해를 갖지 않도록 한다는 의미입니다. 다양한 관점을 가진 애플리케이션 요구를 지원하도록 설계되었습니다.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강력한 하위 호환성 유지는 스프링이 버전별 변경 사항을 최소화하도록 관리되었다라는 의미입니다. JDK 버전 및 라이브러리를 폭넓게 지원하여 관리를 용이하게 하도록 설계되었습니다.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API 설계 고려는 스프링이 직관적이고 오랜 기간 유지될 수 있는 API를 생성한다라는 의미입니다.</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앞서 배운 스프링의 특징들은 이러한 설계 원칙에 기반하여 탄생된 것입니다.</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765cb4a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765cb4a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자, 여기까지 스프링에 대한 특징 및 버전별 변경사항, 설계 원칙을 알아보았습니다. 스프링 개념이 한 번에 이해되셨나요? ㅎㅎ</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처음에 말씀드린것처럼 스프링이 수행하는 역할이 많아지고 다양한 설계 원칙에 따른 특징들을 갖고 있다보니 하나하나 완벽하게 개념을 이해하기는 어렵습니다.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만약, 다른 웹 애플리케이션을 여러 번 개발해본 개발자라면, 이해가 쉬울지도 모릅니다. 다만, 웹 개발을 처음 접한 초급 백엔드 개발자에겐 매우 어려운 개념이라고 생각합니다.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그래서 우리의 학습 방향성은 각 특징 및 기능들을 직접 실습해보면서 하나하나 이해하는 방식으로 나아가려고 합니다.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또한, 우리의 목적은 백엔드 개발에 필요한 기능 학습이기 때문에, 아래 기능들을 주로 배울 예정입니다.</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143324e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143324e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이번 챕터 마무리를 위해 학습 정리를 하겠습니다.</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
              <a:t>스프링은 자바 기반 J2EE 애플리케이션의 복잡성을 해결하기 위해 탄생되었다.</a:t>
            </a:r>
            <a:endParaRPr/>
          </a:p>
          <a:p>
            <a:pPr indent="0" lvl="0" marL="0" rtl="0" algn="l">
              <a:spcBef>
                <a:spcPts val="0"/>
              </a:spcBef>
              <a:spcAft>
                <a:spcPts val="0"/>
              </a:spcAft>
              <a:buClr>
                <a:schemeClr val="dk1"/>
              </a:buClr>
              <a:buSzPts val="1100"/>
              <a:buFont typeface="Arial"/>
              <a:buNone/>
            </a:pPr>
            <a:r>
              <a:rPr lang="ko"/>
              <a:t>스프링은 간결성, 높은 유연성, 커스터마이징, 빠른 개발 속도 등이 특징입니다.</a:t>
            </a:r>
            <a:endParaRPr/>
          </a:p>
          <a:p>
            <a:pPr indent="0" lvl="0" marL="0" rtl="0" algn="l">
              <a:spcBef>
                <a:spcPts val="0"/>
              </a:spcBef>
              <a:spcAft>
                <a:spcPts val="0"/>
              </a:spcAft>
              <a:buClr>
                <a:schemeClr val="dk1"/>
              </a:buClr>
              <a:buSzPts val="1100"/>
              <a:buFont typeface="Arial"/>
              <a:buNone/>
            </a:pPr>
            <a:r>
              <a:rPr lang="ko"/>
              <a:t>스프링은 꾸준한 버전 변경이 이루어졌는데, 3.0 이상의 버전에서 핵심 기술들을 사용할 수 있습니다.</a:t>
            </a:r>
            <a:endParaRPr/>
          </a:p>
          <a:p>
            <a:pPr indent="0" lvl="0" marL="0" rtl="0" algn="l">
              <a:spcBef>
                <a:spcPts val="0"/>
              </a:spcBef>
              <a:spcAft>
                <a:spcPts val="0"/>
              </a:spcAft>
              <a:buClr>
                <a:schemeClr val="dk1"/>
              </a:buClr>
              <a:buSzPts val="1100"/>
              <a:buFont typeface="Arial"/>
              <a:buNone/>
            </a:pPr>
            <a:r>
              <a:rPr lang="ko"/>
              <a:t>스프링 설계 원칙에 기반하여 특징들이 탄생되었기 때문에, 설계 원칙을 아는 것이 학습에 도움이 됩니다.</a:t>
            </a:r>
            <a:endParaRPr/>
          </a:p>
          <a:p>
            <a:pPr indent="0" lvl="0" marL="0" rtl="0" algn="l">
              <a:spcBef>
                <a:spcPts val="0"/>
              </a:spcBef>
              <a:spcAft>
                <a:spcPts val="0"/>
              </a:spcAft>
              <a:buClr>
                <a:schemeClr val="dk1"/>
              </a:buClr>
              <a:buSzPts val="1100"/>
              <a:buFont typeface="Arial"/>
              <a:buNone/>
            </a:pPr>
            <a:r>
              <a:rPr lang="ko"/>
              <a:t>앞으로 백엔드 개발에 필요한 기능들을 주로 학습할 예정입니다.</a:t>
            </a:r>
            <a:endParaRPr/>
          </a:p>
          <a:p>
            <a:pPr indent="0" lvl="0" marL="0" rtl="0" algn="l">
              <a:spcBef>
                <a:spcPts val="0"/>
              </a:spcBef>
              <a:spcAft>
                <a:spcPts val="0"/>
              </a:spcAft>
              <a:buClr>
                <a:schemeClr val="dk1"/>
              </a:buClr>
              <a:buSzPts val="1100"/>
              <a:buFont typeface="Arial"/>
              <a:buNone/>
            </a:pPr>
            <a:r>
              <a:rPr lang="ko"/>
              <a:t>실습을 통해 각 특징 및 기능을 이해하며 학습할 예정입니다.</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
              <a:t>다음 챕터에서는 스프링 개발 환경 설정을 진행하겠습니다.</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1" name="Google Shape;61;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2" name="Shape 62"/>
        <p:cNvGrpSpPr/>
        <p:nvPr/>
      </p:nvGrpSpPr>
      <p:grpSpPr>
        <a:xfrm>
          <a:off x="0" y="0"/>
          <a:ext cx="0" cy="0"/>
          <a:chOff x="0" y="0"/>
          <a:chExt cx="0" cy="0"/>
        </a:xfrm>
      </p:grpSpPr>
      <p:sp>
        <p:nvSpPr>
          <p:cNvPr id="63" name="Google Shape;63;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1">
  <p:cSld name="TITLE_ONLY_1">
    <p:spTree>
      <p:nvGrpSpPr>
        <p:cNvPr id="64" name="Shape 64"/>
        <p:cNvGrpSpPr/>
        <p:nvPr/>
      </p:nvGrpSpPr>
      <p:grpSpPr>
        <a:xfrm>
          <a:off x="0" y="0"/>
          <a:ext cx="0" cy="0"/>
          <a:chOff x="0" y="0"/>
          <a:chExt cx="0" cy="0"/>
        </a:xfrm>
      </p:grpSpPr>
      <p:sp>
        <p:nvSpPr>
          <p:cNvPr id="65" name="Google Shape;65;p13"/>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8" name="Google Shape;68;p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2">
  <p:cSld name="TITLE_ONLY_2">
    <p:spTree>
      <p:nvGrpSpPr>
        <p:cNvPr id="69" name="Shape 69"/>
        <p:cNvGrpSpPr/>
        <p:nvPr/>
      </p:nvGrpSpPr>
      <p:grpSpPr>
        <a:xfrm>
          <a:off x="0" y="0"/>
          <a:ext cx="0" cy="0"/>
          <a:chOff x="0" y="0"/>
          <a:chExt cx="0" cy="0"/>
        </a:xfrm>
      </p:grpSpPr>
      <p:sp>
        <p:nvSpPr>
          <p:cNvPr id="70" name="Google Shape;70;p14"/>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3" name="Google Shape;73;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
        <p:nvSpPr>
          <p:cNvPr id="36" name="Google Shape;36;p6"/>
          <p:cNvSpPr txBox="1"/>
          <p:nvPr>
            <p:ph idx="1" type="body"/>
          </p:nvPr>
        </p:nvSpPr>
        <p:spPr>
          <a:xfrm>
            <a:off x="471900" y="776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 name="Google Shape;41;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2" name="Google Shape;42;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5" name="Google Shape;45;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50" name="Google Shape;50;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7" name="Google Shape;57;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ko"/>
              <a:t>Chapter 01. 스프링 개요 및 주요 특징</a:t>
            </a:r>
            <a:endParaRPr/>
          </a:p>
        </p:txBody>
      </p:sp>
      <p:sp>
        <p:nvSpPr>
          <p:cNvPr id="79" name="Google Shape;79;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ko"/>
              <a:t>학습 목표</a:t>
            </a:r>
            <a:endParaRPr/>
          </a:p>
        </p:txBody>
      </p:sp>
      <p:sp>
        <p:nvSpPr>
          <p:cNvPr id="85" name="Google Shape;85;p16"/>
          <p:cNvSpPr txBox="1"/>
          <p:nvPr>
            <p:ph idx="1" type="body"/>
          </p:nvPr>
        </p:nvSpPr>
        <p:spPr>
          <a:xfrm>
            <a:off x="471900" y="776075"/>
            <a:ext cx="8222100" cy="3919500"/>
          </a:xfrm>
          <a:prstGeom prst="rect">
            <a:avLst/>
          </a:prstGeom>
        </p:spPr>
        <p:txBody>
          <a:bodyPr anchorCtr="0" anchor="t" bIns="91425" lIns="91425" spcFirstLastPara="1" rIns="91425" wrap="square" tIns="91425">
            <a:noAutofit/>
          </a:bodyPr>
          <a:lstStyle/>
          <a:p>
            <a:pPr indent="-330200" lvl="0" marL="457200" rtl="0" algn="l">
              <a:lnSpc>
                <a:spcPct val="140000"/>
              </a:lnSpc>
              <a:spcBef>
                <a:spcPts val="0"/>
              </a:spcBef>
              <a:spcAft>
                <a:spcPts val="0"/>
              </a:spcAft>
              <a:buSzPts val="1600"/>
              <a:buChar char="●"/>
            </a:pPr>
            <a:r>
              <a:rPr lang="ko" sz="1600"/>
              <a:t>스프링 이름의 의미</a:t>
            </a:r>
            <a:endParaRPr sz="1600"/>
          </a:p>
          <a:p>
            <a:pPr indent="-330200" lvl="0" marL="457200" rtl="0" algn="l">
              <a:lnSpc>
                <a:spcPct val="140000"/>
              </a:lnSpc>
              <a:spcBef>
                <a:spcPts val="0"/>
              </a:spcBef>
              <a:spcAft>
                <a:spcPts val="0"/>
              </a:spcAft>
              <a:buSzPts val="1600"/>
              <a:buChar char="●"/>
            </a:pPr>
            <a:r>
              <a:rPr lang="ko" sz="1600"/>
              <a:t>스프링 특징</a:t>
            </a:r>
            <a:endParaRPr sz="1600"/>
          </a:p>
          <a:p>
            <a:pPr indent="-330200" lvl="0" marL="457200" rtl="0" algn="l">
              <a:lnSpc>
                <a:spcPct val="140000"/>
              </a:lnSpc>
              <a:spcBef>
                <a:spcPts val="0"/>
              </a:spcBef>
              <a:spcAft>
                <a:spcPts val="0"/>
              </a:spcAft>
              <a:buSzPts val="1600"/>
              <a:buChar char="●"/>
            </a:pPr>
            <a:r>
              <a:rPr lang="ko" sz="1600"/>
              <a:t>스프링 버전 역사</a:t>
            </a:r>
            <a:endParaRPr sz="1600"/>
          </a:p>
          <a:p>
            <a:pPr indent="-330200" lvl="0" marL="457200" rtl="0" algn="l">
              <a:lnSpc>
                <a:spcPct val="140000"/>
              </a:lnSpc>
              <a:spcBef>
                <a:spcPts val="0"/>
              </a:spcBef>
              <a:spcAft>
                <a:spcPts val="0"/>
              </a:spcAft>
              <a:buSzPts val="1600"/>
              <a:buChar char="●"/>
            </a:pPr>
            <a:r>
              <a:rPr lang="ko" sz="1600"/>
              <a:t>스프링 설계 원칙</a:t>
            </a:r>
            <a:endParaRPr sz="1600"/>
          </a:p>
          <a:p>
            <a:pPr indent="-330200" lvl="0" marL="457200" rtl="0" algn="l">
              <a:lnSpc>
                <a:spcPct val="140000"/>
              </a:lnSpc>
              <a:spcBef>
                <a:spcPts val="0"/>
              </a:spcBef>
              <a:spcAft>
                <a:spcPts val="0"/>
              </a:spcAft>
              <a:buSzPts val="1600"/>
              <a:buChar char="●"/>
            </a:pPr>
            <a:r>
              <a:rPr lang="ko" sz="1600"/>
              <a:t>주로 학습할 기능들</a:t>
            </a:r>
            <a:endParaRPr sz="1600"/>
          </a:p>
        </p:txBody>
      </p:sp>
      <p:sp>
        <p:nvSpPr>
          <p:cNvPr id="86" name="Google Shape;86;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ko"/>
              <a:t>스프링 이름의 의미</a:t>
            </a:r>
            <a:endParaRPr/>
          </a:p>
        </p:txBody>
      </p:sp>
      <p:sp>
        <p:nvSpPr>
          <p:cNvPr id="92" name="Google Shape;92;p17"/>
          <p:cNvSpPr txBox="1"/>
          <p:nvPr>
            <p:ph idx="1" type="body"/>
          </p:nvPr>
        </p:nvSpPr>
        <p:spPr>
          <a:xfrm>
            <a:off x="471900" y="776075"/>
            <a:ext cx="8222100" cy="3919500"/>
          </a:xfrm>
          <a:prstGeom prst="rect">
            <a:avLst/>
          </a:prstGeom>
        </p:spPr>
        <p:txBody>
          <a:bodyPr anchorCtr="0" anchor="t" bIns="91425" lIns="91425" spcFirstLastPara="1" rIns="91425" wrap="square" tIns="91425">
            <a:noAutofit/>
          </a:bodyPr>
          <a:lstStyle/>
          <a:p>
            <a:pPr indent="-330200" lvl="0" marL="457200" rtl="0" algn="l">
              <a:lnSpc>
                <a:spcPct val="140000"/>
              </a:lnSpc>
              <a:spcBef>
                <a:spcPts val="0"/>
              </a:spcBef>
              <a:spcAft>
                <a:spcPts val="0"/>
              </a:spcAft>
              <a:buSzPts val="1600"/>
              <a:buChar char="●"/>
            </a:pPr>
            <a:r>
              <a:rPr lang="ko" sz="1600"/>
              <a:t>스프링 프레임워크(Spring Framework)</a:t>
            </a:r>
            <a:endParaRPr sz="1600"/>
          </a:p>
        </p:txBody>
      </p:sp>
      <p:sp>
        <p:nvSpPr>
          <p:cNvPr id="93" name="Google Shape;93;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ko"/>
              <a:t>스프링 특징</a:t>
            </a:r>
            <a:endParaRPr/>
          </a:p>
        </p:txBody>
      </p:sp>
      <p:sp>
        <p:nvSpPr>
          <p:cNvPr id="99" name="Google Shape;99;p18"/>
          <p:cNvSpPr txBox="1"/>
          <p:nvPr>
            <p:ph idx="1" type="body"/>
          </p:nvPr>
        </p:nvSpPr>
        <p:spPr>
          <a:xfrm>
            <a:off x="471900" y="776075"/>
            <a:ext cx="8222100" cy="3919500"/>
          </a:xfrm>
          <a:prstGeom prst="rect">
            <a:avLst/>
          </a:prstGeom>
        </p:spPr>
        <p:txBody>
          <a:bodyPr anchorCtr="0" anchor="t" bIns="91425" lIns="91425" spcFirstLastPara="1" rIns="91425" wrap="square" tIns="91425">
            <a:noAutofit/>
          </a:bodyPr>
          <a:lstStyle/>
          <a:p>
            <a:pPr indent="-330200" lvl="0" marL="457200" rtl="0" algn="l">
              <a:lnSpc>
                <a:spcPct val="140000"/>
              </a:lnSpc>
              <a:spcBef>
                <a:spcPts val="0"/>
              </a:spcBef>
              <a:spcAft>
                <a:spcPts val="0"/>
              </a:spcAft>
              <a:buSzPts val="1600"/>
              <a:buChar char="●"/>
            </a:pPr>
            <a:r>
              <a:rPr lang="ko" sz="1600"/>
              <a:t>특징</a:t>
            </a:r>
            <a:endParaRPr sz="1600"/>
          </a:p>
          <a:p>
            <a:pPr indent="-304800" lvl="1" marL="914400" rtl="0" algn="l">
              <a:lnSpc>
                <a:spcPct val="140000"/>
              </a:lnSpc>
              <a:spcBef>
                <a:spcPts val="0"/>
              </a:spcBef>
              <a:spcAft>
                <a:spcPts val="0"/>
              </a:spcAft>
              <a:buSzPts val="1200"/>
              <a:buChar char="○"/>
            </a:pPr>
            <a:r>
              <a:rPr lang="ko" sz="1200"/>
              <a:t>POJO 기반 개발 (Plain Old Java Object-based Development): 일반적인 자바 객체(POJO)를 사용하여 개발. 개발의 단순화</a:t>
            </a:r>
            <a:endParaRPr sz="1200"/>
          </a:p>
          <a:p>
            <a:pPr indent="-304800" lvl="1" marL="914400" rtl="0" algn="l">
              <a:lnSpc>
                <a:spcPct val="140000"/>
              </a:lnSpc>
              <a:spcBef>
                <a:spcPts val="0"/>
              </a:spcBef>
              <a:spcAft>
                <a:spcPts val="0"/>
              </a:spcAft>
              <a:buSzPts val="1200"/>
              <a:buChar char="○"/>
            </a:pPr>
            <a:r>
              <a:rPr lang="ko" sz="1200"/>
              <a:t>경량성 (Lightweight): 가볍고 경량적인 프레임워크로, 필요한 부분만 선택하여 사용</a:t>
            </a:r>
            <a:endParaRPr sz="1200"/>
          </a:p>
          <a:p>
            <a:pPr indent="-304800" lvl="1" marL="914400" rtl="0" algn="l">
              <a:lnSpc>
                <a:spcPct val="140000"/>
              </a:lnSpc>
              <a:spcBef>
                <a:spcPts val="0"/>
              </a:spcBef>
              <a:spcAft>
                <a:spcPts val="0"/>
              </a:spcAft>
              <a:buSzPts val="1200"/>
              <a:buChar char="○"/>
            </a:pPr>
            <a:r>
              <a:rPr lang="ko" sz="1200"/>
              <a:t>제어의 역전 (IoC - Inversion of Control): 컨테이너를 통해 개발자가 객체 생성과 의존성 관리를 하지 않고 컨테이너에게 위임</a:t>
            </a:r>
            <a:endParaRPr sz="1200"/>
          </a:p>
          <a:p>
            <a:pPr indent="-304800" lvl="1" marL="914400" rtl="0" algn="l">
              <a:lnSpc>
                <a:spcPct val="140000"/>
              </a:lnSpc>
              <a:spcBef>
                <a:spcPts val="0"/>
              </a:spcBef>
              <a:spcAft>
                <a:spcPts val="0"/>
              </a:spcAft>
              <a:buSzPts val="1200"/>
              <a:buChar char="○"/>
            </a:pPr>
            <a:r>
              <a:rPr lang="ko" sz="1200"/>
              <a:t>의존성 주입 (DI - Dependency Injection): 스프링은 객체 간의 의존성을 관리하기 위해 DI를 제공합니다. 이를 통해 느슨한 결합을 유지하며 테스트와 확장이 쉬운 코드를 작성할 수 있습니다.</a:t>
            </a:r>
            <a:endParaRPr sz="1200"/>
          </a:p>
          <a:p>
            <a:pPr indent="-304800" lvl="1" marL="914400" rtl="0" algn="l">
              <a:lnSpc>
                <a:spcPct val="140000"/>
              </a:lnSpc>
              <a:spcBef>
                <a:spcPts val="0"/>
              </a:spcBef>
              <a:spcAft>
                <a:spcPts val="0"/>
              </a:spcAft>
              <a:buSzPts val="1200"/>
              <a:buChar char="○"/>
            </a:pPr>
            <a:r>
              <a:rPr lang="ko" sz="1200"/>
              <a:t>관점 지향 프로그래밍 (AOP - Aspect-Oriented Programming): 스프링은 AOP를 지원하여 공통 관심 사항을 모듈화하고, 핵심 비즈니스 로직과 분리하여 유지보수와 확장성을 향상시킵니다.</a:t>
            </a:r>
            <a:endParaRPr sz="1200"/>
          </a:p>
          <a:p>
            <a:pPr indent="0" lvl="0" marL="0" rtl="0" algn="l">
              <a:lnSpc>
                <a:spcPct val="140000"/>
              </a:lnSpc>
              <a:spcBef>
                <a:spcPts val="0"/>
              </a:spcBef>
              <a:spcAft>
                <a:spcPts val="0"/>
              </a:spcAft>
              <a:buNone/>
            </a:pPr>
            <a:r>
              <a:t/>
            </a:r>
            <a:endParaRPr sz="1200"/>
          </a:p>
        </p:txBody>
      </p:sp>
      <p:sp>
        <p:nvSpPr>
          <p:cNvPr id="100" name="Google Shape;100;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ko"/>
              <a:t>스프링 버전 역사</a:t>
            </a:r>
            <a:endParaRPr/>
          </a:p>
        </p:txBody>
      </p:sp>
      <p:sp>
        <p:nvSpPr>
          <p:cNvPr id="106" name="Google Shape;106;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07" name="Google Shape;107;p19"/>
          <p:cNvSpPr txBox="1"/>
          <p:nvPr>
            <p:ph idx="1" type="body"/>
          </p:nvPr>
        </p:nvSpPr>
        <p:spPr>
          <a:xfrm>
            <a:off x="471900" y="776075"/>
            <a:ext cx="8222100" cy="27102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SzPts val="1400"/>
              <a:buChar char="●"/>
            </a:pPr>
            <a:r>
              <a:rPr lang="ko" sz="1400"/>
              <a:t>Spring 1.x (2004)</a:t>
            </a:r>
            <a:endParaRPr sz="1400"/>
          </a:p>
          <a:p>
            <a:pPr indent="-304800" lvl="1" marL="914400" rtl="0" algn="l">
              <a:lnSpc>
                <a:spcPct val="140000"/>
              </a:lnSpc>
              <a:spcBef>
                <a:spcPts val="0"/>
              </a:spcBef>
              <a:spcAft>
                <a:spcPts val="0"/>
              </a:spcAft>
              <a:buSzPts val="1200"/>
              <a:buChar char="○"/>
            </a:pPr>
            <a:r>
              <a:rPr lang="ko" sz="1200"/>
              <a:t>Spring 컨테이너 및 AOP 개념 도입</a:t>
            </a:r>
            <a:endParaRPr sz="1200"/>
          </a:p>
          <a:p>
            <a:pPr indent="-304800" lvl="1" marL="914400" rtl="0" algn="l">
              <a:lnSpc>
                <a:spcPct val="140000"/>
              </a:lnSpc>
              <a:spcBef>
                <a:spcPts val="0"/>
              </a:spcBef>
              <a:spcAft>
                <a:spcPts val="0"/>
              </a:spcAft>
              <a:buSzPts val="1200"/>
              <a:buChar char="○"/>
            </a:pPr>
            <a:r>
              <a:rPr lang="ko" sz="1200"/>
              <a:t>스프링 MVC 프레임워크 지원</a:t>
            </a:r>
            <a:endParaRPr sz="1200"/>
          </a:p>
          <a:p>
            <a:pPr indent="-304800" lvl="1" marL="914400" rtl="0" algn="l">
              <a:lnSpc>
                <a:spcPct val="140000"/>
              </a:lnSpc>
              <a:spcBef>
                <a:spcPts val="0"/>
              </a:spcBef>
              <a:spcAft>
                <a:spcPts val="0"/>
              </a:spcAft>
              <a:buSzPts val="1200"/>
              <a:buChar char="○"/>
            </a:pPr>
            <a:r>
              <a:rPr lang="ko" sz="1200"/>
              <a:t>XML을 이용한 환경 설정 방식</a:t>
            </a:r>
            <a:endParaRPr sz="1200"/>
          </a:p>
          <a:p>
            <a:pPr indent="-304800" lvl="1" marL="914400" rtl="0" algn="l">
              <a:lnSpc>
                <a:spcPct val="140000"/>
              </a:lnSpc>
              <a:spcBef>
                <a:spcPts val="0"/>
              </a:spcBef>
              <a:spcAft>
                <a:spcPts val="0"/>
              </a:spcAft>
              <a:buSzPts val="1200"/>
              <a:buChar char="○"/>
            </a:pPr>
            <a:r>
              <a:rPr lang="ko" sz="1200"/>
              <a:t>Data Access Module 추가(JDBC 및 JPA)</a:t>
            </a:r>
            <a:endParaRPr sz="1200"/>
          </a:p>
          <a:p>
            <a:pPr indent="-317500" lvl="0" marL="457200" rtl="0" algn="l">
              <a:lnSpc>
                <a:spcPct val="140000"/>
              </a:lnSpc>
              <a:spcBef>
                <a:spcPts val="0"/>
              </a:spcBef>
              <a:spcAft>
                <a:spcPts val="0"/>
              </a:spcAft>
              <a:buSzPts val="1400"/>
              <a:buChar char="●"/>
            </a:pPr>
            <a:r>
              <a:rPr lang="ko" sz="1400"/>
              <a:t>Spring 2.x(2006)</a:t>
            </a:r>
            <a:endParaRPr sz="1400"/>
          </a:p>
          <a:p>
            <a:pPr indent="-304800" lvl="1" marL="914400" rtl="0" algn="l">
              <a:lnSpc>
                <a:spcPct val="140000"/>
              </a:lnSpc>
              <a:spcBef>
                <a:spcPts val="0"/>
              </a:spcBef>
              <a:spcAft>
                <a:spcPts val="0"/>
              </a:spcAft>
              <a:buSzPts val="1200"/>
              <a:buChar char="○"/>
            </a:pPr>
            <a:r>
              <a:rPr lang="ko" sz="1200"/>
              <a:t>Annotation 기반 구성 지원</a:t>
            </a:r>
            <a:endParaRPr sz="1200"/>
          </a:p>
          <a:p>
            <a:pPr indent="-304800" lvl="1" marL="914400" rtl="0" algn="l">
              <a:lnSpc>
                <a:spcPct val="140000"/>
              </a:lnSpc>
              <a:spcBef>
                <a:spcPts val="0"/>
              </a:spcBef>
              <a:spcAft>
                <a:spcPts val="0"/>
              </a:spcAft>
              <a:buSzPts val="1200"/>
              <a:buChar char="○"/>
            </a:pPr>
            <a:r>
              <a:rPr lang="ko" sz="1200"/>
              <a:t>AOP 개선</a:t>
            </a:r>
            <a:endParaRPr sz="1200"/>
          </a:p>
          <a:p>
            <a:pPr indent="-304800" lvl="1" marL="914400" rtl="0" algn="l">
              <a:lnSpc>
                <a:spcPct val="140000"/>
              </a:lnSpc>
              <a:spcBef>
                <a:spcPts val="0"/>
              </a:spcBef>
              <a:spcAft>
                <a:spcPts val="0"/>
              </a:spcAft>
              <a:buSzPts val="1200"/>
              <a:buChar char="○"/>
            </a:pPr>
            <a:r>
              <a:rPr lang="ko" sz="1200"/>
              <a:t>AspectJ 연동 모듈 추가</a:t>
            </a:r>
            <a:endParaRPr sz="1200"/>
          </a:p>
          <a:p>
            <a:pPr indent="-317500" lvl="0" marL="457200" rtl="0" algn="l">
              <a:lnSpc>
                <a:spcPct val="140000"/>
              </a:lnSpc>
              <a:spcBef>
                <a:spcPts val="0"/>
              </a:spcBef>
              <a:spcAft>
                <a:spcPts val="0"/>
              </a:spcAft>
              <a:buSzPts val="1400"/>
              <a:buChar char="●"/>
            </a:pPr>
            <a:r>
              <a:rPr lang="ko" sz="1400"/>
              <a:t>Spring 3.x(2009)</a:t>
            </a:r>
            <a:endParaRPr sz="1400"/>
          </a:p>
          <a:p>
            <a:pPr indent="-304800" lvl="1" marL="914400" rtl="0" algn="l">
              <a:lnSpc>
                <a:spcPct val="140000"/>
              </a:lnSpc>
              <a:spcBef>
                <a:spcPts val="0"/>
              </a:spcBef>
              <a:spcAft>
                <a:spcPts val="0"/>
              </a:spcAft>
              <a:buSzPts val="1200"/>
              <a:buChar char="○"/>
            </a:pPr>
            <a:r>
              <a:rPr lang="ko" sz="1200"/>
              <a:t>JDK 5 버전 지원</a:t>
            </a:r>
            <a:endParaRPr sz="1200"/>
          </a:p>
          <a:p>
            <a:pPr indent="-304800" lvl="1" marL="914400" rtl="0" algn="l">
              <a:lnSpc>
                <a:spcPct val="140000"/>
              </a:lnSpc>
              <a:spcBef>
                <a:spcPts val="0"/>
              </a:spcBef>
              <a:spcAft>
                <a:spcPts val="0"/>
              </a:spcAft>
              <a:buSzPts val="1200"/>
              <a:buChar char="○"/>
            </a:pPr>
            <a:r>
              <a:rPr lang="ko" sz="1200"/>
              <a:t>JavaConfig 설정 기능 추가</a:t>
            </a:r>
            <a:endParaRPr sz="1200"/>
          </a:p>
          <a:p>
            <a:pPr indent="-304800" lvl="1" marL="914400" rtl="0" algn="l">
              <a:lnSpc>
                <a:spcPct val="140000"/>
              </a:lnSpc>
              <a:spcBef>
                <a:spcPts val="0"/>
              </a:spcBef>
              <a:spcAft>
                <a:spcPts val="0"/>
              </a:spcAft>
              <a:buSzPts val="1200"/>
              <a:buChar char="○"/>
            </a:pPr>
            <a:r>
              <a:rPr lang="ko" sz="1200"/>
              <a:t>REST API 지원</a:t>
            </a:r>
            <a:endParaRPr sz="1200"/>
          </a:p>
          <a:p>
            <a:pPr indent="-304800" lvl="1" marL="914400" rtl="0" algn="l">
              <a:lnSpc>
                <a:spcPct val="140000"/>
              </a:lnSpc>
              <a:spcBef>
                <a:spcPts val="0"/>
              </a:spcBef>
              <a:spcAft>
                <a:spcPts val="0"/>
              </a:spcAft>
              <a:buSzPts val="1200"/>
              <a:buChar char="○"/>
            </a:pPr>
            <a:r>
              <a:rPr lang="ko" sz="1200">
                <a:solidFill>
                  <a:srgbClr val="374151"/>
                </a:solidFill>
                <a:highlight>
                  <a:srgbClr val="F7F7F8"/>
                </a:highlight>
              </a:rPr>
              <a:t>Spring Expression Language (SpEL) 도입</a:t>
            </a:r>
            <a:endParaRPr sz="1200">
              <a:solidFill>
                <a:srgbClr val="374151"/>
              </a:solidFill>
              <a:highlight>
                <a:srgbClr val="F7F7F8"/>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ko"/>
              <a:t>스프링 버전 역사</a:t>
            </a:r>
            <a:endParaRPr/>
          </a:p>
        </p:txBody>
      </p:sp>
      <p:sp>
        <p:nvSpPr>
          <p:cNvPr id="113" name="Google Shape;113;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14" name="Google Shape;114;p20"/>
          <p:cNvSpPr txBox="1"/>
          <p:nvPr>
            <p:ph idx="1" type="body"/>
          </p:nvPr>
        </p:nvSpPr>
        <p:spPr>
          <a:xfrm>
            <a:off x="471900" y="776075"/>
            <a:ext cx="8222100" cy="27102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SzPts val="1400"/>
              <a:buChar char="●"/>
            </a:pPr>
            <a:r>
              <a:rPr lang="ko" sz="1400"/>
              <a:t>Spring 4.0 (2013)</a:t>
            </a:r>
            <a:endParaRPr sz="1400"/>
          </a:p>
          <a:p>
            <a:pPr indent="-304800" lvl="1" marL="914400" rtl="0" algn="l">
              <a:lnSpc>
                <a:spcPct val="140000"/>
              </a:lnSpc>
              <a:spcBef>
                <a:spcPts val="0"/>
              </a:spcBef>
              <a:spcAft>
                <a:spcPts val="0"/>
              </a:spcAft>
              <a:buSzPts val="1200"/>
              <a:buChar char="○"/>
            </a:pPr>
            <a:r>
              <a:rPr lang="ko" sz="1200"/>
              <a:t>JDK</a:t>
            </a:r>
            <a:r>
              <a:rPr lang="ko" sz="1200"/>
              <a:t> 6, 7, 8 버전 지원</a:t>
            </a:r>
            <a:endParaRPr sz="1200"/>
          </a:p>
          <a:p>
            <a:pPr indent="-304800" lvl="1" marL="914400" rtl="0" algn="l">
              <a:lnSpc>
                <a:spcPct val="140000"/>
              </a:lnSpc>
              <a:spcBef>
                <a:spcPts val="0"/>
              </a:spcBef>
              <a:spcAft>
                <a:spcPts val="0"/>
              </a:spcAft>
              <a:buSzPts val="1200"/>
              <a:buChar char="○"/>
            </a:pPr>
            <a:r>
              <a:rPr lang="ko" sz="1200"/>
              <a:t>WebSocket 지원</a:t>
            </a:r>
            <a:endParaRPr sz="1200"/>
          </a:p>
          <a:p>
            <a:pPr indent="-304800" lvl="1" marL="914400" rtl="0" algn="l">
              <a:lnSpc>
                <a:spcPct val="140000"/>
              </a:lnSpc>
              <a:spcBef>
                <a:spcPts val="0"/>
              </a:spcBef>
              <a:spcAft>
                <a:spcPts val="0"/>
              </a:spcAft>
              <a:buSzPts val="1200"/>
              <a:buChar char="○"/>
            </a:pPr>
            <a:r>
              <a:rPr lang="ko" sz="1200"/>
              <a:t>Spring Boot 프로젝트 도입(애플리케이션 구성 간편화)</a:t>
            </a:r>
            <a:endParaRPr sz="1200"/>
          </a:p>
          <a:p>
            <a:pPr indent="-317500" lvl="0" marL="457200" rtl="0" algn="l">
              <a:lnSpc>
                <a:spcPct val="140000"/>
              </a:lnSpc>
              <a:spcBef>
                <a:spcPts val="0"/>
              </a:spcBef>
              <a:spcAft>
                <a:spcPts val="0"/>
              </a:spcAft>
              <a:buSzPts val="1400"/>
              <a:buChar char="●"/>
            </a:pPr>
            <a:r>
              <a:rPr lang="ko" sz="1400"/>
              <a:t>Spring 5.0(2017)</a:t>
            </a:r>
            <a:endParaRPr sz="1400"/>
          </a:p>
          <a:p>
            <a:pPr indent="-317500" lvl="1" marL="914400" rtl="0" algn="l">
              <a:lnSpc>
                <a:spcPct val="140000"/>
              </a:lnSpc>
              <a:spcBef>
                <a:spcPts val="0"/>
              </a:spcBef>
              <a:spcAft>
                <a:spcPts val="0"/>
              </a:spcAft>
              <a:buSzPts val="1400"/>
              <a:buChar char="○"/>
            </a:pPr>
            <a:r>
              <a:rPr lang="ko"/>
              <a:t>JDK</a:t>
            </a:r>
            <a:r>
              <a:rPr lang="ko"/>
              <a:t> 8 버전 이상 지원</a:t>
            </a:r>
            <a:endParaRPr/>
          </a:p>
          <a:p>
            <a:pPr indent="-317500" lvl="1" marL="914400" rtl="0" algn="l">
              <a:lnSpc>
                <a:spcPct val="140000"/>
              </a:lnSpc>
              <a:spcBef>
                <a:spcPts val="0"/>
              </a:spcBef>
              <a:spcAft>
                <a:spcPts val="0"/>
              </a:spcAft>
              <a:buSzPts val="1400"/>
              <a:buChar char="○"/>
            </a:pPr>
            <a:r>
              <a:rPr lang="ko"/>
              <a:t>리액티브</a:t>
            </a:r>
            <a:r>
              <a:rPr lang="ko"/>
              <a:t>(Reactive) 프로그래밍 지원</a:t>
            </a:r>
            <a:endParaRPr/>
          </a:p>
          <a:p>
            <a:pPr indent="-317500" lvl="1" marL="914400" rtl="0" algn="l">
              <a:lnSpc>
                <a:spcPct val="140000"/>
              </a:lnSpc>
              <a:spcBef>
                <a:spcPts val="0"/>
              </a:spcBef>
              <a:spcAft>
                <a:spcPts val="0"/>
              </a:spcAft>
              <a:buSzPts val="1400"/>
              <a:buChar char="○"/>
            </a:pPr>
            <a:r>
              <a:rPr lang="ko"/>
              <a:t>웹 프레임워크 WebFlux 추가</a:t>
            </a:r>
            <a:endParaRPr/>
          </a:p>
          <a:p>
            <a:pPr indent="-317500" lvl="1" marL="914400" rtl="0" algn="l">
              <a:lnSpc>
                <a:spcPct val="140000"/>
              </a:lnSpc>
              <a:spcBef>
                <a:spcPts val="0"/>
              </a:spcBef>
              <a:spcAft>
                <a:spcPts val="0"/>
              </a:spcAft>
              <a:buSzPts val="1400"/>
              <a:buChar char="○"/>
            </a:pPr>
            <a:r>
              <a:rPr lang="ko"/>
              <a:t>Kotlin 언어 지원</a:t>
            </a:r>
            <a:endParaRPr/>
          </a:p>
          <a:p>
            <a:pPr indent="-317500" lvl="0" marL="457200" rtl="0" algn="l">
              <a:lnSpc>
                <a:spcPct val="140000"/>
              </a:lnSpc>
              <a:spcBef>
                <a:spcPts val="0"/>
              </a:spcBef>
              <a:spcAft>
                <a:spcPts val="0"/>
              </a:spcAft>
              <a:buSzPts val="1400"/>
              <a:buChar char="●"/>
            </a:pPr>
            <a:r>
              <a:rPr lang="ko" sz="1400"/>
              <a:t>Spring 6.0 (2022)</a:t>
            </a:r>
            <a:endParaRPr sz="1400"/>
          </a:p>
          <a:p>
            <a:pPr indent="-317500" lvl="1" marL="914400" rtl="0" algn="l">
              <a:lnSpc>
                <a:spcPct val="140000"/>
              </a:lnSpc>
              <a:spcBef>
                <a:spcPts val="0"/>
              </a:spcBef>
              <a:spcAft>
                <a:spcPts val="0"/>
              </a:spcAft>
              <a:buSzPts val="1400"/>
              <a:buChar char="○"/>
            </a:pPr>
            <a:r>
              <a:rPr lang="ko"/>
              <a:t>Java 17 버전 이상 지원</a:t>
            </a:r>
            <a:endParaRPr/>
          </a:p>
          <a:p>
            <a:pPr indent="-317500" lvl="1" marL="914400" rtl="0" algn="l">
              <a:lnSpc>
                <a:spcPct val="140000"/>
              </a:lnSpc>
              <a:spcBef>
                <a:spcPts val="0"/>
              </a:spcBef>
              <a:spcAft>
                <a:spcPts val="0"/>
              </a:spcAft>
              <a:buSzPts val="1400"/>
              <a:buChar char="○"/>
            </a:pPr>
            <a:r>
              <a:rPr lang="ko"/>
              <a:t>Java EE에서 Jakarta EE로 변경</a:t>
            </a:r>
            <a:endParaRPr/>
          </a:p>
          <a:p>
            <a:pPr indent="-317500" lvl="1" marL="914400" rtl="0" algn="l">
              <a:lnSpc>
                <a:spcPct val="140000"/>
              </a:lnSpc>
              <a:spcBef>
                <a:spcPts val="0"/>
              </a:spcBef>
              <a:spcAft>
                <a:spcPts val="0"/>
              </a:spcAft>
              <a:buSzPts val="1400"/>
              <a:buChar char="○"/>
            </a:pPr>
            <a:r>
              <a:rPr lang="ko"/>
              <a:t>AOT(Ahead Of Time) 도입</a:t>
            </a:r>
            <a:endParaRPr/>
          </a:p>
          <a:p>
            <a:pPr indent="-317500" lvl="1" marL="914400" rtl="0" algn="l">
              <a:lnSpc>
                <a:spcPct val="140000"/>
              </a:lnSpc>
              <a:spcBef>
                <a:spcPts val="0"/>
              </a:spcBef>
              <a:spcAft>
                <a:spcPts val="0"/>
              </a:spcAft>
              <a:buSzPts val="1400"/>
              <a:buChar char="○"/>
            </a:pPr>
            <a:r>
              <a:rPr lang="ko"/>
              <a:t>스프링 설정에 XML 사용을 점차 축소</a:t>
            </a:r>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ko"/>
              <a:t>스프링 설계 원칙</a:t>
            </a:r>
            <a:endParaRPr/>
          </a:p>
        </p:txBody>
      </p:sp>
      <p:sp>
        <p:nvSpPr>
          <p:cNvPr id="120" name="Google Shape;120;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21" name="Google Shape;121;p21"/>
          <p:cNvSpPr txBox="1"/>
          <p:nvPr>
            <p:ph idx="1" type="body"/>
          </p:nvPr>
        </p:nvSpPr>
        <p:spPr>
          <a:xfrm>
            <a:off x="471900" y="776075"/>
            <a:ext cx="8222100" cy="27102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SzPts val="1400"/>
              <a:buChar char="●"/>
            </a:pPr>
            <a:r>
              <a:rPr lang="ko" sz="1400"/>
              <a:t>모든 단계에서 선택 제공</a:t>
            </a:r>
            <a:endParaRPr sz="1400"/>
          </a:p>
          <a:p>
            <a:pPr indent="-317500" lvl="0" marL="457200" rtl="0" algn="l">
              <a:lnSpc>
                <a:spcPct val="140000"/>
              </a:lnSpc>
              <a:spcBef>
                <a:spcPts val="0"/>
              </a:spcBef>
              <a:spcAft>
                <a:spcPts val="0"/>
              </a:spcAft>
              <a:buSzPts val="1400"/>
              <a:buChar char="●"/>
            </a:pPr>
            <a:r>
              <a:rPr lang="ko" sz="1400"/>
              <a:t>다양한 관점 수용</a:t>
            </a:r>
            <a:endParaRPr sz="1400"/>
          </a:p>
          <a:p>
            <a:pPr indent="-317500" lvl="0" marL="457200" rtl="0" algn="l">
              <a:lnSpc>
                <a:spcPct val="140000"/>
              </a:lnSpc>
              <a:spcBef>
                <a:spcPts val="0"/>
              </a:spcBef>
              <a:spcAft>
                <a:spcPts val="0"/>
              </a:spcAft>
              <a:buSzPts val="1400"/>
              <a:buChar char="●"/>
            </a:pPr>
            <a:r>
              <a:rPr lang="ko" sz="1400"/>
              <a:t>강력한 하위 호환성 유지</a:t>
            </a:r>
            <a:endParaRPr sz="1400"/>
          </a:p>
          <a:p>
            <a:pPr indent="-317500" lvl="0" marL="457200" rtl="0" algn="l">
              <a:lnSpc>
                <a:spcPct val="140000"/>
              </a:lnSpc>
              <a:spcBef>
                <a:spcPts val="0"/>
              </a:spcBef>
              <a:spcAft>
                <a:spcPts val="0"/>
              </a:spcAft>
              <a:buSzPts val="1400"/>
              <a:buChar char="●"/>
            </a:pPr>
            <a:r>
              <a:rPr lang="ko" sz="1400"/>
              <a:t>API 설계 고려</a:t>
            </a:r>
            <a:endParaRPr sz="1400"/>
          </a:p>
          <a:p>
            <a:pPr indent="0" lvl="0" marL="0" rtl="0" algn="l">
              <a:lnSpc>
                <a:spcPct val="140000"/>
              </a:lnSpc>
              <a:spcBef>
                <a:spcPts val="0"/>
              </a:spcBef>
              <a:spcAft>
                <a:spcPts val="0"/>
              </a:spcAft>
              <a:buNone/>
            </a:pPr>
            <a:r>
              <a:t/>
            </a:r>
            <a:endParaRPr sz="1400"/>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ko"/>
              <a:t>주로 배울 기능들</a:t>
            </a:r>
            <a:endParaRPr/>
          </a:p>
        </p:txBody>
      </p:sp>
      <p:sp>
        <p:nvSpPr>
          <p:cNvPr id="127" name="Google Shape;127;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28" name="Google Shape;128;p22"/>
          <p:cNvSpPr txBox="1"/>
          <p:nvPr>
            <p:ph idx="1" type="body"/>
          </p:nvPr>
        </p:nvSpPr>
        <p:spPr>
          <a:xfrm>
            <a:off x="471900" y="776075"/>
            <a:ext cx="8222100" cy="27102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SzPts val="1400"/>
              <a:buChar char="●"/>
            </a:pPr>
            <a:r>
              <a:rPr lang="ko" sz="1400"/>
              <a:t>핵심 기술들(Core Technologies) : Dependency Injection, Data Binding, Type Conversion, SpEL, AOP</a:t>
            </a:r>
            <a:endParaRPr sz="1400"/>
          </a:p>
          <a:p>
            <a:pPr indent="-317500" lvl="0" marL="457200" rtl="0" algn="l">
              <a:lnSpc>
                <a:spcPct val="140000"/>
              </a:lnSpc>
              <a:spcBef>
                <a:spcPts val="0"/>
              </a:spcBef>
              <a:spcAft>
                <a:spcPts val="0"/>
              </a:spcAft>
              <a:buSzPts val="1400"/>
              <a:buChar char="●"/>
            </a:pPr>
            <a:r>
              <a:rPr lang="ko" sz="1400"/>
              <a:t>Spring MVC : Model - View - Controller Pattern</a:t>
            </a:r>
            <a:endParaRPr sz="1400"/>
          </a:p>
          <a:p>
            <a:pPr indent="-317500" lvl="0" marL="457200" rtl="0" algn="l">
              <a:lnSpc>
                <a:spcPct val="140000"/>
              </a:lnSpc>
              <a:spcBef>
                <a:spcPts val="0"/>
              </a:spcBef>
              <a:spcAft>
                <a:spcPts val="0"/>
              </a:spcAft>
              <a:buSzPts val="1400"/>
              <a:buChar char="●"/>
            </a:pPr>
            <a:r>
              <a:rPr lang="ko" sz="1400"/>
              <a:t>데이터 접근(Data Access) : Transactions, DAO support, JDBC, ORM(Object Relation Mapping)</a:t>
            </a:r>
            <a:endParaRPr sz="1400"/>
          </a:p>
          <a:p>
            <a:pPr indent="-317500" lvl="0" marL="457200" rtl="0" algn="l">
              <a:lnSpc>
                <a:spcPct val="140000"/>
              </a:lnSpc>
              <a:spcBef>
                <a:spcPts val="0"/>
              </a:spcBef>
              <a:spcAft>
                <a:spcPts val="0"/>
              </a:spcAft>
              <a:buSzPts val="1400"/>
              <a:buChar char="●"/>
            </a:pPr>
            <a:r>
              <a:rPr lang="ko" sz="1400"/>
              <a:t>테스트(Testing) : Spring MVC Test</a:t>
            </a:r>
            <a:endParaRPr sz="1400"/>
          </a:p>
          <a:p>
            <a:pPr indent="-317500" lvl="0" marL="457200" rtl="0" algn="l">
              <a:lnSpc>
                <a:spcPct val="140000"/>
              </a:lnSpc>
              <a:spcBef>
                <a:spcPts val="0"/>
              </a:spcBef>
              <a:spcAft>
                <a:spcPts val="0"/>
              </a:spcAft>
              <a:buSzPts val="1400"/>
              <a:buChar char="●"/>
            </a:pPr>
            <a:r>
              <a:rPr lang="ko" sz="1400"/>
              <a:t>REST API</a:t>
            </a:r>
            <a:endParaRPr sz="1400"/>
          </a:p>
          <a:p>
            <a:pPr indent="-317500" lvl="0" marL="457200" rtl="0" algn="l">
              <a:lnSpc>
                <a:spcPct val="140000"/>
              </a:lnSpc>
              <a:spcBef>
                <a:spcPts val="0"/>
              </a:spcBef>
              <a:spcAft>
                <a:spcPts val="0"/>
              </a:spcAft>
              <a:buSzPts val="1400"/>
              <a:buChar char="●"/>
            </a:pPr>
            <a:r>
              <a:rPr lang="ko" sz="1400"/>
              <a:t>Spring Security</a:t>
            </a:r>
            <a:endParaRPr sz="1400"/>
          </a:p>
          <a:p>
            <a:pPr indent="-317500" lvl="0" marL="457200" rtl="0" algn="l">
              <a:lnSpc>
                <a:spcPct val="140000"/>
              </a:lnSpc>
              <a:spcBef>
                <a:spcPts val="0"/>
              </a:spcBef>
              <a:spcAft>
                <a:spcPts val="0"/>
              </a:spcAft>
              <a:buSzPts val="1400"/>
              <a:buChar char="●"/>
            </a:pPr>
            <a:r>
              <a:rPr lang="ko" sz="1400"/>
              <a:t>파일 업로드 </a:t>
            </a:r>
            <a:endParaRPr sz="1400"/>
          </a:p>
          <a:p>
            <a:pPr indent="0" lvl="0" marL="0" rtl="0" algn="l">
              <a:lnSpc>
                <a:spcPct val="140000"/>
              </a:lnSpc>
              <a:spcBef>
                <a:spcPts val="0"/>
              </a:spcBef>
              <a:spcAft>
                <a:spcPts val="0"/>
              </a:spcAft>
              <a:buNone/>
            </a:pPr>
            <a:r>
              <a:t/>
            </a:r>
            <a:endParaRPr sz="1400"/>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ko"/>
              <a:t>학습 정리</a:t>
            </a:r>
            <a:endParaRPr/>
          </a:p>
        </p:txBody>
      </p:sp>
      <p:sp>
        <p:nvSpPr>
          <p:cNvPr id="134" name="Google Shape;134;p23"/>
          <p:cNvSpPr txBox="1"/>
          <p:nvPr>
            <p:ph idx="1" type="body"/>
          </p:nvPr>
        </p:nvSpPr>
        <p:spPr>
          <a:xfrm>
            <a:off x="471900" y="776075"/>
            <a:ext cx="8222100" cy="3919500"/>
          </a:xfrm>
          <a:prstGeom prst="rect">
            <a:avLst/>
          </a:prstGeom>
        </p:spPr>
        <p:txBody>
          <a:bodyPr anchorCtr="0" anchor="t" bIns="91425" lIns="91425" spcFirstLastPara="1" rIns="91425" wrap="square" tIns="91425">
            <a:noAutofit/>
          </a:bodyPr>
          <a:lstStyle/>
          <a:p>
            <a:pPr indent="-330200" lvl="0" marL="457200" rtl="0" algn="l">
              <a:lnSpc>
                <a:spcPct val="140000"/>
              </a:lnSpc>
              <a:spcBef>
                <a:spcPts val="0"/>
              </a:spcBef>
              <a:spcAft>
                <a:spcPts val="0"/>
              </a:spcAft>
              <a:buSzPts val="1600"/>
              <a:buChar char="●"/>
            </a:pPr>
            <a:r>
              <a:rPr lang="ko" sz="1600"/>
              <a:t>스프링은 자바 기반 J2EE 애플리케이션의 복잡성을 해결하기 위해 탄생</a:t>
            </a:r>
            <a:endParaRPr sz="1600"/>
          </a:p>
          <a:p>
            <a:pPr indent="-330200" lvl="0" marL="457200" rtl="0" algn="l">
              <a:lnSpc>
                <a:spcPct val="140000"/>
              </a:lnSpc>
              <a:spcBef>
                <a:spcPts val="0"/>
              </a:spcBef>
              <a:spcAft>
                <a:spcPts val="0"/>
              </a:spcAft>
              <a:buSzPts val="1600"/>
              <a:buChar char="●"/>
            </a:pPr>
            <a:r>
              <a:rPr lang="ko" sz="1600"/>
              <a:t>스프링은 간결성, 높은 유연성, 커스터마이징, 빠른 개발 속도 등이 특징</a:t>
            </a:r>
            <a:endParaRPr sz="1600"/>
          </a:p>
          <a:p>
            <a:pPr indent="-330200" lvl="0" marL="457200" rtl="0" algn="l">
              <a:lnSpc>
                <a:spcPct val="140000"/>
              </a:lnSpc>
              <a:spcBef>
                <a:spcPts val="0"/>
              </a:spcBef>
              <a:spcAft>
                <a:spcPts val="0"/>
              </a:spcAft>
              <a:buSzPts val="1600"/>
              <a:buChar char="●"/>
            </a:pPr>
            <a:r>
              <a:rPr lang="ko" sz="1600"/>
              <a:t>스프링은 꾸준한 버전 변경이 이루어졌는데, 3.0 이상의 버전에서 핵심 기술들을 사용할 수 있음</a:t>
            </a:r>
            <a:endParaRPr sz="1600"/>
          </a:p>
          <a:p>
            <a:pPr indent="-330200" lvl="0" marL="457200" rtl="0" algn="l">
              <a:lnSpc>
                <a:spcPct val="140000"/>
              </a:lnSpc>
              <a:spcBef>
                <a:spcPts val="0"/>
              </a:spcBef>
              <a:spcAft>
                <a:spcPts val="0"/>
              </a:spcAft>
              <a:buSzPts val="1600"/>
              <a:buChar char="●"/>
            </a:pPr>
            <a:r>
              <a:rPr lang="ko" sz="1600"/>
              <a:t>스프링 설계 원칙에 기반하여 특징들이 탄생되었기 때문에, 설계 원칙을 아는 것이 학습에 도움</a:t>
            </a:r>
            <a:endParaRPr sz="1600"/>
          </a:p>
          <a:p>
            <a:pPr indent="-330200" lvl="0" marL="457200" rtl="0" algn="l">
              <a:lnSpc>
                <a:spcPct val="140000"/>
              </a:lnSpc>
              <a:spcBef>
                <a:spcPts val="0"/>
              </a:spcBef>
              <a:spcAft>
                <a:spcPts val="0"/>
              </a:spcAft>
              <a:buSzPts val="1600"/>
              <a:buChar char="●"/>
            </a:pPr>
            <a:r>
              <a:rPr lang="ko" sz="1600"/>
              <a:t>앞으로 백엔드 개발에 필요한 기능들을 주로 학습할 예정</a:t>
            </a:r>
            <a:endParaRPr sz="1600"/>
          </a:p>
          <a:p>
            <a:pPr indent="-330200" lvl="0" marL="457200" rtl="0" algn="l">
              <a:lnSpc>
                <a:spcPct val="140000"/>
              </a:lnSpc>
              <a:spcBef>
                <a:spcPts val="0"/>
              </a:spcBef>
              <a:spcAft>
                <a:spcPts val="0"/>
              </a:spcAft>
              <a:buSzPts val="1600"/>
              <a:buChar char="●"/>
            </a:pPr>
            <a:r>
              <a:rPr lang="ko" sz="1600"/>
              <a:t>실습을 통해 각 특징 및 기능을 이해하며 학습할 예정</a:t>
            </a:r>
            <a:endParaRPr sz="1600"/>
          </a:p>
        </p:txBody>
      </p:sp>
      <p:sp>
        <p:nvSpPr>
          <p:cNvPr id="135" name="Google Shape;135;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