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45"/>
  </p:notesMasterIdLst>
  <p:sldIdLst>
    <p:sldId id="256" r:id="rId5"/>
    <p:sldId id="342" r:id="rId6"/>
    <p:sldId id="338" r:id="rId7"/>
    <p:sldId id="339" r:id="rId8"/>
    <p:sldId id="340" r:id="rId9"/>
    <p:sldId id="348" r:id="rId10"/>
    <p:sldId id="349" r:id="rId11"/>
    <p:sldId id="344" r:id="rId12"/>
    <p:sldId id="345" r:id="rId13"/>
    <p:sldId id="346" r:id="rId14"/>
    <p:sldId id="347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337" r:id="rId25"/>
    <p:sldId id="341" r:id="rId26"/>
    <p:sldId id="269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280" r:id="rId35"/>
    <p:sldId id="281" r:id="rId36"/>
    <p:sldId id="343" r:id="rId37"/>
    <p:sldId id="336" r:id="rId38"/>
    <p:sldId id="327" r:id="rId39"/>
    <p:sldId id="328" r:id="rId40"/>
    <p:sldId id="330" r:id="rId41"/>
    <p:sldId id="331" r:id="rId42"/>
    <p:sldId id="332" r:id="rId43"/>
    <p:sldId id="33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2BB4-7F06-4C9E-8DE4-69E0B8AA0BAD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38B21-6C7A-4A5B-A444-8C829200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3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24F61C-BC59-4706-B357-683027FD1C92}" type="slidenum">
              <a:rPr lang="en-GB"/>
              <a:pPr/>
              <a:t>18</a:t>
            </a:fld>
            <a:endParaRPr lang="en-GB"/>
          </a:p>
        </p:txBody>
      </p:sp>
      <p:sp>
        <p:nvSpPr>
          <p:cNvPr id="4813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813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4C17BA-045C-49F7-873B-1CF46D2173C3}" type="slidenum">
              <a:rPr lang="en-GB"/>
              <a:pPr/>
              <a:t>19</a:t>
            </a:fld>
            <a:endParaRPr lang="en-GB"/>
          </a:p>
        </p:txBody>
      </p:sp>
      <p:sp>
        <p:nvSpPr>
          <p:cNvPr id="5017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018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CA32B4-9230-4F45-A49E-7039C8771A6D}" type="slidenum">
              <a:rPr lang="en-GB"/>
              <a:pPr/>
              <a:t>20</a:t>
            </a:fld>
            <a:endParaRPr lang="en-GB"/>
          </a:p>
        </p:txBody>
      </p:sp>
      <p:sp>
        <p:nvSpPr>
          <p:cNvPr id="52227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2228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171B9D-0D69-474C-8494-2CC738E2678D}" type="slidenum">
              <a:rPr lang="en-GB"/>
              <a:pPr/>
              <a:t>23</a:t>
            </a:fld>
            <a:endParaRPr lang="en-GB"/>
          </a:p>
        </p:txBody>
      </p:sp>
      <p:sp>
        <p:nvSpPr>
          <p:cNvPr id="54275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4276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3B793C-19C3-4518-B775-4CE3EAF09F33}" type="slidenum">
              <a:rPr lang="en-GB"/>
              <a:pPr/>
              <a:t>24</a:t>
            </a:fld>
            <a:endParaRPr lang="en-GB"/>
          </a:p>
        </p:txBody>
      </p:sp>
      <p:sp>
        <p:nvSpPr>
          <p:cNvPr id="5632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632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027D6B-85AD-46A3-B16C-9BE8544E6F61}" type="slidenum">
              <a:rPr lang="en-GB"/>
              <a:pPr/>
              <a:t>25</a:t>
            </a:fld>
            <a:endParaRPr lang="en-GB"/>
          </a:p>
        </p:txBody>
      </p:sp>
      <p:sp>
        <p:nvSpPr>
          <p:cNvPr id="6041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042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BFCE31-BF29-4E1A-8632-6B7859B55821}" type="slidenum">
              <a:rPr lang="en-GB"/>
              <a:pPr/>
              <a:t>26</a:t>
            </a:fld>
            <a:endParaRPr lang="en-GB"/>
          </a:p>
        </p:txBody>
      </p:sp>
      <p:sp>
        <p:nvSpPr>
          <p:cNvPr id="62467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2468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 and Machine Language.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(ISA) is a protocol that defines how a computing machine appears to a machine language programmer or compiler. The ISA describes the (1) memory model, (2) instruction format, types and modes, and (3) operand registers, types, and data addressing.</a:t>
            </a:r>
            <a:endParaRPr lang="en-US" dirty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C8096E-1F4F-4E33-8C61-1D4AC4F4D3A2}" type="slidenum">
              <a:rPr lang="en-GB"/>
              <a:pPr/>
              <a:t>27</a:t>
            </a:fld>
            <a:endParaRPr lang="en-GB"/>
          </a:p>
        </p:txBody>
      </p:sp>
      <p:sp>
        <p:nvSpPr>
          <p:cNvPr id="64515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4516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31E373-A80E-49DD-8557-9B719276BD08}" type="slidenum">
              <a:rPr lang="en-GB"/>
              <a:pPr/>
              <a:t>28</a:t>
            </a:fld>
            <a:endParaRPr lang="en-GB"/>
          </a:p>
        </p:txBody>
      </p:sp>
      <p:sp>
        <p:nvSpPr>
          <p:cNvPr id="6656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656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BC7D00-D5E4-4376-906B-3D046306AC56}" type="slidenum">
              <a:rPr lang="en-GB"/>
              <a:pPr/>
              <a:t>29</a:t>
            </a:fld>
            <a:endParaRPr lang="en-GB"/>
          </a:p>
        </p:txBody>
      </p:sp>
      <p:sp>
        <p:nvSpPr>
          <p:cNvPr id="6861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861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4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801D03-B8BE-4D46-994F-1D00E9E81BFD}" type="slidenum">
              <a:rPr lang="en-GB"/>
              <a:pPr/>
              <a:t>30</a:t>
            </a:fld>
            <a:endParaRPr lang="en-GB"/>
          </a:p>
        </p:txBody>
      </p:sp>
      <p:sp>
        <p:nvSpPr>
          <p:cNvPr id="7065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066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91D41C-8225-43EA-A440-6D609439DBFA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680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658AA0-D2F8-4686-B768-F5E10AA6EE36}" type="slidenum">
              <a:rPr lang="en-GB"/>
              <a:pPr/>
              <a:t>32</a:t>
            </a:fld>
            <a:endParaRPr lang="en-GB"/>
          </a:p>
        </p:txBody>
      </p:sp>
      <p:sp>
        <p:nvSpPr>
          <p:cNvPr id="7885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885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658AA0-D2F8-4686-B768-F5E10AA6EE36}" type="slidenum">
              <a:rPr lang="en-GB"/>
              <a:pPr/>
              <a:t>33</a:t>
            </a:fld>
            <a:endParaRPr lang="en-GB"/>
          </a:p>
        </p:txBody>
      </p:sp>
      <p:sp>
        <p:nvSpPr>
          <p:cNvPr id="7885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885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0E70C8-2EB3-4C6A-B879-65CA6502CC3D}" type="slidenum">
              <a:rPr lang="en-GB"/>
              <a:pPr/>
              <a:t>35</a:t>
            </a:fld>
            <a:endParaRPr lang="en-GB"/>
          </a:p>
        </p:txBody>
      </p:sp>
      <p:sp>
        <p:nvSpPr>
          <p:cNvPr id="17305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73060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2C86AE-D6CA-430B-B20A-AB5327217EB8}" type="slidenum">
              <a:rPr lang="en-GB"/>
              <a:pPr/>
              <a:t>36</a:t>
            </a:fld>
            <a:endParaRPr lang="en-GB"/>
          </a:p>
        </p:txBody>
      </p:sp>
      <p:sp>
        <p:nvSpPr>
          <p:cNvPr id="17510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75108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E1AFD9-2E46-46B5-B98F-C663BB340007}" type="slidenum">
              <a:rPr lang="en-GB"/>
              <a:pPr/>
              <a:t>37</a:t>
            </a:fld>
            <a:endParaRPr lang="en-GB"/>
          </a:p>
        </p:txBody>
      </p:sp>
      <p:sp>
        <p:nvSpPr>
          <p:cNvPr id="17920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79204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E973C3-2B7A-4B67-8BFC-05C3613AB3CD}" type="slidenum">
              <a:rPr lang="en-GB"/>
              <a:pPr/>
              <a:t>38</a:t>
            </a:fld>
            <a:endParaRPr lang="en-GB"/>
          </a:p>
        </p:txBody>
      </p:sp>
      <p:sp>
        <p:nvSpPr>
          <p:cNvPr id="18125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81252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34D0A5-4DED-4AB3-A87D-AD2D95022D7A}" type="slidenum">
              <a:rPr lang="en-GB"/>
              <a:pPr/>
              <a:t>39</a:t>
            </a:fld>
            <a:endParaRPr lang="en-GB"/>
          </a:p>
        </p:txBody>
      </p:sp>
      <p:sp>
        <p:nvSpPr>
          <p:cNvPr id="18329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83300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956CA6-F490-4E92-A7C5-9FA0F0E9A21B}" type="slidenum">
              <a:rPr lang="en-GB"/>
              <a:pPr/>
              <a:t>40</a:t>
            </a:fld>
            <a:endParaRPr lang="en-GB"/>
          </a:p>
        </p:txBody>
      </p:sp>
      <p:sp>
        <p:nvSpPr>
          <p:cNvPr id="18944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89444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5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12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8B68D3-7568-433E-9C2B-994D588C0D7E}" type="slidenum">
              <a:rPr lang="en-GB"/>
              <a:pPr/>
              <a:t>13</a:t>
            </a:fld>
            <a:endParaRPr lang="en-GB"/>
          </a:p>
        </p:txBody>
      </p:sp>
      <p:sp>
        <p:nvSpPr>
          <p:cNvPr id="3789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789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257292-6B23-4409-B929-11E3497D1CD6}" type="slidenum">
              <a:rPr lang="en-GB"/>
              <a:pPr/>
              <a:t>14</a:t>
            </a:fld>
            <a:endParaRPr lang="en-GB"/>
          </a:p>
        </p:txBody>
      </p:sp>
      <p:sp>
        <p:nvSpPr>
          <p:cNvPr id="3993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994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FA9B2C-B32B-40FE-A4ED-4271FAA5B1B5}" type="slidenum">
              <a:rPr lang="en-GB"/>
              <a:pPr/>
              <a:t>15</a:t>
            </a:fld>
            <a:endParaRPr lang="en-GB"/>
          </a:p>
        </p:txBody>
      </p:sp>
      <p:sp>
        <p:nvSpPr>
          <p:cNvPr id="41987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1988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6D548B-5D53-4887-8320-829DCA8547AF}" type="slidenum">
              <a:rPr lang="en-GB"/>
              <a:pPr/>
              <a:t>16</a:t>
            </a:fld>
            <a:endParaRPr lang="en-GB"/>
          </a:p>
        </p:txBody>
      </p:sp>
      <p:sp>
        <p:nvSpPr>
          <p:cNvPr id="44035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4036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5DDEB7-5BAD-417F-8606-B2235D8793B7}" type="slidenum">
              <a:rPr lang="en-GB"/>
              <a:pPr/>
              <a:t>17</a:t>
            </a:fld>
            <a:endParaRPr lang="en-GB"/>
          </a:p>
        </p:txBody>
      </p:sp>
      <p:sp>
        <p:nvSpPr>
          <p:cNvPr id="4608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608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60917-281A-43B6-B4D3-EC604382D477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C1971-678D-485A-BC21-F2020E82A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86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03831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7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64990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59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C54CB-BA06-4063-9394-24F3E8879B1A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29105-D9D6-4913-829E-5B49437B49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54832-7158-474D-AD4A-6AA58204004C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BF994-C2F3-47B8-A8C1-7B898E907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75" y="287338"/>
            <a:ext cx="7826375" cy="1141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5163" y="1582738"/>
            <a:ext cx="38354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582738"/>
            <a:ext cx="3836987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1-</a:t>
            </a:r>
            <a:fld id="{E75FA7E8-2E7C-4E26-BFDA-802210A16E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0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82BA7-82C0-4742-9ED8-368054423122}" type="datetime1">
              <a:rPr lang="en-US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4FCC-C994-4665-AB2D-4A504A5E0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69567-87BF-413E-8EB2-CFFE98EDD927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36CE8-EDC6-444A-9B31-9015D9015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DB35F-C021-4D1C-A956-F865D4B07011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81806-A79F-46CE-963E-60F683A06E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30A98-895F-4111-9307-23A1D0A368A6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23B7F-FE22-42E7-A152-2C9B26B503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8B36D-0050-4DD8-90F2-39CEA2581564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FC8E7-3E79-4FC7-8B81-1BB041AF2A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1028D-0A34-4CB3-B68D-F24875F091E1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57862-DF62-48BF-88F0-B657D5088B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783C4-9C74-4172-9335-392461A9B3BC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B6FA5-D790-430A-A086-C6F29CD1B0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6AA5A-A5F6-4568-93F9-3EBDFFD32451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B38F-1385-440C-A2C8-524F3E16F2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5/Grace_Hopper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race_Murray_Hopper" TargetMode="Externa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-1143000"/>
            <a:ext cx="7556205" cy="51938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A Comparative Analysis of Structured and Object-Oriented Programming Methods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E00E-1FDA-419E-460E-6598A55B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609600"/>
            <a:ext cx="8077202" cy="5431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programming focuses on </a:t>
            </a:r>
            <a:r>
              <a:rPr lang="en-US" b="1" dirty="0"/>
              <a:t>what</a:t>
            </a:r>
            <a:r>
              <a:rPr lang="en-US" dirty="0"/>
              <a:t> the program should accomplish, leaving the details of </a:t>
            </a:r>
            <a:r>
              <a:rPr lang="en-US" b="1" dirty="0"/>
              <a:t>how</a:t>
            </a:r>
            <a:r>
              <a:rPr lang="en-US" dirty="0"/>
              <a:t> it is accomplished to the underlying system or framework. The programmer describes the desired outcome, and the implementation is handled abstractly.</a:t>
            </a:r>
          </a:p>
          <a:p>
            <a:r>
              <a:rPr lang="en-US" b="1" dirty="0"/>
              <a:t>Characteristics: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Focus on Results</a:t>
            </a:r>
            <a:r>
              <a:rPr lang="en-US" dirty="0"/>
              <a:t>: Emphasizes the end result rather than the step-by-step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High-Level Abstractions</a:t>
            </a:r>
            <a:r>
              <a:rPr lang="en-US" dirty="0"/>
              <a:t>: Often uses domain-specific languages (DSLs) or frameworks.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State and Flow Hidden</a:t>
            </a:r>
            <a:r>
              <a:rPr lang="en-US" dirty="0"/>
              <a:t>: The underlying mechanism is abstracted away from the programmer.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SQL for database queries.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Functional programming (e.g., Haskell).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Logic programming (e.g., Prolog).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Some aspects of Python and JavaScript.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9027-D5EF-BEC0-7574-8594717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4035B-1A9A-A925-80B1-9C02B798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0F2-5816-4C41-6FEA-11F4C6C6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4D77-ACB5-21BD-3A30-481F1D7D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Declarative style: </a:t>
            </a:r>
          </a:p>
          <a:p>
            <a:r>
              <a:rPr lang="en-US" dirty="0"/>
              <a:t>finding the sum of a list </a:t>
            </a:r>
          </a:p>
          <a:p>
            <a:r>
              <a:rPr lang="en-US" dirty="0"/>
              <a:t>numbers = [1, 2, 3, 4, 5]</a:t>
            </a:r>
          </a:p>
          <a:p>
            <a:r>
              <a:rPr lang="en-US" dirty="0"/>
              <a:t> total = sum(numbers)</a:t>
            </a:r>
          </a:p>
          <a:p>
            <a:r>
              <a:rPr lang="en-US" dirty="0"/>
              <a:t> print(total)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8DA3-3874-7599-488D-13F51DA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AF588-5610-5844-F533-491B4AFB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04971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Programming Language …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provides an encoding for algorithms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…should express all possible algorithms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must be decodable by an algorithm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should support complex software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…should be easy to read and understand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should support efficient algorithms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…should support rapid software development</a:t>
            </a:r>
          </a:p>
          <a:p>
            <a:pPr lvl="1"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441325"/>
            <a:ext cx="7829550" cy="7096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Programming Domains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772400" cy="4473575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Scientific applications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Large number of floating point computations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Business applications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Produce reports, use decimal numbers and characters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Artificial intelligence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Symbols rather than numbers manipulated. Code = Data.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Systems programming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Need efficiency because of continuous use. Low-level control.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Scripting languages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Put a list of commands in a file to be executed. Glue apps.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Special-purpose languages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Simplest/fastest solution for a particular task.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618F8579-D3B3-41F4-B2BC-D3647E756B36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Language Evaluation Criteria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idx="1"/>
          </p:nvPr>
        </p:nvSpPr>
        <p:spPr>
          <a:xfrm>
            <a:off x="1338263" y="1614488"/>
            <a:ext cx="5099050" cy="3168650"/>
          </a:xfrm>
        </p:spPr>
        <p:txBody>
          <a:bodyPr>
            <a:spAutoFit/>
          </a:bodyPr>
          <a:lstStyle/>
          <a:p>
            <a:pPr marL="339725" indent="-339725" eaLnBrk="1" hangingPunct="1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Readability</a:t>
            </a:r>
          </a:p>
          <a:p>
            <a:pPr marL="339725" indent="-339725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Write-ability </a:t>
            </a:r>
          </a:p>
          <a:p>
            <a:pPr marL="339725" indent="-339725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Reliability</a:t>
            </a:r>
          </a:p>
          <a:p>
            <a:pPr marL="339725" indent="-339725" eaLnBrk="1" hangingPunct="1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Cost</a:t>
            </a:r>
          </a:p>
          <a:p>
            <a:pPr marL="339725" indent="-339725" eaLnBrk="1" hangingPunct="1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Others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3CE16A49-491A-4761-BC00-5C213283703B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/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138238" y="5108575"/>
            <a:ext cx="6781800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33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3300"/>
                </a:solidFill>
              </a:rPr>
              <a:t>The key to good language design consists of crafting the best possible compromise among these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162800" cy="114300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 Readability 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2333589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Overall simplicity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Too many features is bad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Multiplicity of features is bad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Orthogonality</a:t>
            </a:r>
            <a:endParaRPr lang="en-GB" sz="2400" dirty="0"/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 relatively small set of primitive constructs can be combined in a relatively small number of ways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E0AFAEB7-A185-4DF8-8B69-E6EA6377EB7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1057275" y="368300"/>
            <a:ext cx="6400800" cy="114300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 Write-ability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idx="1"/>
          </p:nvPr>
        </p:nvSpPr>
        <p:spPr>
          <a:xfrm>
            <a:off x="1020763" y="1666875"/>
            <a:ext cx="5995987" cy="190658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Simplicity and orthogonality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Support for abstraction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Support for alternative paradigms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Expressiveness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FF79F3D6-C0C3-4C63-A9F9-A7537DB9C92C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400800" cy="114300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 Reliability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6629400" cy="2286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Some PL features that impact reliability: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Type checking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Exception handling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Aliasing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5C3A90F-BB75-4ED0-8CE2-391771E4250B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248400" cy="1557338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Cost</a:t>
            </a:r>
            <a:br>
              <a:rPr lang="en-GB" sz="3200"/>
            </a:br>
            <a:endParaRPr lang="en-GB" sz="3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idx="1"/>
          </p:nvPr>
        </p:nvSpPr>
        <p:spPr>
          <a:xfrm>
            <a:off x="1020763" y="1666875"/>
            <a:ext cx="7078662" cy="37353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What is the cost involved in: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Training programmers to use language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Writing programs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Compiling programs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Executing programs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Using the language implementation system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Risk involved in using unreliable language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Maintaining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6BAE1723-DD12-4384-893F-86B95BF824CE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248400" cy="1557338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Other</a:t>
            </a:r>
            <a:br>
              <a:rPr lang="en-GB" sz="3200"/>
            </a:br>
            <a:endParaRPr lang="en-GB" sz="3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524000"/>
            <a:ext cx="5743575" cy="297180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Portability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Generality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Well-definedness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Elegance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Availability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400234F4-87A4-4BAC-AC9A-DF5C4FA27CA1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Paradigm</a:t>
            </a:r>
            <a:endParaRPr lang="en-US" dirty="0"/>
          </a:p>
        </p:txBody>
      </p:sp>
      <p:pic>
        <p:nvPicPr>
          <p:cNvPr id="6" name="Content Placeholder 5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06" y="3482181"/>
            <a:ext cx="2209800" cy="12382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Some Language Design Trade-Offs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213677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Reliability vs. cost of execution</a:t>
            </a: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Readability vs. writability</a:t>
            </a: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Flexibility vs. safety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C3938A24-C333-4D01-BB22-10E9A6D727DF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762000"/>
          </a:xfrm>
        </p:spPr>
        <p:txBody>
          <a:bodyPr/>
          <a:lstStyle/>
          <a:p>
            <a:r>
              <a:rPr lang="en-US" dirty="0"/>
              <a:t>Syntax &amp;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5720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A programming language's surface form is known as its syntax.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Most programming languages are purely textual; they use sequences of text including words, numbers, and punctuation, much like written natural languages.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On the other hand, there are some programming languages which are more graphical in nature, using visual relationships between symbols to specify a program.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The syntax of a language describes the possible combinations of symbols that form a syntactically correct program.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762000"/>
          </a:xfrm>
        </p:spPr>
        <p:txBody>
          <a:bodyPr/>
          <a:lstStyle/>
          <a:p>
            <a:r>
              <a:rPr lang="en-US" dirty="0"/>
              <a:t>Syntax &amp; Semantics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The meaning given to a combination of symbols is handled by semantics (either formal or hard-coded in a reference implementation)..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Programming language syntax is usually defined using a combination of regular expressions (for lexical structure)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This grammar specifies the following: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an expression</a:t>
            </a:r>
            <a:r>
              <a:rPr lang="en-US" sz="2400" dirty="0"/>
              <a:t> is either an atom or a list;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an atom </a:t>
            </a:r>
            <a:r>
              <a:rPr lang="en-US" sz="2400" dirty="0"/>
              <a:t>is either a number or a symbol;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 number </a:t>
            </a:r>
            <a:r>
              <a:rPr lang="en-US" sz="2400" dirty="0"/>
              <a:t>is an unbroken sequence of one or more decimal digits, optionally preceded by a plus or minus sign;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 symbol </a:t>
            </a:r>
            <a:r>
              <a:rPr lang="en-US" sz="2400" dirty="0"/>
              <a:t>is a letter followed by zero or more of any characters (excluding whitespace); and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 list </a:t>
            </a:r>
            <a:r>
              <a:rPr lang="en-US" sz="2400" dirty="0"/>
              <a:t>is a matched pair of parentheses, with zero or more expressions inside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/>
              <a:t>Influences on Language Design</a:t>
            </a:r>
            <a:br>
              <a:rPr lang="en-GB" sz="3200" dirty="0"/>
            </a:br>
            <a:r>
              <a:rPr lang="en-GB" sz="3200" dirty="0"/>
              <a:t>Through the Years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7162800" cy="4994188"/>
          </a:xfr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Programming methodologies thru time: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1950s and early 1960s: 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Simple applications; worry about machine efficiency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Late 1960s: 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People efficiency became important; 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readability, better control structures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Structured programming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Top-down design and step-wise refinement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Late 1970s: Process-oriented to data-oriented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data abstraction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Middle 1980s: Re-use, </a:t>
            </a:r>
            <a:r>
              <a:rPr lang="en-GB" sz="2000" dirty="0" err="1"/>
              <a:t>Moudularity</a:t>
            </a:r>
            <a:endParaRPr lang="en-GB" sz="2000" dirty="0"/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Object-oriented programming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Late 1990s: Portability, reliability, security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 err="1"/>
              <a:t>Java,C</a:t>
            </a:r>
            <a:r>
              <a:rPr lang="en-GB" sz="1900" dirty="0"/>
              <a:t>#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D82EBAE7-4252-4FD9-BAF6-E865573F68CF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8382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Some Programming Paradigms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295400"/>
            <a:ext cx="7162800" cy="4572000"/>
          </a:xfr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Imperative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FORTRAN, C, Pascal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Functional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LISP, Scheme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Logic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Rule-based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Rules are specified in no special order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Prolog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Object-oriented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Encapsulate data objects with processing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Inheritance and dynamic type binding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Grew out of imperative languages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C++, Java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584CB77A-FA48-4705-9F92-BDC7D0A3EAF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/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852488" y="5999163"/>
            <a:ext cx="7500937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FF3300"/>
                </a:solidFill>
              </a:rPr>
              <a:t>Languages typically support more than one paradigm although not equally well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317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/>
              <a:t>Virtual Machines (VM’s)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/>
              <a:t>1-</a:t>
            </a:r>
            <a:fld id="{205FF947-250B-4785-BCF2-E2C82A585395}" type="slidenum">
              <a:rPr lang="en-GB" sz="1600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6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990600"/>
            <a:ext cx="7745412" cy="5562600"/>
            <a:chOff x="353" y="971"/>
            <a:chExt cx="5018" cy="2424"/>
          </a:xfrm>
        </p:grpSpPr>
        <p:sp>
          <p:nvSpPr>
            <p:cNvPr id="59397" name="Rectangle 3"/>
            <p:cNvSpPr>
              <a:spLocks noChangeArrowheads="1"/>
            </p:cNvSpPr>
            <p:nvPr/>
          </p:nvSpPr>
          <p:spPr bwMode="auto">
            <a:xfrm>
              <a:off x="3683" y="3085"/>
              <a:ext cx="1688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Numeric, Binary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Difficult for Humans</a:t>
              </a:r>
            </a:p>
          </p:txBody>
        </p:sp>
        <p:sp>
          <p:nvSpPr>
            <p:cNvPr id="59398" name="Rectangle 4"/>
            <p:cNvSpPr>
              <a:spLocks noChangeArrowheads="1"/>
            </p:cNvSpPr>
            <p:nvPr/>
          </p:nvSpPr>
          <p:spPr bwMode="auto">
            <a:xfrm>
              <a:off x="2766" y="3085"/>
              <a:ext cx="917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bits, binary addresses</a:t>
              </a:r>
            </a:p>
          </p:txBody>
        </p:sp>
        <p:sp>
          <p:nvSpPr>
            <p:cNvPr id="59399" name="Rectangle 5"/>
            <p:cNvSpPr>
              <a:spLocks noChangeArrowheads="1"/>
            </p:cNvSpPr>
            <p:nvPr/>
          </p:nvSpPr>
          <p:spPr bwMode="auto">
            <a:xfrm>
              <a:off x="1793" y="3085"/>
              <a:ext cx="973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</a:rPr>
                <a:t>load, store, add, branch</a:t>
              </a:r>
            </a:p>
          </p:txBody>
        </p:sp>
        <p:sp>
          <p:nvSpPr>
            <p:cNvPr id="59400" name="Rectangle 6"/>
            <p:cNvSpPr>
              <a:spLocks noChangeArrowheads="1"/>
            </p:cNvSpPr>
            <p:nvPr/>
          </p:nvSpPr>
          <p:spPr bwMode="auto">
            <a:xfrm>
              <a:off x="1087" y="3085"/>
              <a:ext cx="706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MIPS, Intel 80x86</a:t>
              </a:r>
            </a:p>
          </p:txBody>
        </p:sp>
        <p:sp>
          <p:nvSpPr>
            <p:cNvPr id="59401" name="Rectangle 7"/>
            <p:cNvSpPr>
              <a:spLocks noChangeArrowheads="1"/>
            </p:cNvSpPr>
            <p:nvPr/>
          </p:nvSpPr>
          <p:spPr bwMode="auto">
            <a:xfrm>
              <a:off x="353" y="3085"/>
              <a:ext cx="734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Machine-Level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(ISA)</a:t>
              </a:r>
            </a:p>
          </p:txBody>
        </p:sp>
        <p:sp>
          <p:nvSpPr>
            <p:cNvPr id="59402" name="Rectangle 8"/>
            <p:cNvSpPr>
              <a:spLocks noChangeArrowheads="1"/>
            </p:cNvSpPr>
            <p:nvPr/>
          </p:nvSpPr>
          <p:spPr bwMode="auto">
            <a:xfrm>
              <a:off x="2766" y="2522"/>
              <a:ext cx="917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registers, labelled memory cells</a:t>
              </a:r>
            </a:p>
          </p:txBody>
        </p:sp>
        <p:sp>
          <p:nvSpPr>
            <p:cNvPr id="59403" name="Rectangle 9"/>
            <p:cNvSpPr>
              <a:spLocks noChangeArrowheads="1"/>
            </p:cNvSpPr>
            <p:nvPr/>
          </p:nvSpPr>
          <p:spPr bwMode="auto">
            <a:xfrm>
              <a:off x="2766" y="1959"/>
              <a:ext cx="917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arrays, structures</a:t>
              </a:r>
            </a:p>
          </p:txBody>
        </p:sp>
        <p:sp>
          <p:nvSpPr>
            <p:cNvPr id="59404" name="Rectangle 10"/>
            <p:cNvSpPr>
              <a:spLocks noChangeArrowheads="1"/>
            </p:cNvSpPr>
            <p:nvPr/>
          </p:nvSpPr>
          <p:spPr bwMode="auto">
            <a:xfrm>
              <a:off x="2766" y="1373"/>
              <a:ext cx="917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cells, paragraphs, sections</a:t>
              </a:r>
            </a:p>
          </p:txBody>
        </p:sp>
        <p:sp>
          <p:nvSpPr>
            <p:cNvPr id="59405" name="Rectangle 11"/>
            <p:cNvSpPr>
              <a:spLocks noChangeArrowheads="1"/>
            </p:cNvSpPr>
            <p:nvPr/>
          </p:nvSpPr>
          <p:spPr bwMode="auto">
            <a:xfrm>
              <a:off x="2766" y="971"/>
              <a:ext cx="917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</a:rPr>
                <a:t>Data Elements</a:t>
              </a:r>
            </a:p>
          </p:txBody>
        </p:sp>
        <p:sp>
          <p:nvSpPr>
            <p:cNvPr id="59406" name="Rectangle 12"/>
            <p:cNvSpPr>
              <a:spLocks noChangeArrowheads="1"/>
            </p:cNvSpPr>
            <p:nvPr/>
          </p:nvSpPr>
          <p:spPr bwMode="auto">
            <a:xfrm>
              <a:off x="1793" y="2522"/>
              <a:ext cx="973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directives, pseudo-instructions, macros</a:t>
              </a:r>
            </a:p>
          </p:txBody>
        </p:sp>
        <p:sp>
          <p:nvSpPr>
            <p:cNvPr id="59407" name="Rectangle 13"/>
            <p:cNvSpPr>
              <a:spLocks noChangeArrowheads="1"/>
            </p:cNvSpPr>
            <p:nvPr/>
          </p:nvSpPr>
          <p:spPr bwMode="auto">
            <a:xfrm>
              <a:off x="1793" y="1959"/>
              <a:ext cx="973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if-then-else, procedures, loops</a:t>
              </a:r>
            </a:p>
          </p:txBody>
        </p:sp>
        <p:sp>
          <p:nvSpPr>
            <p:cNvPr id="59408" name="Rectangle 14"/>
            <p:cNvSpPr>
              <a:spLocks noChangeArrowheads="1"/>
            </p:cNvSpPr>
            <p:nvPr/>
          </p:nvSpPr>
          <p:spPr bwMode="auto">
            <a:xfrm>
              <a:off x="1793" y="1373"/>
              <a:ext cx="973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Drag &amp; Drop, GUI ops, macros</a:t>
              </a:r>
            </a:p>
          </p:txBody>
        </p:sp>
        <p:sp>
          <p:nvSpPr>
            <p:cNvPr id="59409" name="Rectangle 15"/>
            <p:cNvSpPr>
              <a:spLocks noChangeArrowheads="1"/>
            </p:cNvSpPr>
            <p:nvPr/>
          </p:nvSpPr>
          <p:spPr bwMode="auto">
            <a:xfrm>
              <a:off x="1793" y="971"/>
              <a:ext cx="973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Instruction Elements</a:t>
              </a:r>
            </a:p>
          </p:txBody>
        </p:sp>
        <p:sp>
          <p:nvSpPr>
            <p:cNvPr id="59410" name="Rectangle 16"/>
            <p:cNvSpPr>
              <a:spLocks noChangeArrowheads="1"/>
            </p:cNvSpPr>
            <p:nvPr/>
          </p:nvSpPr>
          <p:spPr bwMode="auto">
            <a:xfrm>
              <a:off x="353" y="2522"/>
              <a:ext cx="734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Assembly-Level</a:t>
              </a:r>
            </a:p>
          </p:txBody>
        </p:sp>
        <p:sp>
          <p:nvSpPr>
            <p:cNvPr id="59411" name="Rectangle 17"/>
            <p:cNvSpPr>
              <a:spLocks noChangeArrowheads="1"/>
            </p:cNvSpPr>
            <p:nvPr/>
          </p:nvSpPr>
          <p:spPr bwMode="auto">
            <a:xfrm>
              <a:off x="353" y="1959"/>
              <a:ext cx="734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High-Level Language</a:t>
              </a:r>
            </a:p>
          </p:txBody>
        </p:sp>
        <p:sp>
          <p:nvSpPr>
            <p:cNvPr id="59412" name="Rectangle 18"/>
            <p:cNvSpPr>
              <a:spLocks noChangeArrowheads="1"/>
            </p:cNvSpPr>
            <p:nvPr/>
          </p:nvSpPr>
          <p:spPr bwMode="auto">
            <a:xfrm>
              <a:off x="353" y="1373"/>
              <a:ext cx="734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Application Programs</a:t>
              </a:r>
            </a:p>
          </p:txBody>
        </p:sp>
        <p:sp>
          <p:nvSpPr>
            <p:cNvPr id="59413" name="Rectangle 19"/>
            <p:cNvSpPr>
              <a:spLocks noChangeArrowheads="1"/>
            </p:cNvSpPr>
            <p:nvPr/>
          </p:nvSpPr>
          <p:spPr bwMode="auto">
            <a:xfrm>
              <a:off x="353" y="971"/>
              <a:ext cx="734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</a:rPr>
                <a:t> Type of Virtual Machine</a:t>
              </a:r>
            </a:p>
          </p:txBody>
        </p:sp>
        <p:sp>
          <p:nvSpPr>
            <p:cNvPr id="59414" name="Rectangle 20"/>
            <p:cNvSpPr>
              <a:spLocks noChangeArrowheads="1"/>
            </p:cNvSpPr>
            <p:nvPr/>
          </p:nvSpPr>
          <p:spPr bwMode="auto">
            <a:xfrm>
              <a:off x="3683" y="2522"/>
              <a:ext cx="1688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Symbolic Instructions/Data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Hides some machine details like alignment, address calculations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Exposes Machine ISA</a:t>
              </a:r>
            </a:p>
          </p:txBody>
        </p:sp>
        <p:sp>
          <p:nvSpPr>
            <p:cNvPr id="59415" name="Rectangle 21"/>
            <p:cNvSpPr>
              <a:spLocks noChangeArrowheads="1"/>
            </p:cNvSpPr>
            <p:nvPr/>
          </p:nvSpPr>
          <p:spPr bwMode="auto">
            <a:xfrm>
              <a:off x="1087" y="2522"/>
              <a:ext cx="706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SPIM, MASM</a:t>
              </a:r>
            </a:p>
          </p:txBody>
        </p:sp>
        <p:sp>
          <p:nvSpPr>
            <p:cNvPr id="59416" name="Rectangle 22"/>
            <p:cNvSpPr>
              <a:spLocks noChangeArrowheads="1"/>
            </p:cNvSpPr>
            <p:nvPr/>
          </p:nvSpPr>
          <p:spPr bwMode="auto">
            <a:xfrm>
              <a:off x="3683" y="1959"/>
              <a:ext cx="1688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Modular, Structured, Model Human Language/Thought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General Purpose Abstractions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Hides Lower Levels</a:t>
              </a:r>
            </a:p>
          </p:txBody>
        </p:sp>
        <p:sp>
          <p:nvSpPr>
            <p:cNvPr id="59417" name="Rectangle 23"/>
            <p:cNvSpPr>
              <a:spLocks noChangeArrowheads="1"/>
            </p:cNvSpPr>
            <p:nvPr/>
          </p:nvSpPr>
          <p:spPr bwMode="auto">
            <a:xfrm>
              <a:off x="1087" y="1959"/>
              <a:ext cx="706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C, C++, Java, FORTRAN, Pascal</a:t>
              </a:r>
            </a:p>
          </p:txBody>
        </p:sp>
        <p:sp>
          <p:nvSpPr>
            <p:cNvPr id="59418" name="Rectangle 24"/>
            <p:cNvSpPr>
              <a:spLocks noChangeArrowheads="1"/>
            </p:cNvSpPr>
            <p:nvPr/>
          </p:nvSpPr>
          <p:spPr bwMode="auto">
            <a:xfrm>
              <a:off x="3683" y="1373"/>
              <a:ext cx="1688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Visual, Graphical, Interactive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Application Specific Abstractions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Easy for Humans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Hides HLL Level</a:t>
              </a:r>
            </a:p>
          </p:txBody>
        </p:sp>
        <p:sp>
          <p:nvSpPr>
            <p:cNvPr id="59419" name="Rectangle 25"/>
            <p:cNvSpPr>
              <a:spLocks noChangeArrowheads="1"/>
            </p:cNvSpPr>
            <p:nvPr/>
          </p:nvSpPr>
          <p:spPr bwMode="auto">
            <a:xfrm>
              <a:off x="1087" y="1373"/>
              <a:ext cx="706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Spreadsheet, Word Processor</a:t>
              </a:r>
            </a:p>
          </p:txBody>
        </p:sp>
        <p:sp>
          <p:nvSpPr>
            <p:cNvPr id="59420" name="Rectangle 26"/>
            <p:cNvSpPr>
              <a:spLocks noChangeArrowheads="1"/>
            </p:cNvSpPr>
            <p:nvPr/>
          </p:nvSpPr>
          <p:spPr bwMode="auto">
            <a:xfrm>
              <a:off x="3683" y="971"/>
              <a:ext cx="1688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Comments</a:t>
              </a:r>
            </a:p>
          </p:txBody>
        </p:sp>
        <p:sp>
          <p:nvSpPr>
            <p:cNvPr id="59421" name="Rectangle 27"/>
            <p:cNvSpPr>
              <a:spLocks noChangeArrowheads="1"/>
            </p:cNvSpPr>
            <p:nvPr/>
          </p:nvSpPr>
          <p:spPr bwMode="auto">
            <a:xfrm>
              <a:off x="1087" y="971"/>
              <a:ext cx="706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Examples</a:t>
              </a:r>
            </a:p>
          </p:txBody>
        </p:sp>
        <p:sp>
          <p:nvSpPr>
            <p:cNvPr id="59422" name="Line 28"/>
            <p:cNvSpPr>
              <a:spLocks noChangeShapeType="1"/>
            </p:cNvSpPr>
            <p:nvPr/>
          </p:nvSpPr>
          <p:spPr bwMode="auto">
            <a:xfrm>
              <a:off x="353" y="971"/>
              <a:ext cx="501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3" name="Line 29"/>
            <p:cNvSpPr>
              <a:spLocks noChangeShapeType="1"/>
            </p:cNvSpPr>
            <p:nvPr/>
          </p:nvSpPr>
          <p:spPr bwMode="auto">
            <a:xfrm>
              <a:off x="353" y="1373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4" name="Line 30"/>
            <p:cNvSpPr>
              <a:spLocks noChangeShapeType="1"/>
            </p:cNvSpPr>
            <p:nvPr/>
          </p:nvSpPr>
          <p:spPr bwMode="auto">
            <a:xfrm>
              <a:off x="353" y="1959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5" name="Line 31"/>
            <p:cNvSpPr>
              <a:spLocks noChangeShapeType="1"/>
            </p:cNvSpPr>
            <p:nvPr/>
          </p:nvSpPr>
          <p:spPr bwMode="auto">
            <a:xfrm>
              <a:off x="353" y="2522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6" name="Line 32"/>
            <p:cNvSpPr>
              <a:spLocks noChangeShapeType="1"/>
            </p:cNvSpPr>
            <p:nvPr/>
          </p:nvSpPr>
          <p:spPr bwMode="auto">
            <a:xfrm>
              <a:off x="353" y="3085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7" name="Line 33"/>
            <p:cNvSpPr>
              <a:spLocks noChangeShapeType="1"/>
            </p:cNvSpPr>
            <p:nvPr/>
          </p:nvSpPr>
          <p:spPr bwMode="auto">
            <a:xfrm>
              <a:off x="353" y="3395"/>
              <a:ext cx="501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8" name="Line 34"/>
            <p:cNvSpPr>
              <a:spLocks noChangeShapeType="1"/>
            </p:cNvSpPr>
            <p:nvPr/>
          </p:nvSpPr>
          <p:spPr bwMode="auto">
            <a:xfrm>
              <a:off x="353" y="971"/>
              <a:ext cx="1" cy="242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9" name="Line 35"/>
            <p:cNvSpPr>
              <a:spLocks noChangeShapeType="1"/>
            </p:cNvSpPr>
            <p:nvPr/>
          </p:nvSpPr>
          <p:spPr bwMode="auto">
            <a:xfrm>
              <a:off x="1793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0" name="Line 36"/>
            <p:cNvSpPr>
              <a:spLocks noChangeShapeType="1"/>
            </p:cNvSpPr>
            <p:nvPr/>
          </p:nvSpPr>
          <p:spPr bwMode="auto">
            <a:xfrm>
              <a:off x="5371" y="971"/>
              <a:ext cx="1" cy="242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1" name="Line 37"/>
            <p:cNvSpPr>
              <a:spLocks noChangeShapeType="1"/>
            </p:cNvSpPr>
            <p:nvPr/>
          </p:nvSpPr>
          <p:spPr bwMode="auto">
            <a:xfrm>
              <a:off x="1087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2" name="Line 38"/>
            <p:cNvSpPr>
              <a:spLocks noChangeShapeType="1"/>
            </p:cNvSpPr>
            <p:nvPr/>
          </p:nvSpPr>
          <p:spPr bwMode="auto">
            <a:xfrm>
              <a:off x="2766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3" name="Line 39"/>
            <p:cNvSpPr>
              <a:spLocks noChangeShapeType="1"/>
            </p:cNvSpPr>
            <p:nvPr/>
          </p:nvSpPr>
          <p:spPr bwMode="auto">
            <a:xfrm>
              <a:off x="3683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"/>
          <p:cNvSpPr>
            <a:spLocks noGrp="1" noChangeArrowheads="1"/>
          </p:cNvSpPr>
          <p:nvPr>
            <p:ph type="title"/>
          </p:nvPr>
        </p:nvSpPr>
        <p:spPr>
          <a:xfrm>
            <a:off x="1663700" y="287338"/>
            <a:ext cx="6080125" cy="7635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Computing in Perspective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F2977C19-3DF4-41FA-BBFD-08726CD0E5F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81050" y="2060575"/>
            <a:ext cx="1397000" cy="3184525"/>
            <a:chOff x="492" y="1298"/>
            <a:chExt cx="880" cy="2006"/>
          </a:xfrm>
        </p:grpSpPr>
        <p:sp>
          <p:nvSpPr>
            <p:cNvPr id="61463" name="Rectangle 3"/>
            <p:cNvSpPr>
              <a:spLocks noChangeArrowheads="1"/>
            </p:cNvSpPr>
            <p:nvPr/>
          </p:nvSpPr>
          <p:spPr bwMode="auto">
            <a:xfrm>
              <a:off x="492" y="2754"/>
              <a:ext cx="880" cy="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Machine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Language (ISA)</a:t>
              </a:r>
            </a:p>
          </p:txBody>
        </p:sp>
        <p:sp>
          <p:nvSpPr>
            <p:cNvPr id="61464" name="Rectangle 4"/>
            <p:cNvSpPr>
              <a:spLocks noChangeArrowheads="1"/>
            </p:cNvSpPr>
            <p:nvPr/>
          </p:nvSpPr>
          <p:spPr bwMode="auto">
            <a:xfrm>
              <a:off x="492" y="2304"/>
              <a:ext cx="880" cy="4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Assembly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61465" name="Rectangle 5"/>
            <p:cNvSpPr>
              <a:spLocks noChangeArrowheads="1"/>
            </p:cNvSpPr>
            <p:nvPr/>
          </p:nvSpPr>
          <p:spPr bwMode="auto">
            <a:xfrm>
              <a:off x="492" y="1793"/>
              <a:ext cx="880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High-Level Language</a:t>
              </a:r>
            </a:p>
          </p:txBody>
        </p:sp>
        <p:sp>
          <p:nvSpPr>
            <p:cNvPr id="61466" name="Rectangle 6"/>
            <p:cNvSpPr>
              <a:spLocks noChangeArrowheads="1"/>
            </p:cNvSpPr>
            <p:nvPr/>
          </p:nvSpPr>
          <p:spPr bwMode="auto">
            <a:xfrm>
              <a:off x="492" y="1298"/>
              <a:ext cx="880" cy="4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Application Programs</a:t>
              </a:r>
            </a:p>
          </p:txBody>
        </p:sp>
        <p:sp>
          <p:nvSpPr>
            <p:cNvPr id="61467" name="Line 7"/>
            <p:cNvSpPr>
              <a:spLocks noChangeShapeType="1"/>
            </p:cNvSpPr>
            <p:nvPr/>
          </p:nvSpPr>
          <p:spPr bwMode="auto">
            <a:xfrm>
              <a:off x="492" y="1298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8"/>
            <p:cNvSpPr>
              <a:spLocks noChangeShapeType="1"/>
            </p:cNvSpPr>
            <p:nvPr/>
          </p:nvSpPr>
          <p:spPr bwMode="auto">
            <a:xfrm>
              <a:off x="492" y="1793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9"/>
            <p:cNvSpPr>
              <a:spLocks noChangeShapeType="1"/>
            </p:cNvSpPr>
            <p:nvPr/>
          </p:nvSpPr>
          <p:spPr bwMode="auto">
            <a:xfrm>
              <a:off x="492" y="2304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10"/>
            <p:cNvSpPr>
              <a:spLocks noChangeShapeType="1"/>
            </p:cNvSpPr>
            <p:nvPr/>
          </p:nvSpPr>
          <p:spPr bwMode="auto">
            <a:xfrm>
              <a:off x="492" y="2754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11"/>
            <p:cNvSpPr>
              <a:spLocks noChangeShapeType="1"/>
            </p:cNvSpPr>
            <p:nvPr/>
          </p:nvSpPr>
          <p:spPr bwMode="auto">
            <a:xfrm>
              <a:off x="492" y="3304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12"/>
            <p:cNvSpPr>
              <a:spLocks noChangeShapeType="1"/>
            </p:cNvSpPr>
            <p:nvPr/>
          </p:nvSpPr>
          <p:spPr bwMode="auto">
            <a:xfrm>
              <a:off x="492" y="1298"/>
              <a:ext cx="1" cy="200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13"/>
            <p:cNvSpPr>
              <a:spLocks noChangeShapeType="1"/>
            </p:cNvSpPr>
            <p:nvPr/>
          </p:nvSpPr>
          <p:spPr bwMode="auto">
            <a:xfrm>
              <a:off x="1372" y="1298"/>
              <a:ext cx="1" cy="200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3178175" y="2470150"/>
            <a:ext cx="311204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 Programming, Data Structures</a:t>
            </a:r>
          </a:p>
        </p:txBody>
      </p:sp>
      <p:sp>
        <p:nvSpPr>
          <p:cNvPr id="61446" name="Freeform 15"/>
          <p:cNvSpPr>
            <a:spLocks/>
          </p:cNvSpPr>
          <p:nvPr/>
        </p:nvSpPr>
        <p:spPr bwMode="auto">
          <a:xfrm>
            <a:off x="2654300" y="2471738"/>
            <a:ext cx="398463" cy="876300"/>
          </a:xfrm>
          <a:custGeom>
            <a:avLst/>
            <a:gdLst>
              <a:gd name="T0" fmla="*/ 0 w 243"/>
              <a:gd name="T1" fmla="*/ 0 h 552"/>
              <a:gd name="T2" fmla="*/ 398463 w 243"/>
              <a:gd name="T3" fmla="*/ 0 h 552"/>
              <a:gd name="T4" fmla="*/ 398463 w 243"/>
              <a:gd name="T5" fmla="*/ 876300 h 552"/>
              <a:gd name="T6" fmla="*/ 26236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47" name="Freeform 16"/>
          <p:cNvSpPr>
            <a:spLocks/>
          </p:cNvSpPr>
          <p:nvPr/>
        </p:nvSpPr>
        <p:spPr bwMode="auto">
          <a:xfrm>
            <a:off x="3074988" y="3114675"/>
            <a:ext cx="385762" cy="876300"/>
          </a:xfrm>
          <a:custGeom>
            <a:avLst/>
            <a:gdLst>
              <a:gd name="T0" fmla="*/ 0 w 243"/>
              <a:gd name="T1" fmla="*/ 0 h 552"/>
              <a:gd name="T2" fmla="*/ 385762 w 243"/>
              <a:gd name="T3" fmla="*/ 0 h 552"/>
              <a:gd name="T4" fmla="*/ 385762 w 243"/>
              <a:gd name="T5" fmla="*/ 876300 h 552"/>
              <a:gd name="T6" fmla="*/ 25400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48" name="Text Box 17"/>
          <p:cNvSpPr txBox="1">
            <a:spLocks noChangeArrowheads="1"/>
          </p:cNvSpPr>
          <p:nvPr/>
        </p:nvSpPr>
        <p:spPr bwMode="auto">
          <a:xfrm>
            <a:off x="3575050" y="3381375"/>
            <a:ext cx="46767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Programming Languages, Compilers</a:t>
            </a:r>
          </a:p>
        </p:txBody>
      </p:sp>
      <p:sp>
        <p:nvSpPr>
          <p:cNvPr id="61449" name="Freeform 18"/>
          <p:cNvSpPr>
            <a:spLocks/>
          </p:cNvSpPr>
          <p:nvPr/>
        </p:nvSpPr>
        <p:spPr bwMode="auto">
          <a:xfrm>
            <a:off x="3535363" y="3987800"/>
            <a:ext cx="385762" cy="876300"/>
          </a:xfrm>
          <a:custGeom>
            <a:avLst/>
            <a:gdLst>
              <a:gd name="T0" fmla="*/ 0 w 243"/>
              <a:gd name="T1" fmla="*/ 0 h 552"/>
              <a:gd name="T2" fmla="*/ 385762 w 243"/>
              <a:gd name="T3" fmla="*/ 0 h 552"/>
              <a:gd name="T4" fmla="*/ 385762 w 243"/>
              <a:gd name="T5" fmla="*/ 876300 h 552"/>
              <a:gd name="T6" fmla="*/ 25400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0" name="Text Box 19"/>
          <p:cNvSpPr txBox="1">
            <a:spLocks noChangeArrowheads="1"/>
          </p:cNvSpPr>
          <p:nvPr/>
        </p:nvSpPr>
        <p:spPr bwMode="auto">
          <a:xfrm>
            <a:off x="4022725" y="4229100"/>
            <a:ext cx="29987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Computer Architecture</a:t>
            </a:r>
          </a:p>
        </p:txBody>
      </p:sp>
      <p:sp>
        <p:nvSpPr>
          <p:cNvPr id="61451" name="AutoShape 20"/>
          <p:cNvSpPr>
            <a:spLocks noChangeArrowheads="1"/>
          </p:cNvSpPr>
          <p:nvPr/>
        </p:nvSpPr>
        <p:spPr bwMode="auto">
          <a:xfrm>
            <a:off x="5143500" y="2938463"/>
            <a:ext cx="604838" cy="438150"/>
          </a:xfrm>
          <a:prstGeom prst="upDownArrow">
            <a:avLst>
              <a:gd name="adj1" fmla="val 50000"/>
              <a:gd name="adj2" fmla="val 19907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2" name="AutoShape 21"/>
          <p:cNvSpPr>
            <a:spLocks noChangeArrowheads="1"/>
          </p:cNvSpPr>
          <p:nvPr/>
        </p:nvSpPr>
        <p:spPr bwMode="auto">
          <a:xfrm>
            <a:off x="5143500" y="3825875"/>
            <a:ext cx="604838" cy="438150"/>
          </a:xfrm>
          <a:prstGeom prst="upDownArrow">
            <a:avLst>
              <a:gd name="adj1" fmla="val 50000"/>
              <a:gd name="adj2" fmla="val 19907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3" name="Freeform 22"/>
          <p:cNvSpPr>
            <a:spLocks/>
          </p:cNvSpPr>
          <p:nvPr/>
        </p:nvSpPr>
        <p:spPr bwMode="auto">
          <a:xfrm>
            <a:off x="2189163" y="1595438"/>
            <a:ext cx="385762" cy="876300"/>
          </a:xfrm>
          <a:custGeom>
            <a:avLst/>
            <a:gdLst>
              <a:gd name="T0" fmla="*/ 0 w 243"/>
              <a:gd name="T1" fmla="*/ 0 h 552"/>
              <a:gd name="T2" fmla="*/ 385762 w 243"/>
              <a:gd name="T3" fmla="*/ 0 h 552"/>
              <a:gd name="T4" fmla="*/ 385762 w 243"/>
              <a:gd name="T5" fmla="*/ 876300 h 552"/>
              <a:gd name="T6" fmla="*/ 25400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4" name="Text Box 23"/>
          <p:cNvSpPr txBox="1">
            <a:spLocks noChangeArrowheads="1"/>
          </p:cNvSpPr>
          <p:nvPr/>
        </p:nvSpPr>
        <p:spPr bwMode="auto">
          <a:xfrm>
            <a:off x="2776538" y="1643063"/>
            <a:ext cx="57753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Computer Human Interaction, User Interfaces</a:t>
            </a:r>
          </a:p>
        </p:txBody>
      </p:sp>
      <p:sp>
        <p:nvSpPr>
          <p:cNvPr id="61455" name="Text Box 24"/>
          <p:cNvSpPr txBox="1">
            <a:spLocks noChangeArrowheads="1"/>
          </p:cNvSpPr>
          <p:nvPr/>
        </p:nvSpPr>
        <p:spPr bwMode="auto">
          <a:xfrm>
            <a:off x="1965325" y="1244600"/>
            <a:ext cx="6651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People</a:t>
            </a:r>
          </a:p>
        </p:txBody>
      </p:sp>
      <p:sp>
        <p:nvSpPr>
          <p:cNvPr id="61456" name="Text Box 25"/>
          <p:cNvSpPr txBox="1">
            <a:spLocks noChangeArrowheads="1"/>
          </p:cNvSpPr>
          <p:nvPr/>
        </p:nvSpPr>
        <p:spPr bwMode="auto">
          <a:xfrm>
            <a:off x="1119188" y="5767388"/>
            <a:ext cx="66516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People</a:t>
            </a:r>
          </a:p>
        </p:txBody>
      </p:sp>
      <p:pic>
        <p:nvPicPr>
          <p:cNvPr id="6145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133475"/>
            <a:ext cx="1065213" cy="88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58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75" y="5359400"/>
            <a:ext cx="1046163" cy="88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59" name="AutoShape 28"/>
          <p:cNvSpPr>
            <a:spLocks noChangeArrowheads="1"/>
          </p:cNvSpPr>
          <p:nvPr/>
        </p:nvSpPr>
        <p:spPr bwMode="auto">
          <a:xfrm>
            <a:off x="5141913" y="2060575"/>
            <a:ext cx="604837" cy="438150"/>
          </a:xfrm>
          <a:prstGeom prst="upDownArrow">
            <a:avLst>
              <a:gd name="adj1" fmla="val 50000"/>
              <a:gd name="adj2" fmla="val 19907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60" name="Text Box 29"/>
          <p:cNvSpPr txBox="1">
            <a:spLocks noChangeArrowheads="1"/>
          </p:cNvSpPr>
          <p:nvPr/>
        </p:nvSpPr>
        <p:spPr bwMode="auto">
          <a:xfrm>
            <a:off x="2092325" y="5718175"/>
            <a:ext cx="9223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computers</a:t>
            </a:r>
          </a:p>
        </p:txBody>
      </p:sp>
      <p:sp>
        <p:nvSpPr>
          <p:cNvPr id="61461" name="Text Box 30"/>
          <p:cNvSpPr txBox="1">
            <a:spLocks noChangeArrowheads="1"/>
          </p:cNvSpPr>
          <p:nvPr/>
        </p:nvSpPr>
        <p:spPr bwMode="auto">
          <a:xfrm>
            <a:off x="4268788" y="5105400"/>
            <a:ext cx="4176712" cy="1196975"/>
          </a:xfrm>
          <a:prstGeom prst="rect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Each layer implements an</a:t>
            </a:r>
          </a:p>
          <a:p>
            <a:pPr algn="ctr" eaLnBrk="1" hangingPunct="1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INTERPRETER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for some programming language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Implementation Methods</a:t>
            </a:r>
            <a:br>
              <a:rPr lang="en-GB" sz="3200"/>
            </a:br>
            <a:r>
              <a:rPr lang="en-GB" sz="3200" i="1">
                <a:latin typeface="Times New Roman" pitchFamily="-65" charset="0"/>
              </a:rPr>
              <a:t>Compilation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71524" y="1943100"/>
            <a:ext cx="7153275" cy="1738938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5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Translate high-level program to machine code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5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Slow translation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5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Fast execution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DF0E9DD3-94FA-4B69-8106-CD6D1C7F286B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423863" y="5956300"/>
            <a:ext cx="5318125" cy="4572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Trivia: Who developed the first compiler?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idx="1"/>
          </p:nvPr>
        </p:nvSpPr>
        <p:spPr>
          <a:xfrm>
            <a:off x="733425" y="852488"/>
            <a:ext cx="7827963" cy="968375"/>
          </a:xfrm>
        </p:spPr>
        <p:txBody>
          <a:bodyPr>
            <a:spAutoFit/>
          </a:bodyPr>
          <a:lstStyle/>
          <a:p>
            <a:pPr marL="339725" indent="-339725" algn="ctr" eaLnBrk="1" hangingPunct="1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solidFill>
                  <a:srgbClr val="000000"/>
                </a:solidFill>
                <a:latin typeface="Times New Roman" pitchFamily="-65" charset="0"/>
              </a:rPr>
              <a:t>Answer: Computing Pioneer Grace Murray Hopper developed the first compiler ever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8D626FFB-09F9-40DC-B4B4-E86B06984D3E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/>
          </a:p>
        </p:txBody>
      </p:sp>
      <p:pic>
        <p:nvPicPr>
          <p:cNvPr id="6554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0563" y="2068513"/>
            <a:ext cx="2876550" cy="337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1068388" y="5708650"/>
            <a:ext cx="7324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Learn more about Grace Murray Hopper @  </a:t>
            </a:r>
            <a:r>
              <a:rPr lang="en-GB">
                <a:solidFill>
                  <a:srgbClr val="CCCCFF"/>
                </a:solidFill>
                <a:hlinkClick r:id="rId5"/>
              </a:rPr>
              <a:t>wikipedia.org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145213" y="5080000"/>
            <a:ext cx="133032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000000"/>
                </a:solidFill>
              </a:rPr>
              <a:t>1984 picture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Implementation Methods</a:t>
            </a:r>
            <a:br>
              <a:rPr lang="en-GB" sz="3200"/>
            </a:br>
            <a:r>
              <a:rPr lang="en-GB" sz="3200" i="1">
                <a:latin typeface="Times New Roman" pitchFamily="-65" charset="0"/>
              </a:rPr>
              <a:t>Interpretation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30275" y="2159000"/>
            <a:ext cx="3414713" cy="18288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No translation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Slow execution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Common  in Scripting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6906E979-084D-40D2-836B-BF49224F7964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/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71600"/>
            <a:ext cx="3446463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2" y="1582738"/>
            <a:ext cx="8097838" cy="5102935"/>
          </a:xfr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A programming language is a formal language comprising a set of instructions that produce various kinds of output. 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Programming languages are used in computer programming to implement algorithms.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Most programming languages consist of instructions for computers. 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There are programmable machines that use a set of specific instructions, rather than general programming languages</a:t>
            </a:r>
          </a:p>
          <a:p>
            <a:pPr lvl="1" algn="just"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48006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Implementation Methods</a:t>
            </a:r>
            <a:br>
              <a:rPr lang="en-GB" sz="3200"/>
            </a:br>
            <a:r>
              <a:rPr lang="en-GB" sz="3200" i="1">
                <a:latin typeface="Times New Roman" pitchFamily="-65" charset="0"/>
              </a:rPr>
              <a:t>Hybrid Approaches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03313" y="1666875"/>
            <a:ext cx="3914775" cy="16002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Small translation cost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Medium execution speed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Portability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A0133D2F-2545-4C4F-8433-ECB591CAF311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/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0" y="381000"/>
            <a:ext cx="1946275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4822825" cy="1571625"/>
          </a:xfrm>
          <a:prstGeom prst="rect">
            <a:avLst/>
          </a:prstGeom>
          <a:solidFill>
            <a:srgbClr val="FFFFFF"/>
          </a:solidFill>
          <a:ln w="1908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Examples of Intermediate Languages: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 pitchFamily="-65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  Java Bytecodes 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 pitchFamily="-65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  .NET MSIL</a:t>
            </a:r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 flipV="1">
            <a:off x="5638800" y="4264025"/>
            <a:ext cx="1143000" cy="234950"/>
          </a:xfrm>
          <a:prstGeom prst="line">
            <a:avLst/>
          </a:prstGeom>
          <a:noFill/>
          <a:ln w="19080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895600" y="54102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9641" name="Text Box 7"/>
          <p:cNvSpPr txBox="1">
            <a:spLocks noChangeArrowheads="1"/>
          </p:cNvSpPr>
          <p:nvPr/>
        </p:nvSpPr>
        <p:spPr bwMode="auto">
          <a:xfrm>
            <a:off x="3810000" y="5410200"/>
            <a:ext cx="1300163" cy="466725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Java VM</a:t>
            </a:r>
          </a:p>
        </p:txBody>
      </p:sp>
      <p:sp>
        <p:nvSpPr>
          <p:cNvPr id="69642" name="Line 8"/>
          <p:cNvSpPr>
            <a:spLocks noChangeShapeType="1"/>
          </p:cNvSpPr>
          <p:nvPr/>
        </p:nvSpPr>
        <p:spPr bwMode="auto">
          <a:xfrm flipV="1">
            <a:off x="5105400" y="5254625"/>
            <a:ext cx="1219200" cy="38735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"/>
          <p:cNvSpPr>
            <a:spLocks noGrp="1" noChangeArrowheads="1"/>
          </p:cNvSpPr>
          <p:nvPr>
            <p:ph type="title"/>
          </p:nvPr>
        </p:nvSpPr>
        <p:spPr>
          <a:xfrm>
            <a:off x="1087438" y="184150"/>
            <a:ext cx="7721600" cy="5334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/>
              <a:t>Machine Code – Computer’s Native Language</a:t>
            </a:r>
          </a:p>
        </p:txBody>
      </p:sp>
      <p:sp>
        <p:nvSpPr>
          <p:cNvPr id="1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37A2B6E5-A419-4D19-99B6-DACE2D57257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43400" y="762000"/>
            <a:ext cx="4495800" cy="5619750"/>
            <a:chOff x="2736" y="480"/>
            <a:chExt cx="2832" cy="3540"/>
          </a:xfrm>
        </p:grpSpPr>
        <p:sp>
          <p:nvSpPr>
            <p:cNvPr id="75786" name="Rectangle 3"/>
            <p:cNvSpPr>
              <a:spLocks noChangeArrowheads="1"/>
            </p:cNvSpPr>
            <p:nvPr/>
          </p:nvSpPr>
          <p:spPr bwMode="auto">
            <a:xfrm>
              <a:off x="4800" y="3877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75787" name="Rectangle 4"/>
            <p:cNvSpPr>
              <a:spLocks noChangeArrowheads="1"/>
            </p:cNvSpPr>
            <p:nvPr/>
          </p:nvSpPr>
          <p:spPr bwMode="auto">
            <a:xfrm>
              <a:off x="3936" y="3877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00 011</a:t>
              </a:r>
            </a:p>
          </p:txBody>
        </p:sp>
        <p:sp>
          <p:nvSpPr>
            <p:cNvPr id="75788" name="Rectangle 5"/>
            <p:cNvSpPr>
              <a:spLocks noChangeArrowheads="1"/>
            </p:cNvSpPr>
            <p:nvPr/>
          </p:nvSpPr>
          <p:spPr bwMode="auto">
            <a:xfrm>
              <a:off x="3312" y="3877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789" name="Rectangle 6"/>
            <p:cNvSpPr>
              <a:spLocks noChangeArrowheads="1"/>
            </p:cNvSpPr>
            <p:nvPr/>
          </p:nvSpPr>
          <p:spPr bwMode="auto">
            <a:xfrm>
              <a:off x="2736" y="3877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44</a:t>
              </a:r>
            </a:p>
          </p:txBody>
        </p:sp>
        <p:sp>
          <p:nvSpPr>
            <p:cNvPr id="75790" name="Rectangle 7"/>
            <p:cNvSpPr>
              <a:spLocks noChangeArrowheads="1"/>
            </p:cNvSpPr>
            <p:nvPr/>
          </p:nvSpPr>
          <p:spPr bwMode="auto">
            <a:xfrm>
              <a:off x="4800" y="3734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1008</a:t>
              </a:r>
            </a:p>
          </p:txBody>
        </p:sp>
        <p:sp>
          <p:nvSpPr>
            <p:cNvPr id="75791" name="Rectangle 8"/>
            <p:cNvSpPr>
              <a:spLocks noChangeArrowheads="1"/>
            </p:cNvSpPr>
            <p:nvPr/>
          </p:nvSpPr>
          <p:spPr bwMode="auto">
            <a:xfrm>
              <a:off x="3936" y="3734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792" name="Rectangle 9"/>
            <p:cNvSpPr>
              <a:spLocks noChangeArrowheads="1"/>
            </p:cNvSpPr>
            <p:nvPr/>
          </p:nvSpPr>
          <p:spPr bwMode="auto">
            <a:xfrm>
              <a:off x="3312" y="3734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793" name="Rectangle 10"/>
            <p:cNvSpPr>
              <a:spLocks noChangeArrowheads="1"/>
            </p:cNvSpPr>
            <p:nvPr/>
          </p:nvSpPr>
          <p:spPr bwMode="auto">
            <a:xfrm>
              <a:off x="2736" y="3734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75794" name="Rectangle 11"/>
            <p:cNvSpPr>
              <a:spLocks noChangeArrowheads="1"/>
            </p:cNvSpPr>
            <p:nvPr/>
          </p:nvSpPr>
          <p:spPr bwMode="auto">
            <a:xfrm>
              <a:off x="4800" y="3591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795" name="Rectangle 12"/>
            <p:cNvSpPr>
              <a:spLocks noChangeArrowheads="1"/>
            </p:cNvSpPr>
            <p:nvPr/>
          </p:nvSpPr>
          <p:spPr bwMode="auto">
            <a:xfrm>
              <a:off x="3936" y="3591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796" name="Rectangle 13"/>
            <p:cNvSpPr>
              <a:spLocks noChangeArrowheads="1"/>
            </p:cNvSpPr>
            <p:nvPr/>
          </p:nvSpPr>
          <p:spPr bwMode="auto">
            <a:xfrm>
              <a:off x="3312" y="3591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797" name="Rectangle 14"/>
            <p:cNvSpPr>
              <a:spLocks noChangeArrowheads="1"/>
            </p:cNvSpPr>
            <p:nvPr/>
          </p:nvSpPr>
          <p:spPr bwMode="auto">
            <a:xfrm>
              <a:off x="2736" y="3591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75798" name="Rectangle 15"/>
            <p:cNvSpPr>
              <a:spLocks noChangeArrowheads="1"/>
            </p:cNvSpPr>
            <p:nvPr/>
          </p:nvSpPr>
          <p:spPr bwMode="auto">
            <a:xfrm>
              <a:off x="4800" y="3448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1008</a:t>
              </a:r>
            </a:p>
          </p:txBody>
        </p:sp>
        <p:sp>
          <p:nvSpPr>
            <p:cNvPr id="75799" name="Rectangle 16"/>
            <p:cNvSpPr>
              <a:spLocks noChangeArrowheads="1"/>
            </p:cNvSpPr>
            <p:nvPr/>
          </p:nvSpPr>
          <p:spPr bwMode="auto">
            <a:xfrm>
              <a:off x="3936" y="3448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00" name="Rectangle 17"/>
            <p:cNvSpPr>
              <a:spLocks noChangeArrowheads="1"/>
            </p:cNvSpPr>
            <p:nvPr/>
          </p:nvSpPr>
          <p:spPr bwMode="auto">
            <a:xfrm>
              <a:off x="3312" y="3448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01" name="Rectangle 18"/>
            <p:cNvSpPr>
              <a:spLocks noChangeArrowheads="1"/>
            </p:cNvSpPr>
            <p:nvPr/>
          </p:nvSpPr>
          <p:spPr bwMode="auto">
            <a:xfrm>
              <a:off x="2736" y="3448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75802" name="Rectangle 19"/>
            <p:cNvSpPr>
              <a:spLocks noChangeArrowheads="1"/>
            </p:cNvSpPr>
            <p:nvPr/>
          </p:nvSpPr>
          <p:spPr bwMode="auto">
            <a:xfrm>
              <a:off x="4800" y="3305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03" name="Rectangle 20"/>
            <p:cNvSpPr>
              <a:spLocks noChangeArrowheads="1"/>
            </p:cNvSpPr>
            <p:nvPr/>
          </p:nvSpPr>
          <p:spPr bwMode="auto">
            <a:xfrm>
              <a:off x="3936" y="3305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04" name="Rectangle 21"/>
            <p:cNvSpPr>
              <a:spLocks noChangeArrowheads="1"/>
            </p:cNvSpPr>
            <p:nvPr/>
          </p:nvSpPr>
          <p:spPr bwMode="auto">
            <a:xfrm>
              <a:off x="3312" y="3305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05" name="Rectangle 22"/>
            <p:cNvSpPr>
              <a:spLocks noChangeArrowheads="1"/>
            </p:cNvSpPr>
            <p:nvPr/>
          </p:nvSpPr>
          <p:spPr bwMode="auto">
            <a:xfrm>
              <a:off x="2736" y="3305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75806" name="Rectangle 23"/>
            <p:cNvSpPr>
              <a:spLocks noChangeArrowheads="1"/>
            </p:cNvSpPr>
            <p:nvPr/>
          </p:nvSpPr>
          <p:spPr bwMode="auto">
            <a:xfrm>
              <a:off x="4800" y="3162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807" name="Rectangle 24"/>
            <p:cNvSpPr>
              <a:spLocks noChangeArrowheads="1"/>
            </p:cNvSpPr>
            <p:nvPr/>
          </p:nvSpPr>
          <p:spPr bwMode="auto">
            <a:xfrm>
              <a:off x="3936" y="3162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08" name="Rectangle 25"/>
            <p:cNvSpPr>
              <a:spLocks noChangeArrowheads="1"/>
            </p:cNvSpPr>
            <p:nvPr/>
          </p:nvSpPr>
          <p:spPr bwMode="auto">
            <a:xfrm>
              <a:off x="3312" y="3162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09" name="Rectangle 26"/>
            <p:cNvSpPr>
              <a:spLocks noChangeArrowheads="1"/>
            </p:cNvSpPr>
            <p:nvPr/>
          </p:nvSpPr>
          <p:spPr bwMode="auto">
            <a:xfrm>
              <a:off x="2736" y="3162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75810" name="Rectangle 27"/>
            <p:cNvSpPr>
              <a:spLocks noChangeArrowheads="1"/>
            </p:cNvSpPr>
            <p:nvPr/>
          </p:nvSpPr>
          <p:spPr bwMode="auto">
            <a:xfrm>
              <a:off x="4800" y="3019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unused</a:t>
              </a:r>
            </a:p>
          </p:txBody>
        </p:sp>
        <p:sp>
          <p:nvSpPr>
            <p:cNvPr id="75811" name="Rectangle 28"/>
            <p:cNvSpPr>
              <a:spLocks noChangeArrowheads="1"/>
            </p:cNvSpPr>
            <p:nvPr/>
          </p:nvSpPr>
          <p:spPr bwMode="auto">
            <a:xfrm>
              <a:off x="3936" y="3019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00 000</a:t>
              </a:r>
            </a:p>
          </p:txBody>
        </p:sp>
        <p:sp>
          <p:nvSpPr>
            <p:cNvPr id="75812" name="Rectangle 29"/>
            <p:cNvSpPr>
              <a:spLocks noChangeArrowheads="1"/>
            </p:cNvSpPr>
            <p:nvPr/>
          </p:nvSpPr>
          <p:spPr bwMode="auto">
            <a:xfrm>
              <a:off x="3312" y="3019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13" name="Rectangle 30"/>
            <p:cNvSpPr>
              <a:spLocks noChangeArrowheads="1"/>
            </p:cNvSpPr>
            <p:nvPr/>
          </p:nvSpPr>
          <p:spPr bwMode="auto">
            <a:xfrm>
              <a:off x="2736" y="3019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75814" name="Rectangle 31"/>
            <p:cNvSpPr>
              <a:spLocks noChangeArrowheads="1"/>
            </p:cNvSpPr>
            <p:nvPr/>
          </p:nvSpPr>
          <p:spPr bwMode="auto">
            <a:xfrm>
              <a:off x="4800" y="2876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1004</a:t>
              </a:r>
            </a:p>
          </p:txBody>
        </p:sp>
        <p:sp>
          <p:nvSpPr>
            <p:cNvPr id="75815" name="Rectangle 32"/>
            <p:cNvSpPr>
              <a:spLocks noChangeArrowheads="1"/>
            </p:cNvSpPr>
            <p:nvPr/>
          </p:nvSpPr>
          <p:spPr bwMode="auto">
            <a:xfrm>
              <a:off x="3936" y="2876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16" name="Rectangle 33"/>
            <p:cNvSpPr>
              <a:spLocks noChangeArrowheads="1"/>
            </p:cNvSpPr>
            <p:nvPr/>
          </p:nvSpPr>
          <p:spPr bwMode="auto">
            <a:xfrm>
              <a:off x="3312" y="2876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17" name="Rectangle 34"/>
            <p:cNvSpPr>
              <a:spLocks noChangeArrowheads="1"/>
            </p:cNvSpPr>
            <p:nvPr/>
          </p:nvSpPr>
          <p:spPr bwMode="auto">
            <a:xfrm>
              <a:off x="2736" y="2876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75818" name="Rectangle 35"/>
            <p:cNvSpPr>
              <a:spLocks noChangeArrowheads="1"/>
            </p:cNvSpPr>
            <p:nvPr/>
          </p:nvSpPr>
          <p:spPr bwMode="auto">
            <a:xfrm>
              <a:off x="4800" y="2733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46</a:t>
              </a:r>
            </a:p>
          </p:txBody>
        </p:sp>
        <p:sp>
          <p:nvSpPr>
            <p:cNvPr id="75819" name="Rectangle 36"/>
            <p:cNvSpPr>
              <a:spLocks noChangeArrowheads="1"/>
            </p:cNvSpPr>
            <p:nvPr/>
          </p:nvSpPr>
          <p:spPr bwMode="auto">
            <a:xfrm>
              <a:off x="3936" y="2733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00 010</a:t>
              </a:r>
            </a:p>
          </p:txBody>
        </p:sp>
        <p:sp>
          <p:nvSpPr>
            <p:cNvPr id="75820" name="Rectangle 37"/>
            <p:cNvSpPr>
              <a:spLocks noChangeArrowheads="1"/>
            </p:cNvSpPr>
            <p:nvPr/>
          </p:nvSpPr>
          <p:spPr bwMode="auto">
            <a:xfrm>
              <a:off x="3312" y="2733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21" name="Rectangle 38"/>
            <p:cNvSpPr>
              <a:spLocks noChangeArrowheads="1"/>
            </p:cNvSpPr>
            <p:nvPr/>
          </p:nvSpPr>
          <p:spPr bwMode="auto">
            <a:xfrm>
              <a:off x="2736" y="2733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28</a:t>
              </a:r>
            </a:p>
          </p:txBody>
        </p:sp>
        <p:sp>
          <p:nvSpPr>
            <p:cNvPr id="75822" name="Rectangle 39"/>
            <p:cNvSpPr>
              <a:spLocks noChangeArrowheads="1"/>
            </p:cNvSpPr>
            <p:nvPr/>
          </p:nvSpPr>
          <p:spPr bwMode="auto">
            <a:xfrm>
              <a:off x="4800" y="2590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23" name="Rectangle 40"/>
            <p:cNvSpPr>
              <a:spLocks noChangeArrowheads="1"/>
            </p:cNvSpPr>
            <p:nvPr/>
          </p:nvSpPr>
          <p:spPr bwMode="auto">
            <a:xfrm>
              <a:off x="3936" y="2590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24" name="Rectangle 41"/>
            <p:cNvSpPr>
              <a:spLocks noChangeArrowheads="1"/>
            </p:cNvSpPr>
            <p:nvPr/>
          </p:nvSpPr>
          <p:spPr bwMode="auto">
            <a:xfrm>
              <a:off x="3312" y="2590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25" name="Rectangle 42"/>
            <p:cNvSpPr>
              <a:spLocks noChangeArrowheads="1"/>
            </p:cNvSpPr>
            <p:nvPr/>
          </p:nvSpPr>
          <p:spPr bwMode="auto">
            <a:xfrm>
              <a:off x="2736" y="2590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75826" name="Rectangle 43"/>
            <p:cNvSpPr>
              <a:spLocks noChangeArrowheads="1"/>
            </p:cNvSpPr>
            <p:nvPr/>
          </p:nvSpPr>
          <p:spPr bwMode="auto">
            <a:xfrm>
              <a:off x="4800" y="2447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46</a:t>
              </a:r>
            </a:p>
          </p:txBody>
        </p:sp>
        <p:sp>
          <p:nvSpPr>
            <p:cNvPr id="75827" name="Rectangle 44"/>
            <p:cNvSpPr>
              <a:spLocks noChangeArrowheads="1"/>
            </p:cNvSpPr>
            <p:nvPr/>
          </p:nvSpPr>
          <p:spPr bwMode="auto">
            <a:xfrm>
              <a:off x="3936" y="2447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00 010</a:t>
              </a:r>
            </a:p>
          </p:txBody>
        </p:sp>
        <p:sp>
          <p:nvSpPr>
            <p:cNvPr id="75828" name="Rectangle 45"/>
            <p:cNvSpPr>
              <a:spLocks noChangeArrowheads="1"/>
            </p:cNvSpPr>
            <p:nvPr/>
          </p:nvSpPr>
          <p:spPr bwMode="auto">
            <a:xfrm>
              <a:off x="3312" y="2447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29" name="Rectangle 46"/>
            <p:cNvSpPr>
              <a:spLocks noChangeArrowheads="1"/>
            </p:cNvSpPr>
            <p:nvPr/>
          </p:nvSpPr>
          <p:spPr bwMode="auto">
            <a:xfrm>
              <a:off x="2736" y="2447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75830" name="Rectangle 47"/>
            <p:cNvSpPr>
              <a:spLocks noChangeArrowheads="1"/>
            </p:cNvSpPr>
            <p:nvPr/>
          </p:nvSpPr>
          <p:spPr bwMode="auto">
            <a:xfrm>
              <a:off x="4800" y="2304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31" name="Rectangle 48"/>
            <p:cNvSpPr>
              <a:spLocks noChangeArrowheads="1"/>
            </p:cNvSpPr>
            <p:nvPr/>
          </p:nvSpPr>
          <p:spPr bwMode="auto">
            <a:xfrm>
              <a:off x="3936" y="2304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32" name="Rectangle 49"/>
            <p:cNvSpPr>
              <a:spLocks noChangeArrowheads="1"/>
            </p:cNvSpPr>
            <p:nvPr/>
          </p:nvSpPr>
          <p:spPr bwMode="auto">
            <a:xfrm>
              <a:off x="3312" y="2304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833" name="Rectangle 50"/>
            <p:cNvSpPr>
              <a:spLocks noChangeArrowheads="1"/>
            </p:cNvSpPr>
            <p:nvPr/>
          </p:nvSpPr>
          <p:spPr bwMode="auto">
            <a:xfrm>
              <a:off x="2736" y="2304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22</a:t>
              </a:r>
            </a:p>
          </p:txBody>
        </p:sp>
        <p:sp>
          <p:nvSpPr>
            <p:cNvPr id="75834" name="Rectangle 51"/>
            <p:cNvSpPr>
              <a:spLocks noChangeArrowheads="1"/>
            </p:cNvSpPr>
            <p:nvPr/>
          </p:nvSpPr>
          <p:spPr bwMode="auto">
            <a:xfrm>
              <a:off x="4800" y="2156"/>
              <a:ext cx="768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835" name="Rectangle 52"/>
            <p:cNvSpPr>
              <a:spLocks noChangeArrowheads="1"/>
            </p:cNvSpPr>
            <p:nvPr/>
          </p:nvSpPr>
          <p:spPr bwMode="auto">
            <a:xfrm>
              <a:off x="3936" y="2156"/>
              <a:ext cx="864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36" name="Rectangle 53"/>
            <p:cNvSpPr>
              <a:spLocks noChangeArrowheads="1"/>
            </p:cNvSpPr>
            <p:nvPr/>
          </p:nvSpPr>
          <p:spPr bwMode="auto">
            <a:xfrm>
              <a:off x="3312" y="2156"/>
              <a:ext cx="624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37" name="Rectangle 54"/>
            <p:cNvSpPr>
              <a:spLocks noChangeArrowheads="1"/>
            </p:cNvSpPr>
            <p:nvPr/>
          </p:nvSpPr>
          <p:spPr bwMode="auto">
            <a:xfrm>
              <a:off x="2736" y="2156"/>
              <a:ext cx="576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5838" name="Rectangle 55"/>
            <p:cNvSpPr>
              <a:spLocks noChangeArrowheads="1"/>
            </p:cNvSpPr>
            <p:nvPr/>
          </p:nvSpPr>
          <p:spPr bwMode="auto">
            <a:xfrm>
              <a:off x="4800" y="2013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unused</a:t>
              </a:r>
            </a:p>
          </p:txBody>
        </p:sp>
        <p:sp>
          <p:nvSpPr>
            <p:cNvPr id="75839" name="Rectangle 56"/>
            <p:cNvSpPr>
              <a:spLocks noChangeArrowheads="1"/>
            </p:cNvSpPr>
            <p:nvPr/>
          </p:nvSpPr>
          <p:spPr bwMode="auto">
            <a:xfrm>
              <a:off x="3936" y="2013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00 000</a:t>
              </a:r>
            </a:p>
          </p:txBody>
        </p:sp>
        <p:sp>
          <p:nvSpPr>
            <p:cNvPr id="75840" name="Rectangle 57"/>
            <p:cNvSpPr>
              <a:spLocks noChangeArrowheads="1"/>
            </p:cNvSpPr>
            <p:nvPr/>
          </p:nvSpPr>
          <p:spPr bwMode="auto">
            <a:xfrm>
              <a:off x="3312" y="2013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41" name="Rectangle 58"/>
            <p:cNvSpPr>
              <a:spLocks noChangeArrowheads="1"/>
            </p:cNvSpPr>
            <p:nvPr/>
          </p:nvSpPr>
          <p:spPr bwMode="auto">
            <a:xfrm>
              <a:off x="2736" y="2013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75842" name="Rectangle 59"/>
            <p:cNvSpPr>
              <a:spLocks noChangeArrowheads="1"/>
            </p:cNvSpPr>
            <p:nvPr/>
          </p:nvSpPr>
          <p:spPr bwMode="auto">
            <a:xfrm>
              <a:off x="4800" y="1870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1004</a:t>
              </a:r>
            </a:p>
          </p:txBody>
        </p:sp>
        <p:sp>
          <p:nvSpPr>
            <p:cNvPr id="75843" name="Rectangle 60"/>
            <p:cNvSpPr>
              <a:spLocks noChangeArrowheads="1"/>
            </p:cNvSpPr>
            <p:nvPr/>
          </p:nvSpPr>
          <p:spPr bwMode="auto">
            <a:xfrm>
              <a:off x="3936" y="1870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44" name="Rectangle 61"/>
            <p:cNvSpPr>
              <a:spLocks noChangeArrowheads="1"/>
            </p:cNvSpPr>
            <p:nvPr/>
          </p:nvSpPr>
          <p:spPr bwMode="auto">
            <a:xfrm>
              <a:off x="3312" y="1870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45" name="Rectangle 62"/>
            <p:cNvSpPr>
              <a:spLocks noChangeArrowheads="1"/>
            </p:cNvSpPr>
            <p:nvPr/>
          </p:nvSpPr>
          <p:spPr bwMode="auto">
            <a:xfrm>
              <a:off x="2736" y="1870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75846" name="Rectangle 63"/>
            <p:cNvSpPr>
              <a:spLocks noChangeArrowheads="1"/>
            </p:cNvSpPr>
            <p:nvPr/>
          </p:nvSpPr>
          <p:spPr bwMode="auto">
            <a:xfrm>
              <a:off x="4800" y="1727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1008</a:t>
              </a:r>
            </a:p>
          </p:txBody>
        </p:sp>
        <p:sp>
          <p:nvSpPr>
            <p:cNvPr id="75847" name="Rectangle 64"/>
            <p:cNvSpPr>
              <a:spLocks noChangeArrowheads="1"/>
            </p:cNvSpPr>
            <p:nvPr/>
          </p:nvSpPr>
          <p:spPr bwMode="auto">
            <a:xfrm>
              <a:off x="3936" y="1727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48" name="Rectangle 65"/>
            <p:cNvSpPr>
              <a:spLocks noChangeArrowheads="1"/>
            </p:cNvSpPr>
            <p:nvPr/>
          </p:nvSpPr>
          <p:spPr bwMode="auto">
            <a:xfrm>
              <a:off x="3312" y="1727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49" name="Rectangle 66"/>
            <p:cNvSpPr>
              <a:spLocks noChangeArrowheads="1"/>
            </p:cNvSpPr>
            <p:nvPr/>
          </p:nvSpPr>
          <p:spPr bwMode="auto">
            <a:xfrm>
              <a:off x="2736" y="1727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75850" name="Rectangle 67"/>
            <p:cNvSpPr>
              <a:spLocks noChangeArrowheads="1"/>
            </p:cNvSpPr>
            <p:nvPr/>
          </p:nvSpPr>
          <p:spPr bwMode="auto">
            <a:xfrm>
              <a:off x="4800" y="1584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51" name="Rectangle 68"/>
            <p:cNvSpPr>
              <a:spLocks noChangeArrowheads="1"/>
            </p:cNvSpPr>
            <p:nvPr/>
          </p:nvSpPr>
          <p:spPr bwMode="auto">
            <a:xfrm>
              <a:off x="3936" y="1584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00 110</a:t>
              </a:r>
            </a:p>
          </p:txBody>
        </p:sp>
        <p:sp>
          <p:nvSpPr>
            <p:cNvPr id="75852" name="Rectangle 69"/>
            <p:cNvSpPr>
              <a:spLocks noChangeArrowheads="1"/>
            </p:cNvSpPr>
            <p:nvPr/>
          </p:nvSpPr>
          <p:spPr bwMode="auto">
            <a:xfrm>
              <a:off x="3312" y="1584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53" name="Rectangle 70"/>
            <p:cNvSpPr>
              <a:spLocks noChangeArrowheads="1"/>
            </p:cNvSpPr>
            <p:nvPr/>
          </p:nvSpPr>
          <p:spPr bwMode="auto">
            <a:xfrm>
              <a:off x="2736" y="1584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5854" name="Rectangle 71"/>
            <p:cNvSpPr>
              <a:spLocks noChangeArrowheads="1"/>
            </p:cNvSpPr>
            <p:nvPr/>
          </p:nvSpPr>
          <p:spPr bwMode="auto">
            <a:xfrm>
              <a:off x="4800" y="1441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1004</a:t>
              </a:r>
            </a:p>
          </p:txBody>
        </p:sp>
        <p:sp>
          <p:nvSpPr>
            <p:cNvPr id="75855" name="Rectangle 72"/>
            <p:cNvSpPr>
              <a:spLocks noChangeArrowheads="1"/>
            </p:cNvSpPr>
            <p:nvPr/>
          </p:nvSpPr>
          <p:spPr bwMode="auto">
            <a:xfrm>
              <a:off x="3936" y="1441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56" name="Rectangle 73"/>
            <p:cNvSpPr>
              <a:spLocks noChangeArrowheads="1"/>
            </p:cNvSpPr>
            <p:nvPr/>
          </p:nvSpPr>
          <p:spPr bwMode="auto">
            <a:xfrm>
              <a:off x="3312" y="1441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57" name="Rectangle 74"/>
            <p:cNvSpPr>
              <a:spLocks noChangeArrowheads="1"/>
            </p:cNvSpPr>
            <p:nvPr/>
          </p:nvSpPr>
          <p:spPr bwMode="auto">
            <a:xfrm>
              <a:off x="2736" y="1441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75858" name="Rectangle 75"/>
            <p:cNvSpPr>
              <a:spLocks noChangeArrowheads="1"/>
            </p:cNvSpPr>
            <p:nvPr/>
          </p:nvSpPr>
          <p:spPr bwMode="auto">
            <a:xfrm>
              <a:off x="4800" y="1298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5859" name="Rectangle 76"/>
            <p:cNvSpPr>
              <a:spLocks noChangeArrowheads="1"/>
            </p:cNvSpPr>
            <p:nvPr/>
          </p:nvSpPr>
          <p:spPr bwMode="auto">
            <a:xfrm>
              <a:off x="3936" y="1298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60" name="Rectangle 77"/>
            <p:cNvSpPr>
              <a:spLocks noChangeArrowheads="1"/>
            </p:cNvSpPr>
            <p:nvPr/>
          </p:nvSpPr>
          <p:spPr bwMode="auto">
            <a:xfrm>
              <a:off x="3312" y="1298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1" name="Rectangle 78"/>
            <p:cNvSpPr>
              <a:spLocks noChangeArrowheads="1"/>
            </p:cNvSpPr>
            <p:nvPr/>
          </p:nvSpPr>
          <p:spPr bwMode="auto">
            <a:xfrm>
              <a:off x="2736" y="1298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5862" name="Rectangle 79"/>
            <p:cNvSpPr>
              <a:spLocks noChangeArrowheads="1"/>
            </p:cNvSpPr>
            <p:nvPr/>
          </p:nvSpPr>
          <p:spPr bwMode="auto">
            <a:xfrm>
              <a:off x="4800" y="1155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3" name="Rectangle 80"/>
            <p:cNvSpPr>
              <a:spLocks noChangeArrowheads="1"/>
            </p:cNvSpPr>
            <p:nvPr/>
          </p:nvSpPr>
          <p:spPr bwMode="auto">
            <a:xfrm>
              <a:off x="3936" y="1155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00 110</a:t>
              </a:r>
            </a:p>
          </p:txBody>
        </p:sp>
        <p:sp>
          <p:nvSpPr>
            <p:cNvPr id="75864" name="Rectangle 81"/>
            <p:cNvSpPr>
              <a:spLocks noChangeArrowheads="1"/>
            </p:cNvSpPr>
            <p:nvPr/>
          </p:nvSpPr>
          <p:spPr bwMode="auto">
            <a:xfrm>
              <a:off x="3312" y="1155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5" name="Rectangle 82"/>
            <p:cNvSpPr>
              <a:spLocks noChangeArrowheads="1"/>
            </p:cNvSpPr>
            <p:nvPr/>
          </p:nvSpPr>
          <p:spPr bwMode="auto">
            <a:xfrm>
              <a:off x="2736" y="1155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866" name="Rectangle 83"/>
            <p:cNvSpPr>
              <a:spLocks noChangeArrowheads="1"/>
            </p:cNvSpPr>
            <p:nvPr/>
          </p:nvSpPr>
          <p:spPr bwMode="auto">
            <a:xfrm>
              <a:off x="4800" y="1012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67" name="Rectangle 84"/>
            <p:cNvSpPr>
              <a:spLocks noChangeArrowheads="1"/>
            </p:cNvSpPr>
            <p:nvPr/>
          </p:nvSpPr>
          <p:spPr bwMode="auto">
            <a:xfrm>
              <a:off x="3936" y="1012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68" name="Rectangle 85"/>
            <p:cNvSpPr>
              <a:spLocks noChangeArrowheads="1"/>
            </p:cNvSpPr>
            <p:nvPr/>
          </p:nvSpPr>
          <p:spPr bwMode="auto">
            <a:xfrm>
              <a:off x="3312" y="1012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9" name="Rectangle 86"/>
            <p:cNvSpPr>
              <a:spLocks noChangeArrowheads="1"/>
            </p:cNvSpPr>
            <p:nvPr/>
          </p:nvSpPr>
          <p:spPr bwMode="auto">
            <a:xfrm>
              <a:off x="2736" y="1012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5870" name="Rectangle 87"/>
            <p:cNvSpPr>
              <a:spLocks noChangeArrowheads="1"/>
            </p:cNvSpPr>
            <p:nvPr/>
          </p:nvSpPr>
          <p:spPr bwMode="auto">
            <a:xfrm>
              <a:off x="4800" y="869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5871" name="Rectangle 88"/>
            <p:cNvSpPr>
              <a:spLocks noChangeArrowheads="1"/>
            </p:cNvSpPr>
            <p:nvPr/>
          </p:nvSpPr>
          <p:spPr bwMode="auto">
            <a:xfrm>
              <a:off x="3936" y="869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72" name="Rectangle 89"/>
            <p:cNvSpPr>
              <a:spLocks noChangeArrowheads="1"/>
            </p:cNvSpPr>
            <p:nvPr/>
          </p:nvSpPr>
          <p:spPr bwMode="auto">
            <a:xfrm>
              <a:off x="3312" y="869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3" name="Rectangle 90"/>
            <p:cNvSpPr>
              <a:spLocks noChangeArrowheads="1"/>
            </p:cNvSpPr>
            <p:nvPr/>
          </p:nvSpPr>
          <p:spPr bwMode="auto">
            <a:xfrm>
              <a:off x="2736" y="869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5874" name="Rectangle 91"/>
            <p:cNvSpPr>
              <a:spLocks noChangeArrowheads="1"/>
            </p:cNvSpPr>
            <p:nvPr/>
          </p:nvSpPr>
          <p:spPr bwMode="auto">
            <a:xfrm>
              <a:off x="4800" y="726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5" name="Rectangle 92"/>
            <p:cNvSpPr>
              <a:spLocks noChangeArrowheads="1"/>
            </p:cNvSpPr>
            <p:nvPr/>
          </p:nvSpPr>
          <p:spPr bwMode="auto">
            <a:xfrm>
              <a:off x="3936" y="726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00 110</a:t>
              </a:r>
            </a:p>
          </p:txBody>
        </p:sp>
        <p:sp>
          <p:nvSpPr>
            <p:cNvPr id="75876" name="Rectangle 93"/>
            <p:cNvSpPr>
              <a:spLocks noChangeArrowheads="1"/>
            </p:cNvSpPr>
            <p:nvPr/>
          </p:nvSpPr>
          <p:spPr bwMode="auto">
            <a:xfrm>
              <a:off x="3312" y="726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7" name="Rectangle 94"/>
            <p:cNvSpPr>
              <a:spLocks noChangeArrowheads="1"/>
            </p:cNvSpPr>
            <p:nvPr/>
          </p:nvSpPr>
          <p:spPr bwMode="auto">
            <a:xfrm>
              <a:off x="2736" y="726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8" name="Rectangle 95"/>
            <p:cNvSpPr>
              <a:spLocks noChangeArrowheads="1"/>
            </p:cNvSpPr>
            <p:nvPr/>
          </p:nvSpPr>
          <p:spPr bwMode="auto">
            <a:xfrm>
              <a:off x="4800" y="480"/>
              <a:ext cx="768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X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(base 10)</a:t>
              </a:r>
            </a:p>
          </p:txBody>
        </p:sp>
        <p:sp>
          <p:nvSpPr>
            <p:cNvPr id="75879" name="Rectangle 96"/>
            <p:cNvSpPr>
              <a:spLocks noChangeArrowheads="1"/>
            </p:cNvSpPr>
            <p:nvPr/>
          </p:nvSpPr>
          <p:spPr bwMode="auto">
            <a:xfrm>
              <a:off x="3936" y="480"/>
              <a:ext cx="864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Opcode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(binary)</a:t>
              </a:r>
            </a:p>
          </p:txBody>
        </p:sp>
        <p:sp>
          <p:nvSpPr>
            <p:cNvPr id="75880" name="Rectangle 97"/>
            <p:cNvSpPr>
              <a:spLocks noChangeArrowheads="1"/>
            </p:cNvSpPr>
            <p:nvPr/>
          </p:nvSpPr>
          <p:spPr bwMode="auto">
            <a:xfrm>
              <a:off x="3312" y="480"/>
              <a:ext cx="624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I Bit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900">
                <a:solidFill>
                  <a:srgbClr val="000000"/>
                </a:solidFill>
              </a:endParaRPr>
            </a:p>
          </p:txBody>
        </p:sp>
        <p:sp>
          <p:nvSpPr>
            <p:cNvPr id="75881" name="Rectangle 98"/>
            <p:cNvSpPr>
              <a:spLocks noChangeArrowheads="1"/>
            </p:cNvSpPr>
            <p:nvPr/>
          </p:nvSpPr>
          <p:spPr bwMode="auto">
            <a:xfrm>
              <a:off x="2736" y="480"/>
              <a:ext cx="576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75882" name="Line 99"/>
            <p:cNvSpPr>
              <a:spLocks noChangeShapeType="1"/>
            </p:cNvSpPr>
            <p:nvPr/>
          </p:nvSpPr>
          <p:spPr bwMode="auto">
            <a:xfrm>
              <a:off x="2736" y="480"/>
              <a:ext cx="28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3" name="Line 100"/>
            <p:cNvSpPr>
              <a:spLocks noChangeShapeType="1"/>
            </p:cNvSpPr>
            <p:nvPr/>
          </p:nvSpPr>
          <p:spPr bwMode="auto">
            <a:xfrm>
              <a:off x="2736" y="726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4" name="Line 101"/>
            <p:cNvSpPr>
              <a:spLocks noChangeShapeType="1"/>
            </p:cNvSpPr>
            <p:nvPr/>
          </p:nvSpPr>
          <p:spPr bwMode="auto">
            <a:xfrm>
              <a:off x="2736" y="869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5" name="Line 102"/>
            <p:cNvSpPr>
              <a:spLocks noChangeShapeType="1"/>
            </p:cNvSpPr>
            <p:nvPr/>
          </p:nvSpPr>
          <p:spPr bwMode="auto">
            <a:xfrm>
              <a:off x="2736" y="1012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6" name="Line 103"/>
            <p:cNvSpPr>
              <a:spLocks noChangeShapeType="1"/>
            </p:cNvSpPr>
            <p:nvPr/>
          </p:nvSpPr>
          <p:spPr bwMode="auto">
            <a:xfrm>
              <a:off x="2736" y="1155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2736" y="1298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8" name="Line 105"/>
            <p:cNvSpPr>
              <a:spLocks noChangeShapeType="1"/>
            </p:cNvSpPr>
            <p:nvPr/>
          </p:nvSpPr>
          <p:spPr bwMode="auto">
            <a:xfrm>
              <a:off x="2736" y="1441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9" name="Line 106"/>
            <p:cNvSpPr>
              <a:spLocks noChangeShapeType="1"/>
            </p:cNvSpPr>
            <p:nvPr/>
          </p:nvSpPr>
          <p:spPr bwMode="auto">
            <a:xfrm>
              <a:off x="2736" y="1584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0" name="Line 107"/>
            <p:cNvSpPr>
              <a:spLocks noChangeShapeType="1"/>
            </p:cNvSpPr>
            <p:nvPr/>
          </p:nvSpPr>
          <p:spPr bwMode="auto">
            <a:xfrm>
              <a:off x="2736" y="1727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1" name="Line 108"/>
            <p:cNvSpPr>
              <a:spLocks noChangeShapeType="1"/>
            </p:cNvSpPr>
            <p:nvPr/>
          </p:nvSpPr>
          <p:spPr bwMode="auto">
            <a:xfrm>
              <a:off x="2736" y="1870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2" name="Line 109"/>
            <p:cNvSpPr>
              <a:spLocks noChangeShapeType="1"/>
            </p:cNvSpPr>
            <p:nvPr/>
          </p:nvSpPr>
          <p:spPr bwMode="auto">
            <a:xfrm>
              <a:off x="2736" y="2013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3" name="Line 110"/>
            <p:cNvSpPr>
              <a:spLocks noChangeShapeType="1"/>
            </p:cNvSpPr>
            <p:nvPr/>
          </p:nvSpPr>
          <p:spPr bwMode="auto">
            <a:xfrm>
              <a:off x="2736" y="2156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4" name="Line 111"/>
            <p:cNvSpPr>
              <a:spLocks noChangeShapeType="1"/>
            </p:cNvSpPr>
            <p:nvPr/>
          </p:nvSpPr>
          <p:spPr bwMode="auto">
            <a:xfrm>
              <a:off x="2736" y="2304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5" name="Line 112"/>
            <p:cNvSpPr>
              <a:spLocks noChangeShapeType="1"/>
            </p:cNvSpPr>
            <p:nvPr/>
          </p:nvSpPr>
          <p:spPr bwMode="auto">
            <a:xfrm>
              <a:off x="2736" y="2447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6" name="Line 113"/>
            <p:cNvSpPr>
              <a:spLocks noChangeShapeType="1"/>
            </p:cNvSpPr>
            <p:nvPr/>
          </p:nvSpPr>
          <p:spPr bwMode="auto">
            <a:xfrm>
              <a:off x="2736" y="2590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7" name="Line 114"/>
            <p:cNvSpPr>
              <a:spLocks noChangeShapeType="1"/>
            </p:cNvSpPr>
            <p:nvPr/>
          </p:nvSpPr>
          <p:spPr bwMode="auto">
            <a:xfrm>
              <a:off x="2736" y="2733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8" name="Line 115"/>
            <p:cNvSpPr>
              <a:spLocks noChangeShapeType="1"/>
            </p:cNvSpPr>
            <p:nvPr/>
          </p:nvSpPr>
          <p:spPr bwMode="auto">
            <a:xfrm>
              <a:off x="2736" y="2876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9" name="Line 116"/>
            <p:cNvSpPr>
              <a:spLocks noChangeShapeType="1"/>
            </p:cNvSpPr>
            <p:nvPr/>
          </p:nvSpPr>
          <p:spPr bwMode="auto">
            <a:xfrm>
              <a:off x="2736" y="3019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0" name="Line 117"/>
            <p:cNvSpPr>
              <a:spLocks noChangeShapeType="1"/>
            </p:cNvSpPr>
            <p:nvPr/>
          </p:nvSpPr>
          <p:spPr bwMode="auto">
            <a:xfrm>
              <a:off x="2736" y="3162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1" name="Line 118"/>
            <p:cNvSpPr>
              <a:spLocks noChangeShapeType="1"/>
            </p:cNvSpPr>
            <p:nvPr/>
          </p:nvSpPr>
          <p:spPr bwMode="auto">
            <a:xfrm>
              <a:off x="2736" y="3305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2" name="Line 119"/>
            <p:cNvSpPr>
              <a:spLocks noChangeShapeType="1"/>
            </p:cNvSpPr>
            <p:nvPr/>
          </p:nvSpPr>
          <p:spPr bwMode="auto">
            <a:xfrm>
              <a:off x="2736" y="3448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3" name="Line 120"/>
            <p:cNvSpPr>
              <a:spLocks noChangeShapeType="1"/>
            </p:cNvSpPr>
            <p:nvPr/>
          </p:nvSpPr>
          <p:spPr bwMode="auto">
            <a:xfrm>
              <a:off x="2736" y="3591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4" name="Line 121"/>
            <p:cNvSpPr>
              <a:spLocks noChangeShapeType="1"/>
            </p:cNvSpPr>
            <p:nvPr/>
          </p:nvSpPr>
          <p:spPr bwMode="auto">
            <a:xfrm>
              <a:off x="2736" y="3734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5" name="Line 122"/>
            <p:cNvSpPr>
              <a:spLocks noChangeShapeType="1"/>
            </p:cNvSpPr>
            <p:nvPr/>
          </p:nvSpPr>
          <p:spPr bwMode="auto">
            <a:xfrm>
              <a:off x="2736" y="3877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6" name="Line 123"/>
            <p:cNvSpPr>
              <a:spLocks noChangeShapeType="1"/>
            </p:cNvSpPr>
            <p:nvPr/>
          </p:nvSpPr>
          <p:spPr bwMode="auto">
            <a:xfrm>
              <a:off x="2736" y="4020"/>
              <a:ext cx="28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7" name="Line 124"/>
            <p:cNvSpPr>
              <a:spLocks noChangeShapeType="1"/>
            </p:cNvSpPr>
            <p:nvPr/>
          </p:nvSpPr>
          <p:spPr bwMode="auto">
            <a:xfrm>
              <a:off x="2736" y="480"/>
              <a:ext cx="1" cy="354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8" name="Line 125"/>
            <p:cNvSpPr>
              <a:spLocks noChangeShapeType="1"/>
            </p:cNvSpPr>
            <p:nvPr/>
          </p:nvSpPr>
          <p:spPr bwMode="auto">
            <a:xfrm>
              <a:off x="3312" y="480"/>
              <a:ext cx="1" cy="35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9" name="Line 126"/>
            <p:cNvSpPr>
              <a:spLocks noChangeShapeType="1"/>
            </p:cNvSpPr>
            <p:nvPr/>
          </p:nvSpPr>
          <p:spPr bwMode="auto">
            <a:xfrm>
              <a:off x="3936" y="480"/>
              <a:ext cx="1" cy="35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10" name="Line 127"/>
            <p:cNvSpPr>
              <a:spLocks noChangeShapeType="1"/>
            </p:cNvSpPr>
            <p:nvPr/>
          </p:nvSpPr>
          <p:spPr bwMode="auto">
            <a:xfrm>
              <a:off x="4800" y="480"/>
              <a:ext cx="1" cy="35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11" name="Line 128"/>
            <p:cNvSpPr>
              <a:spLocks noChangeShapeType="1"/>
            </p:cNvSpPr>
            <p:nvPr/>
          </p:nvSpPr>
          <p:spPr bwMode="auto">
            <a:xfrm>
              <a:off x="5568" y="480"/>
              <a:ext cx="1" cy="354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129"/>
          <p:cNvSpPr>
            <a:spLocks noChangeArrowheads="1"/>
          </p:cNvSpPr>
          <p:nvPr/>
        </p:nvSpPr>
        <p:spPr bwMode="auto">
          <a:xfrm>
            <a:off x="1219200" y="1066800"/>
            <a:ext cx="2971800" cy="2590800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Binary encoded instruction sequence </a:t>
            </a:r>
          </a:p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Architecture specific</a:t>
            </a:r>
          </a:p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Interpreted by the     processor</a:t>
            </a:r>
          </a:p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Hard to read and debug</a:t>
            </a:r>
          </a:p>
        </p:txBody>
      </p:sp>
      <p:sp>
        <p:nvSpPr>
          <p:cNvPr id="75782" name="Text Box 130"/>
          <p:cNvSpPr txBox="1">
            <a:spLocks noChangeArrowheads="1"/>
          </p:cNvSpPr>
          <p:nvPr/>
        </p:nvSpPr>
        <p:spPr bwMode="auto">
          <a:xfrm>
            <a:off x="1447800" y="3886200"/>
            <a:ext cx="2425700" cy="24415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int a = 12;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int b = 4;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int result = 0;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main ()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if (a &gt;= b)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while (a &gt; 0)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  a = a - b;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  result ++;</a:t>
            </a:r>
            <a:r>
              <a:rPr lang="en-GB" sz="1400" b="1">
                <a:solidFill>
                  <a:srgbClr val="333399"/>
                </a:solidFill>
                <a:latin typeface="Courier New" pitchFamily="-65" charset="0"/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}</a:t>
            </a:r>
          </a:p>
        </p:txBody>
      </p:sp>
      <p:grpSp>
        <p:nvGrpSpPr>
          <p:cNvPr id="3" name="Group 131"/>
          <p:cNvGrpSpPr>
            <a:grpSpLocks/>
          </p:cNvGrpSpPr>
          <p:nvPr/>
        </p:nvGrpSpPr>
        <p:grpSpPr bwMode="auto">
          <a:xfrm>
            <a:off x="5006975" y="1306513"/>
            <a:ext cx="3908425" cy="1527175"/>
            <a:chOff x="3154" y="823"/>
            <a:chExt cx="2462" cy="962"/>
          </a:xfrm>
        </p:grpSpPr>
        <p:sp>
          <p:nvSpPr>
            <p:cNvPr id="75784" name="Rectangle 132"/>
            <p:cNvSpPr>
              <a:spLocks noChangeArrowheads="1"/>
            </p:cNvSpPr>
            <p:nvPr/>
          </p:nvSpPr>
          <p:spPr bwMode="auto">
            <a:xfrm>
              <a:off x="3275" y="823"/>
              <a:ext cx="2342" cy="236"/>
            </a:xfrm>
            <a:prstGeom prst="rect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785" name="AutoShape 133"/>
            <p:cNvSpPr>
              <a:spLocks noChangeArrowheads="1"/>
            </p:cNvSpPr>
            <p:nvPr/>
          </p:nvSpPr>
          <p:spPr bwMode="auto">
            <a:xfrm>
              <a:off x="3154" y="1251"/>
              <a:ext cx="1377" cy="535"/>
            </a:xfrm>
            <a:prstGeom prst="wedgeRectCallout">
              <a:avLst>
                <a:gd name="adj1" fmla="val 17537"/>
                <a:gd name="adj2" fmla="val -85699"/>
              </a:avLst>
            </a:prstGeom>
            <a:solidFill>
              <a:srgbClr val="FFFFFF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Machine Code Instruction: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0001110000001100</a:t>
              </a:r>
              <a:r>
                <a:rPr lang="en-GB" sz="1400" baseline="-25000">
                  <a:solidFill>
                    <a:srgbClr val="000000"/>
                  </a:solidFill>
                </a:rPr>
                <a:t>2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1C0C</a:t>
              </a:r>
              <a:r>
                <a:rPr lang="en-GB" sz="1400" baseline="-25000">
                  <a:solidFill>
                    <a:srgbClr val="000000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Assembly Language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2286000" cy="3182410"/>
          </a:xfrm>
          <a:ln w="936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dirty="0"/>
              <a:t>Improvements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Symbolic names for each machine instruction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Symbolic addresses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Macros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dirty="0"/>
              <a:t>But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Requires translation step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Still architecture specific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EC084834-79AB-4AFC-957D-A2A1832907F8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/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5257800" cy="4895828"/>
          </a:xfrm>
          <a:prstGeom prst="rect">
            <a:avLst/>
          </a:prstGeom>
          <a:solidFill>
            <a:srgbClr val="FFFFFF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0: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12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	# a = 12 (a stored @ 1000)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4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1004	# b = 4  (b stored @ 1004) 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1008	# result = 0 (result @ 1008)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main: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exit	# exit if AC negative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loop: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endParaRPr lang="en-GB" sz="1200" b="1" dirty="0">
              <a:solidFill>
                <a:srgbClr val="000000"/>
              </a:solidFill>
              <a:latin typeface="Courier New" pitchFamily="-65" charset="0"/>
            </a:endParaRP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 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	# Uses indirect bit I = 1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1008	# result = result + 1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1008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jumpi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loop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exit: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85800" y="685800"/>
            <a:ext cx="6172200" cy="5782225"/>
          </a:xfrm>
          <a:prstGeom prst="rect">
            <a:avLst/>
          </a:prstGeom>
          <a:solidFill>
            <a:srgbClr val="FFFFFF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0: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12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	# a = 12 (a stored @ 1000)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4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1004	# b = 4  (b stored @ 1004) 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1008	# result = 0 (result @ 1008)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main: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exit	# exit if AC negative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loop: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endParaRPr lang="en-GB" sz="1200" b="1" dirty="0">
              <a:solidFill>
                <a:srgbClr val="000000"/>
              </a:solidFill>
              <a:latin typeface="Courier New" pitchFamily="-65" charset="0"/>
            </a:endParaRP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 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	# Uses indirect bit I = 1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1008	# result = result + 1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1008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jumpi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loop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exit: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72200" y="2667000"/>
            <a:ext cx="2971800" cy="24415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-65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a = 12;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-65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b = 4;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-65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result = 0;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main ()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if (a &gt;= b)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while (a &gt; 0)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  a = a - b;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  result ++;</a:t>
            </a:r>
            <a:r>
              <a:rPr lang="en-GB" sz="1400" b="1" dirty="0">
                <a:solidFill>
                  <a:srgbClr val="333399"/>
                </a:solidFill>
                <a:latin typeface="Courier New" pitchFamily="-65" charset="0"/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4787" cy="388461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/>
              <a:t>Although numerous computer languages are used for writing computer applications, the computer programming language, C, is the most popular language worldwide. </a:t>
            </a:r>
          </a:p>
          <a:p>
            <a:pPr algn="just"/>
            <a:r>
              <a:rPr lang="en-US" sz="2400" dirty="0"/>
              <a:t>Everything from microcontrollers to operating systems is written in C since it’s very flexible and versatile, allowing maximum control with minimal commands. </a:t>
            </a:r>
          </a:p>
          <a:p>
            <a:pPr algn="just"/>
            <a:r>
              <a:rPr lang="en-US" sz="2400" dirty="0"/>
              <a:t>Programming in C is fairly easy because it uses basic commands in English. However C is a compiled language so after you type your commands, in order to execute your program, you need to run it through a compiler to transform the human-readable form into machine-readable language. There are many C compilers available today.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5100638" cy="87153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C++ (1985)</a:t>
            </a:r>
          </a:p>
        </p:txBody>
      </p:sp>
      <p:sp>
        <p:nvSpPr>
          <p:cNvPr id="17203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51038"/>
            <a:ext cx="6915150" cy="3877985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Developed at Bell Labs by </a:t>
            </a:r>
            <a:r>
              <a:rPr lang="en-GB" sz="2400" dirty="0" err="1"/>
              <a:t>Bjarne</a:t>
            </a:r>
            <a:r>
              <a:rPr lang="en-GB" sz="2400" dirty="0"/>
              <a:t> </a:t>
            </a:r>
            <a:r>
              <a:rPr lang="en-GB" sz="2400" dirty="0" err="1"/>
              <a:t>Stroustrup</a:t>
            </a:r>
            <a:endParaRPr lang="en-GB" sz="24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Evolved from C and SIMULA 67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Facilities for object-oriented programming, taken partially from SIMULA 67, were added to C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Also has exception handling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large and complex language, in part because it supports both procedural and OO programming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Rapidly grew in popularity, along with OOP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ANSI standard approved in November, 1997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557F1515-7644-43AC-A920-B9106BE3AAC8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/>
          </a:p>
        </p:txBody>
      </p:sp>
      <p:pic>
        <p:nvPicPr>
          <p:cNvPr id="172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6988" y="358775"/>
            <a:ext cx="2481262" cy="186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C++ Related Languages</a:t>
            </a:r>
          </a:p>
        </p:txBody>
      </p:sp>
      <p:sp>
        <p:nvSpPr>
          <p:cNvPr id="174084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572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Eiffel - a related language that supports OOP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(Designed by Bertrand Meyer - 1992)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Not directly derived from any other language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Smaller and simpler than C++, but still has most of the power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Delphi (Borland)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Pascal plus features to support OOP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More elegant and safer than C++</a:t>
            </a:r>
          </a:p>
          <a:p>
            <a:pPr lvl="1"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E77DE221-897D-4CF7-8550-118FF60883B8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Java (1995)</a:t>
            </a:r>
          </a:p>
        </p:txBody>
      </p:sp>
      <p:sp>
        <p:nvSpPr>
          <p:cNvPr id="178180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572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Developed at Sun in the early 1990s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Based on C++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Significantly simplified (does not include </a:t>
            </a:r>
            <a:r>
              <a:rPr lang="en-GB" b="1">
                <a:latin typeface="Courier New" pitchFamily="-65" charset="0"/>
              </a:rPr>
              <a:t>struct, union, enum</a:t>
            </a:r>
            <a:r>
              <a:rPr lang="en-GB"/>
              <a:t>, pointer arithmetic, and half of the assignment coercions of C++) 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Supports </a:t>
            </a:r>
            <a:r>
              <a:rPr lang="en-GB" i="1"/>
              <a:t>only</a:t>
            </a:r>
            <a:r>
              <a:rPr lang="en-GB"/>
              <a:t> OOP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No multiple inheritance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Has references, but not pointers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Includes support for applets and a form of  concurrency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Portability was “Job #1”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77A9180F-A4CF-40C0-8FC5-E37891E6A131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1628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Scripting Languages for the Web</a:t>
            </a:r>
          </a:p>
        </p:txBody>
      </p:sp>
      <p:sp>
        <p:nvSpPr>
          <p:cNvPr id="180228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64026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JavaScript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Used in Web programming (client-side) to create dynamic HTML documents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Related to Java only through similar syntax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PHP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Used for Web applications (server-side); produces HTML code as output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Perl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JSP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8A230534-6836-443F-9F87-B6B771BBC554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C#</a:t>
            </a:r>
          </a:p>
        </p:txBody>
      </p:sp>
      <p:sp>
        <p:nvSpPr>
          <p:cNvPr id="182276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219200"/>
            <a:ext cx="7162800" cy="480377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Part of the .NET development platform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Based on C++ and Java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Provides a language for component-based software development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All .NET languages (C#, Visual BASIC.NET, Managed C++, J#.NET, and Jscript.NET) use Common Type System (CTS), which provides a common class library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Likely to become widely used</a:t>
            </a:r>
          </a:p>
          <a:p>
            <a:pPr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8A92E2A-28F8-4FAB-AF16-75087D889644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2" y="1582738"/>
            <a:ext cx="8021638" cy="2382191"/>
          </a:xfr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Thousands of different programming languages have been created, and more are being created every year.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 Many programming languages are written in an imperative* form (i.e., as a sequence of operations to perform) while other languages use the declarative** form (i.e. the desired result is specified, not how to achieve it)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90FAF6DB-5FD1-4014-8AD4-3C3AAC154DF6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/>
          </a:p>
        </p:txBody>
      </p:sp>
      <p:sp>
        <p:nvSpPr>
          <p:cNvPr id="188419" name="Text Box 1"/>
          <p:cNvSpPr txBox="1">
            <a:spLocks noChangeArrowheads="1"/>
          </p:cNvSpPr>
          <p:nvPr/>
        </p:nvSpPr>
        <p:spPr bwMode="auto">
          <a:xfrm>
            <a:off x="3055938" y="3178175"/>
            <a:ext cx="29495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END OF LECTURE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2" y="1582738"/>
            <a:ext cx="8097838" cy="4376583"/>
          </a:xfrm>
        </p:spPr>
        <p:txBody>
          <a:bodyPr wrap="square">
            <a:spAutoFit/>
          </a:bodyPr>
          <a:lstStyle/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*In computer science, imperative programming is a programming paradigm that uses statements that change a program's state. an imperative program consists of commands for the computer to perform. Imperative programming focuses on describing how a program operates. 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**In computer science, declarative programming is a programming paradigm—a style of building the structure and elements of computer programs—that expresses the logic of a computation without describing its control flow.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/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4BE4-D509-B998-9E30-EC5D3C1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8556-FDF5-C1C8-F66E-67BAD1A0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Focus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Imperative</a:t>
            </a:r>
            <a:r>
              <a:rPr lang="en-US" dirty="0"/>
              <a:t>: Tells the computer </a:t>
            </a:r>
            <a:r>
              <a:rPr lang="en-US" b="1" dirty="0"/>
              <a:t>how</a:t>
            </a:r>
            <a:r>
              <a:rPr lang="en-US" dirty="0"/>
              <a:t> to do something step by step.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"Go to the store, take five steps forward, turn left, pick up milk, and come back home."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Declarative</a:t>
            </a:r>
            <a:r>
              <a:rPr lang="en-US" dirty="0"/>
              <a:t>: Tells the computer </a:t>
            </a:r>
            <a:r>
              <a:rPr lang="en-US" b="1" dirty="0"/>
              <a:t>what</a:t>
            </a:r>
            <a:r>
              <a:rPr lang="en-US" dirty="0"/>
              <a:t> you want, and it figures out how to do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"I need milk delivered to my house."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3187-E509-64E4-F0AF-0CA16E8A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1E662-434D-87A0-0A67-D5242A9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9DDA-BE73-1E86-66EB-59CB1B4D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451512"/>
            <a:ext cx="7010401" cy="5589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</a:t>
            </a:r>
          </a:p>
          <a:p>
            <a:r>
              <a:rPr lang="en-US" dirty="0"/>
              <a:t>Imperative: You control every detail of the process.</a:t>
            </a:r>
          </a:p>
          <a:p>
            <a:r>
              <a:rPr lang="en-US" dirty="0"/>
              <a:t>Example: Writing a loop to calculate the sum of numbers in a list.</a:t>
            </a:r>
          </a:p>
          <a:p>
            <a:r>
              <a:rPr lang="en-US" dirty="0"/>
              <a:t>Declarative: The system does the work for you.</a:t>
            </a:r>
          </a:p>
          <a:p>
            <a:r>
              <a:rPr lang="en-US" dirty="0"/>
              <a:t>Example: Using a built-in function like sum() to get the total.</a:t>
            </a:r>
          </a:p>
          <a:p>
            <a:endParaRPr lang="en-US" dirty="0"/>
          </a:p>
          <a:p>
            <a:r>
              <a:rPr lang="en-US" dirty="0"/>
              <a:t>Complexity</a:t>
            </a:r>
          </a:p>
          <a:p>
            <a:r>
              <a:rPr lang="en-US" dirty="0"/>
              <a:t>Imperative: More complex because you need to manage every step and the program's state.</a:t>
            </a:r>
          </a:p>
          <a:p>
            <a:r>
              <a:rPr lang="en-US" dirty="0"/>
              <a:t>Example: Writing out the logic for how data moves in and out of a database.</a:t>
            </a:r>
          </a:p>
          <a:p>
            <a:r>
              <a:rPr lang="en-US" dirty="0"/>
              <a:t>Declarative: Simpler because you focus on the result, not the steps.</a:t>
            </a:r>
          </a:p>
          <a:p>
            <a:r>
              <a:rPr lang="en-US" dirty="0"/>
              <a:t>Example: Writing a SQL query like SELECT * FROM users WHERE age &gt; 30;.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9E62-861C-46BF-A131-E5915B6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AEC53-A12C-6C78-45CB-F7AB05E4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92C8-8B21-4518-3B52-61904EF1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BA1B8-F26D-4886-18ED-E46DEE57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542ABF-E03E-16FD-8AE9-7ABD65132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8" y="191059"/>
            <a:ext cx="8153402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Imperative programming is a programming paradigm that focuses on how a program operates. It describes a sequence of instructions that explicitly change the program's state. In this approach, the programmer writes code that specifies the steps the computer must take to achieve a desired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Step-by-step Instructions: The programmer explicitly defines each step needed to perform a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/>
              <a:t>State Management: The state of the program is modified using variables and control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Control Structures: Common constructs include loops (for, while) and conditionals (if-else).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400" dirty="0"/>
              <a:t>Examples: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Procedural programming (e.g., C, Pascal).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Low-level programming languages like Assembly.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31D6-DFEA-3B09-1C07-DB23615F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9E6B-0B01-4F74-700C-0D4F782D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Imperative style: </a:t>
            </a:r>
          </a:p>
          <a:p>
            <a:r>
              <a:rPr lang="en-US" dirty="0"/>
              <a:t>finding the sum of a list numbers = [1, 2, 3, 4, 5] </a:t>
            </a:r>
          </a:p>
          <a:p>
            <a:r>
              <a:rPr lang="en-US" dirty="0"/>
              <a:t>total = 0 </a:t>
            </a:r>
          </a:p>
          <a:p>
            <a:r>
              <a:rPr lang="en-US" dirty="0"/>
              <a:t>for number in numbers:</a:t>
            </a:r>
          </a:p>
          <a:p>
            <a:pPr lvl="1"/>
            <a:r>
              <a:rPr lang="en-US" dirty="0"/>
              <a:t> total += number </a:t>
            </a:r>
          </a:p>
          <a:p>
            <a:r>
              <a:rPr lang="en-US" dirty="0"/>
              <a:t>print(total)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13E6-9272-8A7A-B0B4-075BEC2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96228-EE16-711B-5215-77E6877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9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57C7E7101584EAA7E5D8082AFC9E1" ma:contentTypeVersion="2" ma:contentTypeDescription="Create a new document." ma:contentTypeScope="" ma:versionID="72b0964c9af446bf73a2d8705f19e667">
  <xsd:schema xmlns:xsd="http://www.w3.org/2001/XMLSchema" xmlns:xs="http://www.w3.org/2001/XMLSchema" xmlns:p="http://schemas.microsoft.com/office/2006/metadata/properties" xmlns:ns2="ef111c73-e959-41a8-894b-70f4a91400d7" targetNamespace="http://schemas.microsoft.com/office/2006/metadata/properties" ma:root="true" ma:fieldsID="e4188a938015a11cbc8e92bf666a4d9a" ns2:_="">
    <xsd:import namespace="ef111c73-e959-41a8-894b-70f4a9140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11c73-e959-41a8-894b-70f4a91400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4F08A4-A60D-469D-8AD5-7E5504131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11c73-e959-41a8-894b-70f4a9140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D51C3B-DBEF-42D2-BEC3-EA897DE7E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30909-5D12-40F6-A53F-22B2862890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2834</Words>
  <Application>Microsoft Office PowerPoint</Application>
  <PresentationFormat>On-screen Show (4:3)</PresentationFormat>
  <Paragraphs>549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        A Comparative Analysis of Structured and Object-Oriented Programming Methods </vt:lpstr>
      <vt:lpstr>Object-Oriented Paradigm</vt:lpstr>
      <vt:lpstr>What is a Programming Language?</vt:lpstr>
      <vt:lpstr>What is a Programming Language?</vt:lpstr>
      <vt:lpstr>What is a Programming Language?</vt:lpstr>
      <vt:lpstr>Differences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Programming Language?</vt:lpstr>
      <vt:lpstr>Programming Domains</vt:lpstr>
      <vt:lpstr>Language Evaluation Criteria</vt:lpstr>
      <vt:lpstr>Language Evaluation Criteria  Readability </vt:lpstr>
      <vt:lpstr>Language Evaluation Criteria  Write-ability</vt:lpstr>
      <vt:lpstr>Language Evaluation Criteria  Reliability</vt:lpstr>
      <vt:lpstr>Language Evaluation Criteria Cost </vt:lpstr>
      <vt:lpstr>Language Evaluation Criteria Other </vt:lpstr>
      <vt:lpstr>Some Language Design Trade-Offs</vt:lpstr>
      <vt:lpstr>Syntax &amp; Semantics</vt:lpstr>
      <vt:lpstr>Syntax &amp; Semantics </vt:lpstr>
      <vt:lpstr>Influences on Language Design Through the Years</vt:lpstr>
      <vt:lpstr>Some Programming Paradigms</vt:lpstr>
      <vt:lpstr>Virtual Machines (VM’s)</vt:lpstr>
      <vt:lpstr>Computing in Perspective</vt:lpstr>
      <vt:lpstr>Implementation Methods Compilation</vt:lpstr>
      <vt:lpstr>PowerPoint Presentation</vt:lpstr>
      <vt:lpstr>Implementation Methods Interpretation</vt:lpstr>
      <vt:lpstr>Implementation Methods Hybrid Approaches</vt:lpstr>
      <vt:lpstr>Machine Code – Computer’s Native Language</vt:lpstr>
      <vt:lpstr>Assembly Language</vt:lpstr>
      <vt:lpstr>PowerPoint Presentation</vt:lpstr>
      <vt:lpstr>C</vt:lpstr>
      <vt:lpstr>C++ (1985)</vt:lpstr>
      <vt:lpstr>C++ Related Languages</vt:lpstr>
      <vt:lpstr>Java (1995)</vt:lpstr>
      <vt:lpstr>Scripting Languages for the Web</vt:lpstr>
      <vt:lpstr>C#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 RAJPUT</dc:creator>
  <cp:lastModifiedBy>Pramod Gopinathan</cp:lastModifiedBy>
  <cp:revision>31</cp:revision>
  <dcterms:created xsi:type="dcterms:W3CDTF">2006-08-16T00:00:00Z</dcterms:created>
  <dcterms:modified xsi:type="dcterms:W3CDTF">2025-01-07T08:03:00Z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0x01010017057C7E7101584EAA7E5D8082AFC9E1</vt:lpwstr>
  </property>
</Properties>
</file>