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b35f99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b35f99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0b35f999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0b35f999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b35f999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0b35f999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b35f999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0b35f999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1ea4742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1ea4742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ea4742f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ea4742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0b35f99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0b35f99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 page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0b35f99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0b35f99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b35f99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0b35f99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b35f99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b35f99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0b35f99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0b35f99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0b35f999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0b35f999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b35f999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b35f99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g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11" Type="http://schemas.openxmlformats.org/officeDocument/2006/relationships/slide" Target="/ppt/slides/slide12.xml"/><Relationship Id="rId10" Type="http://schemas.openxmlformats.org/officeDocument/2006/relationships/slide" Target="/ppt/slides/slide11.xml"/><Relationship Id="rId12" Type="http://schemas.openxmlformats.org/officeDocument/2006/relationships/image" Target="../media/image2.png"/><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ython.org/downloads/" TargetMode="External"/><Relationship Id="rId4" Type="http://schemas.openxmlformats.org/officeDocument/2006/relationships/hyperlink" Target="https://www.youtube.com/watch?v=rfscVS0vtbw" TargetMode="External"/><Relationship Id="rId5" Type="http://schemas.openxmlformats.org/officeDocument/2006/relationships/hyperlink" Target="https://www.youtube.com/watch?v=HGOBQPFzWKo&amp;t=9669s" TargetMode="External"/><Relationship Id="rId6" Type="http://schemas.openxmlformats.org/officeDocument/2006/relationships/slide" Target="/ppt/slides/slide3.xml"/><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38200" y="2049100"/>
            <a:ext cx="7237800" cy="95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Sudoku Project - Ejalo Labs</a:t>
            </a:r>
            <a:endParaRPr sz="4400"/>
          </a:p>
        </p:txBody>
      </p:sp>
      <p:sp>
        <p:nvSpPr>
          <p:cNvPr id="55" name="Google Shape;55;p13"/>
          <p:cNvSpPr txBox="1"/>
          <p:nvPr>
            <p:ph idx="1" type="subTitle"/>
          </p:nvPr>
        </p:nvSpPr>
        <p:spPr>
          <a:xfrm>
            <a:off x="4352700" y="4039925"/>
            <a:ext cx="4023300" cy="8283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Sashank Neupane</a:t>
            </a:r>
            <a:endParaRPr/>
          </a:p>
        </p:txBody>
      </p:sp>
      <p:pic>
        <p:nvPicPr>
          <p:cNvPr id="56" name="Google Shape;56;p13"/>
          <p:cNvPicPr preferRelativeResize="0"/>
          <p:nvPr/>
        </p:nvPicPr>
        <p:blipFill rotWithShape="1">
          <a:blip r:embed="rId3">
            <a:alphaModFix/>
          </a:blip>
          <a:srcRect b="0" l="0" r="0" t="0"/>
          <a:stretch/>
        </p:blipFill>
        <p:spPr>
          <a:xfrm>
            <a:off x="3502128" y="210800"/>
            <a:ext cx="2139751" cy="2028899"/>
          </a:xfrm>
          <a:prstGeom prst="rect">
            <a:avLst/>
          </a:prstGeom>
          <a:noFill/>
          <a:ln>
            <a:noFill/>
          </a:ln>
        </p:spPr>
      </p:pic>
      <p:sp>
        <p:nvSpPr>
          <p:cNvPr id="57" name="Google Shape;57;p13"/>
          <p:cNvSpPr txBox="1"/>
          <p:nvPr/>
        </p:nvSpPr>
        <p:spPr>
          <a:xfrm>
            <a:off x="2055875" y="3005188"/>
            <a:ext cx="5611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An introduction to Recursion and Backpropagation.</a:t>
            </a:r>
            <a:endParaRPr sz="1800">
              <a:solidFill>
                <a:srgbClr val="FFFFFF"/>
              </a:solidFill>
            </a:endParaRPr>
          </a:p>
        </p:txBody>
      </p:sp>
      <p:pic>
        <p:nvPicPr>
          <p:cNvPr id="58" name="Google Shape;58;p13"/>
          <p:cNvPicPr preferRelativeResize="0"/>
          <p:nvPr/>
        </p:nvPicPr>
        <p:blipFill>
          <a:blip r:embed="rId4">
            <a:alphaModFix/>
          </a:blip>
          <a:stretch>
            <a:fillRect/>
          </a:stretch>
        </p:blipFill>
        <p:spPr>
          <a:xfrm>
            <a:off x="0" y="5052925"/>
            <a:ext cx="1101350" cy="90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recursion related problems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94963"/>
            <a:ext cx="8520600" cy="3416400"/>
          </a:xfrm>
          <a:prstGeom prst="rect">
            <a:avLst/>
          </a:prstGeom>
        </p:spPr>
        <p:txBody>
          <a:bodyPr anchorCtr="0" anchor="t" bIns="91425" lIns="91425" spcFirstLastPara="1" rIns="91425" wrap="square" tIns="91425">
            <a:noAutofit/>
          </a:bodyPr>
          <a:lstStyle/>
          <a:p>
            <a:pPr indent="-342900" lvl="0" marL="457200" rtl="0" algn="l">
              <a:lnSpc>
                <a:spcPct val="300000"/>
              </a:lnSpc>
              <a:spcBef>
                <a:spcPts val="0"/>
              </a:spcBef>
              <a:spcAft>
                <a:spcPts val="0"/>
              </a:spcAft>
              <a:buSzPts val="1800"/>
              <a:buChar char="●"/>
            </a:pPr>
            <a:r>
              <a:rPr lang="en"/>
              <a:t>Matrix Inverse solver</a:t>
            </a:r>
            <a:endParaRPr/>
          </a:p>
          <a:p>
            <a:pPr indent="-342900" lvl="0" marL="457200" rtl="0" algn="l">
              <a:lnSpc>
                <a:spcPct val="300000"/>
              </a:lnSpc>
              <a:spcBef>
                <a:spcPts val="0"/>
              </a:spcBef>
              <a:spcAft>
                <a:spcPts val="0"/>
              </a:spcAft>
              <a:buSzPts val="1800"/>
              <a:buChar char="●"/>
            </a:pPr>
            <a:r>
              <a:rPr lang="en"/>
              <a:t>N Queen Problem</a:t>
            </a:r>
            <a:endParaRPr/>
          </a:p>
          <a:p>
            <a:pPr indent="-342900" lvl="0" marL="457200" rtl="0" algn="l">
              <a:lnSpc>
                <a:spcPct val="300000"/>
              </a:lnSpc>
              <a:spcBef>
                <a:spcPts val="0"/>
              </a:spcBef>
              <a:spcAft>
                <a:spcPts val="0"/>
              </a:spcAft>
              <a:buSzPts val="1800"/>
              <a:buChar char="●"/>
            </a:pPr>
            <a:r>
              <a:rPr lang="en"/>
              <a:t>Knight’s tour problem</a:t>
            </a:r>
            <a:endParaRPr/>
          </a:p>
          <a:p>
            <a:pPr indent="-342900" lvl="0" marL="457200" rtl="0" algn="l">
              <a:lnSpc>
                <a:spcPct val="300000"/>
              </a:lnSpc>
              <a:spcBef>
                <a:spcPts val="0"/>
              </a:spcBef>
              <a:spcAft>
                <a:spcPts val="0"/>
              </a:spcAft>
              <a:buSzPts val="1800"/>
              <a:buChar char="●"/>
            </a:pPr>
            <a:r>
              <a:rPr lang="en"/>
              <a:t>Rat in a maze</a:t>
            </a:r>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
                                        <p:tgtEl>
                                          <p:spTgt spid="1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schedule</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27022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Start date:</a:t>
            </a:r>
            <a:r>
              <a:rPr lang="en"/>
              <a:t> November 2, 2020</a:t>
            </a:r>
            <a:endParaRPr/>
          </a:p>
          <a:p>
            <a:pPr indent="0" lvl="0" marL="0" rtl="0" algn="l">
              <a:lnSpc>
                <a:spcPct val="100000"/>
              </a:lnSpc>
              <a:spcBef>
                <a:spcPts val="1600"/>
              </a:spcBef>
              <a:spcAft>
                <a:spcPts val="0"/>
              </a:spcAft>
              <a:buNone/>
            </a:pPr>
            <a:r>
              <a:rPr b="1" lang="en"/>
              <a:t>Discussion meeting</a:t>
            </a:r>
            <a:r>
              <a:rPr lang="en"/>
              <a:t>:	One for every stage (can extend if required)</a:t>
            </a:r>
            <a:endParaRPr/>
          </a:p>
          <a:p>
            <a:pPr indent="0" lvl="0" marL="2286000" rtl="0" algn="l">
              <a:lnSpc>
                <a:spcPct val="100000"/>
              </a:lnSpc>
              <a:spcBef>
                <a:spcPts val="1600"/>
              </a:spcBef>
              <a:spcAft>
                <a:spcPts val="0"/>
              </a:spcAft>
              <a:buNone/>
            </a:pPr>
            <a:r>
              <a:rPr lang="en"/>
              <a:t>Two meetings per week</a:t>
            </a:r>
            <a:endParaRPr/>
          </a:p>
          <a:p>
            <a:pPr indent="0" lvl="0" marL="2286000" rtl="0" algn="l">
              <a:lnSpc>
                <a:spcPct val="200000"/>
              </a:lnSpc>
              <a:spcBef>
                <a:spcPts val="1600"/>
              </a:spcBef>
              <a:spcAft>
                <a:spcPts val="0"/>
              </a:spcAft>
              <a:buNone/>
            </a:pPr>
            <a:r>
              <a:rPr lang="en"/>
              <a:t>1 to 1 ½ hour per meeting</a:t>
            </a:r>
            <a:endParaRPr/>
          </a:p>
          <a:p>
            <a:pPr indent="0" lvl="0" marL="0" rtl="0" algn="l">
              <a:lnSpc>
                <a:spcPct val="200000"/>
              </a:lnSpc>
              <a:spcBef>
                <a:spcPts val="1600"/>
              </a:spcBef>
              <a:spcAft>
                <a:spcPts val="0"/>
              </a:spcAft>
              <a:buNone/>
            </a:pPr>
            <a:r>
              <a:rPr lang="en"/>
              <a:t>Program will be held on </a:t>
            </a:r>
            <a:r>
              <a:rPr b="1" lang="en"/>
              <a:t>Google Classroom</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
                                        <p:tgtEl>
                                          <p:spTgt spid="1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1"/>
                                        <p:tgtEl>
                                          <p:spTgt spid="1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135" name="Google Shape;135;p24"/>
          <p:cNvSpPr txBox="1"/>
          <p:nvPr>
            <p:ph idx="1" type="body"/>
          </p:nvPr>
        </p:nvSpPr>
        <p:spPr>
          <a:xfrm>
            <a:off x="311700" y="1243500"/>
            <a:ext cx="8520600" cy="3416400"/>
          </a:xfrm>
          <a:prstGeom prst="rect">
            <a:avLst/>
          </a:prstGeom>
        </p:spPr>
        <p:txBody>
          <a:bodyPr anchorCtr="0" anchor="t" bIns="91425" lIns="91425" spcFirstLastPara="1" rIns="91425" wrap="square" tIns="91425">
            <a:noAutofit/>
          </a:bodyPr>
          <a:lstStyle/>
          <a:p>
            <a:pPr indent="-342900" lvl="0" marL="457200" rtl="0" algn="l">
              <a:lnSpc>
                <a:spcPct val="300000"/>
              </a:lnSpc>
              <a:spcBef>
                <a:spcPts val="0"/>
              </a:spcBef>
              <a:spcAft>
                <a:spcPts val="0"/>
              </a:spcAft>
              <a:buSzPts val="1800"/>
              <a:buAutoNum type="arabicPeriod"/>
            </a:pPr>
            <a:r>
              <a:rPr lang="en"/>
              <a:t>Python installation</a:t>
            </a:r>
            <a:endParaRPr/>
          </a:p>
          <a:p>
            <a:pPr indent="-342900" lvl="0" marL="457200" rtl="0" algn="l">
              <a:lnSpc>
                <a:spcPct val="300000"/>
              </a:lnSpc>
              <a:spcBef>
                <a:spcPts val="0"/>
              </a:spcBef>
              <a:spcAft>
                <a:spcPts val="0"/>
              </a:spcAft>
              <a:buSzPts val="1800"/>
              <a:buAutoNum type="arabicPeriod"/>
            </a:pPr>
            <a:r>
              <a:rPr lang="en"/>
              <a:t>Text editor and IDLE</a:t>
            </a:r>
            <a:endParaRPr/>
          </a:p>
          <a:p>
            <a:pPr indent="-342900" lvl="0" marL="457200" rtl="0" algn="l">
              <a:lnSpc>
                <a:spcPct val="300000"/>
              </a:lnSpc>
              <a:spcBef>
                <a:spcPts val="0"/>
              </a:spcBef>
              <a:spcAft>
                <a:spcPts val="0"/>
              </a:spcAft>
              <a:buSzPts val="1800"/>
              <a:buAutoNum type="arabicPeriod"/>
            </a:pPr>
            <a:r>
              <a:rPr lang="en"/>
              <a:t>Proactiveness</a:t>
            </a:r>
            <a:endParaRPr/>
          </a:p>
          <a:p>
            <a:pPr indent="-342900" lvl="0" marL="457200" rtl="0" algn="l">
              <a:lnSpc>
                <a:spcPct val="300000"/>
              </a:lnSpc>
              <a:spcBef>
                <a:spcPts val="0"/>
              </a:spcBef>
              <a:spcAft>
                <a:spcPts val="0"/>
              </a:spcAft>
              <a:buSzPts val="1800"/>
              <a:buAutoNum type="arabicPeriod"/>
            </a:pPr>
            <a:r>
              <a:rPr lang="en"/>
              <a:t>GitHub</a:t>
            </a:r>
            <a:endParaRPr/>
          </a:p>
          <a:p>
            <a:pPr indent="0" lvl="0" marL="457200" rtl="0" algn="l">
              <a:lnSpc>
                <a:spcPct val="100000"/>
              </a:lnSpc>
              <a:spcBef>
                <a:spcPts val="0"/>
              </a:spcBef>
              <a:spcAft>
                <a:spcPts val="0"/>
              </a:spcAft>
              <a:buNone/>
            </a:pPr>
            <a:r>
              <a:t/>
            </a:r>
            <a:endParaRPr/>
          </a:p>
          <a:p>
            <a:pPr indent="0" lvl="0" marL="457200" rtl="0" algn="l">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3077100" y="907675"/>
            <a:ext cx="2989800" cy="7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CCCCCC"/>
                </a:solidFill>
              </a:rPr>
              <a:t>THANK YOU!</a:t>
            </a:r>
            <a:endParaRPr b="1" sz="3300">
              <a:solidFill>
                <a:srgbClr val="CCCCCC"/>
              </a:solidFill>
            </a:endParaRPr>
          </a:p>
        </p:txBody>
      </p:sp>
      <p:sp>
        <p:nvSpPr>
          <p:cNvPr id="142" name="Google Shape;142;p25"/>
          <p:cNvSpPr txBox="1"/>
          <p:nvPr/>
        </p:nvSpPr>
        <p:spPr>
          <a:xfrm>
            <a:off x="2255700" y="1688575"/>
            <a:ext cx="4632600" cy="6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See you on November 2.</a:t>
            </a:r>
            <a:endParaRPr sz="1800">
              <a:solidFill>
                <a:srgbClr val="CCCCCC"/>
              </a:solidFill>
            </a:endParaRPr>
          </a:p>
        </p:txBody>
      </p:sp>
      <p:pic>
        <p:nvPicPr>
          <p:cNvPr id="143" name="Google Shape;143;p25"/>
          <p:cNvPicPr preferRelativeResize="0"/>
          <p:nvPr/>
        </p:nvPicPr>
        <p:blipFill>
          <a:blip r:embed="rId3">
            <a:alphaModFix/>
          </a:blip>
          <a:stretch>
            <a:fillRect/>
          </a:stretch>
        </p:blipFill>
        <p:spPr>
          <a:xfrm>
            <a:off x="3343288" y="2381275"/>
            <a:ext cx="2457425" cy="2457425"/>
          </a:xfrm>
          <a:prstGeom prst="rect">
            <a:avLst/>
          </a:prstGeom>
          <a:noFill/>
          <a:ln>
            <a:noFill/>
          </a:ln>
        </p:spPr>
      </p:pic>
      <p:pic>
        <p:nvPicPr>
          <p:cNvPr id="144" name="Google Shape;144;p25"/>
          <p:cNvPicPr preferRelativeResize="0"/>
          <p:nvPr/>
        </p:nvPicPr>
        <p:blipFill>
          <a:blip r:embed="rId4">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1179050" y="1723000"/>
            <a:ext cx="8520600" cy="27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Ejalo Labs</a:t>
            </a:r>
            <a:endParaRPr sz="4000"/>
          </a:p>
          <a:p>
            <a:pPr indent="0" lvl="0" marL="0" rtl="0" algn="ctr">
              <a:spcBef>
                <a:spcPts val="0"/>
              </a:spcBef>
              <a:spcAft>
                <a:spcPts val="0"/>
              </a:spcAft>
              <a:buNone/>
            </a:pPr>
            <a:r>
              <a:t/>
            </a:r>
            <a:endParaRPr sz="4500"/>
          </a:p>
        </p:txBody>
      </p:sp>
      <p:sp>
        <p:nvSpPr>
          <p:cNvPr id="64" name="Google Shape;64;p14"/>
          <p:cNvSpPr txBox="1"/>
          <p:nvPr>
            <p:ph idx="1" type="subTitle"/>
          </p:nvPr>
        </p:nvSpPr>
        <p:spPr>
          <a:xfrm>
            <a:off x="957275" y="1472550"/>
            <a:ext cx="8520600" cy="1646700"/>
          </a:xfrm>
          <a:prstGeom prst="rect">
            <a:avLst/>
          </a:prstGeom>
        </p:spPr>
        <p:txBody>
          <a:bodyPr anchorCtr="0" anchor="t" bIns="91425" lIns="91425" spcFirstLastPara="1" rIns="91425" wrap="square" tIns="91425">
            <a:noAutofit/>
          </a:bodyPr>
          <a:lstStyle/>
          <a:p>
            <a:pPr indent="-406400" lvl="0" marL="457200" rtl="0" algn="l">
              <a:lnSpc>
                <a:spcPct val="200000"/>
              </a:lnSpc>
              <a:spcBef>
                <a:spcPts val="0"/>
              </a:spcBef>
              <a:spcAft>
                <a:spcPts val="0"/>
              </a:spcAft>
              <a:buSzPts val="2800"/>
              <a:buAutoNum type="arabicPeriod"/>
            </a:pPr>
            <a:r>
              <a:rPr lang="en"/>
              <a:t>Who are we?</a:t>
            </a:r>
            <a:endParaRPr/>
          </a:p>
          <a:p>
            <a:pPr indent="-406400" lvl="0" marL="457200" rtl="0" algn="l">
              <a:lnSpc>
                <a:spcPct val="200000"/>
              </a:lnSpc>
              <a:spcBef>
                <a:spcPts val="0"/>
              </a:spcBef>
              <a:spcAft>
                <a:spcPts val="0"/>
              </a:spcAft>
              <a:buSzPts val="2800"/>
              <a:buAutoNum type="arabicPeriod"/>
            </a:pPr>
            <a:r>
              <a:rPr lang="en"/>
              <a:t>Why us?</a:t>
            </a:r>
            <a:endParaRPr/>
          </a:p>
        </p:txBody>
      </p:sp>
      <p:pic>
        <p:nvPicPr>
          <p:cNvPr id="65" name="Google Shape;65;p14"/>
          <p:cNvPicPr preferRelativeResize="0"/>
          <p:nvPr/>
        </p:nvPicPr>
        <p:blipFill rotWithShape="1">
          <a:blip r:embed="rId3">
            <a:alphaModFix/>
          </a:blip>
          <a:srcRect b="0" l="0" r="0" t="0"/>
          <a:stretch/>
        </p:blipFill>
        <p:spPr>
          <a:xfrm>
            <a:off x="564925" y="708412"/>
            <a:ext cx="614126" cy="582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121200" y="282025"/>
            <a:ext cx="3929100" cy="14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p>
          <a:p>
            <a:pPr indent="0" lvl="0" marL="0" rtl="0" algn="ctr">
              <a:spcBef>
                <a:spcPts val="0"/>
              </a:spcBef>
              <a:spcAft>
                <a:spcPts val="0"/>
              </a:spcAft>
              <a:buNone/>
            </a:pPr>
            <a:r>
              <a:rPr lang="en" sz="4800"/>
              <a:t>Index Page</a:t>
            </a:r>
            <a:endParaRPr sz="4800"/>
          </a:p>
          <a:p>
            <a:pPr indent="0" lvl="0" marL="0" rtl="0" algn="ctr">
              <a:spcBef>
                <a:spcPts val="0"/>
              </a:spcBef>
              <a:spcAft>
                <a:spcPts val="0"/>
              </a:spcAft>
              <a:buNone/>
            </a:pPr>
            <a:r>
              <a:t/>
            </a:r>
            <a:endParaRPr sz="4800"/>
          </a:p>
        </p:txBody>
      </p:sp>
      <p:sp>
        <p:nvSpPr>
          <p:cNvPr id="71" name="Google Shape;71;p15"/>
          <p:cNvSpPr txBox="1"/>
          <p:nvPr>
            <p:ph idx="1" type="subTitle"/>
          </p:nvPr>
        </p:nvSpPr>
        <p:spPr>
          <a:xfrm>
            <a:off x="311700" y="881525"/>
            <a:ext cx="8520600" cy="348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chemeClr val="hlink"/>
                </a:solidFill>
                <a:hlinkClick/>
              </a:rPr>
              <a:t>Program Structure</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3">
                  <a:extLst>
                    <a:ext uri="{A12FA001-AC4F-418D-AE19-62706E023703}">
                      <ahyp:hlinkClr val="tx"/>
                    </a:ext>
                  </a:extLst>
                </a:hlinkClick>
              </a:rPr>
              <a:t>Intro to Python</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4">
                  <a:extLst>
                    <a:ext uri="{A12FA001-AC4F-418D-AE19-62706E023703}">
                      <ahyp:hlinkClr val="tx"/>
                    </a:ext>
                  </a:extLst>
                </a:hlinkClick>
              </a:rPr>
              <a:t>Solution without Recursion</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5">
                  <a:extLst>
                    <a:ext uri="{A12FA001-AC4F-418D-AE19-62706E023703}">
                      <ahyp:hlinkClr val="tx"/>
                    </a:ext>
                  </a:extLst>
                </a:hlinkClick>
              </a:rPr>
              <a:t>Recursion and some example problems</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6">
                  <a:extLst>
                    <a:ext uri="{A12FA001-AC4F-418D-AE19-62706E023703}">
                      <ahyp:hlinkClr val="tx"/>
                    </a:ext>
                  </a:extLst>
                </a:hlinkClick>
              </a:rPr>
              <a:t>Implementation of recursion on sudoku-solver</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7">
                  <a:extLst>
                    <a:ext uri="{A12FA001-AC4F-418D-AE19-62706E023703}">
                      <ahyp:hlinkClr val="tx"/>
                    </a:ext>
                  </a:extLst>
                </a:hlinkClick>
              </a:rPr>
              <a:t>Optimization of our solution</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8">
                  <a:extLst>
                    <a:ext uri="{A12FA001-AC4F-418D-AE19-62706E023703}">
                      <ahyp:hlinkClr val="tx"/>
                    </a:ext>
                  </a:extLst>
                </a:hlinkClick>
              </a:rPr>
              <a:t>Program that generates uniquely solvable sudoku problem</a:t>
            </a:r>
            <a:endParaRPr sz="2000">
              <a:solidFill>
                <a:schemeClr val="dk1"/>
              </a:solidFill>
            </a:endParaRPr>
          </a:p>
          <a:p>
            <a:pPr indent="-355600" lvl="1" marL="914400" rtl="0" algn="l">
              <a:spcBef>
                <a:spcPts val="0"/>
              </a:spcBef>
              <a:spcAft>
                <a:spcPts val="0"/>
              </a:spcAft>
              <a:buClr>
                <a:schemeClr val="dk1"/>
              </a:buClr>
              <a:buSzPts val="2000"/>
              <a:buChar char="○"/>
            </a:pPr>
            <a:r>
              <a:rPr lang="en" sz="2000" u="sng">
                <a:solidFill>
                  <a:schemeClr val="accent5"/>
                </a:solidFill>
                <a:hlinkClick action="ppaction://hlinksldjump" r:id="rId9">
                  <a:extLst>
                    <a:ext uri="{A12FA001-AC4F-418D-AE19-62706E023703}">
                      <ahyp:hlinkClr val="tx"/>
                    </a:ext>
                  </a:extLst>
                </a:hlinkClick>
              </a:rPr>
              <a:t>More recursion related problems</a:t>
            </a:r>
            <a:endParaRPr sz="2000">
              <a:solidFill>
                <a:schemeClr val="dk1"/>
              </a:solidFill>
            </a:endParaRPr>
          </a:p>
          <a:p>
            <a:pPr indent="-355600" lvl="0" marL="457200" rtl="0" algn="l">
              <a:spcBef>
                <a:spcPts val="0"/>
              </a:spcBef>
              <a:spcAft>
                <a:spcPts val="0"/>
              </a:spcAft>
              <a:buClr>
                <a:schemeClr val="dk1"/>
              </a:buClr>
              <a:buSzPts val="2000"/>
              <a:buChar char="●"/>
            </a:pPr>
            <a:r>
              <a:rPr lang="en" sz="2000" u="sng">
                <a:solidFill>
                  <a:schemeClr val="accent5"/>
                </a:solidFill>
                <a:hlinkClick action="ppaction://hlinksldjump" r:id="rId10">
                  <a:extLst>
                    <a:ext uri="{A12FA001-AC4F-418D-AE19-62706E023703}">
                      <ahyp:hlinkClr val="tx"/>
                    </a:ext>
                  </a:extLst>
                </a:hlinkClick>
              </a:rPr>
              <a:t>Program Schedule</a:t>
            </a:r>
            <a:endParaRPr sz="2000">
              <a:solidFill>
                <a:schemeClr val="dk1"/>
              </a:solidFill>
            </a:endParaRPr>
          </a:p>
          <a:p>
            <a:pPr indent="-355600" lvl="0" marL="457200" rtl="0" algn="l">
              <a:spcBef>
                <a:spcPts val="0"/>
              </a:spcBef>
              <a:spcAft>
                <a:spcPts val="0"/>
              </a:spcAft>
              <a:buClr>
                <a:schemeClr val="dk1"/>
              </a:buClr>
              <a:buSzPts val="2000"/>
              <a:buChar char="●"/>
            </a:pPr>
            <a:r>
              <a:rPr lang="en" sz="2000" u="sng">
                <a:solidFill>
                  <a:schemeClr val="hlink"/>
                </a:solidFill>
                <a:hlinkClick action="ppaction://hlinksldjump" r:id="rId11"/>
              </a:rPr>
              <a:t>Prerequisites</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72" name="Google Shape;72;p15"/>
          <p:cNvPicPr preferRelativeResize="0"/>
          <p:nvPr/>
        </p:nvPicPr>
        <p:blipFill>
          <a:blip r:embed="rId12">
            <a:alphaModFix/>
          </a:blip>
          <a:stretch>
            <a:fillRect/>
          </a:stretch>
        </p:blipFill>
        <p:spPr>
          <a:xfrm>
            <a:off x="0" y="5052925"/>
            <a:ext cx="1101350" cy="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Python Programming Language</a:t>
            </a:r>
            <a:endParaRPr/>
          </a:p>
        </p:txBody>
      </p:sp>
      <p:sp>
        <p:nvSpPr>
          <p:cNvPr id="78" name="Google Shape;78;p16"/>
          <p:cNvSpPr txBox="1"/>
          <p:nvPr>
            <p:ph idx="1" type="body"/>
          </p:nvPr>
        </p:nvSpPr>
        <p:spPr>
          <a:xfrm>
            <a:off x="311700" y="1372200"/>
            <a:ext cx="8520600" cy="3416400"/>
          </a:xfrm>
          <a:prstGeom prst="rect">
            <a:avLst/>
          </a:prstGeom>
        </p:spPr>
        <p:txBody>
          <a:bodyPr anchorCtr="0" anchor="t" bIns="91425" lIns="91425" spcFirstLastPara="1" rIns="91425" wrap="square" tIns="91425">
            <a:noAutofit/>
          </a:bodyPr>
          <a:lstStyle/>
          <a:p>
            <a:pPr indent="-361950" lvl="0" marL="457200" rtl="0" algn="l">
              <a:lnSpc>
                <a:spcPct val="300000"/>
              </a:lnSpc>
              <a:spcBef>
                <a:spcPts val="0"/>
              </a:spcBef>
              <a:spcAft>
                <a:spcPts val="0"/>
              </a:spcAft>
              <a:buSzPts val="2100"/>
              <a:buChar char="●"/>
            </a:pPr>
            <a:r>
              <a:rPr lang="en" sz="2100" u="sng">
                <a:solidFill>
                  <a:schemeClr val="hlink"/>
                </a:solidFill>
                <a:hlinkClick r:id="rId3"/>
              </a:rPr>
              <a:t>Python</a:t>
            </a:r>
            <a:r>
              <a:rPr lang="en" sz="2100"/>
              <a:t> , Text editor, GitHub</a:t>
            </a:r>
            <a:endParaRPr sz="2100"/>
          </a:p>
          <a:p>
            <a:pPr indent="-361950" lvl="0" marL="457200" rtl="0" algn="l">
              <a:lnSpc>
                <a:spcPct val="300000"/>
              </a:lnSpc>
              <a:spcBef>
                <a:spcPts val="0"/>
              </a:spcBef>
              <a:spcAft>
                <a:spcPts val="0"/>
              </a:spcAft>
              <a:buSzPts val="2100"/>
              <a:buChar char="●"/>
            </a:pPr>
            <a:r>
              <a:rPr lang="en" sz="2100" u="sng">
                <a:solidFill>
                  <a:schemeClr val="hlink"/>
                </a:solidFill>
                <a:hlinkClick r:id="rId4"/>
              </a:rPr>
              <a:t>Beginner’s tutorial</a:t>
            </a:r>
            <a:r>
              <a:rPr lang="en" sz="2100"/>
              <a:t>	||	</a:t>
            </a:r>
            <a:r>
              <a:rPr lang="en" sz="2100" u="sng">
                <a:solidFill>
                  <a:schemeClr val="hlink"/>
                </a:solidFill>
                <a:hlinkClick r:id="rId5"/>
              </a:rPr>
              <a:t>Intermediate level tutorial</a:t>
            </a:r>
            <a:endParaRPr sz="2100"/>
          </a:p>
          <a:p>
            <a:pPr indent="-361950" lvl="0" marL="457200" rtl="0" algn="l">
              <a:lnSpc>
                <a:spcPct val="300000"/>
              </a:lnSpc>
              <a:spcBef>
                <a:spcPts val="0"/>
              </a:spcBef>
              <a:spcAft>
                <a:spcPts val="0"/>
              </a:spcAft>
              <a:buSzPts val="2100"/>
              <a:buChar char="●"/>
            </a:pPr>
            <a:r>
              <a:rPr lang="en" sz="2100"/>
              <a:t>Regular week activity</a:t>
            </a:r>
            <a:endParaRPr sz="2100"/>
          </a:p>
          <a:p>
            <a:pPr indent="0" lvl="0" marL="457200" rtl="0" algn="l">
              <a:spcBef>
                <a:spcPts val="0"/>
              </a:spcBef>
              <a:spcAft>
                <a:spcPts val="1600"/>
              </a:spcAft>
              <a:buNone/>
            </a:pPr>
            <a:r>
              <a:t/>
            </a:r>
            <a:endParaRPr/>
          </a:p>
        </p:txBody>
      </p:sp>
      <p:sp>
        <p:nvSpPr>
          <p:cNvPr id="79" name="Google Shape;79;p16"/>
          <p:cNvSpPr txBox="1"/>
          <p:nvPr/>
        </p:nvSpPr>
        <p:spPr>
          <a:xfrm>
            <a:off x="8511900" y="4788600"/>
            <a:ext cx="632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action="ppaction://hlinksldjump" r:id="rId6">
                  <a:extLst>
                    <a:ext uri="{A12FA001-AC4F-418D-AE19-62706E023703}">
                      <ahyp:hlinkClr val="tx"/>
                    </a:ext>
                  </a:extLst>
                </a:hlinkClick>
              </a:rPr>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0" name="Google Shape;80;p16"/>
          <p:cNvPicPr preferRelativeResize="0"/>
          <p:nvPr/>
        </p:nvPicPr>
        <p:blipFill>
          <a:blip r:embed="rId7">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
                                        <p:tgtEl>
                                          <p:spTgt spid="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 solution without using recursion</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327125"/>
            <a:ext cx="8520600" cy="3416400"/>
          </a:xfrm>
          <a:prstGeom prst="rect">
            <a:avLst/>
          </a:prstGeom>
        </p:spPr>
        <p:txBody>
          <a:bodyPr anchorCtr="0" anchor="t" bIns="91425" lIns="91425" spcFirstLastPara="1" rIns="91425" wrap="square" tIns="91425">
            <a:noAutofit/>
          </a:bodyPr>
          <a:lstStyle/>
          <a:p>
            <a:pPr indent="-381000" lvl="0" marL="457200" rtl="0" algn="l">
              <a:lnSpc>
                <a:spcPct val="300000"/>
              </a:lnSpc>
              <a:spcBef>
                <a:spcPts val="0"/>
              </a:spcBef>
              <a:spcAft>
                <a:spcPts val="0"/>
              </a:spcAft>
              <a:buSzPts val="2400"/>
              <a:buChar char="●"/>
            </a:pPr>
            <a:r>
              <a:rPr lang="en" sz="2400"/>
              <a:t>Write live code</a:t>
            </a:r>
            <a:endParaRPr sz="2400"/>
          </a:p>
          <a:p>
            <a:pPr indent="-381000" lvl="0" marL="457200" rtl="0" algn="l">
              <a:lnSpc>
                <a:spcPct val="300000"/>
              </a:lnSpc>
              <a:spcBef>
                <a:spcPts val="0"/>
              </a:spcBef>
              <a:spcAft>
                <a:spcPts val="0"/>
              </a:spcAft>
              <a:buSzPts val="2400"/>
              <a:buChar char="●"/>
            </a:pPr>
            <a:r>
              <a:rPr lang="en" sz="2400"/>
              <a:t>Regular week activity</a:t>
            </a:r>
            <a:endParaRPr sz="2400"/>
          </a:p>
          <a:p>
            <a:pPr indent="0" lvl="0" marL="45720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
                                        <p:tgtEl>
                                          <p:spTgt spid="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and example problems</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Char char="●"/>
            </a:pPr>
            <a:r>
              <a:rPr lang="en" sz="2200"/>
              <a:t>Recursion and backpropagation</a:t>
            </a:r>
            <a:endParaRPr sz="2200"/>
          </a:p>
          <a:p>
            <a:pPr indent="-368300" lvl="0" marL="457200" rtl="0" algn="l">
              <a:spcBef>
                <a:spcPts val="0"/>
              </a:spcBef>
              <a:spcAft>
                <a:spcPts val="0"/>
              </a:spcAft>
              <a:buSzPts val="2200"/>
              <a:buChar char="●"/>
            </a:pPr>
            <a:r>
              <a:rPr lang="en" sz="2200"/>
              <a:t>Different problems</a:t>
            </a:r>
            <a:endParaRPr sz="2200"/>
          </a:p>
          <a:p>
            <a:pPr indent="-317500" lvl="1" marL="914400" rtl="0" algn="l">
              <a:spcBef>
                <a:spcPts val="0"/>
              </a:spcBef>
              <a:spcAft>
                <a:spcPts val="0"/>
              </a:spcAft>
              <a:buSzPts val="1400"/>
              <a:buChar char="○"/>
            </a:pPr>
            <a:r>
              <a:rPr lang="en"/>
              <a:t>Length of a string</a:t>
            </a:r>
            <a:endParaRPr/>
          </a:p>
          <a:p>
            <a:pPr indent="-317500" lvl="1" marL="914400" rtl="0" algn="l">
              <a:spcBef>
                <a:spcPts val="0"/>
              </a:spcBef>
              <a:spcAft>
                <a:spcPts val="0"/>
              </a:spcAft>
              <a:buSzPts val="1400"/>
              <a:buChar char="○"/>
            </a:pPr>
            <a:r>
              <a:rPr lang="en"/>
              <a:t>Factorial problem</a:t>
            </a:r>
            <a:endParaRPr/>
          </a:p>
          <a:p>
            <a:pPr indent="-317500" lvl="1" marL="914400" rtl="0" algn="l">
              <a:spcBef>
                <a:spcPts val="0"/>
              </a:spcBef>
              <a:spcAft>
                <a:spcPts val="0"/>
              </a:spcAft>
              <a:buSzPts val="1400"/>
              <a:buChar char="○"/>
            </a:pPr>
            <a:r>
              <a:rPr lang="en"/>
              <a:t>Fibonacci series</a:t>
            </a:r>
            <a:endParaRPr/>
          </a:p>
          <a:p>
            <a:pPr indent="-317500" lvl="1" marL="914400" rtl="0" algn="l">
              <a:lnSpc>
                <a:spcPct val="300000"/>
              </a:lnSpc>
              <a:spcBef>
                <a:spcPts val="0"/>
              </a:spcBef>
              <a:spcAft>
                <a:spcPts val="0"/>
              </a:spcAft>
              <a:buSzPts val="1400"/>
              <a:buChar char="○"/>
            </a:pPr>
            <a:r>
              <a:rPr lang="en"/>
              <a:t>All permutation of a given string</a:t>
            </a:r>
            <a:endParaRPr/>
          </a:p>
          <a:p>
            <a:pPr indent="-368300" lvl="0" marL="457200" rtl="0" algn="l">
              <a:lnSpc>
                <a:spcPct val="300000"/>
              </a:lnSpc>
              <a:spcBef>
                <a:spcPts val="0"/>
              </a:spcBef>
              <a:spcAft>
                <a:spcPts val="0"/>
              </a:spcAft>
              <a:buSzPts val="2200"/>
              <a:buChar char="●"/>
            </a:pPr>
            <a:r>
              <a:rPr lang="en" sz="2200"/>
              <a:t>Regular week activity</a:t>
            </a:r>
            <a:endParaRPr sz="2200"/>
          </a:p>
        </p:txBody>
      </p:sp>
      <p:pic>
        <p:nvPicPr>
          <p:cNvPr id="94" name="Google Shape;94;p18"/>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
                                        <p:tgtEl>
                                          <p:spTgt spid="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Recursion on our solution</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311700" y="1372188"/>
            <a:ext cx="8520600" cy="3416400"/>
          </a:xfrm>
          <a:prstGeom prst="rect">
            <a:avLst/>
          </a:prstGeom>
        </p:spPr>
        <p:txBody>
          <a:bodyPr anchorCtr="0" anchor="t" bIns="91425" lIns="91425" spcFirstLastPara="1" rIns="91425" wrap="square" tIns="91425">
            <a:noAutofit/>
          </a:bodyPr>
          <a:lstStyle/>
          <a:p>
            <a:pPr indent="-342900" lvl="0" marL="457200" rtl="0" algn="l">
              <a:lnSpc>
                <a:spcPct val="300000"/>
              </a:lnSpc>
              <a:spcBef>
                <a:spcPts val="0"/>
              </a:spcBef>
              <a:spcAft>
                <a:spcPts val="0"/>
              </a:spcAft>
              <a:buSzPts val="1800"/>
              <a:buChar char="●"/>
            </a:pPr>
            <a:r>
              <a:rPr lang="en"/>
              <a:t>Write live code </a:t>
            </a:r>
            <a:endParaRPr/>
          </a:p>
          <a:p>
            <a:pPr indent="-342900" lvl="0" marL="457200" rtl="0" algn="l">
              <a:lnSpc>
                <a:spcPct val="300000"/>
              </a:lnSpc>
              <a:spcBef>
                <a:spcPts val="0"/>
              </a:spcBef>
              <a:spcAft>
                <a:spcPts val="0"/>
              </a:spcAft>
              <a:buSzPts val="1800"/>
              <a:buChar char="●"/>
            </a:pPr>
            <a:r>
              <a:rPr lang="en"/>
              <a:t>Grid size M X N</a:t>
            </a:r>
            <a:endParaRPr/>
          </a:p>
          <a:p>
            <a:pPr indent="-342900" lvl="0" marL="457200" rtl="0" algn="l">
              <a:lnSpc>
                <a:spcPct val="300000"/>
              </a:lnSpc>
              <a:spcBef>
                <a:spcPts val="0"/>
              </a:spcBef>
              <a:spcAft>
                <a:spcPts val="0"/>
              </a:spcAft>
              <a:buSzPts val="1800"/>
              <a:buChar char="●"/>
            </a:pPr>
            <a:r>
              <a:rPr lang="en"/>
              <a:t>Regular week activity </a:t>
            </a:r>
            <a:endParaRPr/>
          </a:p>
          <a:p>
            <a:pPr indent="0" lvl="0" marL="0" rtl="0" algn="l">
              <a:spcBef>
                <a:spcPts val="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
                                        <p:tgtEl>
                                          <p:spTgt spid="1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of our solution</a:t>
            </a:r>
            <a:endParaRPr/>
          </a:p>
        </p:txBody>
      </p:sp>
      <p:sp>
        <p:nvSpPr>
          <p:cNvPr id="107" name="Google Shape;107;p20"/>
          <p:cNvSpPr txBox="1"/>
          <p:nvPr>
            <p:ph idx="1" type="body"/>
          </p:nvPr>
        </p:nvSpPr>
        <p:spPr>
          <a:xfrm>
            <a:off x="311700" y="1327125"/>
            <a:ext cx="8520600" cy="3416400"/>
          </a:xfrm>
          <a:prstGeom prst="rect">
            <a:avLst/>
          </a:prstGeom>
        </p:spPr>
        <p:txBody>
          <a:bodyPr anchorCtr="0" anchor="t" bIns="91425" lIns="91425" spcFirstLastPara="1" rIns="91425" wrap="square" tIns="91425">
            <a:noAutofit/>
          </a:bodyPr>
          <a:lstStyle/>
          <a:p>
            <a:pPr indent="-342900" lvl="0" marL="457200" rtl="0" algn="l">
              <a:lnSpc>
                <a:spcPct val="300000"/>
              </a:lnSpc>
              <a:spcBef>
                <a:spcPts val="0"/>
              </a:spcBef>
              <a:spcAft>
                <a:spcPts val="0"/>
              </a:spcAft>
              <a:buSzPts val="1800"/>
              <a:buChar char="●"/>
            </a:pPr>
            <a:r>
              <a:rPr lang="en"/>
              <a:t>Why optimizing? Can we do more?</a:t>
            </a:r>
            <a:endParaRPr/>
          </a:p>
          <a:p>
            <a:pPr indent="-342900" lvl="0" marL="457200" rtl="0" algn="l">
              <a:lnSpc>
                <a:spcPct val="300000"/>
              </a:lnSpc>
              <a:spcBef>
                <a:spcPts val="0"/>
              </a:spcBef>
              <a:spcAft>
                <a:spcPts val="0"/>
              </a:spcAft>
              <a:buSzPts val="1800"/>
              <a:buChar char="●"/>
            </a:pPr>
            <a:r>
              <a:rPr lang="en"/>
              <a:t>Why is the previous solution slower?</a:t>
            </a:r>
            <a:endParaRPr/>
          </a:p>
          <a:p>
            <a:pPr indent="-342900" lvl="0" marL="457200" rtl="0" algn="l">
              <a:lnSpc>
                <a:spcPct val="300000"/>
              </a:lnSpc>
              <a:spcBef>
                <a:spcPts val="0"/>
              </a:spcBef>
              <a:spcAft>
                <a:spcPts val="0"/>
              </a:spcAft>
              <a:buSzPts val="1800"/>
              <a:buChar char="●"/>
            </a:pPr>
            <a:r>
              <a:rPr lang="en"/>
              <a:t>Write live code</a:t>
            </a:r>
            <a:endParaRPr/>
          </a:p>
        </p:txBody>
      </p:sp>
      <p:pic>
        <p:nvPicPr>
          <p:cNvPr id="108" name="Google Shape;108;p20"/>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
                                        <p:tgtEl>
                                          <p:spTgt spid="1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Uniquely solvable sudoku puzzle generator</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haven’t previously done this project. We will try to accomplish this together during the live discussion meeting. It will be fun to see how long will it take for us to solve.</a:t>
            </a:r>
            <a:endParaRPr/>
          </a:p>
        </p:txBody>
      </p:sp>
      <p:pic>
        <p:nvPicPr>
          <p:cNvPr id="115" name="Google Shape;115;p21"/>
          <p:cNvPicPr preferRelativeResize="0"/>
          <p:nvPr/>
        </p:nvPicPr>
        <p:blipFill>
          <a:blip r:embed="rId3">
            <a:alphaModFix/>
          </a:blip>
          <a:stretch>
            <a:fillRect/>
          </a:stretch>
        </p:blipFill>
        <p:spPr>
          <a:xfrm>
            <a:off x="0" y="5052925"/>
            <a:ext cx="1101350" cy="9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