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3" r:id="rId6"/>
    <p:sldId id="262" r:id="rId7"/>
    <p:sldId id="260" r:id="rId8"/>
    <p:sldId id="268" r:id="rId9"/>
    <p:sldId id="269" r:id="rId10"/>
    <p:sldId id="264" r:id="rId11"/>
    <p:sldId id="265" r:id="rId12"/>
    <p:sldId id="266" r:id="rId13"/>
    <p:sldId id="267" r:id="rId14"/>
    <p:sldId id="272"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2547EA-215E-4825-BC19-6A0C5337B9F5}" v="11" dt="2024-03-31T14:05:32.79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206" autoAdjust="0"/>
  </p:normalViewPr>
  <p:slideViewPr>
    <p:cSldViewPr>
      <p:cViewPr>
        <p:scale>
          <a:sx n="59" d="100"/>
          <a:sy n="59" d="100"/>
        </p:scale>
        <p:origin x="-1710" y="-678"/>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www.linkedin.com/in/ejas-mohamed2342004" TargetMode="External"/><Relationship Id="rId2" Type="http://schemas.openxmlformats.org/officeDocument/2006/relationships/hyperlink" Target="https://github.com/EjasMohamed" TargetMode="External"/><Relationship Id="rId1" Type="http://schemas.openxmlformats.org/officeDocument/2006/relationships/slideLayout" Target="../slideLayouts/slideLayout4.xml"/><Relationship Id="rId4" Type="http://schemas.openxmlformats.org/officeDocument/2006/relationships/hyperlink" Target="https://github.com/EjasMohamed/Deep-Learning-Based-Prediction-of-Bitcoin-and-Google-Stock-Prices-Using-RNN-with-LSTM-Layers.gi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4414774" y="4443886"/>
            <a:ext cx="6634226" cy="509114"/>
          </a:xfrm>
          <a:prstGeom prst="rect">
            <a:avLst/>
          </a:prstGeom>
        </p:spPr>
        <p:txBody>
          <a:bodyPr vert="horz" wrap="square" lIns="0" tIns="16510" rIns="0" bIns="0" rtlCol="0">
            <a:spAutoFit/>
          </a:bodyPr>
          <a:lstStyle/>
          <a:p>
            <a:pPr marL="3213735">
              <a:lnSpc>
                <a:spcPct val="100000"/>
              </a:lnSpc>
              <a:spcBef>
                <a:spcPts val="130"/>
              </a:spcBef>
            </a:pPr>
            <a:r>
              <a:rPr lang="en-IN" spc="15" dirty="0"/>
              <a:t>A. EJAS MOHAMED </a:t>
            </a:r>
            <a:endParaRPr spc="15" dirty="0"/>
          </a:p>
        </p:txBody>
      </p:sp>
      <p:sp>
        <p:nvSpPr>
          <p:cNvPr id="8" name="object 8"/>
          <p:cNvSpPr txBox="1"/>
          <p:nvPr/>
        </p:nvSpPr>
        <p:spPr>
          <a:xfrm>
            <a:off x="7620000" y="5029200"/>
            <a:ext cx="4411980" cy="1590179"/>
          </a:xfrm>
          <a:prstGeom prst="rect">
            <a:avLst/>
          </a:prstGeom>
        </p:spPr>
        <p:txBody>
          <a:bodyPr vert="horz" wrap="square" lIns="0" tIns="12700" rIns="0" bIns="0" rtlCol="0">
            <a:spAutoFit/>
          </a:bodyPr>
          <a:lstStyle/>
          <a:p>
            <a:pPr marL="12700">
              <a:lnSpc>
                <a:spcPct val="100000"/>
              </a:lnSpc>
              <a:spcBef>
                <a:spcPts val="100"/>
              </a:spcBef>
            </a:pPr>
            <a:r>
              <a:rPr lang="en-IN" sz="2000" spc="10" dirty="0">
                <a:latin typeface="Trebuchet MS"/>
                <a:cs typeface="Trebuchet MS"/>
              </a:rPr>
              <a:t>Email: ejasmohamed786@gmail.com</a:t>
            </a:r>
          </a:p>
          <a:p>
            <a:pPr marL="12700">
              <a:lnSpc>
                <a:spcPct val="100000"/>
              </a:lnSpc>
              <a:spcBef>
                <a:spcPts val="100"/>
              </a:spcBef>
            </a:pPr>
            <a:r>
              <a:rPr lang="en-IN" sz="2000" spc="10" dirty="0">
                <a:latin typeface="Trebuchet MS"/>
                <a:cs typeface="Trebuchet MS"/>
              </a:rPr>
              <a:t>Reg No: 211521243052</a:t>
            </a:r>
          </a:p>
          <a:p>
            <a:pPr marL="12700">
              <a:lnSpc>
                <a:spcPct val="100000"/>
              </a:lnSpc>
              <a:spcBef>
                <a:spcPts val="100"/>
              </a:spcBef>
            </a:pPr>
            <a:r>
              <a:rPr lang="en-IN" sz="2000" spc="10" dirty="0">
                <a:latin typeface="Trebuchet MS"/>
                <a:cs typeface="Trebuchet MS"/>
              </a:rPr>
              <a:t>Department of AI &amp; DS</a:t>
            </a:r>
          </a:p>
          <a:p>
            <a:pPr marL="12700">
              <a:lnSpc>
                <a:spcPct val="100000"/>
              </a:lnSpc>
              <a:spcBef>
                <a:spcPts val="100"/>
              </a:spcBef>
            </a:pPr>
            <a:r>
              <a:rPr lang="en-IN" sz="2000" spc="10" dirty="0">
                <a:latin typeface="Trebuchet MS"/>
                <a:cs typeface="Trebuchet MS"/>
              </a:rPr>
              <a:t>Panimalar Institute of Technology, Chennai</a:t>
            </a:r>
            <a:endParaRPr sz="20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a:t>
            </a:r>
            <a:r>
              <a:rPr lang="en-IN" sz="1100" spc="20" dirty="0">
                <a:solidFill>
                  <a:srgbClr val="2D83C3"/>
                </a:solidFill>
                <a:latin typeface="Trebuchet MS"/>
                <a:cs typeface="Trebuchet MS"/>
              </a:rPr>
              <a:t>8</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xmlns="" id="{FDB400AD-143B-BF50-4D35-BE18CB5D2C87}"/>
              </a:ext>
            </a:extLst>
          </p:cNvPr>
          <p:cNvSpPr txBox="1"/>
          <p:nvPr/>
        </p:nvSpPr>
        <p:spPr>
          <a:xfrm>
            <a:off x="152400" y="2590800"/>
            <a:ext cx="10896600" cy="1446550"/>
          </a:xfrm>
          <a:prstGeom prst="rect">
            <a:avLst/>
          </a:prstGeom>
          <a:noFill/>
        </p:spPr>
        <p:txBody>
          <a:bodyPr wrap="square" rtlCol="0">
            <a:spAutoFit/>
          </a:bodyPr>
          <a:lstStyle/>
          <a:p>
            <a:r>
              <a:rPr lang="en-IN" sz="4400" i="0" dirty="0">
                <a:solidFill>
                  <a:srgbClr val="000000"/>
                </a:solidFill>
                <a:effectLst/>
                <a:highlight>
                  <a:srgbClr val="FFFFFF"/>
                </a:highlight>
                <a:latin typeface="Montserrat" panose="00000500000000000000" pitchFamily="2" charset="0"/>
              </a:rPr>
              <a:t>Generative AI for Engineering (E2324)</a:t>
            </a:r>
          </a:p>
          <a:p>
            <a:r>
              <a:rPr lang="en-IN" sz="4400" dirty="0">
                <a:solidFill>
                  <a:srgbClr val="000000"/>
                </a:solidFill>
                <a:highlight>
                  <a:srgbClr val="FFFFFF"/>
                </a:highlight>
                <a:latin typeface="Montserrat" panose="00000500000000000000" pitchFamily="2" charset="0"/>
              </a:rPr>
              <a:t>IBM-EDUNET FOUNDATION</a:t>
            </a:r>
            <a:endParaRPr lang="en-IN"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lang="en-IN" sz="4800" b="1" spc="15" dirty="0">
                <a:latin typeface="Trebuchet MS"/>
                <a:cs typeface="Trebuchet MS"/>
              </a:rPr>
              <a:t>RESULT</a:t>
            </a:r>
            <a:endParaRPr sz="4800" dirty="0">
              <a:latin typeface="Trebuchet MS"/>
              <a:cs typeface="Trebuchet MS"/>
            </a:endParaRPr>
          </a:p>
        </p:txBody>
      </p:sp>
      <p:pic>
        <p:nvPicPr>
          <p:cNvPr id="2" name="Picture 1">
            <a:extLst>
              <a:ext uri="{FF2B5EF4-FFF2-40B4-BE49-F238E27FC236}">
                <a16:creationId xmlns:a16="http://schemas.microsoft.com/office/drawing/2014/main" xmlns="" id="{06773734-F240-F883-026E-2D2B28DE46F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39775" y="1143000"/>
            <a:ext cx="10004425" cy="50903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0452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 name="TextBox 9">
            <a:extLst>
              <a:ext uri="{FF2B5EF4-FFF2-40B4-BE49-F238E27FC236}">
                <a16:creationId xmlns:a16="http://schemas.microsoft.com/office/drawing/2014/main" xmlns="" id="{4AAD58A9-891A-9122-E263-8AD62C3E0396}"/>
              </a:ext>
            </a:extLst>
          </p:cNvPr>
          <p:cNvSpPr txBox="1"/>
          <p:nvPr/>
        </p:nvSpPr>
        <p:spPr>
          <a:xfrm>
            <a:off x="752475" y="1524000"/>
            <a:ext cx="10753343" cy="3600986"/>
          </a:xfrm>
          <a:prstGeom prst="rect">
            <a:avLst/>
          </a:prstGeom>
          <a:noFill/>
        </p:spPr>
        <p:txBody>
          <a:bodyPr wrap="square" rtlCol="0">
            <a:spAutoFit/>
          </a:bodyPr>
          <a:lstStyle/>
          <a:p>
            <a:r>
              <a:rPr lang="en-US" sz="2800" dirty="0"/>
              <a:t>The conclusion of this proposed work highlights the d</a:t>
            </a:r>
            <a:r>
              <a:rPr lang="en-US" sz="2800" i="0" dirty="0">
                <a:effectLst/>
              </a:rPr>
              <a:t>eep learning techniques, particularly RNNs with LSTM layers, show promising results in predicting the prices of volatile assets like Bitcoin and stocks. By capturing complex patterns in historical data, these models can assist investors in making informed decisions and managing risks in financial markets.</a:t>
            </a:r>
            <a:endParaRPr lang="en-US" sz="2800" dirty="0"/>
          </a:p>
          <a:p>
            <a:endParaRPr lang="en-US" sz="2000" dirty="0"/>
          </a:p>
          <a:p>
            <a:r>
              <a:rPr lang="en-US" sz="2000" dirty="0"/>
              <a:t>The Coding of the project is uploaded in GitHub, click below button to see the code :)</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EDC564-0803-435B-35CB-F284726A5609}"/>
              </a:ext>
            </a:extLst>
          </p:cNvPr>
          <p:cNvSpPr>
            <a:spLocks noGrp="1"/>
          </p:cNvSpPr>
          <p:nvPr>
            <p:ph type="title"/>
          </p:nvPr>
        </p:nvSpPr>
        <p:spPr/>
        <p:txBody>
          <a:bodyPr/>
          <a:lstStyle/>
          <a:p>
            <a:r>
              <a:rPr lang="en-IN" dirty="0"/>
              <a:t>FUTURE SCOPE</a:t>
            </a:r>
          </a:p>
        </p:txBody>
      </p:sp>
      <p:sp>
        <p:nvSpPr>
          <p:cNvPr id="3" name="TextBox 2">
            <a:extLst>
              <a:ext uri="{FF2B5EF4-FFF2-40B4-BE49-F238E27FC236}">
                <a16:creationId xmlns:a16="http://schemas.microsoft.com/office/drawing/2014/main" xmlns="" id="{FFE5BD81-7010-A269-4E20-3FA929FE7DC2}"/>
              </a:ext>
            </a:extLst>
          </p:cNvPr>
          <p:cNvSpPr txBox="1"/>
          <p:nvPr/>
        </p:nvSpPr>
        <p:spPr>
          <a:xfrm>
            <a:off x="679132" y="1447800"/>
            <a:ext cx="10903268" cy="4154984"/>
          </a:xfrm>
          <a:prstGeom prst="rect">
            <a:avLst/>
          </a:prstGeom>
          <a:noFill/>
        </p:spPr>
        <p:txBody>
          <a:bodyPr wrap="square" rtlCol="0">
            <a:spAutoFit/>
          </a:bodyPr>
          <a:lstStyle/>
          <a:p>
            <a:pPr algn="l">
              <a:buFont typeface="Arial" panose="020B0604020202020204" pitchFamily="34" charset="0"/>
              <a:buChar char="•"/>
            </a:pPr>
            <a:r>
              <a:rPr lang="en-US" sz="2400" i="0" dirty="0">
                <a:effectLst/>
              </a:rPr>
              <a:t> Experiment with different architectures and hyperparameters to further improve        prediction accuracy.</a:t>
            </a:r>
          </a:p>
          <a:p>
            <a:pPr algn="l"/>
            <a:endParaRPr lang="en-US" sz="2400" i="0" dirty="0">
              <a:effectLst/>
            </a:endParaRPr>
          </a:p>
          <a:p>
            <a:pPr algn="l">
              <a:buFont typeface="Arial" panose="020B0604020202020204" pitchFamily="34" charset="0"/>
              <a:buChar char="•"/>
            </a:pPr>
            <a:r>
              <a:rPr lang="en-US" sz="2400" i="0" dirty="0">
                <a:effectLst/>
              </a:rPr>
              <a:t> Incorporate additional features such as volume, sentiment analysis, and macroeconomic indicators for enhanced model performance.</a:t>
            </a:r>
          </a:p>
          <a:p>
            <a:pPr algn="l">
              <a:buFont typeface="Arial" panose="020B0604020202020204" pitchFamily="34" charset="0"/>
              <a:buChar char="•"/>
            </a:pPr>
            <a:endParaRPr lang="en-US" sz="2400" i="0" dirty="0">
              <a:effectLst/>
            </a:endParaRPr>
          </a:p>
          <a:p>
            <a:pPr algn="l">
              <a:buFont typeface="Arial" panose="020B0604020202020204" pitchFamily="34" charset="0"/>
              <a:buChar char="•"/>
            </a:pPr>
            <a:r>
              <a:rPr lang="en-US" sz="2400" i="0" dirty="0">
                <a:effectLst/>
              </a:rPr>
              <a:t> Explore ensemble methods and hybrid models combining deep learning with traditional time-series forecasting techniques.</a:t>
            </a:r>
          </a:p>
          <a:p>
            <a:pPr algn="l"/>
            <a:endParaRPr lang="en-US" sz="2400" i="0" dirty="0">
              <a:effectLst/>
            </a:endParaRPr>
          </a:p>
          <a:p>
            <a:pPr algn="l">
              <a:buFont typeface="Arial" panose="020B0604020202020204" pitchFamily="34" charset="0"/>
              <a:buChar char="•"/>
            </a:pPr>
            <a:r>
              <a:rPr lang="en-US" sz="2400" i="0" dirty="0">
                <a:effectLst/>
              </a:rPr>
              <a:t> Extend the approach to other financial assets and markets beyond Bitcoin and     Google stocks.</a:t>
            </a:r>
          </a:p>
        </p:txBody>
      </p:sp>
    </p:spTree>
    <p:extLst>
      <p:ext uri="{BB962C8B-B14F-4D97-AF65-F5344CB8AC3E}">
        <p14:creationId xmlns:p14="http://schemas.microsoft.com/office/powerpoint/2010/main" val="7847644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EDC564-0803-435B-35CB-F284726A5609}"/>
              </a:ext>
            </a:extLst>
          </p:cNvPr>
          <p:cNvSpPr>
            <a:spLocks noGrp="1"/>
          </p:cNvSpPr>
          <p:nvPr>
            <p:ph type="title"/>
          </p:nvPr>
        </p:nvSpPr>
        <p:spPr/>
        <p:txBody>
          <a:bodyPr/>
          <a:lstStyle/>
          <a:p>
            <a:r>
              <a:rPr lang="en-IN" dirty="0"/>
              <a:t>REFERENCES</a:t>
            </a:r>
          </a:p>
        </p:txBody>
      </p:sp>
      <p:sp>
        <p:nvSpPr>
          <p:cNvPr id="3" name="TextBox 2">
            <a:extLst>
              <a:ext uri="{FF2B5EF4-FFF2-40B4-BE49-F238E27FC236}">
                <a16:creationId xmlns:a16="http://schemas.microsoft.com/office/drawing/2014/main" xmlns="" id="{0637A994-7FEB-AB84-8318-C0BC09321911}"/>
              </a:ext>
            </a:extLst>
          </p:cNvPr>
          <p:cNvSpPr txBox="1"/>
          <p:nvPr/>
        </p:nvSpPr>
        <p:spPr>
          <a:xfrm>
            <a:off x="762000" y="1295400"/>
            <a:ext cx="10681335" cy="2585323"/>
          </a:xfrm>
          <a:prstGeom prst="rect">
            <a:avLst/>
          </a:prstGeom>
          <a:noFill/>
        </p:spPr>
        <p:txBody>
          <a:bodyPr wrap="square" rtlCol="0">
            <a:spAutoFit/>
          </a:bodyPr>
          <a:lstStyle/>
          <a:p>
            <a:r>
              <a:rPr lang="en-IN" b="1" dirty="0" err="1" smtClean="0"/>
              <a:t>GitHub</a:t>
            </a:r>
            <a:r>
              <a:rPr lang="en-IN" b="1" dirty="0"/>
              <a:t> Profile  </a:t>
            </a:r>
            <a:r>
              <a:rPr lang="en-IN" b="1" dirty="0"/>
              <a:t>Link</a:t>
            </a:r>
            <a:r>
              <a:rPr lang="en-IN" b="1" dirty="0" smtClean="0"/>
              <a:t>: </a:t>
            </a:r>
            <a:r>
              <a:rPr lang="en-IN" dirty="0" smtClean="0">
                <a:hlinkClick r:id="rId2"/>
              </a:rPr>
              <a:t>EJAS MOHAMED</a:t>
            </a:r>
            <a:endParaRPr lang="en-IN" dirty="0" smtClean="0"/>
          </a:p>
          <a:p>
            <a:endParaRPr lang="en-IN" dirty="0"/>
          </a:p>
          <a:p>
            <a:r>
              <a:rPr lang="en-IN" b="1" dirty="0"/>
              <a:t>LinkedIn Profile</a:t>
            </a:r>
            <a:r>
              <a:rPr lang="en-IN" b="1" dirty="0" smtClean="0"/>
              <a:t>: </a:t>
            </a:r>
            <a:r>
              <a:rPr lang="en-IN" dirty="0" smtClean="0">
                <a:hlinkClick r:id="rId3"/>
              </a:rPr>
              <a:t>EJAS MOHAMED</a:t>
            </a:r>
            <a:endParaRPr lang="en-IN" dirty="0" smtClean="0"/>
          </a:p>
          <a:p>
            <a:endParaRPr lang="en-IN" dirty="0" smtClean="0"/>
          </a:p>
          <a:p>
            <a:r>
              <a:rPr lang="en-IN" b="1" dirty="0" err="1" smtClean="0"/>
              <a:t>GitHub</a:t>
            </a:r>
            <a:r>
              <a:rPr lang="en-IN" b="1" dirty="0" smtClean="0"/>
              <a:t> Project Link</a:t>
            </a:r>
            <a:r>
              <a:rPr lang="en-IN" b="1" dirty="0"/>
              <a:t>: </a:t>
            </a:r>
            <a:r>
              <a:rPr lang="en-IN" dirty="0" smtClean="0">
                <a:hlinkClick r:id="rId4"/>
              </a:rPr>
              <a:t>Project</a:t>
            </a:r>
            <a:endParaRPr lang="en-IN" dirty="0"/>
          </a:p>
          <a:p>
            <a:endParaRPr lang="en-IN" dirty="0" smtClean="0"/>
          </a:p>
          <a:p>
            <a:endParaRPr lang="en-US" dirty="0"/>
          </a:p>
          <a:p>
            <a:endParaRPr lang="en-US" dirty="0" smtClean="0"/>
          </a:p>
          <a:p>
            <a:endParaRPr lang="en-IN" dirty="0"/>
          </a:p>
        </p:txBody>
      </p:sp>
    </p:spTree>
    <p:extLst>
      <p:ext uri="{BB962C8B-B14F-4D97-AF65-F5344CB8AC3E}">
        <p14:creationId xmlns:p14="http://schemas.microsoft.com/office/powerpoint/2010/main" val="25650340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EDC564-0803-435B-35CB-F284726A5609}"/>
              </a:ext>
            </a:extLst>
          </p:cNvPr>
          <p:cNvSpPr>
            <a:spLocks noGrp="1"/>
          </p:cNvSpPr>
          <p:nvPr>
            <p:ph type="title"/>
          </p:nvPr>
        </p:nvSpPr>
        <p:spPr>
          <a:xfrm>
            <a:off x="609600" y="1371600"/>
            <a:ext cx="10681335" cy="2492990"/>
          </a:xfrm>
        </p:spPr>
        <p:txBody>
          <a:bodyPr/>
          <a:lstStyle/>
          <a:p>
            <a:pPr algn="l"/>
            <a:r>
              <a:rPr lang="en-IN" sz="5400" dirty="0"/>
              <a:t>“</a:t>
            </a:r>
            <a:r>
              <a:rPr lang="en-IN" sz="5400" i="1" dirty="0"/>
              <a:t>ANOTHER FORM OF MODERNIZATION IS CONSERVING ENERGY FOR THE FUTURE</a:t>
            </a:r>
            <a:r>
              <a:rPr lang="en-IN" sz="5400" dirty="0"/>
              <a:t>”</a:t>
            </a:r>
          </a:p>
        </p:txBody>
      </p:sp>
      <p:sp>
        <p:nvSpPr>
          <p:cNvPr id="4" name="Title 1">
            <a:extLst>
              <a:ext uri="{FF2B5EF4-FFF2-40B4-BE49-F238E27FC236}">
                <a16:creationId xmlns:a16="http://schemas.microsoft.com/office/drawing/2014/main" xmlns="" id="{3FF341D6-FF36-3203-8702-4F6B39F10975}"/>
              </a:ext>
            </a:extLst>
          </p:cNvPr>
          <p:cNvSpPr txBox="1">
            <a:spLocks/>
          </p:cNvSpPr>
          <p:nvPr/>
        </p:nvSpPr>
        <p:spPr>
          <a:xfrm>
            <a:off x="4572000" y="4322802"/>
            <a:ext cx="8077200" cy="553998"/>
          </a:xfrm>
          <a:prstGeom prst="rect">
            <a:avLst/>
          </a:prstGeom>
        </p:spPr>
        <p:txBody>
          <a:bodyPr wrap="square" lIns="0" tIns="0" rIns="0" bIns="0">
            <a:spAutoFit/>
          </a:bodyPr>
          <a:lstStyle>
            <a:lvl1pPr>
              <a:defRPr sz="4800" b="1" i="0">
                <a:solidFill>
                  <a:schemeClr val="tx1"/>
                </a:solidFill>
                <a:latin typeface="Trebuchet MS"/>
                <a:ea typeface="+mj-ea"/>
                <a:cs typeface="Trebuchet MS"/>
              </a:defRPr>
            </a:lvl1pPr>
          </a:lstStyle>
          <a:p>
            <a:pPr algn="l"/>
            <a:r>
              <a:rPr lang="en-IN" sz="3600" b="0" kern="0" dirty="0"/>
              <a:t>THANK YOU!</a:t>
            </a:r>
          </a:p>
        </p:txBody>
      </p:sp>
    </p:spTree>
    <p:extLst>
      <p:ext uri="{BB962C8B-B14F-4D97-AF65-F5344CB8AC3E}">
        <p14:creationId xmlns:p14="http://schemas.microsoft.com/office/powerpoint/2010/main" val="2362218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style>
          <a:lnRef idx="1">
            <a:schemeClr val="dk1"/>
          </a:lnRef>
          <a:fillRef idx="2">
            <a:schemeClr val="dk1"/>
          </a:fillRef>
          <a:effectRef idx="1">
            <a:schemeClr val="dk1"/>
          </a:effectRef>
          <a:fontRef idx="minor">
            <a:schemeClr val="dk1"/>
          </a:fontRef>
        </p:style>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5537BD19-B8A1-B3CF-CD13-37D15F8955FF}"/>
              </a:ext>
            </a:extLst>
          </p:cNvPr>
          <p:cNvSpPr txBox="1"/>
          <p:nvPr/>
        </p:nvSpPr>
        <p:spPr>
          <a:xfrm>
            <a:off x="657225" y="2922120"/>
            <a:ext cx="10543793" cy="1754326"/>
          </a:xfrm>
          <a:prstGeom prst="rect">
            <a:avLst/>
          </a:prstGeom>
          <a:noFill/>
        </p:spPr>
        <p:txBody>
          <a:bodyPr wrap="square" rtlCol="0">
            <a:spAutoFit/>
          </a:bodyPr>
          <a:lstStyle/>
          <a:p>
            <a:pPr algn="ctr"/>
            <a:r>
              <a:rPr lang="en-US" sz="3600" b="1" i="0" dirty="0">
                <a:effectLst/>
              </a:rPr>
              <a:t>Price predicting the Bitcoin price and the Google stock price using Deep Learning, RNN with LSTM layers with TensorFlow and </a:t>
            </a:r>
            <a:r>
              <a:rPr lang="en-US" sz="3600" b="1" i="0" dirty="0" err="1">
                <a:effectLst/>
              </a:rPr>
              <a:t>Keras</a:t>
            </a:r>
            <a:r>
              <a:rPr lang="en-US" sz="3600" b="1" i="0" dirty="0">
                <a:effectLst/>
              </a:rPr>
              <a:t> in Python</a:t>
            </a:r>
            <a:endParaRPr lang="en-IN" sz="36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1605280" y="2670810"/>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BD1621EF-290C-2050-E019-BC0E7FBC68EF}"/>
              </a:ext>
            </a:extLst>
          </p:cNvPr>
          <p:cNvSpPr txBox="1"/>
          <p:nvPr/>
        </p:nvSpPr>
        <p:spPr>
          <a:xfrm>
            <a:off x="5858257" y="1447800"/>
            <a:ext cx="5952743" cy="3539430"/>
          </a:xfrm>
          <a:prstGeom prst="rect">
            <a:avLst/>
          </a:prstGeom>
          <a:noFill/>
        </p:spPr>
        <p:txBody>
          <a:bodyPr wrap="square" rtlCol="0">
            <a:spAutoFit/>
          </a:bodyPr>
          <a:lstStyle/>
          <a:p>
            <a:pPr marL="457200" indent="-457200">
              <a:buFont typeface="Courier New" panose="02070309020205020404" pitchFamily="49" charset="0"/>
              <a:buChar char="o"/>
            </a:pPr>
            <a:r>
              <a:rPr lang="en-IN" sz="2800" b="1" dirty="0"/>
              <a:t>Problem Statement</a:t>
            </a:r>
          </a:p>
          <a:p>
            <a:pPr marL="457200" indent="-457200">
              <a:buFont typeface="Courier New" panose="02070309020205020404" pitchFamily="49" charset="0"/>
              <a:buChar char="o"/>
            </a:pPr>
            <a:r>
              <a:rPr lang="en-IN" sz="2800" b="1" dirty="0"/>
              <a:t>Proposed System/Solution</a:t>
            </a:r>
          </a:p>
          <a:p>
            <a:pPr marL="457200" indent="-457200">
              <a:buFont typeface="Courier New" panose="02070309020205020404" pitchFamily="49" charset="0"/>
              <a:buChar char="o"/>
            </a:pPr>
            <a:r>
              <a:rPr lang="en-IN" sz="2800" b="1" dirty="0"/>
              <a:t>System Development Approach</a:t>
            </a:r>
          </a:p>
          <a:p>
            <a:pPr marL="457200" indent="-457200">
              <a:buFont typeface="Courier New" panose="02070309020205020404" pitchFamily="49" charset="0"/>
              <a:buChar char="o"/>
            </a:pPr>
            <a:r>
              <a:rPr lang="en-IN" sz="2800" b="1" dirty="0"/>
              <a:t>Algorithm &amp; Deployment</a:t>
            </a:r>
          </a:p>
          <a:p>
            <a:pPr marL="457200" indent="-457200">
              <a:buFont typeface="Courier New" panose="02070309020205020404" pitchFamily="49" charset="0"/>
              <a:buChar char="o"/>
            </a:pPr>
            <a:r>
              <a:rPr lang="en-IN" sz="2800" b="1" dirty="0"/>
              <a:t>Result</a:t>
            </a:r>
          </a:p>
          <a:p>
            <a:pPr marL="457200" indent="-457200">
              <a:buFont typeface="Courier New" panose="02070309020205020404" pitchFamily="49" charset="0"/>
              <a:buChar char="o"/>
            </a:pPr>
            <a:r>
              <a:rPr lang="en-IN" sz="2800" b="1" dirty="0"/>
              <a:t>Conclusion</a:t>
            </a:r>
          </a:p>
          <a:p>
            <a:pPr marL="457200" indent="-457200">
              <a:buFont typeface="Courier New" panose="02070309020205020404" pitchFamily="49" charset="0"/>
              <a:buChar char="o"/>
            </a:pPr>
            <a:r>
              <a:rPr lang="en-IN" sz="2800" b="1" dirty="0"/>
              <a:t>Future Scope</a:t>
            </a:r>
          </a:p>
          <a:p>
            <a:pPr marL="457200" indent="-457200">
              <a:buFont typeface="Courier New" panose="02070309020205020404" pitchFamily="49" charset="0"/>
              <a:buChar char="o"/>
            </a:pPr>
            <a:r>
              <a:rPr lang="en-IN" sz="2800" b="1" dirty="0"/>
              <a:t>References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xmlns="" id="{541EEE3A-6107-5273-003C-BA828383FB9B}"/>
              </a:ext>
            </a:extLst>
          </p:cNvPr>
          <p:cNvSpPr txBox="1"/>
          <p:nvPr/>
        </p:nvSpPr>
        <p:spPr>
          <a:xfrm>
            <a:off x="834072" y="2286000"/>
            <a:ext cx="10519346" cy="3108543"/>
          </a:xfrm>
          <a:prstGeom prst="rect">
            <a:avLst/>
          </a:prstGeom>
          <a:noFill/>
        </p:spPr>
        <p:txBody>
          <a:bodyPr wrap="square" rtlCol="0">
            <a:spAutoFit/>
          </a:bodyPr>
          <a:lstStyle/>
          <a:p>
            <a:r>
              <a:rPr lang="en-US" sz="2800" dirty="0"/>
              <a:t>The inherent volatility and unpredictability of financial markets pose a significant challenge for investors attempting to forecast future prices, particularly for assets like Bitcoin and Google stocks. Traditional forecasting methods frequently struggle to capture the intricate patterns within these markets, leading to suboptimal predictions. Therefore, there is a growing demand for advanced techniques such as deep learning to enhance the accuracy of price predictions.</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654938"/>
            <a:ext cx="754316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PROPOSED SYSTEM </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5</a:t>
            </a:fld>
            <a:endParaRPr sz="1100">
              <a:latin typeface="Trebuchet MS"/>
              <a:cs typeface="Trebuchet MS"/>
            </a:endParaRPr>
          </a:p>
        </p:txBody>
      </p:sp>
      <p:sp>
        <p:nvSpPr>
          <p:cNvPr id="10" name="TextBox 9">
            <a:extLst>
              <a:ext uri="{FF2B5EF4-FFF2-40B4-BE49-F238E27FC236}">
                <a16:creationId xmlns:a16="http://schemas.microsoft.com/office/drawing/2014/main" xmlns="" id="{E229CD59-72F2-A206-9BEB-9AD6CDB3D314}"/>
              </a:ext>
            </a:extLst>
          </p:cNvPr>
          <p:cNvSpPr txBox="1"/>
          <p:nvPr/>
        </p:nvSpPr>
        <p:spPr>
          <a:xfrm>
            <a:off x="752475" y="1676400"/>
            <a:ext cx="10906125" cy="4431983"/>
          </a:xfrm>
          <a:prstGeom prst="rect">
            <a:avLst/>
          </a:prstGeom>
          <a:noFill/>
        </p:spPr>
        <p:txBody>
          <a:bodyPr wrap="square" rtlCol="0">
            <a:spAutoFit/>
          </a:bodyPr>
          <a:lstStyle/>
          <a:p>
            <a:pPr marL="285750" indent="-285750">
              <a:buFont typeface="Arial" panose="020B0604020202020204" pitchFamily="34" charset="0"/>
              <a:buChar char="•"/>
            </a:pPr>
            <a:r>
              <a:rPr lang="en-US" sz="2400" dirty="0"/>
              <a:t>Project objective: Utilize deep learning methodologies, particularly Recurrent Neural Networks (RNNs) with Long Short-Term Memory (LSTM) layers.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Target assets: Bitcoin and Google stocks.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Approach: Analyze historical price data and relevant market indicators.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Model development goal: Create models adept at learning and capturing complex patterns within the data.</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Prediction objective: Accurately forecast future prices of Bitcoin and Google stocks.</a:t>
            </a:r>
          </a:p>
          <a:p>
            <a:pPr marL="285750" indent="-285750">
              <a:buFont typeface="Arial" panose="020B0604020202020204" pitchFamily="34" charset="0"/>
              <a:buChar char="•"/>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609600" y="685800"/>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40" dirty="0"/>
              <a:t>SYSTEM DEVELOPMENT APPROACH</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xmlns="" id="{5C380782-677C-3666-7E14-973D6E1C9798}"/>
              </a:ext>
            </a:extLst>
          </p:cNvPr>
          <p:cNvSpPr txBox="1"/>
          <p:nvPr/>
        </p:nvSpPr>
        <p:spPr>
          <a:xfrm>
            <a:off x="533400" y="1419939"/>
            <a:ext cx="10743818" cy="5047536"/>
          </a:xfrm>
          <a:prstGeom prst="rect">
            <a:avLst/>
          </a:prstGeom>
          <a:noFill/>
        </p:spPr>
        <p:txBody>
          <a:bodyPr wrap="square" rtlCol="0">
            <a:spAutoFit/>
          </a:bodyPr>
          <a:lstStyle/>
          <a:p>
            <a:r>
              <a:rPr lang="en-US" sz="2000" b="1" dirty="0"/>
              <a:t>Data Collection</a:t>
            </a:r>
            <a:r>
              <a:rPr lang="en-US" dirty="0"/>
              <a:t>: Obtain historical price data for Bitcoin and Google stocks from reliable sources such as financial APIs or databases.</a:t>
            </a:r>
          </a:p>
          <a:p>
            <a:endParaRPr lang="en-US" dirty="0"/>
          </a:p>
          <a:p>
            <a:r>
              <a:rPr lang="en-US" sz="2000" b="1" dirty="0"/>
              <a:t>Data Preprocessing</a:t>
            </a:r>
            <a:r>
              <a:rPr lang="en-US" dirty="0"/>
              <a:t>: Clean the data, handle missing values, and normalize the features to ensure compatibility with the neural network model.</a:t>
            </a:r>
          </a:p>
          <a:p>
            <a:endParaRPr lang="en-US" dirty="0"/>
          </a:p>
          <a:p>
            <a:r>
              <a:rPr lang="en-US" sz="2000" b="1" dirty="0"/>
              <a:t>Model Development</a:t>
            </a:r>
            <a:r>
              <a:rPr lang="en-US" dirty="0"/>
              <a:t>: Implement RNN with LSTM layers using TensorFlow and </a:t>
            </a:r>
            <a:r>
              <a:rPr lang="en-US" dirty="0" err="1"/>
              <a:t>Keras</a:t>
            </a:r>
            <a:r>
              <a:rPr lang="en-US" dirty="0"/>
              <a:t> in Python. Design the architecture of the neural network, including the number of LSTM layers, neurons, and activation functions.</a:t>
            </a:r>
          </a:p>
          <a:p>
            <a:endParaRPr lang="en-US" sz="2000" b="1" dirty="0"/>
          </a:p>
          <a:p>
            <a:r>
              <a:rPr lang="en-US" sz="2000" b="1" dirty="0"/>
              <a:t>Model Training</a:t>
            </a:r>
            <a:r>
              <a:rPr lang="en-US" dirty="0"/>
              <a:t>: Split the data into training and validation sets. Train the model on the training data and tune hyperparameters to optimize performance.</a:t>
            </a:r>
          </a:p>
          <a:p>
            <a:endParaRPr lang="en-US" dirty="0"/>
          </a:p>
          <a:p>
            <a:r>
              <a:rPr lang="en-US" sz="2000" b="1" dirty="0"/>
              <a:t>Model Evaluation</a:t>
            </a:r>
            <a:r>
              <a:rPr lang="en-US" dirty="0"/>
              <a:t>: Evaluate the trained model using appropriate metrics such as Mean Absolute Error (MAE) or Root Mean Square Error (RMSE) on the validation set.</a:t>
            </a:r>
          </a:p>
          <a:p>
            <a:endParaRPr lang="en-US" sz="2000" b="1" dirty="0"/>
          </a:p>
          <a:p>
            <a:r>
              <a:rPr lang="en-US" sz="2000" b="1" dirty="0"/>
              <a:t>Prediction</a:t>
            </a:r>
            <a:r>
              <a:rPr lang="en-US" dirty="0"/>
              <a:t>: Deploy the trained model to make predictions on unseen data, i.e., future prices of Bitcoin and Google stocks.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829627"/>
            <a:ext cx="78708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250" spc="5" dirty="0"/>
              <a:t>ALGORITHM &amp; DEVELOPMENT</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xmlns="" id="{95B7791D-286F-83A7-9FC0-72D31337FF0E}"/>
              </a:ext>
            </a:extLst>
          </p:cNvPr>
          <p:cNvSpPr txBox="1"/>
          <p:nvPr/>
        </p:nvSpPr>
        <p:spPr>
          <a:xfrm>
            <a:off x="739775" y="1676400"/>
            <a:ext cx="10613643" cy="4401205"/>
          </a:xfrm>
          <a:prstGeom prst="rect">
            <a:avLst/>
          </a:prstGeom>
          <a:noFill/>
        </p:spPr>
        <p:txBody>
          <a:bodyPr wrap="square" rtlCol="0">
            <a:spAutoFit/>
          </a:bodyPr>
          <a:lstStyle/>
          <a:p>
            <a:r>
              <a:rPr lang="en-US" b="1" dirty="0"/>
              <a:t>Recurrent Neural Networks (RNNs) with LSTM Layers:</a:t>
            </a:r>
          </a:p>
          <a:p>
            <a:r>
              <a:rPr lang="en-US" sz="1600" dirty="0"/>
              <a:t>RNNs are a type of neural network designed to handle sequential data by retaining memory of past inputs.</a:t>
            </a:r>
          </a:p>
          <a:p>
            <a:r>
              <a:rPr lang="en-US" sz="1600" dirty="0"/>
              <a:t>Long Short-Term Memory (LSTM) is a variant of RNNs that can effectively capture long-term dependencies in sequential data while mitigating the vanishing gradient problem.</a:t>
            </a:r>
          </a:p>
          <a:p>
            <a:r>
              <a:rPr lang="en-US" sz="1600" dirty="0"/>
              <a:t>LSTM layers are composed of memory cells and various gates that regulate the flow of information, enabling the model to learn and retain patterns over extended sequences.</a:t>
            </a:r>
          </a:p>
          <a:p>
            <a:endParaRPr lang="en-US" sz="1600" dirty="0"/>
          </a:p>
          <a:p>
            <a:r>
              <a:rPr lang="en-US" b="1" dirty="0"/>
              <a:t>TensorFlow and </a:t>
            </a:r>
            <a:r>
              <a:rPr lang="en-US" b="1" dirty="0" err="1"/>
              <a:t>Keras</a:t>
            </a:r>
            <a:r>
              <a:rPr lang="en-US" b="1" dirty="0"/>
              <a:t>:</a:t>
            </a:r>
          </a:p>
          <a:p>
            <a:r>
              <a:rPr lang="en-US" sz="1600" dirty="0"/>
              <a:t>TensorFlow is an open-source deep learning framework developed by Google, providing a flexible ecosystem for building and deploying machine learning models.</a:t>
            </a:r>
          </a:p>
          <a:p>
            <a:r>
              <a:rPr lang="en-US" sz="1600" dirty="0" err="1"/>
              <a:t>Keras</a:t>
            </a:r>
            <a:r>
              <a:rPr lang="en-US" sz="1600" dirty="0"/>
              <a:t> is a high-level neural networks API, designed for ease of use, modularity, and extensibility. It is integrated with TensorFlow, allowing seamless model development and deployment.</a:t>
            </a:r>
          </a:p>
          <a:p>
            <a:endParaRPr lang="en-US" sz="1600" dirty="0"/>
          </a:p>
          <a:p>
            <a:r>
              <a:rPr lang="en-US" b="1" dirty="0"/>
              <a:t>Python Programming:</a:t>
            </a:r>
          </a:p>
          <a:p>
            <a:r>
              <a:rPr lang="en-US" sz="1600" dirty="0"/>
              <a:t>Python serves as the primary programming language for implementing the deep learning model, leveraging its extensive libraries and frameworks for data manipulation, model training, and evaluation.</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829627"/>
            <a:ext cx="77946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250" spc="5" dirty="0"/>
              <a:t>ALGORITHM &amp; DEVELOPMENT</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2" name="TextBox 11">
            <a:extLst>
              <a:ext uri="{FF2B5EF4-FFF2-40B4-BE49-F238E27FC236}">
                <a16:creationId xmlns:a16="http://schemas.microsoft.com/office/drawing/2014/main" xmlns="" id="{95B7791D-286F-83A7-9FC0-72D31337FF0E}"/>
              </a:ext>
            </a:extLst>
          </p:cNvPr>
          <p:cNvSpPr txBox="1"/>
          <p:nvPr/>
        </p:nvSpPr>
        <p:spPr>
          <a:xfrm>
            <a:off x="739775" y="1676400"/>
            <a:ext cx="10613643" cy="4278094"/>
          </a:xfrm>
          <a:prstGeom prst="rect">
            <a:avLst/>
          </a:prstGeom>
          <a:noFill/>
        </p:spPr>
        <p:txBody>
          <a:bodyPr wrap="square" rtlCol="0">
            <a:spAutoFit/>
          </a:bodyPr>
          <a:lstStyle/>
          <a:p>
            <a:r>
              <a:rPr lang="en-US" sz="2000" b="1" dirty="0"/>
              <a:t>Deployment:</a:t>
            </a:r>
          </a:p>
          <a:p>
            <a:endParaRPr lang="en-US" sz="1600" dirty="0"/>
          </a:p>
          <a:p>
            <a:r>
              <a:rPr lang="en-US" sz="2000" b="1" dirty="0"/>
              <a:t>Model Training:</a:t>
            </a:r>
          </a:p>
          <a:p>
            <a:r>
              <a:rPr lang="en-US" sz="1600" dirty="0"/>
              <a:t>Split historical data into training and validation sets, ensuring a time-based split for temporal consistency.</a:t>
            </a:r>
          </a:p>
          <a:p>
            <a:r>
              <a:rPr lang="en-US" sz="1600" dirty="0"/>
              <a:t>Train the RNN with LSTM model using TensorFlow and </a:t>
            </a:r>
            <a:r>
              <a:rPr lang="en-US" sz="1600" dirty="0" err="1"/>
              <a:t>Keras</a:t>
            </a:r>
            <a:r>
              <a:rPr lang="en-US" sz="1600" dirty="0"/>
              <a:t> on the training data, optimizing parameters through backpropagation and gradient descent.</a:t>
            </a:r>
          </a:p>
          <a:p>
            <a:endParaRPr lang="en-US" sz="1600" dirty="0"/>
          </a:p>
          <a:p>
            <a:r>
              <a:rPr lang="en-US" sz="2000" b="1" dirty="0"/>
              <a:t>Hyperparameter Tuning:</a:t>
            </a:r>
          </a:p>
          <a:p>
            <a:r>
              <a:rPr lang="en-US" sz="1600" dirty="0"/>
              <a:t>Experiment with hyperparameters like LSTM layers, neurons per layer, learning rate, batch size, and dropout rate to enhance model performance.</a:t>
            </a:r>
          </a:p>
          <a:p>
            <a:r>
              <a:rPr lang="en-US" sz="1600" dirty="0"/>
              <a:t>Utilize cross-validation or grid search techniques to systematically identify the best hyperparameter configuration.</a:t>
            </a:r>
          </a:p>
          <a:p>
            <a:endParaRPr lang="en-US" sz="1600" dirty="0"/>
          </a:p>
          <a:p>
            <a:r>
              <a:rPr lang="en-US" sz="2000" b="1" dirty="0"/>
              <a:t>Model Evaluation:</a:t>
            </a:r>
          </a:p>
          <a:p>
            <a:r>
              <a:rPr lang="en-US" sz="1600" dirty="0"/>
              <a:t>Evaluate the model using metrics such as MAE, RMSE, or MAPE on the validation dataset.</a:t>
            </a:r>
          </a:p>
          <a:p>
            <a:r>
              <a:rPr lang="en-US" sz="1600" dirty="0"/>
              <a:t>Analyze prediction accuracy and detect overfitting or underfitting issues.</a:t>
            </a:r>
          </a:p>
          <a:p>
            <a:endParaRPr lang="en-US" sz="1600" dirty="0"/>
          </a:p>
        </p:txBody>
      </p:sp>
    </p:spTree>
    <p:extLst>
      <p:ext uri="{BB962C8B-B14F-4D97-AF65-F5344CB8AC3E}">
        <p14:creationId xmlns:p14="http://schemas.microsoft.com/office/powerpoint/2010/main" val="4050017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829627"/>
            <a:ext cx="77946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250" dirty="0"/>
              <a:t>ALGORITHM &amp; DEVELOPMENT</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2" name="TextBox 11">
            <a:extLst>
              <a:ext uri="{FF2B5EF4-FFF2-40B4-BE49-F238E27FC236}">
                <a16:creationId xmlns:a16="http://schemas.microsoft.com/office/drawing/2014/main" xmlns="" id="{95B7791D-286F-83A7-9FC0-72D31337FF0E}"/>
              </a:ext>
            </a:extLst>
          </p:cNvPr>
          <p:cNvSpPr txBox="1"/>
          <p:nvPr/>
        </p:nvSpPr>
        <p:spPr>
          <a:xfrm>
            <a:off x="739775" y="1868031"/>
            <a:ext cx="10613643" cy="3323987"/>
          </a:xfrm>
          <a:prstGeom prst="rect">
            <a:avLst/>
          </a:prstGeom>
          <a:noFill/>
        </p:spPr>
        <p:txBody>
          <a:bodyPr wrap="square" rtlCol="0">
            <a:spAutoFit/>
          </a:bodyPr>
          <a:lstStyle/>
          <a:p>
            <a:r>
              <a:rPr lang="en-US" sz="2400" b="1" dirty="0"/>
              <a:t>Deployment Options:</a:t>
            </a:r>
          </a:p>
          <a:p>
            <a:r>
              <a:rPr lang="en-US" dirty="0"/>
              <a:t>Cloud Deployment: Host the model on platforms like GCP, AWS, or Azure, providing scalable access through APIs.</a:t>
            </a:r>
          </a:p>
          <a:p>
            <a:r>
              <a:rPr lang="en-US" dirty="0"/>
              <a:t>Local Deployment: Deploy the model locally or in containers for standalone usage.</a:t>
            </a:r>
          </a:p>
          <a:p>
            <a:r>
              <a:rPr lang="en-US" dirty="0"/>
              <a:t>Web Integration: Integrate the model into web applications or trading platforms for user interaction.</a:t>
            </a:r>
          </a:p>
          <a:p>
            <a:r>
              <a:rPr lang="en-US" dirty="0"/>
              <a:t>API Development: Develop RESTful APIs for real-time predictions and system integration.</a:t>
            </a:r>
          </a:p>
          <a:p>
            <a:endParaRPr lang="en-US" dirty="0"/>
          </a:p>
          <a:p>
            <a:r>
              <a:rPr lang="en-US" sz="2400" b="1" dirty="0"/>
              <a:t>Monitoring and Maintenance:</a:t>
            </a:r>
          </a:p>
          <a:p>
            <a:r>
              <a:rPr lang="en-US" dirty="0"/>
              <a:t>Continuously monitor model performance and retrain with updated data to adapt to market changes.</a:t>
            </a:r>
          </a:p>
          <a:p>
            <a:r>
              <a:rPr lang="en-US" dirty="0"/>
              <a:t>Implement version control and logging for tracking changes and debugging.</a:t>
            </a:r>
          </a:p>
          <a:p>
            <a:r>
              <a:rPr lang="en-US" dirty="0"/>
              <a:t>Ensure security measures to protect sensitive data and prevent unauthorized access.</a:t>
            </a:r>
          </a:p>
        </p:txBody>
      </p:sp>
    </p:spTree>
    <p:extLst>
      <p:ext uri="{BB962C8B-B14F-4D97-AF65-F5344CB8AC3E}">
        <p14:creationId xmlns:p14="http://schemas.microsoft.com/office/powerpoint/2010/main" val="228860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249</TotalTime>
  <Words>987</Words>
  <Application>Microsoft Office PowerPoint</Application>
  <PresentationFormat>Custom</PresentationFormat>
  <Paragraphs>114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A. EJAS MOHAMED </vt:lpstr>
      <vt:lpstr>PROJECT TITLE</vt:lpstr>
      <vt:lpstr>AGENDA</vt:lpstr>
      <vt:lpstr>PROBLEM STATEMENT</vt:lpstr>
      <vt:lpstr>PROPOSED SYSTEM </vt:lpstr>
      <vt:lpstr>SYSTEM DEVELOPMENT APPROACH</vt:lpstr>
      <vt:lpstr>ALGORITHM &amp; DEVELOPMENT</vt:lpstr>
      <vt:lpstr>ALGORITHM &amp; DEVELOPMENT</vt:lpstr>
      <vt:lpstr>ALGORITHM &amp; DEVELOPMENT</vt:lpstr>
      <vt:lpstr>PowerPoint Presentation</vt:lpstr>
      <vt:lpstr>CONCLUSION</vt:lpstr>
      <vt:lpstr>FUTURE SCOPE</vt:lpstr>
      <vt:lpstr>REFERENCES</vt:lpstr>
      <vt:lpstr>“ANOTHER FORM OF MODERNIZATION IS CONSERVING ENERGY FOR THE FUTURE”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 KARTHIKEYAN</dc:title>
  <dc:creator>KARTHIKEYAN.N</dc:creator>
  <cp:lastModifiedBy>2021PITAI195</cp:lastModifiedBy>
  <cp:revision>6</cp:revision>
  <dcterms:created xsi:type="dcterms:W3CDTF">2024-03-28T10:12:12Z</dcterms:created>
  <dcterms:modified xsi:type="dcterms:W3CDTF">2024-04-01T04:47:44Z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