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April 11,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2700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April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84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April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162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April 11,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2582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April 11,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0767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April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777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April 11,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3874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April 11,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4466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April 11,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44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April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3508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April 11,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000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April 11,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54993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80000" y="1449388"/>
            <a:ext cx="5015638" cy="2075012"/>
          </a:xfrm>
        </p:spPr>
        <p:txBody>
          <a:bodyPr>
            <a:normAutofit fontScale="90000"/>
          </a:bodyPr>
          <a:lstStyle/>
          <a:p>
            <a:r>
              <a:rPr lang="en-GB" dirty="0"/>
              <a:t>Putting Users First: The Power of User-</a:t>
            </a:r>
            <a:r>
              <a:rPr lang="en-GB" dirty="0" err="1"/>
              <a:t>Centered</a:t>
            </a:r>
            <a:r>
              <a:rPr lang="en-GB" dirty="0"/>
              <a:t> Design 2</a:t>
            </a:r>
            <a:endParaRPr dirty="0"/>
          </a:p>
        </p:txBody>
      </p:sp>
      <p:pic>
        <p:nvPicPr>
          <p:cNvPr id="3" name="Picture 2" descr="A pink wall behind palm leaves">
            <a:extLst>
              <a:ext uri="{FF2B5EF4-FFF2-40B4-BE49-F238E27FC236}">
                <a16:creationId xmlns:a16="http://schemas.microsoft.com/office/drawing/2014/main" id="{937B662A-2974-54D4-66CA-8528B95C6DF8}"/>
              </a:ext>
            </a:extLst>
          </p:cNvPr>
          <p:cNvPicPr>
            <a:picLocks noChangeAspect="1"/>
          </p:cNvPicPr>
          <p:nvPr/>
        </p:nvPicPr>
        <p:blipFill rotWithShape="1">
          <a:blip r:embed="rId2"/>
          <a:srcRect l="35435" r="4" b="4"/>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408213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p:cNvSpPr>
            <a:spLocks noGrp="1"/>
          </p:cNvSpPr>
          <p:nvPr>
            <p:ph type="ctrTitle"/>
          </p:nvPr>
        </p:nvSpPr>
        <p:spPr>
          <a:xfrm>
            <a:off x="720000" y="619201"/>
            <a:ext cx="3095626" cy="1477328"/>
          </a:xfrm>
        </p:spPr>
        <p:txBody>
          <a:bodyPr>
            <a:normAutofit fontScale="90000"/>
          </a:bodyPr>
          <a:lstStyle/>
          <a:p>
            <a:br>
              <a:rPr lang="en-GB" sz="3200" dirty="0"/>
            </a:br>
            <a:br>
              <a:rPr lang="en-GB" sz="3200" dirty="0"/>
            </a:br>
            <a:br>
              <a:rPr lang="en-GB" sz="3200" dirty="0"/>
            </a:br>
            <a:br>
              <a:rPr lang="en-GB" sz="3200" dirty="0"/>
            </a:br>
            <a:br>
              <a:rPr lang="en-GB" sz="3200" dirty="0"/>
            </a:br>
            <a:br>
              <a:rPr lang="en-GB" sz="3200" dirty="0"/>
            </a:br>
            <a:br>
              <a:rPr lang="en-GB" sz="3200" dirty="0"/>
            </a:br>
            <a:br>
              <a:rPr lang="en-GB" sz="3200" dirty="0"/>
            </a:br>
            <a:br>
              <a:rPr lang="en-GB" sz="3200" dirty="0"/>
            </a:br>
            <a:endParaRPr sz="3200" dirty="0"/>
          </a:p>
        </p:txBody>
      </p:sp>
      <p:sp>
        <p:nvSpPr>
          <p:cNvPr id="3" name="Content Placeholder"/>
          <p:cNvSpPr>
            <a:spLocks noGrp="1"/>
          </p:cNvSpPr>
          <p:nvPr>
            <p:ph idx="1"/>
          </p:nvPr>
        </p:nvSpPr>
        <p:spPr>
          <a:xfrm>
            <a:off x="6444000" y="633600"/>
            <a:ext cx="4991962" cy="5135374"/>
          </a:xfrm>
        </p:spPr>
        <p:txBody>
          <a:bodyPr>
            <a:normAutofit fontScale="92500" lnSpcReduction="20000"/>
          </a:bodyPr>
          <a:lstStyle/>
          <a:p>
            <a:r>
              <a:rPr lang="en-GB" dirty="0"/>
              <a:t>Introduction to User </a:t>
            </a:r>
            <a:r>
              <a:rPr lang="en-GB" dirty="0" err="1"/>
              <a:t>Centered</a:t>
            </a:r>
            <a:r>
              <a:rPr lang="en-GB" dirty="0"/>
              <a:t> Design 2
User </a:t>
            </a:r>
            <a:r>
              <a:rPr lang="en-GB" dirty="0" err="1"/>
              <a:t>centered</a:t>
            </a:r>
            <a:r>
              <a:rPr lang="en-GB" dirty="0"/>
              <a:t> design (UCD) is a process that puts the user at the </a:t>
            </a:r>
            <a:r>
              <a:rPr lang="en-GB" dirty="0" err="1"/>
              <a:t>center</a:t>
            </a:r>
            <a:r>
              <a:rPr lang="en-GB" dirty="0"/>
              <a:t> of the design process. It involves understanding the needs and goals of the user, and designing products and services that meet those needs.
UCD 2 takes this concept further by incorporating technology and digital platforms into the design process. It focuses on creating user experiences that are seamless, intuitive, and enjoyable across multiple devices and </a:t>
            </a:r>
            <a:r>
              <a:rPr lang="en-GB" dirty="0" err="1"/>
              <a:t>touchpoints</a:t>
            </a:r>
            <a:r>
              <a:rPr lang="en-GB" dirty="0"/>
              <a:t>.
</a:t>
            </a:r>
          </a:p>
          <a:p>
            <a:pPr marL="457200" lvl="1" indent="0" algn="ctr">
              <a:buNone/>
            </a:pPr>
            <a:endParaRPr lang="en-GB" dirty="0"/>
          </a:p>
          <a:p>
            <a:pPr marL="457200" lvl="1" indent="0" algn="ctr">
              <a:buNone/>
            </a:pPr>
            <a:endParaRPr lang="en-US" dirty="0"/>
          </a:p>
        </p:txBody>
      </p:sp>
    </p:spTree>
    <p:extLst>
      <p:ext uri="{BB962C8B-B14F-4D97-AF65-F5344CB8AC3E}">
        <p14:creationId xmlns:p14="http://schemas.microsoft.com/office/powerpoint/2010/main" val="179630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E5D1-05FE-B01F-1A87-C3A7A800BE68}"/>
              </a:ext>
            </a:extLst>
          </p:cNvPr>
          <p:cNvSpPr>
            <a:spLocks noGrp="1"/>
          </p:cNvSpPr>
          <p:nvPr>
            <p:ph type="title"/>
          </p:nvPr>
        </p:nvSpPr>
        <p:spPr/>
        <p:txBody>
          <a:bodyPr/>
          <a:lstStyle/>
          <a:p>
            <a:r>
              <a:rPr lang="en-GB" dirty="0"/>
              <a:t>INTRODUCE THE USER CENTERD DESIGN 2</a:t>
            </a:r>
            <a:endParaRPr lang="en-US" dirty="0"/>
          </a:p>
        </p:txBody>
      </p:sp>
      <p:sp>
        <p:nvSpPr>
          <p:cNvPr id="3" name="Content Placeholder 2">
            <a:extLst>
              <a:ext uri="{FF2B5EF4-FFF2-40B4-BE49-F238E27FC236}">
                <a16:creationId xmlns:a16="http://schemas.microsoft.com/office/drawing/2014/main" id="{7407DEEB-651D-1D02-BEE5-0629BD57ACDF}"/>
              </a:ext>
            </a:extLst>
          </p:cNvPr>
          <p:cNvSpPr>
            <a:spLocks noGrp="1"/>
          </p:cNvSpPr>
          <p:nvPr>
            <p:ph idx="1"/>
          </p:nvPr>
        </p:nvSpPr>
        <p:spPr/>
        <p:txBody>
          <a:bodyPr>
            <a:normAutofit lnSpcReduction="10000"/>
          </a:bodyPr>
          <a:lstStyle/>
          <a:p>
            <a:pPr marL="0" indent="0" algn="ctr">
              <a:buNone/>
            </a:pPr>
            <a:r>
              <a:rPr lang="en-GB" dirty="0"/>
              <a:t>Introduction to User </a:t>
            </a:r>
            <a:r>
              <a:rPr lang="en-GB" dirty="0" err="1"/>
              <a:t>Centered</a:t>
            </a:r>
            <a:r>
              <a:rPr lang="en-GB" dirty="0"/>
              <a:t> Design 2
User </a:t>
            </a:r>
            <a:r>
              <a:rPr lang="en-GB" dirty="0" err="1"/>
              <a:t>centered</a:t>
            </a:r>
            <a:r>
              <a:rPr lang="en-GB" dirty="0"/>
              <a:t> design (UCD) is a process that puts the user at the </a:t>
            </a:r>
            <a:r>
              <a:rPr lang="en-GB" dirty="0" err="1"/>
              <a:t>center</a:t>
            </a:r>
            <a:r>
              <a:rPr lang="en-GB" dirty="0"/>
              <a:t> of the design process. It involves understanding the needs and goals of the user, and designing products and services that meet those needs.
UCD 2 takes this concept further by incorporating technology and digital platforms into the design process. It focuses on creating user experiences that are seamless, intuitive, and enjoyable across multiple devices and </a:t>
            </a:r>
            <a:r>
              <a:rPr lang="en-GB" dirty="0" err="1"/>
              <a:t>touchpoints</a:t>
            </a:r>
            <a:r>
              <a:rPr lang="en-GB" dirty="0"/>
              <a:t>.
</a:t>
            </a:r>
          </a:p>
          <a:p>
            <a:pPr marL="0" indent="0" algn="ctr">
              <a:buNone/>
            </a:pPr>
            <a:endParaRPr lang="en-GB" dirty="0"/>
          </a:p>
        </p:txBody>
      </p:sp>
    </p:spTree>
    <p:extLst>
      <p:ext uri="{BB962C8B-B14F-4D97-AF65-F5344CB8AC3E}">
        <p14:creationId xmlns:p14="http://schemas.microsoft.com/office/powerpoint/2010/main" val="323677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31DE-7A8D-BCE7-DC18-F6BCAD9C4BD0}"/>
              </a:ext>
            </a:extLst>
          </p:cNvPr>
          <p:cNvSpPr>
            <a:spLocks noGrp="1"/>
          </p:cNvSpPr>
          <p:nvPr>
            <p:ph type="title"/>
          </p:nvPr>
        </p:nvSpPr>
        <p:spPr/>
        <p:txBody>
          <a:bodyPr/>
          <a:lstStyle/>
          <a:p>
            <a:r>
              <a:rPr lang="en-GB" dirty="0"/>
              <a:t>The Benefits of User-</a:t>
            </a:r>
            <a:r>
              <a:rPr lang="en-GB" dirty="0" err="1"/>
              <a:t>Centered</a:t>
            </a:r>
            <a:r>
              <a:rPr lang="en-GB" dirty="0"/>
              <a:t> Design 2</a:t>
            </a:r>
            <a:endParaRPr lang="en-US" dirty="0"/>
          </a:p>
        </p:txBody>
      </p:sp>
      <p:sp>
        <p:nvSpPr>
          <p:cNvPr id="3" name="Content Placeholder 2">
            <a:extLst>
              <a:ext uri="{FF2B5EF4-FFF2-40B4-BE49-F238E27FC236}">
                <a16:creationId xmlns:a16="http://schemas.microsoft.com/office/drawing/2014/main" id="{37629572-33E0-0003-34DE-0D8BE693F9C6}"/>
              </a:ext>
            </a:extLst>
          </p:cNvPr>
          <p:cNvSpPr>
            <a:spLocks noGrp="1"/>
          </p:cNvSpPr>
          <p:nvPr>
            <p:ph idx="1"/>
          </p:nvPr>
        </p:nvSpPr>
        <p:spPr/>
        <p:txBody>
          <a:bodyPr>
            <a:normAutofit fontScale="92500" lnSpcReduction="20000"/>
          </a:bodyPr>
          <a:lstStyle/>
          <a:p>
            <a:pPr marL="0" indent="0" algn="ctr">
              <a:buNone/>
            </a:pPr>
            <a:r>
              <a:rPr lang="en-GB" dirty="0"/>
              <a:t>
One of the main benefits of User-</a:t>
            </a:r>
            <a:r>
              <a:rPr lang="en-GB" dirty="0" err="1"/>
              <a:t>Centered</a:t>
            </a:r>
            <a:r>
              <a:rPr lang="en-GB" dirty="0"/>
              <a:t> Design 2 is that it leads to products or services that better meet the needs of users. By incorporating feedback loops, designers are able to identify and address issues early on in the design process, rather than waiting until after the product has been released.
Another benefit is that User-</a:t>
            </a:r>
            <a:r>
              <a:rPr lang="en-GB" dirty="0" err="1"/>
              <a:t>Centered</a:t>
            </a:r>
            <a:r>
              <a:rPr lang="en-GB" dirty="0"/>
              <a:t> Design 2 can lead to increased user satisfaction and loyalty. When users feel that their needs and preferences have been taken into account, they are more likely to continue using the product or service and recommend it to </a:t>
            </a:r>
            <a:r>
              <a:rPr lang="en-GB" dirty="0" err="1"/>
              <a:t>others.have</a:t>
            </a:r>
            <a:r>
              <a:rPr lang="en-GB" dirty="0"/>
              <a:t>
</a:t>
            </a:r>
          </a:p>
          <a:p>
            <a:pPr marL="0" indent="0" algn="ctr">
              <a:buNone/>
            </a:pPr>
            <a:endParaRPr lang="en-US" dirty="0"/>
          </a:p>
        </p:txBody>
      </p:sp>
    </p:spTree>
    <p:extLst>
      <p:ext uri="{BB962C8B-B14F-4D97-AF65-F5344CB8AC3E}">
        <p14:creationId xmlns:p14="http://schemas.microsoft.com/office/powerpoint/2010/main" val="364551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A8DB-4942-2CED-8C75-781D81E35EC3}"/>
              </a:ext>
            </a:extLst>
          </p:cNvPr>
          <p:cNvSpPr>
            <a:spLocks noGrp="1"/>
          </p:cNvSpPr>
          <p:nvPr>
            <p:ph type="title"/>
          </p:nvPr>
        </p:nvSpPr>
        <p:spPr/>
        <p:txBody>
          <a:bodyPr/>
          <a:lstStyle/>
          <a:p>
            <a:r>
              <a:rPr lang="en-GB" dirty="0"/>
              <a:t>Examples of User-</a:t>
            </a:r>
            <a:r>
              <a:rPr lang="en-GB" dirty="0" err="1"/>
              <a:t>Centered</a:t>
            </a:r>
            <a:r>
              <a:rPr lang="en-GB" dirty="0"/>
              <a:t> Design 2</a:t>
            </a:r>
            <a:endParaRPr lang="en-US" dirty="0"/>
          </a:p>
        </p:txBody>
      </p:sp>
      <p:sp>
        <p:nvSpPr>
          <p:cNvPr id="3" name="Content Placeholder 2">
            <a:extLst>
              <a:ext uri="{FF2B5EF4-FFF2-40B4-BE49-F238E27FC236}">
                <a16:creationId xmlns:a16="http://schemas.microsoft.com/office/drawing/2014/main" id="{8D8BE31D-EC68-E2FC-12F1-1C601ECA7F26}"/>
              </a:ext>
            </a:extLst>
          </p:cNvPr>
          <p:cNvSpPr>
            <a:spLocks noGrp="1"/>
          </p:cNvSpPr>
          <p:nvPr>
            <p:ph idx="1"/>
          </p:nvPr>
        </p:nvSpPr>
        <p:spPr/>
        <p:txBody>
          <a:bodyPr/>
          <a:lstStyle/>
          <a:p>
            <a:r>
              <a:rPr lang="en-GB" dirty="0"/>
              <a:t>in Action Many companies have successfully implemented User-</a:t>
            </a:r>
            <a:r>
              <a:rPr lang="en-GB" dirty="0" err="1"/>
              <a:t>Centered</a:t>
            </a:r>
            <a:r>
              <a:rPr lang="en-GB" dirty="0"/>
              <a:t> Design 2 processes to create products and services that better meet the needs of their users. One example is Airbnb, which uses a rigorous user research process to understand the needs and preferences of its hosts and guests. Another example is Slack, which regularly gathers feedback from its users and uses it to make improvements to its platform. This has helped the company maintain high levels of user satisfaction and loyalty.</a:t>
            </a:r>
            <a:endParaRPr lang="en-US" dirty="0"/>
          </a:p>
        </p:txBody>
      </p:sp>
    </p:spTree>
    <p:extLst>
      <p:ext uri="{BB962C8B-B14F-4D97-AF65-F5344CB8AC3E}">
        <p14:creationId xmlns:p14="http://schemas.microsoft.com/office/powerpoint/2010/main" val="112361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CC7F-E0DC-9905-8DF0-E6F6C6DC1F32}"/>
              </a:ext>
            </a:extLst>
          </p:cNvPr>
          <p:cNvSpPr>
            <a:spLocks noGrp="1"/>
          </p:cNvSpPr>
          <p:nvPr>
            <p:ph type="title"/>
          </p:nvPr>
        </p:nvSpPr>
        <p:spPr/>
        <p:txBody>
          <a:bodyPr/>
          <a:lstStyle/>
          <a:p>
            <a:r>
              <a:rPr lang="en-GB" dirty="0"/>
              <a:t>Challenges of user-</a:t>
            </a:r>
            <a:r>
              <a:rPr lang="en-GB" dirty="0" err="1"/>
              <a:t>centered</a:t>
            </a:r>
            <a:r>
              <a:rPr lang="en-GB" dirty="0"/>
              <a:t> design 2</a:t>
            </a:r>
            <a:endParaRPr lang="en-US" dirty="0"/>
          </a:p>
        </p:txBody>
      </p:sp>
      <p:sp>
        <p:nvSpPr>
          <p:cNvPr id="3" name="Content Placeholder 2">
            <a:extLst>
              <a:ext uri="{FF2B5EF4-FFF2-40B4-BE49-F238E27FC236}">
                <a16:creationId xmlns:a16="http://schemas.microsoft.com/office/drawing/2014/main" id="{430F21F5-71D0-6113-6389-C58767A55C3F}"/>
              </a:ext>
            </a:extLst>
          </p:cNvPr>
          <p:cNvSpPr>
            <a:spLocks noGrp="1"/>
          </p:cNvSpPr>
          <p:nvPr>
            <p:ph idx="1"/>
          </p:nvPr>
        </p:nvSpPr>
        <p:spPr>
          <a:xfrm>
            <a:off x="862875" y="2096528"/>
            <a:ext cx="10728325" cy="3227375"/>
          </a:xfrm>
        </p:spPr>
        <p:txBody>
          <a:bodyPr/>
          <a:lstStyle/>
          <a:p>
            <a:pPr marL="0" indent="0" algn="ctr">
              <a:buNone/>
            </a:pPr>
            <a:r>
              <a:rPr lang="en-GB" dirty="0"/>
              <a:t>One challenge of User-</a:t>
            </a:r>
            <a:r>
              <a:rPr lang="en-GB" dirty="0" err="1"/>
              <a:t>Centered</a:t>
            </a:r>
            <a:r>
              <a:rPr lang="en-GB" dirty="0"/>
              <a:t> Design 2 is that it can be time-consuming and resource-intensive. Gathering feedback from users and iterating on designs can take a lot of time and effort. Another challenge is that it can be difficult to balance the needs and preferences of different user groups. Designers may need to make trade-offs between different groups in order to create a product or service that meets the needs of the majority of users.</a:t>
            </a:r>
            <a:endParaRPr lang="en-US" dirty="0"/>
          </a:p>
        </p:txBody>
      </p:sp>
    </p:spTree>
    <p:extLst>
      <p:ext uri="{BB962C8B-B14F-4D97-AF65-F5344CB8AC3E}">
        <p14:creationId xmlns:p14="http://schemas.microsoft.com/office/powerpoint/2010/main" val="45992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2438-1B3B-C9F8-112B-75C1C09124FF}"/>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CF1E9676-CAF7-E99D-13F1-F63FE5D865E8}"/>
              </a:ext>
            </a:extLst>
          </p:cNvPr>
          <p:cNvSpPr>
            <a:spLocks noGrp="1"/>
          </p:cNvSpPr>
          <p:nvPr>
            <p:ph idx="1"/>
          </p:nvPr>
        </p:nvSpPr>
        <p:spPr/>
        <p:txBody>
          <a:bodyPr/>
          <a:lstStyle/>
          <a:p>
            <a:r>
              <a:rPr lang="en-GB" dirty="0"/>
              <a:t>User-</a:t>
            </a:r>
            <a:r>
              <a:rPr lang="en-GB" dirty="0" err="1"/>
              <a:t>Centered</a:t>
            </a:r>
            <a:r>
              <a:rPr lang="en-GB" dirty="0"/>
              <a:t> Design 2 is a powerful approach to creating products and services that better meet the needs of users. By incorporating feedback loops throughout the design process, designers are able to identify and address issues early on, leading to higher levels of user satisfaction and loyalty. While there are challenges associated with User-</a:t>
            </a:r>
            <a:r>
              <a:rPr lang="en-GB" dirty="0" err="1"/>
              <a:t>Centered</a:t>
            </a:r>
            <a:r>
              <a:rPr lang="en-GB" dirty="0"/>
              <a:t> Design 2, many companies have successfully implemented this approach to create products and services that stand out in crowded markets.</a:t>
            </a:r>
            <a:endParaRPr lang="en-US" dirty="0"/>
          </a:p>
        </p:txBody>
      </p:sp>
    </p:spTree>
    <p:extLst>
      <p:ext uri="{BB962C8B-B14F-4D97-AF65-F5344CB8AC3E}">
        <p14:creationId xmlns:p14="http://schemas.microsoft.com/office/powerpoint/2010/main" val="1585559978"/>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23C2B"/>
      </a:dk2>
      <a:lt2>
        <a:srgbClr val="E2E6E8"/>
      </a:lt2>
      <a:accent1>
        <a:srgbClr val="D89262"/>
      </a:accent1>
      <a:accent2>
        <a:srgbClr val="D86162"/>
      </a:accent2>
      <a:accent3>
        <a:srgbClr val="DF7EA7"/>
      </a:accent3>
      <a:accent4>
        <a:srgbClr val="D861C4"/>
      </a:accent4>
      <a:accent5>
        <a:srgbClr val="C67EDF"/>
      </a:accent5>
      <a:accent6>
        <a:srgbClr val="8861D8"/>
      </a:accent6>
      <a:hlink>
        <a:srgbClr val="5986A6"/>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BlobVTI</vt:lpstr>
      <vt:lpstr>Putting Users First: The Power of User-Centered Design 2</vt:lpstr>
      <vt:lpstr>         </vt:lpstr>
      <vt:lpstr>INTRODUCE THE USER CENTERD DESIGN 2</vt:lpstr>
      <vt:lpstr>The Benefits of User-Centered Design 2</vt:lpstr>
      <vt:lpstr>Examples of User-Centered Design 2</vt:lpstr>
      <vt:lpstr>Challenges of user-centered design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Ejay Clariño</dc:creator>
  <cp:lastModifiedBy>Christian Ejay Clariño</cp:lastModifiedBy>
  <cp:revision>4</cp:revision>
  <dcterms:created xsi:type="dcterms:W3CDTF">2022-10-24T07:53:57Z</dcterms:created>
  <dcterms:modified xsi:type="dcterms:W3CDTF">2023-04-11T01:35:41Z</dcterms:modified>
</cp:coreProperties>
</file>