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sldIdLst>
    <p:sldId id="539" r:id="rId5"/>
    <p:sldId id="257" r:id="rId6"/>
    <p:sldId id="547" r:id="rId7"/>
    <p:sldId id="564" r:id="rId8"/>
    <p:sldId id="563" r:id="rId9"/>
    <p:sldId id="566" r:id="rId10"/>
    <p:sldId id="565" r:id="rId11"/>
    <p:sldId id="568" r:id="rId12"/>
    <p:sldId id="569" r:id="rId13"/>
    <p:sldId id="5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3725" autoAdjust="0"/>
  </p:normalViewPr>
  <p:slideViewPr>
    <p:cSldViewPr snapToGrid="0">
      <p:cViewPr varScale="1">
        <p:scale>
          <a:sx n="85" d="100"/>
          <a:sy n="85" d="100"/>
        </p:scale>
        <p:origin x="528" y="62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C4F2-6A87-450D-AD53-D2188421BC5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2649-7BD8-4005-A99E-30D13769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401A8-3220-413E-B964-4A8659985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8">
            <a:extLst>
              <a:ext uri="{FF2B5EF4-FFF2-40B4-BE49-F238E27FC236}">
                <a16:creationId xmlns:a16="http://schemas.microsoft.com/office/drawing/2014/main" id="{580AE1ED-3577-4808-86BF-CCD12234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>
            <a:lvl1pPr>
              <a:defRPr sz="5200"/>
            </a:lvl1pPr>
          </a:lstStyle>
          <a:p>
            <a:pPr algn="l"/>
            <a:r>
              <a:rPr lang="en-US" sz="4800" dirty="0"/>
              <a:t>Click to add title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6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13F3BC3-6D4F-4A91-9397-DEB976DF5B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2292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22292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98867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98867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388F8-94ED-41CA-A4EE-E0FA1CAC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2753702-3230-4BA6-A3F8-5783540B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58951"/>
            <a:ext cx="10668000" cy="555041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2B9C48D-0714-4941-A2BB-36340F6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A478133-AD69-45A3-8FE5-EBD28FD2FA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2E72FA7-6D23-4F38-9A7B-A0EB41E53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7DAE17D-48FA-4EE7-9630-D65727343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6624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093DB7BE-4947-4B5D-B8E4-59505E49A0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6624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D0C77CEA-908E-4A02-B347-F376CEC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31288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anchor="t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7C8788B5-2964-4199-A168-84BDEBE3E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4632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D4B5D4A5-C34C-4703-AFB6-DA982B6FF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9598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CA9663F-19C9-4799-8B97-333815BF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3822282"/>
            <a:ext cx="4607484" cy="2273710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D6F9523F-1BD5-4832-8B13-FA0BE3E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A83160D-9929-4C5C-B741-192DF7639B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93" y="1517652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D97EB8C6-CD91-4F0C-A719-5079DB8D3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5768" y="1517904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347AC5-7F3A-4E62-AE18-744B6A756E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096" y="3800858"/>
            <a:ext cx="3895344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C904223-D55A-40A9-AA1D-5687C89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37E21EC2-9A85-4522-B6AD-3FF227CACD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" y="3593592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F9D0834-E38A-4C71-95D5-A8A2B97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" y="756284"/>
            <a:ext cx="10698480" cy="53492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3488" y="1517904"/>
            <a:ext cx="3749040" cy="2796945"/>
          </a:xfrm>
        </p:spPr>
        <p:txBody>
          <a:bodyPr anchor="ctr">
            <a:normAutofit/>
          </a:bodyPr>
          <a:lstStyle>
            <a:lvl1pPr>
              <a:defRPr sz="60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488" y="4479368"/>
            <a:ext cx="3666744" cy="1616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4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EDA639-2F5C-4255-BE42-C41A5ABB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96D6DC8-1218-45DD-BCD3-DF21DFA5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66762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A58F504-65F1-4BFD-A987-54F78AD52D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49808"/>
            <a:ext cx="10744200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0B9261BF-90C7-41A0-8711-97168C74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17">
            <a:extLst>
              <a:ext uri="{FF2B5EF4-FFF2-40B4-BE49-F238E27FC236}">
                <a16:creationId xmlns:a16="http://schemas.microsoft.com/office/drawing/2014/main" id="{305C0D07-994F-4143-B88E-32EED69E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6E6BD11-82A7-4729-AD05-B0676F9B1F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4950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E08135B-D6D5-401C-B151-CDCB20550F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760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A587696-63FF-4232-8879-488DFE1C31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950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6507A97-E180-468F-B641-141DBA7386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53511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49BB8F01-AE51-4455-BE0F-8972415A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2757" y="4854889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59D2442-D209-4F87-9F2C-19D73A2412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757" y="5462491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A850442C-9915-406C-83D9-8EBE8AD3C2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656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A596F3D1-5D97-4111-B3D6-FE37290A6B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1656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2D25C272-C21E-4078-818F-B12E10F18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1656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5393806-4E48-45A2-8BD7-0BA36566F3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3104" y="2862072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DD19656C-C87E-4938-A66D-D6836DBC65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5653" y="4855651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DF55E1E1-7FB8-465C-B720-E39D43FFE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5653" y="5468299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FFFD15-4D1A-45CA-9374-373A700D3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81225"/>
            <a:ext cx="10515600" cy="387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7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3" r:id="rId4"/>
    <p:sldLayoutId id="2147483650" r:id="rId5"/>
    <p:sldLayoutId id="2147483664" r:id="rId6"/>
    <p:sldLayoutId id="2147483669" r:id="rId7"/>
    <p:sldLayoutId id="2147483654" r:id="rId8"/>
    <p:sldLayoutId id="2147483653" r:id="rId9"/>
    <p:sldLayoutId id="2147483670" r:id="rId10"/>
    <p:sldLayoutId id="2147483662" r:id="rId11"/>
    <p:sldLayoutId id="2147483666" r:id="rId12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60B4E40-ED59-4DFA-97D2-04570E280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040" y="1502276"/>
            <a:ext cx="4123899" cy="3475513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accent1">
                    <a:lumMod val="75000"/>
                  </a:schemeClr>
                </a:solidFill>
              </a:rPr>
              <a:t>.NET LINQ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35E6FB68-BA70-4F6F-9874-1F349422D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Ejaz Ahmed </a:t>
            </a:r>
          </a:p>
          <a:p>
            <a:r>
              <a:rPr lang="en-US" dirty="0"/>
              <a:t>(RPA Developer)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332CE40-4145-ED08-0498-58D64D1592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4272" r="4272" b="8740"/>
          <a:stretch/>
        </p:blipFill>
        <p:spPr>
          <a:xfrm>
            <a:off x="5330952" y="813434"/>
            <a:ext cx="6099048" cy="4602481"/>
          </a:xfrm>
        </p:spPr>
      </p:pic>
    </p:spTree>
    <p:extLst>
      <p:ext uri="{BB962C8B-B14F-4D97-AF65-F5344CB8AC3E}">
        <p14:creationId xmlns:p14="http://schemas.microsoft.com/office/powerpoint/2010/main" val="90140157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AF2CAF-4D8D-43C4-8EC0-040A1E48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752765-3A1C-2004-8980-38C1F92C0D00}"/>
              </a:ext>
            </a:extLst>
          </p:cNvPr>
          <p:cNvSpPr txBox="1">
            <a:spLocks/>
          </p:cNvSpPr>
          <p:nvPr/>
        </p:nvSpPr>
        <p:spPr>
          <a:xfrm>
            <a:off x="1292352" y="1946918"/>
            <a:ext cx="4380815" cy="279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Thank You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14C10DE-2BE4-15C9-07A3-1B08240D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098" y="1865515"/>
            <a:ext cx="5458550" cy="3126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66421BF-49EE-8C24-7756-745B63341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296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254" y="1517651"/>
            <a:ext cx="5998059" cy="134461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C7EE1003-0665-5E77-1411-CA12BC9282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038" b="4038"/>
          <a:stretch>
            <a:fillRect/>
          </a:stretch>
        </p:blipFill>
        <p:spPr>
          <a:xfrm>
            <a:off x="1158687" y="2195832"/>
            <a:ext cx="2378767" cy="2803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254" y="2581870"/>
            <a:ext cx="5998059" cy="34283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 of LINQ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Syntax Styles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Benefits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Case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2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Overview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6117946-AAFA-A0A2-F47D-0C36008319D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283" r="3283"/>
          <a:stretch>
            <a:fillRect/>
          </a:stretch>
        </p:blipFill>
        <p:spPr>
          <a:xfrm>
            <a:off x="585516" y="2560320"/>
            <a:ext cx="5086812" cy="2721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D1DB-1EA9-40AB-8379-2FFFEEA5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LINQ stands for Language Integrated Query.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It's a feature of .NET that allows you to query data from different data sources using a unified syntax.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EA7615A-2736-464C-81F6-BFD25DA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81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AD76-529C-9CE5-3D60-3D7C7E78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Styles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FCDC0301-BEF2-74FE-F2CF-64AC5AEAB0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895" r="1456"/>
          <a:stretch/>
        </p:blipFill>
        <p:spPr>
          <a:xfrm>
            <a:off x="865632" y="2798051"/>
            <a:ext cx="3703320" cy="2911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D24F6-F720-AEB9-1C97-B5AD830B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Method Syntax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Syntax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157F68-20A9-AD9D-285B-725A0BC5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9EC3CC6-6E13-3096-9226-30688CC8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CD897-3044-B6DC-A87C-40EA89DE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4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980DE-5175-BAB6-3297-302309A7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4318"/>
            <a:ext cx="4991100" cy="60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42E156-6C8C-DA0B-200C-26B997CB1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24379"/>
            <a:ext cx="4991100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2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8949-4EAD-284C-4DF5-A2FE6BB9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8B6A-41D2-AFE7-8A3C-A039558E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sz="2400" b="1" i="0" dirty="0">
                <a:effectLst/>
              </a:rPr>
              <a:t>Simplicity : </a:t>
            </a:r>
            <a:r>
              <a:rPr lang="en-US" sz="2400" b="0" i="0" dirty="0">
                <a:effectLst/>
              </a:rPr>
              <a:t>LINQ provides a simplified syntax, making it easier to write and understand complex queries.</a:t>
            </a:r>
          </a:p>
          <a:p>
            <a:r>
              <a:rPr lang="en-US" sz="2400" b="1" dirty="0"/>
              <a:t>Less Code : </a:t>
            </a:r>
            <a:r>
              <a:rPr lang="en-US" sz="2400" dirty="0"/>
              <a:t>Multiple/nested loops are replaced with more compact form</a:t>
            </a:r>
          </a:p>
          <a:p>
            <a:r>
              <a:rPr lang="en-US" sz="2400" b="1" i="0" dirty="0">
                <a:effectLst/>
              </a:rPr>
              <a:t>Querying Multiple Data Sources: </a:t>
            </a:r>
            <a:r>
              <a:rPr lang="en-US" sz="2400" i="0" dirty="0">
                <a:effectLst/>
              </a:rPr>
              <a:t>XML ,Json , Array, list, data table</a:t>
            </a:r>
            <a:endParaRPr lang="en-US" sz="2400" dirty="0"/>
          </a:p>
          <a:p>
            <a:endParaRPr lang="en-US" i="0" dirty="0">
              <a:effectLst/>
              <a:latin typeface="Söhn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FE278-C2E6-2A3B-771B-9AD007F5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70239-15CB-110E-8D54-8C32CE5C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1441-D39A-70CA-6E1E-ADDE95D4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5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8AB8B5-DF2A-8185-30AA-3CEABB65E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88E5F8-E73A-A4B1-8025-D3F465388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15">
            <a:extLst>
              <a:ext uri="{FF2B5EF4-FFF2-40B4-BE49-F238E27FC236}">
                <a16:creationId xmlns:a16="http://schemas.microsoft.com/office/drawing/2014/main" id="{1BB0471B-1DD1-07E5-26E8-FA10AADC11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488" b="7488"/>
          <a:stretch>
            <a:fillRect/>
          </a:stretch>
        </p:blipFill>
        <p:spPr>
          <a:xfrm>
            <a:off x="746125" y="755650"/>
            <a:ext cx="10699750" cy="5340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4C223F-4950-A9BB-2B77-89BBC2FAF101}"/>
              </a:ext>
            </a:extLst>
          </p:cNvPr>
          <p:cNvSpPr txBox="1">
            <a:spLocks/>
          </p:cNvSpPr>
          <p:nvPr/>
        </p:nvSpPr>
        <p:spPr>
          <a:xfrm>
            <a:off x="1400291" y="2030527"/>
            <a:ext cx="4480560" cy="279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LINQ Use Cases</a:t>
            </a:r>
          </a:p>
        </p:txBody>
      </p:sp>
    </p:spTree>
    <p:extLst>
      <p:ext uri="{BB962C8B-B14F-4D97-AF65-F5344CB8AC3E}">
        <p14:creationId xmlns:p14="http://schemas.microsoft.com/office/powerpoint/2010/main" val="207039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F65-8242-139F-D367-896522E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8B3D-AEEF-7D15-E0CB-13B0D967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483" y="2492076"/>
            <a:ext cx="4231072" cy="3127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your fruit data table, you have to retrieve the quantity value associated with the last occurrence of 'Mango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827D4-E40C-D291-C4FA-FA6C68D7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B473A-189E-3001-B10B-FB1F3014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D4BE-AC0B-0A34-F8BC-6C9FDBB5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C889AA-4632-7948-5DA6-C339C34E5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446" y="1517904"/>
            <a:ext cx="3519684" cy="41491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4BECFE-220F-D461-D5ED-A76EBA358A1E}"/>
              </a:ext>
            </a:extLst>
          </p:cNvPr>
          <p:cNvSpPr/>
          <p:nvPr/>
        </p:nvSpPr>
        <p:spPr>
          <a:xfrm>
            <a:off x="9102055" y="4645152"/>
            <a:ext cx="998290" cy="4972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005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A5283-8352-5164-8568-4BA9CDA9A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6D45-ECCF-85D2-DD16-EBA347F2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9174-7209-FF34-B9E5-F846564F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482" y="2492076"/>
            <a:ext cx="4468033" cy="3127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have an array of 50 numbers ranging from 1 to 100. You have to output all the numbers in the array that are greater than a specified number provided by the user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776D3-1674-2FB1-7950-956418CA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D4CF9-8AA0-D958-33EF-DF5F30DD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6B3C4-D2D8-25B1-052E-A0CF99CA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0D51F3-6215-97CB-7FD2-F00D88FB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96" y="1761319"/>
            <a:ext cx="4719052" cy="22346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BEE718-BC09-39D0-13DD-B88054FA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216" y="4383863"/>
            <a:ext cx="1257475" cy="543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D7259F-C91E-6D69-6CE7-E5C12DCF8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216" y="5158936"/>
            <a:ext cx="510611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2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4AAC-8960-83D9-E898-63F58493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E0EE-9B45-C790-ED8F-C1AD728C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771F-212F-14EB-AD6A-C4B60430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414" y="2492076"/>
            <a:ext cx="4468033" cy="3127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data table, which contains departments and their corresponding salaries, your task is to calculate the total salary for each department.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1B565-1FDB-8063-3C2F-89A5E6C6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CE553-9317-89DC-3BE4-2E3FB9C6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C06E-EBDD-A39E-58CC-3437CDF6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9DFA94-6CCF-367C-AFA3-ECE0F64C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47" y="1775756"/>
            <a:ext cx="2858565" cy="3190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E77136-486C-304F-A331-466D90D9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672" y="2798090"/>
            <a:ext cx="2397976" cy="1442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5F3BA7-30EC-3745-54FA-76F45A8DB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315" y="2189988"/>
            <a:ext cx="962690" cy="45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6802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5496"/>
      </a:accent1>
      <a:accent2>
        <a:srgbClr val="8EAADB"/>
      </a:accent2>
      <a:accent3>
        <a:srgbClr val="2F5496"/>
      </a:accent3>
      <a:accent4>
        <a:srgbClr val="2F5496"/>
      </a:accent4>
      <a:accent5>
        <a:srgbClr val="7093D2"/>
      </a:accent5>
      <a:accent6>
        <a:srgbClr val="2F5496"/>
      </a:accent6>
      <a:hlink>
        <a:srgbClr val="4976C5"/>
      </a:hlink>
      <a:folHlink>
        <a:srgbClr val="2F5496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B19C5C-61AD-4793-BB9D-6401AD34A77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3076797-8467-41BB-91A7-9AE8328A68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72451-D558-4710-AF52-0EC1BD4C4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219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Avenir Next LT Pro</vt:lpstr>
      <vt:lpstr>Calibri</vt:lpstr>
      <vt:lpstr>Söhne</vt:lpstr>
      <vt:lpstr>PrismaticVTI</vt:lpstr>
      <vt:lpstr>.NET LINQ</vt:lpstr>
      <vt:lpstr>Agenda</vt:lpstr>
      <vt:lpstr>LINQ Overview</vt:lpstr>
      <vt:lpstr>Syntax Styles</vt:lpstr>
      <vt:lpstr>Benefits</vt:lpstr>
      <vt:lpstr>PowerPoint Presentation</vt:lpstr>
      <vt:lpstr>Use Case1</vt:lpstr>
      <vt:lpstr>Use Case2</vt:lpstr>
      <vt:lpstr>Use Case3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 Task Capture</dc:title>
  <dc:creator>Waleed Tariq</dc:creator>
  <cp:lastModifiedBy>L1F20BSCS0234 - EJAZ AHMED</cp:lastModifiedBy>
  <cp:revision>45</cp:revision>
  <dcterms:created xsi:type="dcterms:W3CDTF">2024-01-11T13:55:08Z</dcterms:created>
  <dcterms:modified xsi:type="dcterms:W3CDTF">2024-02-26T17:37:45Z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