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Lato"/>
      <p:regular r:id="rId31"/>
      <p:bold r:id="rId32"/>
      <p:italic r:id="rId33"/>
      <p:boldItalic r:id="rId34"/>
    </p:embeddedFont>
    <p:embeddedFont>
      <p:font typeface="Lato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533CB7-6347-49C4-AD2A-F325D95775F0}">
  <a:tblStyle styleId="{1B533CB7-6347-49C4-AD2A-F325D95775F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35" Type="http://schemas.openxmlformats.org/officeDocument/2006/relationships/font" Target="fonts/LatoLight-regular.fntdata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37" Type="http://schemas.openxmlformats.org/officeDocument/2006/relationships/font" Target="fonts/LatoLight-italic.fntdata"/><Relationship Id="rId14" Type="http://schemas.openxmlformats.org/officeDocument/2006/relationships/slide" Target="slides/slide8.xml"/><Relationship Id="rId36" Type="http://schemas.openxmlformats.org/officeDocument/2006/relationships/font" Target="fonts/LatoLigh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Ligh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443b6cb23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f443b6cb23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35db1a3e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d35db1a3e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443b6cb23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f443b6cb23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443b6cb23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f443b6cb23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35db1a3e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d35db1a3e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420260d2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2420260d2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443b6cb23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f443b6cb23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35db1a3e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d35db1a3e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443b6cb23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f443b6cb23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35db1a3e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35db1a3e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35db1a3e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35db1a3e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443b6cb23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f443b6cb23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443b6cb23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f443b6cb23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35db1a3e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d35db1a3e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443b6cb23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f443b6cb23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f443b6cb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2f443b6cb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443b6cb2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2f443b6cb2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35db1a3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2d35db1a3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443b6cb23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f443b6cb23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e3126541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e312654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420260d2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2420260d2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e3126541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1e3126541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2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-  Text - Light">
  <p:cSld name="Title &amp; Subtitle -  Text - Ligh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Lato"/>
              <a:buNone/>
              <a:defRPr b="1" i="0" sz="2700" cap="none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Lato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Font typeface="Lato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700"/>
              <a:buFont typeface="Lato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600"/>
              <a:buFont typeface="Lato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8662184" y="4986821"/>
            <a:ext cx="0" cy="900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/>
        </p:nvSpPr>
        <p:spPr>
          <a:xfrm>
            <a:off x="8632986" y="4950326"/>
            <a:ext cx="22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s" sz="600" u="none" cap="none" strike="noStrike">
                <a:solidFill>
                  <a:srgbClr val="81013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600" u="none" cap="none" strike="noStrike">
              <a:solidFill>
                <a:srgbClr val="81013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454982" y="1031575"/>
            <a:ext cx="82482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Lato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Font typeface="Lato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700"/>
              <a:buFont typeface="Lato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600"/>
              <a:buFont typeface="Lato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7438" y="4420802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08399" y="4377850"/>
            <a:ext cx="1142075" cy="608975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26614" l="0" r="0" t="22823"/>
          <a:stretch/>
        </p:blipFill>
        <p:spPr>
          <a:xfrm>
            <a:off x="3384250" y="4478875"/>
            <a:ext cx="2375507" cy="6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Slide">
  <p:cSld name="Title and subtitle Slide">
    <p:bg>
      <p:bgPr>
        <a:solidFill>
          <a:srgbClr val="810131">
            <a:alpha val="40390"/>
          </a:srgbClr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-1" l="0" r="0" t="41443"/>
          <a:stretch/>
        </p:blipFill>
        <p:spPr>
          <a:xfrm>
            <a:off x="0" y="-14592"/>
            <a:ext cx="9143998" cy="5376964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070043" y="2006648"/>
            <a:ext cx="7003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lv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700"/>
              <a:buFont typeface="Lato"/>
              <a:buNone/>
              <a:defRPr b="1" i="0" sz="2700" u="none" cap="none" strike="noStrike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14961" y="3699552"/>
            <a:ext cx="72171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1" i="0" lang="es" sz="1100" u="none" cap="none" strike="noStrike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Subject</a:t>
            </a:r>
            <a:r>
              <a:rPr b="0" i="0" lang="es" sz="1100" u="none" cap="none" strike="noStrike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: Artificial Intelligence</a:t>
            </a:r>
            <a:endParaRPr b="0" i="0" sz="11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1" i="0" lang="es" sz="1100" u="none" cap="none" strike="noStrike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Professors</a:t>
            </a:r>
            <a:r>
              <a:rPr b="0" i="0" lang="es" sz="1100" u="none" cap="none" strike="noStrike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: Edison jair Bejarano Sepulveda &amp; Ramon Mateo Navarro</a:t>
            </a:r>
            <a:endParaRPr b="0" i="0" sz="1100" u="none" cap="none" strike="noStrike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7620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1" lang="es" sz="11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Course</a:t>
            </a:r>
            <a:r>
              <a:rPr lang="es" sz="11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: 2024 / 2025</a:t>
            </a:r>
            <a:endParaRPr sz="11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br>
              <a:rPr b="0" i="0" lang="es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3">
            <a:alphaModFix/>
          </a:blip>
          <a:srcRect b="26614" l="0" r="0" t="22823"/>
          <a:stretch/>
        </p:blipFill>
        <p:spPr>
          <a:xfrm>
            <a:off x="3384200" y="4597025"/>
            <a:ext cx="2375507" cy="6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Slide 1">
  <p:cSld name="1_Title and subtitle Slide">
    <p:bg>
      <p:bgPr>
        <a:solidFill>
          <a:srgbClr val="810131">
            <a:alpha val="40390"/>
          </a:srgbClr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41441"/>
          <a:stretch/>
        </p:blipFill>
        <p:spPr>
          <a:xfrm>
            <a:off x="0" y="-14592"/>
            <a:ext cx="9143998" cy="5376964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1070043" y="2006648"/>
            <a:ext cx="700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lv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700"/>
              <a:buFont typeface="Lato"/>
              <a:buNone/>
              <a:defRPr b="1" i="0" sz="2700" u="none" cap="none" strike="noStrike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https://lh7-us.googleusercontent.com/wHvF5NMz5_mviUXJC3mOdLh7Xqyv_jo4h1YtLBF_nDuqYwT0vjWq8EUQH9Z8kM4uo8w6qLjmnD1h8kOA4V_3W_E6Lxy3v6hO6bcVZeo4wjMmqbPkoHi6eVLHLaQfmHHvfsdmVEyekl9MAjSzUsB-OxG1Xw=s2048"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5108" y="3004044"/>
            <a:ext cx="2753782" cy="1550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1449" y="4554600"/>
            <a:ext cx="1142075" cy="608975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  <p:pic>
        <p:nvPicPr>
          <p:cNvPr id="30" name="Google Shape;30;p5"/>
          <p:cNvPicPr preferRelativeResize="0"/>
          <p:nvPr/>
        </p:nvPicPr>
        <p:blipFill rotWithShape="1">
          <a:blip r:embed="rId5">
            <a:alphaModFix/>
          </a:blip>
          <a:srcRect b="26614" l="0" r="0" t="22823"/>
          <a:stretch/>
        </p:blipFill>
        <p:spPr>
          <a:xfrm>
            <a:off x="3384200" y="4597025"/>
            <a:ext cx="2375507" cy="6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Slide 1 1">
  <p:cSld name="1_Title and subtitle Slide_1">
    <p:bg>
      <p:bgPr>
        <a:solidFill>
          <a:srgbClr val="810131">
            <a:alpha val="40390"/>
          </a:srgbClr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b="0" l="0" r="0" t="41441"/>
          <a:stretch/>
        </p:blipFill>
        <p:spPr>
          <a:xfrm>
            <a:off x="0" y="-14592"/>
            <a:ext cx="9143998" cy="5376964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1070043" y="2006648"/>
            <a:ext cx="700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lv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700"/>
              <a:buFont typeface="Lato"/>
              <a:buNone/>
              <a:defRPr b="1" i="0" sz="2700" u="none" cap="none" strike="noStrike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1449" y="4554600"/>
            <a:ext cx="1142075" cy="608975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  <p:pic>
        <p:nvPicPr>
          <p:cNvPr id="35" name="Google Shape;35;p6"/>
          <p:cNvPicPr preferRelativeResize="0"/>
          <p:nvPr/>
        </p:nvPicPr>
        <p:blipFill rotWithShape="1">
          <a:blip r:embed="rId4">
            <a:alphaModFix/>
          </a:blip>
          <a:srcRect b="26615" l="0" r="0" t="22823"/>
          <a:stretch/>
        </p:blipFill>
        <p:spPr>
          <a:xfrm>
            <a:off x="3384200" y="4597025"/>
            <a:ext cx="2375507" cy="6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656035" y="1248966"/>
            <a:ext cx="78318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6670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Noto Sans Symbols"/>
              <a:buChar char="❖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3">
          <p15:clr>
            <a:srgbClr val="F26B43"/>
          </p15:clr>
        </p15:guide>
        <p15:guide id="2" orient="horz" pos="2896">
          <p15:clr>
            <a:srgbClr val="F26B43"/>
          </p15:clr>
        </p15:guide>
        <p15:guide id="3" pos="5483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620">
          <p15:clr>
            <a:srgbClr val="F26B43"/>
          </p15:clr>
        </p15:guide>
        <p15:guide id="6" pos="2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GlZH9dSEssoOO4jBO_a9P8ese-KD-l7a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tenea.upc.edu/pluginfile.php/5688545/mod_resource/content/3/figures/tacticBT.mkv" TargetMode="External"/><Relationship Id="rId4" Type="http://schemas.openxmlformats.org/officeDocument/2006/relationships/hyperlink" Target="https://atenea.upc.edu/pluginfile.php/5688545/mod_resource/content/3/codes/BBIsRobberNear.html" TargetMode="External"/><Relationship Id="rId10" Type="http://schemas.openxmlformats.org/officeDocument/2006/relationships/image" Target="../media/image20.png"/><Relationship Id="rId9" Type="http://schemas.openxmlformats.org/officeDocument/2006/relationships/hyperlink" Target="https://atenea.upc.edu/pluginfile.php/5688545/mod_resource/content/3/codes/Moves.cs" TargetMode="External"/><Relationship Id="rId5" Type="http://schemas.openxmlformats.org/officeDocument/2006/relationships/hyperlink" Target="https://atenea.upc.edu/pluginfile.php/5688545/mod_resource/content/3/codes/BBIsRobberNear.cs" TargetMode="External"/><Relationship Id="rId6" Type="http://schemas.openxmlformats.org/officeDocument/2006/relationships/hyperlink" Target="https://atenea.upc.edu/pluginfile.php/5688545/mod_resource/content/3/codes/BBFindClosestCop.html" TargetMode="External"/><Relationship Id="rId7" Type="http://schemas.openxmlformats.org/officeDocument/2006/relationships/hyperlink" Target="https://atenea.upc.edu/pluginfile.php/5688545/mod_resource/content/3/codes/BBFindClosestCop.cs" TargetMode="External"/><Relationship Id="rId8" Type="http://schemas.openxmlformats.org/officeDocument/2006/relationships/hyperlink" Target="https://atenea.upc.edu/pluginfile.php/5688545/mod_resource/content/3/codes/Move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tenea.upc.edu/pluginfile.php/5688545/mod_resource/content/3/figures/influenceMap.mkv" TargetMode="External"/><Relationship Id="rId4" Type="http://schemas.openxmlformats.org/officeDocument/2006/relationships/hyperlink" Target="https://bitbucket.org/AnomalousUnderdog/influencemapsunity3d/src/Dev-Main/" TargetMode="External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guerrilla-games.com/read/killzones-ai-dynamic-procedural-tactics" TargetMode="External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7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hyperlink" Target="https://www.guerrilla-games.com/read/killzones-ai-dynamic-procedural-tactic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hyperlink" Target="https://www.guerrilla-games.com/read/killzones-ai-dynamic-procedural-tactics" TargetMode="External"/><Relationship Id="rId6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guerrilla-games.com/read/killzones-ai-dynamic-procedural-tactics" TargetMode="External"/><Relationship Id="rId4" Type="http://schemas.openxmlformats.org/officeDocument/2006/relationships/hyperlink" Target="https://bitbucket.org/AnomalousUnderdog/influencemapsunity3d/src/Dev-Main/" TargetMode="External"/><Relationship Id="rId10" Type="http://schemas.openxmlformats.org/officeDocument/2006/relationships/hyperlink" Target="https://vimeo.com/23913640" TargetMode="External"/><Relationship Id="rId9" Type="http://schemas.openxmlformats.org/officeDocument/2006/relationships/hyperlink" Target="https://www.gamedev.net/tutorials/_/technical/artificial-intelligence/the-core-mechanics-of-influence-mapping-r2799/" TargetMode="External"/><Relationship Id="rId5" Type="http://schemas.openxmlformats.org/officeDocument/2006/relationships/hyperlink" Target="https://www.youtube.com/watch?v=uvVnwZmbFlo" TargetMode="External"/><Relationship Id="rId6" Type="http://schemas.openxmlformats.org/officeDocument/2006/relationships/hyperlink" Target="https://www.youtube.com/watch?v=IJcuQQ1eWWI" TargetMode="External"/><Relationship Id="rId7" Type="http://schemas.openxmlformats.org/officeDocument/2006/relationships/hyperlink" Target="https://web.cs.wpi.edu/~rich/courses/imgd4000-d09/lectures/halo3.pdf" TargetMode="External"/><Relationship Id="rId8" Type="http://schemas.openxmlformats.org/officeDocument/2006/relationships/hyperlink" Target="https://web.cs.wpi.edu/~rich/courses/imgd4000-d09/lectures/halo3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iffen.com/difference/Strategy_vs_Tacti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hyperlink" Target="https://github.com/EjbejaranosAI/AI4VJ/blob/main/Lecture%20material/fixedFormation.mkv" TargetMode="External"/><Relationship Id="rId5" Type="http://schemas.openxmlformats.org/officeDocument/2006/relationships/hyperlink" Target="https://github.com/EjbejaranosAI/AI4VJ/blob/main/Lecture%20material/T8/Formation.cs" TargetMode="External"/><Relationship Id="rId6" Type="http://schemas.openxmlformats.org/officeDocument/2006/relationships/hyperlink" Target="https://atenea.upc.edu/pluginfile.php/5688545/mod_resource/content/3/codes/Formation.cs" TargetMode="External"/><Relationship Id="rId7" Type="http://schemas.openxmlformats.org/officeDocument/2006/relationships/hyperlink" Target="http://hilite.m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F0b0ZPKQJXvZAzCAIS4LXFI05ZDixcMj/view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EjbejaranosAI/AI4VJ/blob/main/Lecture%20material/T8/Formation2.cs" TargetMode="External"/><Relationship Id="rId4" Type="http://schemas.openxmlformats.org/officeDocument/2006/relationships/hyperlink" Target="https://github.com/EjbejaranosAI/AI4VJ/blob/main/Lecture%20material/T8/Slots.cs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070043" y="2006648"/>
            <a:ext cx="7003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Strategy &amp; Tactics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1100">
              <a:solidFill>
                <a:srgbClr val="027B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600"/>
              <a:buNone/>
            </a:pPr>
            <a:r>
              <a:rPr lang="es">
                <a:solidFill>
                  <a:srgbClr val="027BC0"/>
                </a:solidFill>
              </a:rPr>
              <a:t>Slot Roles &amp; Assignment II</a:t>
            </a:r>
            <a:endParaRPr>
              <a:solidFill>
                <a:srgbClr val="027BC0"/>
              </a:solidFill>
            </a:endParaRPr>
          </a:p>
        </p:txBody>
      </p:sp>
      <p:pic>
        <p:nvPicPr>
          <p:cNvPr id="104" name="Google Shape;104;p16" title="slot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2975" y="795650"/>
            <a:ext cx="4898550" cy="36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069943" y="465148"/>
            <a:ext cx="700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>
                <a:solidFill>
                  <a:srgbClr val="027BC0"/>
                </a:solidFill>
              </a:rPr>
              <a:t>Overview</a:t>
            </a:r>
            <a:endParaRPr>
              <a:solidFill>
                <a:srgbClr val="027B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069950" y="949950"/>
            <a:ext cx="30000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Introduction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Formation Motion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7BC0"/>
              </a:buClr>
              <a:buSzPts val="1500"/>
              <a:buChar char="●"/>
            </a:pPr>
            <a:r>
              <a:rPr b="1" lang="es" sz="1500" u="sng">
                <a:solidFill>
                  <a:srgbClr val="027BC0"/>
                </a:solidFill>
              </a:rPr>
              <a:t>Waypoint Tactics</a:t>
            </a:r>
            <a:endParaRPr b="1" sz="1500" u="sng">
              <a:solidFill>
                <a:srgbClr val="027BC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Tactical Analysis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Tactical Pathfinding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References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>
                <a:solidFill>
                  <a:srgbClr val="027BC0"/>
                </a:solidFill>
              </a:rPr>
              <a:t>Tactical Locations</a:t>
            </a:r>
            <a:endParaRPr>
              <a:solidFill>
                <a:srgbClr val="027B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None/>
            </a:pPr>
            <a:r>
              <a:t/>
            </a:r>
            <a:endParaRPr>
              <a:solidFill>
                <a:srgbClr val="027BC0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343200" y="697800"/>
            <a:ext cx="8457600" cy="3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A"/>
                </a:solidFill>
              </a:rPr>
              <a:t>Tactical locations or waypoints</a:t>
            </a:r>
            <a:r>
              <a:rPr lang="es" sz="1200"/>
              <a:t>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defensive locations, cover points, shadows...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A location can be a compound tactic: set of primitive tactics</a:t>
            </a:r>
            <a:br>
              <a:rPr lang="es" sz="1200"/>
            </a:br>
            <a:r>
              <a:rPr lang="es" sz="1200"/>
              <a:t>Example: cover / shadow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A"/>
                </a:solidFill>
              </a:rPr>
              <a:t>Using tactical locations</a:t>
            </a:r>
            <a:r>
              <a:rPr lang="es" sz="1200"/>
              <a:t>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Previous algorithms: FSM, BTs, GOAP...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A"/>
                </a:solidFill>
              </a:rPr>
              <a:t>Generation of properties</a:t>
            </a:r>
            <a:r>
              <a:rPr lang="es" sz="1200"/>
              <a:t>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Manually: level designer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Automatic: raycast (visibility, cover), light maps (shadow)...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A"/>
                </a:solidFill>
              </a:rPr>
              <a:t>Generation of waypoints</a:t>
            </a:r>
            <a:r>
              <a:rPr lang="es" sz="1200"/>
              <a:t>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Watching human players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Waypoint Grids: test possible locations and choose the bests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600"/>
              <a:buNone/>
            </a:pPr>
            <a:r>
              <a:rPr lang="es">
                <a:solidFill>
                  <a:srgbClr val="027BC0"/>
                </a:solidFill>
              </a:rPr>
              <a:t>Example: BT for Cops Manager</a:t>
            </a:r>
            <a:endParaRPr>
              <a:solidFill>
                <a:srgbClr val="027BC0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5424475" y="1138925"/>
            <a:ext cx="55440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1397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300"/>
              <a:buChar char="●"/>
            </a:pPr>
            <a:r>
              <a:rPr lang="es" sz="1300">
                <a:solidFill>
                  <a:srgbClr val="FA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sz="1300">
              <a:solidFill>
                <a:srgbClr val="FA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0000"/>
              </a:buClr>
              <a:buSzPts val="1300"/>
              <a:buChar char="●"/>
            </a:pPr>
            <a:r>
              <a:rPr lang="es" sz="1300">
                <a:solidFill>
                  <a:srgbClr val="FA0000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IsRobberNear?</a:t>
            </a:r>
            <a:r>
              <a:rPr lang="es" sz="1300">
                <a:solidFill>
                  <a:srgbClr val="FA0000"/>
                </a:solidFill>
                <a:highlight>
                  <a:srgbClr val="FFFFFF"/>
                </a:highlight>
              </a:rPr>
              <a:t>* / </a:t>
            </a:r>
            <a:r>
              <a:rPr lang="es" sz="1300">
                <a:solidFill>
                  <a:srgbClr val="FA0000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download</a:t>
            </a:r>
            <a:endParaRPr sz="1300">
              <a:solidFill>
                <a:srgbClr val="FA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0000"/>
              </a:buClr>
              <a:buSzPts val="1300"/>
              <a:buChar char="●"/>
            </a:pPr>
            <a:r>
              <a:rPr lang="es" sz="1300">
                <a:solidFill>
                  <a:srgbClr val="FA0000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Find Closest Cop</a:t>
            </a:r>
            <a:r>
              <a:rPr lang="es" sz="1300">
                <a:solidFill>
                  <a:srgbClr val="FA0000"/>
                </a:solidFill>
                <a:highlight>
                  <a:srgbClr val="FFFFFF"/>
                </a:highlight>
              </a:rPr>
              <a:t>* / </a:t>
            </a:r>
            <a:r>
              <a:rPr lang="es" sz="1300">
                <a:solidFill>
                  <a:srgbClr val="FA0000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download</a:t>
            </a:r>
            <a:endParaRPr sz="1300">
              <a:solidFill>
                <a:srgbClr val="FA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0000"/>
              </a:buClr>
              <a:buSzPts val="1300"/>
              <a:buChar char="●"/>
            </a:pPr>
            <a:r>
              <a:rPr lang="es" sz="1300">
                <a:solidFill>
                  <a:srgbClr val="FA0000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Cop</a:t>
            </a:r>
            <a:r>
              <a:rPr lang="es" sz="1300">
                <a:solidFill>
                  <a:srgbClr val="FA0000"/>
                </a:solidFill>
                <a:highlight>
                  <a:srgbClr val="FFFFFF"/>
                </a:highlight>
              </a:rPr>
              <a:t>* / </a:t>
            </a:r>
            <a:r>
              <a:rPr lang="es" sz="1300">
                <a:solidFill>
                  <a:srgbClr val="FA0000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download</a:t>
            </a:r>
            <a:endParaRPr sz="1300">
              <a:solidFill>
                <a:srgbClr val="FA0000"/>
              </a:solidFill>
              <a:highlight>
                <a:srgbClr val="FFFFFF"/>
              </a:highlight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9749" y="1138916"/>
            <a:ext cx="4293475" cy="28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1069943" y="465148"/>
            <a:ext cx="700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>
                <a:solidFill>
                  <a:srgbClr val="027BC0"/>
                </a:solidFill>
              </a:rPr>
              <a:t>Overview</a:t>
            </a:r>
            <a:endParaRPr>
              <a:solidFill>
                <a:srgbClr val="027B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069950" y="949950"/>
            <a:ext cx="30000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Introduction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Formation Motion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Waypoint Tactics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7BC0"/>
              </a:buClr>
              <a:buSzPts val="1500"/>
              <a:buChar char="●"/>
            </a:pPr>
            <a:r>
              <a:rPr b="1" lang="es" sz="1500" u="sng">
                <a:solidFill>
                  <a:srgbClr val="027BC0"/>
                </a:solidFill>
              </a:rPr>
              <a:t>Tactical Analysis</a:t>
            </a:r>
            <a:endParaRPr b="1" sz="1500" u="sng">
              <a:solidFill>
                <a:srgbClr val="027BC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7BC0"/>
              </a:buClr>
              <a:buSzPts val="1500"/>
              <a:buChar char="○"/>
            </a:pPr>
            <a:r>
              <a:rPr b="1" lang="es" sz="1500" u="sng">
                <a:solidFill>
                  <a:srgbClr val="027BC0"/>
                </a:solidFill>
              </a:rPr>
              <a:t>Influence maps</a:t>
            </a:r>
            <a:endParaRPr b="1" sz="1500" u="sng">
              <a:solidFill>
                <a:srgbClr val="027BC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Terrain Analysis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Tactical Pathfinding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References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600"/>
              <a:buNone/>
            </a:pPr>
            <a:r>
              <a:rPr lang="es">
                <a:solidFill>
                  <a:srgbClr val="027BC0"/>
                </a:solidFill>
              </a:rPr>
              <a:t>Brief History</a:t>
            </a:r>
            <a:endParaRPr>
              <a:solidFill>
                <a:srgbClr val="027BC0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439750" y="679975"/>
            <a:ext cx="88413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/>
              <a:t>Track of current military influence of each location.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27BC0"/>
                </a:solidFill>
              </a:rPr>
              <a:t>Influence</a:t>
            </a:r>
            <a:r>
              <a:rPr lang="es" sz="1200"/>
              <a:t>:</a:t>
            </a:r>
            <a:endParaRPr sz="1200"/>
          </a:p>
          <a:p>
            <a:pPr indent="0" lvl="0" marL="1905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1905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27BC0"/>
                </a:solidFill>
              </a:rPr>
              <a:t>Applications</a:t>
            </a:r>
            <a:r>
              <a:rPr lang="es" sz="1200"/>
              <a:t>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Safe areas, areas to avoid, weakest border...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Plan attack locations or movement guide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27BC0"/>
                </a:solidFill>
              </a:rPr>
              <a:t>Dealing with unknowns</a:t>
            </a:r>
            <a:r>
              <a:rPr lang="es" sz="1200"/>
              <a:t>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Risk of underestimating forces (fog-of-war)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Prediction of the enemy forces (Machine Learning)</a:t>
            </a:r>
            <a:endParaRPr sz="12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150" y="1356750"/>
            <a:ext cx="5081700" cy="8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600"/>
              <a:buNone/>
            </a:pPr>
            <a:r>
              <a:rPr lang="es">
                <a:solidFill>
                  <a:srgbClr val="027BC0"/>
                </a:solidFill>
              </a:rPr>
              <a:t>Example</a:t>
            </a:r>
            <a:endParaRPr>
              <a:solidFill>
                <a:srgbClr val="027BC0"/>
              </a:solidFill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455325" y="795650"/>
            <a:ext cx="41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FFFFFF"/>
                </a:highlight>
              </a:rPr>
              <a:t>Influence maps by Anomalous Underdog</a:t>
            </a:r>
            <a:endParaRPr sz="1200"/>
          </a:p>
        </p:txBody>
      </p:sp>
      <p:sp>
        <p:nvSpPr>
          <p:cNvPr id="143" name="Google Shape;143;p22"/>
          <p:cNvSpPr txBox="1"/>
          <p:nvPr/>
        </p:nvSpPr>
        <p:spPr>
          <a:xfrm>
            <a:off x="455325" y="39404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A0000"/>
              </a:buClr>
              <a:buSzPts val="1200"/>
              <a:buChar char="●"/>
            </a:pPr>
            <a:r>
              <a:rPr lang="es" sz="1200">
                <a:solidFill>
                  <a:srgbClr val="FA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r>
              <a:rPr lang="es" sz="1200">
                <a:solidFill>
                  <a:srgbClr val="FA0000"/>
                </a:solidFill>
              </a:rPr>
              <a:t> / </a:t>
            </a:r>
            <a:r>
              <a:rPr lang="es" sz="1200">
                <a:solidFill>
                  <a:srgbClr val="FA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Reference</a:t>
            </a:r>
            <a:endParaRPr sz="1200">
              <a:solidFill>
                <a:srgbClr val="FA0000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4100" y="1269650"/>
            <a:ext cx="3710651" cy="2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1069943" y="465148"/>
            <a:ext cx="700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>
                <a:solidFill>
                  <a:srgbClr val="027BC0"/>
                </a:solidFill>
              </a:rPr>
              <a:t>Overview</a:t>
            </a:r>
            <a:endParaRPr>
              <a:solidFill>
                <a:srgbClr val="027B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1069950" y="949950"/>
            <a:ext cx="30000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Introduction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Formation Motion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Waypoint Tactics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7BC0"/>
              </a:buClr>
              <a:buSzPts val="1500"/>
              <a:buChar char="●"/>
            </a:pPr>
            <a:r>
              <a:rPr b="1" lang="es" sz="1500" u="sng">
                <a:solidFill>
                  <a:srgbClr val="027BC0"/>
                </a:solidFill>
              </a:rPr>
              <a:t>Tactical Analysis</a:t>
            </a:r>
            <a:endParaRPr b="1" sz="1500" u="sng">
              <a:solidFill>
                <a:srgbClr val="027BC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Influence maps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7BC0"/>
              </a:buClr>
              <a:buSzPts val="1500"/>
              <a:buChar char="○"/>
            </a:pPr>
            <a:r>
              <a:rPr b="1" lang="es" sz="1500" u="sng">
                <a:solidFill>
                  <a:srgbClr val="027BC0"/>
                </a:solidFill>
              </a:rPr>
              <a:t>Terrain Analysis</a:t>
            </a:r>
            <a:endParaRPr b="1" sz="1500" u="sng">
              <a:solidFill>
                <a:srgbClr val="027BC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Tactical Pathfinding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References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600"/>
              <a:buNone/>
            </a:pPr>
            <a:r>
              <a:rPr lang="es">
                <a:solidFill>
                  <a:srgbClr val="027BC0"/>
                </a:solidFill>
              </a:rPr>
              <a:t>Game AI Properties</a:t>
            </a:r>
            <a:endParaRPr>
              <a:solidFill>
                <a:srgbClr val="027BC0"/>
              </a:solidFill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455325" y="846275"/>
            <a:ext cx="78105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/>
              <a:t>Extracting useful data from the structure of the landscape.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Covers, shadows, visibility...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Algorithm: visite locations, calculate and annotate.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Situations may change fast and they can have a high cost.</a:t>
            </a:r>
            <a:endParaRPr sz="1200"/>
          </a:p>
        </p:txBody>
      </p:sp>
      <p:sp>
        <p:nvSpPr>
          <p:cNvPr id="157" name="Google Shape;157;p24"/>
          <p:cNvSpPr txBox="1"/>
          <p:nvPr/>
        </p:nvSpPr>
        <p:spPr>
          <a:xfrm>
            <a:off x="455325" y="2571750"/>
            <a:ext cx="41289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A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Killzone's AI: dynamic procedural combat tactics</a:t>
            </a:r>
            <a:endParaRPr sz="1200">
              <a:solidFill>
                <a:srgbClr val="FA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s" sz="1200">
                <a:solidFill>
                  <a:srgbClr val="0000FA"/>
                </a:solidFill>
                <a:highlight>
                  <a:srgbClr val="FFFFFF"/>
                </a:highlight>
              </a:rPr>
              <a:t>Initial situation</a:t>
            </a:r>
            <a:br>
              <a:rPr lang="es" sz="1200">
                <a:solidFill>
                  <a:srgbClr val="0000FA"/>
                </a:solidFill>
                <a:highlight>
                  <a:srgbClr val="FFFFFF"/>
                </a:highlight>
              </a:rPr>
            </a:br>
            <a:r>
              <a:rPr lang="es" sz="1200">
                <a:highlight>
                  <a:srgbClr val="FFFFFF"/>
                </a:highlight>
              </a:rPr>
              <a:t>(with legends)</a:t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439750" y="20453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s" sz="1200">
                <a:solidFill>
                  <a:srgbClr val="027BC0"/>
                </a:solidFill>
              </a:rPr>
              <a:t>Example:</a:t>
            </a:r>
            <a:endParaRPr sz="1200">
              <a:solidFill>
                <a:srgbClr val="027BC0"/>
              </a:solidFill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477" y="2045375"/>
            <a:ext cx="3102349" cy="21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038" y="1035948"/>
            <a:ext cx="2098468" cy="1535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657" y="1035962"/>
            <a:ext cx="2098467" cy="1535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2038" y="2812052"/>
            <a:ext cx="2098467" cy="1535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9650" y="2812058"/>
            <a:ext cx="2098468" cy="153579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350488" y="6666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27BC0"/>
                </a:solidFill>
                <a:highlight>
                  <a:srgbClr val="FFFFFF"/>
                </a:highlight>
              </a:rPr>
              <a:t>a) Distance nearby points</a:t>
            </a:r>
            <a:endParaRPr sz="1200">
              <a:solidFill>
                <a:srgbClr val="027BC0"/>
              </a:solidFill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4138125" y="6204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27BC0"/>
                </a:solidFill>
                <a:highlight>
                  <a:srgbClr val="FFFFFF"/>
                </a:highlight>
              </a:rPr>
              <a:t>b) Line-of-fire primary threat</a:t>
            </a:r>
            <a:endParaRPr sz="1200">
              <a:solidFill>
                <a:srgbClr val="027BC0"/>
              </a:solidFill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350500" y="25717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27BC0"/>
                </a:solidFill>
                <a:highlight>
                  <a:srgbClr val="FFFFFF"/>
                </a:highlight>
              </a:rPr>
              <a:t>c) Line-of-fire secondary threats</a:t>
            </a:r>
            <a:endParaRPr sz="1200">
              <a:solidFill>
                <a:srgbClr val="027BC0"/>
              </a:solidFill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4138125" y="25717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27BC0"/>
                </a:solidFill>
                <a:highlight>
                  <a:srgbClr val="FFFFFF"/>
                </a:highlight>
              </a:rPr>
              <a:t>d) Preferred fighting range</a:t>
            </a:r>
            <a:endParaRPr sz="1200">
              <a:solidFill>
                <a:srgbClr val="027BC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069943" y="465148"/>
            <a:ext cx="700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>
                <a:solidFill>
                  <a:srgbClr val="027BC0"/>
                </a:solidFill>
              </a:rPr>
              <a:t>Overview</a:t>
            </a:r>
            <a:endParaRPr>
              <a:solidFill>
                <a:srgbClr val="027B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 txBox="1"/>
          <p:nvPr/>
        </p:nvSpPr>
        <p:spPr>
          <a:xfrm>
            <a:off x="1069950" y="949950"/>
            <a:ext cx="30000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27BC0"/>
              </a:buClr>
              <a:buSzPts val="1500"/>
              <a:buChar char="●"/>
            </a:pPr>
            <a:r>
              <a:rPr b="1" lang="es" sz="1500" u="sng">
                <a:solidFill>
                  <a:srgbClr val="027BC0"/>
                </a:solidFill>
              </a:rPr>
              <a:t>Introduction</a:t>
            </a:r>
            <a:endParaRPr b="1" sz="1500" u="sng">
              <a:solidFill>
                <a:srgbClr val="027BC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Formation Motion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Waypoint Tactics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Tactical Analysis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Tactical Pathfinding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References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</a:t>
            </a:r>
            <a:endParaRPr/>
          </a:p>
        </p:txBody>
      </p:sp>
      <p:sp>
        <p:nvSpPr>
          <p:cNvPr id="178" name="Google Shape;178;p26"/>
          <p:cNvSpPr txBox="1"/>
          <p:nvPr>
            <p:ph idx="2" type="body"/>
          </p:nvPr>
        </p:nvSpPr>
        <p:spPr>
          <a:xfrm>
            <a:off x="454982" y="1031575"/>
            <a:ext cx="8248200" cy="344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27BC0"/>
                </a:solidFill>
                <a:latin typeface="Arial"/>
                <a:ea typeface="Arial"/>
                <a:cs typeface="Arial"/>
                <a:sym typeface="Arial"/>
              </a:rPr>
              <a:t>e) Adding all annotations yields best position</a:t>
            </a:r>
            <a:endParaRPr sz="1200">
              <a:solidFill>
                <a:srgbClr val="027B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27BC0"/>
              </a:solidFill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350" y="1334100"/>
            <a:ext cx="3943299" cy="26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455325" y="3726475"/>
            <a:ext cx="4741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s" sz="1200">
                <a:solidFill>
                  <a:srgbClr val="FA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Killzone's AI: dynamic procedural combat tactics</a:t>
            </a:r>
            <a:endParaRPr sz="1200">
              <a:solidFill>
                <a:srgbClr val="FA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1069943" y="465148"/>
            <a:ext cx="700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>
                <a:solidFill>
                  <a:srgbClr val="027BC0"/>
                </a:solidFill>
              </a:rPr>
              <a:t>Overview</a:t>
            </a:r>
            <a:endParaRPr>
              <a:solidFill>
                <a:srgbClr val="027B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1069950" y="1301800"/>
            <a:ext cx="30000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Introduction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Formation Motion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Waypoint Tactics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s" sz="1500"/>
              <a:t>Tactical Analysis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7BC0"/>
              </a:buClr>
              <a:buSzPts val="1500"/>
              <a:buChar char="●"/>
            </a:pPr>
            <a:r>
              <a:rPr b="1" lang="es" sz="1500" u="sng">
                <a:solidFill>
                  <a:srgbClr val="027BC0"/>
                </a:solidFill>
              </a:rPr>
              <a:t>Tactical Pathfinding</a:t>
            </a:r>
            <a:endParaRPr b="1" sz="1500" u="sng">
              <a:solidFill>
                <a:srgbClr val="027BC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References</a:t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600"/>
              <a:buNone/>
            </a:pPr>
            <a:r>
              <a:rPr lang="es">
                <a:solidFill>
                  <a:srgbClr val="027BC0"/>
                </a:solidFill>
              </a:rPr>
              <a:t>Tactical Pathfinding</a:t>
            </a:r>
            <a:endParaRPr>
              <a:solidFill>
                <a:srgbClr val="027BC0"/>
              </a:solidFill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809" y="1308667"/>
            <a:ext cx="3002802" cy="186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2" y="1308663"/>
            <a:ext cx="3138743" cy="186081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455325" y="7956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27BC0"/>
                </a:solidFill>
                <a:highlight>
                  <a:srgbClr val="FFFFFF"/>
                </a:highlight>
              </a:rPr>
              <a:t>Is shortest path the best path?</a:t>
            </a:r>
            <a:endParaRPr sz="1200">
              <a:solidFill>
                <a:srgbClr val="027BC0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455325" y="3169475"/>
            <a:ext cx="48096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A"/>
                </a:solidFill>
              </a:rPr>
              <a:t>Connection cost function</a:t>
            </a:r>
            <a:r>
              <a:rPr lang="es" sz="1200"/>
              <a:t>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s" sz="1200">
                <a:solidFill>
                  <a:srgbClr val="FA0000"/>
                </a:solidFill>
              </a:rPr>
              <a:t>*</a:t>
            </a:r>
            <a:r>
              <a:rPr lang="es" sz="1200"/>
              <a:t> </a:t>
            </a:r>
            <a:r>
              <a:rPr lang="es" sz="1200">
                <a:solidFill>
                  <a:srgbClr val="F9267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Killzone's AI: dynamic procedural combat tactics</a:t>
            </a:r>
            <a:endParaRPr sz="1200">
              <a:solidFill>
                <a:srgbClr val="F92672"/>
              </a:solidFill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2999" y="3424176"/>
            <a:ext cx="3334625" cy="6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1069943" y="465148"/>
            <a:ext cx="700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>
                <a:solidFill>
                  <a:srgbClr val="027BC0"/>
                </a:solidFill>
              </a:rPr>
              <a:t>Overview</a:t>
            </a:r>
            <a:endParaRPr>
              <a:solidFill>
                <a:srgbClr val="027B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1069950" y="1301800"/>
            <a:ext cx="30000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Introduction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Formation Motion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Waypoint Tactics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Tactical Analysis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Tactical Pathfinding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7BC0"/>
              </a:buClr>
              <a:buSzPts val="1500"/>
              <a:buChar char="●"/>
            </a:pPr>
            <a:r>
              <a:rPr b="1" lang="es" sz="1500" u="sng">
                <a:solidFill>
                  <a:srgbClr val="027BC0"/>
                </a:solidFill>
              </a:rPr>
              <a:t>References</a:t>
            </a:r>
            <a:endParaRPr b="1" sz="1500" u="sng">
              <a:solidFill>
                <a:srgbClr val="027BC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600"/>
              <a:buNone/>
            </a:pPr>
            <a:r>
              <a:rPr lang="es">
                <a:solidFill>
                  <a:schemeClr val="accent1"/>
                </a:solidFill>
              </a:rPr>
              <a:t>References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368575" y="904725"/>
            <a:ext cx="78756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Straatman, van der Sterren &amp; Beij. </a:t>
            </a:r>
            <a:r>
              <a:rPr lang="es" sz="1500">
                <a:solidFill>
                  <a:srgbClr val="F9267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Killzone's AI: dynamic procedural combat tactics</a:t>
            </a:r>
            <a:r>
              <a:rPr lang="es" sz="1500"/>
              <a:t>, 2005.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Ferdinand Joseph Fernandez. </a:t>
            </a:r>
            <a:r>
              <a:rPr lang="es" sz="1500">
                <a:solidFill>
                  <a:srgbClr val="F9267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Influence Maps Unity 3d</a:t>
            </a:r>
            <a:r>
              <a:rPr lang="es" sz="1500"/>
              <a:t>, Anomalous Underdog, 2012.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Ian Millington. </a:t>
            </a:r>
            <a:r>
              <a:rPr i="1" lang="es" sz="1500"/>
              <a:t>AI for Games</a:t>
            </a:r>
            <a:r>
              <a:rPr lang="es" sz="1500"/>
              <a:t> (3rd edition). CRC Press, 2019.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Ammobox Studios. </a:t>
            </a:r>
            <a:r>
              <a:rPr lang="es" sz="1500">
                <a:solidFill>
                  <a:srgbClr val="F9267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FPS/RTS Tactical AI in Unreal Engine 4.0</a:t>
            </a:r>
            <a:r>
              <a:rPr lang="es" sz="1500"/>
              <a:t>, 2014.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Soren Johnson. </a:t>
            </a:r>
            <a:r>
              <a:rPr lang="es" sz="1500">
                <a:solidFill>
                  <a:srgbClr val="F9267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Playing to Lose: AI and "Civilization"</a:t>
            </a:r>
            <a:r>
              <a:rPr lang="es" sz="1500"/>
              <a:t>, 2010.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Damián Isla. </a:t>
            </a:r>
            <a:r>
              <a:rPr lang="es" sz="1500">
                <a:solidFill>
                  <a:srgbClr val="F92672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Building a Better Battle: The Halo 3 AI Objectives System</a:t>
            </a:r>
            <a:r>
              <a:rPr lang="es" sz="1500"/>
              <a:t>, </a:t>
            </a:r>
            <a:r>
              <a:rPr lang="es" sz="1500">
                <a:solidFill>
                  <a:srgbClr val="F92672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audio</a:t>
            </a:r>
            <a:r>
              <a:rPr lang="es" sz="1500"/>
              <a:t>, 2008.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Alex J. Champandard. </a:t>
            </a:r>
            <a:r>
              <a:rPr lang="es" sz="1500">
                <a:solidFill>
                  <a:srgbClr val="F92672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Core Mechanics of Influence Mapping</a:t>
            </a:r>
            <a:r>
              <a:rPr lang="es" sz="1500"/>
              <a:t>, </a:t>
            </a:r>
            <a:r>
              <a:rPr lang="es" sz="1500">
                <a:solidFill>
                  <a:srgbClr val="F92672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r>
              <a:rPr lang="es" sz="1500"/>
              <a:t>, 2011.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>
                <a:solidFill>
                  <a:srgbClr val="027BC0"/>
                </a:solidFill>
                <a:latin typeface="Arial"/>
                <a:ea typeface="Arial"/>
                <a:cs typeface="Arial"/>
                <a:sym typeface="Arial"/>
              </a:rPr>
              <a:t>Group AI</a:t>
            </a:r>
            <a:endParaRPr>
              <a:solidFill>
                <a:srgbClr val="027B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027B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27B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SzPts val="1600"/>
              <a:buNone/>
            </a:pPr>
            <a:r>
              <a:t/>
            </a:r>
            <a:endParaRPr>
              <a:solidFill>
                <a:srgbClr val="027B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938" y="1014407"/>
            <a:ext cx="399097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600"/>
              <a:buNone/>
            </a:pPr>
            <a:r>
              <a:rPr lang="es">
                <a:solidFill>
                  <a:srgbClr val="027BC0"/>
                </a:solidFill>
              </a:rPr>
              <a:t>Strategy vs Tactics</a:t>
            </a:r>
            <a:endParaRPr>
              <a:solidFill>
                <a:srgbClr val="027BC0"/>
              </a:solidFill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439750" y="795650"/>
            <a:ext cx="8436300" cy="3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27BC0"/>
                </a:solidFill>
              </a:rPr>
              <a:t>Strategy</a:t>
            </a:r>
            <a:r>
              <a:rPr lang="es" sz="1200">
                <a:solidFill>
                  <a:srgbClr val="7F3F19"/>
                </a:solidFill>
              </a:rPr>
              <a:t>:</a:t>
            </a:r>
            <a:endParaRPr sz="1200">
              <a:solidFill>
                <a:srgbClr val="7F3F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/>
              <a:t>General plan to achieve a goal (long time).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" sz="1200"/>
              <a:t>Example</a:t>
            </a:r>
            <a:r>
              <a:rPr lang="es" sz="1200"/>
              <a:t>:</a:t>
            </a:r>
            <a:br>
              <a:rPr lang="es" sz="1200"/>
            </a:br>
            <a:r>
              <a:rPr lang="es" sz="1200"/>
              <a:t>Planning </a:t>
            </a:r>
            <a:r>
              <a:rPr lang="es" sz="1200"/>
              <a:t>w</a:t>
            </a:r>
            <a:r>
              <a:rPr lang="es" sz="1200"/>
              <a:t>here to send the troops to win the war.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27BC0"/>
                </a:solidFill>
              </a:rPr>
              <a:t>Tactics</a:t>
            </a:r>
            <a:r>
              <a:rPr lang="es" sz="1200">
                <a:solidFill>
                  <a:srgbClr val="7F3F19"/>
                </a:solidFill>
              </a:rPr>
              <a:t>:</a:t>
            </a:r>
            <a:endParaRPr sz="1200">
              <a:solidFill>
                <a:srgbClr val="7F3F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/>
              <a:t>Specific plan to achieve a particular goal (part of a strategy).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" sz="1200"/>
              <a:t>Example</a:t>
            </a:r>
            <a:r>
              <a:rPr lang="es" sz="1200"/>
              <a:t>:</a:t>
            </a:r>
            <a:br>
              <a:rPr lang="es" sz="1200"/>
            </a:br>
            <a:r>
              <a:rPr lang="es" sz="1200"/>
              <a:t>How soldiers should run in a zig-zag pattern to decrease the chance of being shot.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s" sz="1200">
                <a:solidFill>
                  <a:srgbClr val="FA0000"/>
                </a:solidFill>
              </a:rPr>
              <a:t>Source: </a:t>
            </a:r>
            <a:r>
              <a:rPr lang="es" sz="1200">
                <a:solidFill>
                  <a:srgbClr val="FA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Diffen (Strategy vs Tactic)</a:t>
            </a:r>
            <a:endParaRPr sz="1200">
              <a:solidFill>
                <a:srgbClr val="FA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1069943" y="465148"/>
            <a:ext cx="700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>
                <a:solidFill>
                  <a:srgbClr val="027BC0"/>
                </a:solidFill>
              </a:rPr>
              <a:t>Overview</a:t>
            </a:r>
            <a:endParaRPr>
              <a:solidFill>
                <a:srgbClr val="027B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1069950" y="949950"/>
            <a:ext cx="30000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Introduction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7BC0"/>
              </a:buClr>
              <a:buSzPts val="1500"/>
              <a:buChar char="●"/>
            </a:pPr>
            <a:r>
              <a:rPr b="1" lang="es" sz="1500" u="sng">
                <a:solidFill>
                  <a:srgbClr val="027BC0"/>
                </a:solidFill>
              </a:rPr>
              <a:t>Formation Motion</a:t>
            </a:r>
            <a:endParaRPr b="1" sz="1500" u="sng">
              <a:solidFill>
                <a:srgbClr val="027BC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Waypoint Tactics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Tactical Analysis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Tactical Pathfinding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References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600"/>
              <a:buNone/>
            </a:pPr>
            <a:r>
              <a:rPr lang="es">
                <a:solidFill>
                  <a:srgbClr val="027BC0"/>
                </a:solidFill>
              </a:rPr>
              <a:t>Fixed Formations</a:t>
            </a:r>
            <a:endParaRPr>
              <a:solidFill>
                <a:srgbClr val="027BC0"/>
              </a:solidFill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439750" y="714900"/>
            <a:ext cx="41322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" sz="1200">
                <a:highlight>
                  <a:srgbClr val="FFFFFF"/>
                </a:highlight>
              </a:rPr>
              <a:t>For simple formations.</a:t>
            </a:r>
            <a:endParaRPr b="1"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es" sz="1200">
                <a:solidFill>
                  <a:srgbClr val="0000FA"/>
                </a:solidFill>
                <a:highlight>
                  <a:srgbClr val="FFFFFF"/>
                </a:highlight>
              </a:rPr>
              <a:t>Formation</a:t>
            </a:r>
            <a:r>
              <a:rPr lang="es" sz="1200">
                <a:highlight>
                  <a:srgbClr val="FFFFFF"/>
                </a:highlight>
              </a:rPr>
              <a:t>: set of slots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>
                <a:solidFill>
                  <a:srgbClr val="0000FA"/>
                </a:solidFill>
                <a:highlight>
                  <a:srgbClr val="FFFFFF"/>
                </a:highlight>
              </a:rPr>
              <a:t>Slot</a:t>
            </a:r>
            <a:r>
              <a:rPr lang="es" sz="1200">
                <a:highlight>
                  <a:srgbClr val="FFFFFF"/>
                </a:highlight>
              </a:rPr>
              <a:t>: location for an agent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>
                <a:highlight>
                  <a:srgbClr val="FFFFFF"/>
                </a:highlight>
              </a:rPr>
              <a:t>1 slot leader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>
                <a:highlight>
                  <a:srgbClr val="FFFFFF"/>
                </a:highlight>
              </a:rPr>
              <a:t>rest of slots follow the leader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Char char="○"/>
            </a:pPr>
            <a:r>
              <a:rPr b="1" i="1" lang="es" sz="1200">
                <a:highlight>
                  <a:srgbClr val="FFFFFF"/>
                </a:highlight>
              </a:rPr>
              <a:t>s</a:t>
            </a:r>
            <a:r>
              <a:rPr lang="es" sz="1200">
                <a:highlight>
                  <a:srgbClr val="FFFFFF"/>
                </a:highlight>
              </a:rPr>
              <a:t>: slot</a:t>
            </a:r>
            <a:br>
              <a:rPr lang="es" sz="1200">
                <a:highlight>
                  <a:srgbClr val="FFFFFF"/>
                </a:highlight>
              </a:rPr>
            </a:br>
            <a:r>
              <a:rPr b="1" i="1" lang="es" sz="1200">
                <a:highlight>
                  <a:srgbClr val="FFFFFF"/>
                </a:highlight>
              </a:rPr>
              <a:t>l</a:t>
            </a:r>
            <a:r>
              <a:rPr lang="es" sz="1200">
                <a:highlight>
                  <a:srgbClr val="FFFFFF"/>
                </a:highlight>
              </a:rPr>
              <a:t>: leader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i="1" lang="es" sz="1200">
                <a:highlight>
                  <a:srgbClr val="FFFFFF"/>
                </a:highlight>
              </a:rPr>
              <a:t>p</a:t>
            </a:r>
            <a:r>
              <a:rPr lang="es" sz="1200">
                <a:highlight>
                  <a:srgbClr val="FFFFFF"/>
                </a:highlight>
              </a:rPr>
              <a:t>: position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i="1" lang="es" sz="1200">
                <a:highlight>
                  <a:srgbClr val="FFFFFF"/>
                </a:highlight>
              </a:rPr>
              <a:t>Ω</a:t>
            </a:r>
            <a:r>
              <a:rPr lang="es" sz="1200">
                <a:highlight>
                  <a:srgbClr val="FFFFFF"/>
                </a:highlight>
              </a:rPr>
              <a:t>: orientation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i="1" lang="es" sz="1200">
                <a:highlight>
                  <a:srgbClr val="FFFFFF"/>
                </a:highlight>
              </a:rPr>
              <a:t>r</a:t>
            </a:r>
            <a:r>
              <a:rPr lang="es" sz="1200">
                <a:highlight>
                  <a:srgbClr val="FFFFFF"/>
                </a:highlight>
              </a:rPr>
              <a:t>: position to leader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i="1" lang="es" sz="1200">
                <a:highlight>
                  <a:srgbClr val="FFFFFF"/>
                </a:highlight>
              </a:rPr>
              <a:t>ω</a:t>
            </a:r>
            <a:r>
              <a:rPr lang="es" sz="1200">
                <a:highlight>
                  <a:srgbClr val="FFFFFF"/>
                </a:highlight>
              </a:rPr>
              <a:t>: orientation to leader</a:t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075" y="2142163"/>
            <a:ext cx="13430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/>
        </p:nvSpPr>
        <p:spPr>
          <a:xfrm>
            <a:off x="4236850" y="714900"/>
            <a:ext cx="42033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27BC0"/>
                </a:solidFill>
                <a:highlight>
                  <a:srgbClr val="FFFFFF"/>
                </a:highlight>
              </a:rPr>
              <a:t>Example</a:t>
            </a:r>
            <a:r>
              <a:rPr lang="es" sz="1200">
                <a:solidFill>
                  <a:srgbClr val="7F3F19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rgbClr val="7F3F19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es" sz="12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video</a:t>
            </a:r>
            <a:r>
              <a:rPr lang="es" sz="1200">
                <a:solidFill>
                  <a:srgbClr val="FA0000"/>
                </a:solidFill>
                <a:highlight>
                  <a:srgbClr val="FFFFFF"/>
                </a:highlight>
              </a:rPr>
              <a:t> </a:t>
            </a:r>
            <a:r>
              <a:rPr lang="es" sz="12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/ code*</a:t>
            </a:r>
            <a:r>
              <a:rPr lang="es" sz="1200">
                <a:solidFill>
                  <a:srgbClr val="FA0000"/>
                </a:solidFill>
                <a:highlight>
                  <a:srgbClr val="FFFFFF"/>
                </a:highlight>
              </a:rPr>
              <a:t> </a:t>
            </a:r>
            <a:br>
              <a:rPr lang="es" sz="1200">
                <a:solidFill>
                  <a:srgbClr val="FA0000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s" sz="1200">
                <a:highlight>
                  <a:srgbClr val="FFFFFF"/>
                </a:highlight>
              </a:rPr>
              <a:t>Other formations may require the rotation of the followers!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7F3F19"/>
                </a:solidFill>
                <a:highlight>
                  <a:srgbClr val="FFFFFF"/>
                </a:highlight>
              </a:rPr>
              <a:t>Variants:</a:t>
            </a:r>
            <a:endParaRPr sz="1200">
              <a:solidFill>
                <a:srgbClr val="7F3F19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27BC0"/>
              </a:buClr>
              <a:buSzPts val="1200"/>
              <a:buChar char="●"/>
            </a:pPr>
            <a:r>
              <a:rPr lang="es" sz="1200">
                <a:solidFill>
                  <a:srgbClr val="027BC0"/>
                </a:solidFill>
                <a:highlight>
                  <a:srgbClr val="FFFFFF"/>
                </a:highlight>
              </a:rPr>
              <a:t>Scalable Formations</a:t>
            </a:r>
            <a:endParaRPr sz="1200">
              <a:solidFill>
                <a:srgbClr val="027BC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>
                <a:highlight>
                  <a:srgbClr val="FFFFFF"/>
                </a:highlight>
              </a:rPr>
              <a:t>Depends on the number of members.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>
                <a:highlight>
                  <a:srgbClr val="FFFFFF"/>
                </a:highlight>
              </a:rPr>
              <a:t>Example: defensive circles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7BC0"/>
              </a:buClr>
              <a:buSzPts val="1200"/>
              <a:buChar char="●"/>
            </a:pPr>
            <a:r>
              <a:rPr lang="es" sz="1200">
                <a:solidFill>
                  <a:srgbClr val="027BC0"/>
                </a:solidFill>
                <a:highlight>
                  <a:srgbClr val="FFFFFF"/>
                </a:highlight>
              </a:rPr>
              <a:t>Emergent Formations</a:t>
            </a:r>
            <a:endParaRPr sz="1200">
              <a:solidFill>
                <a:srgbClr val="027BC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>
                <a:highlight>
                  <a:srgbClr val="FFFFFF"/>
                </a:highlight>
              </a:rPr>
              <a:t>Not all the members follow the leader (cascade)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>
                <a:highlight>
                  <a:srgbClr val="FFFFFF"/>
                </a:highlight>
              </a:rPr>
              <a:t>Example: wedge formation</a:t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455325" y="39981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FFFFFF"/>
                </a:highlight>
              </a:rPr>
              <a:t>generated by </a:t>
            </a:r>
            <a:r>
              <a:rPr lang="es" sz="1200">
                <a:solidFill>
                  <a:srgbClr val="FA0000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hilite</a:t>
            </a:r>
            <a:endParaRPr sz="1200">
              <a:solidFill>
                <a:srgbClr val="FA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 title="fixedFormation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000" y="381000"/>
            <a:ext cx="8098273" cy="35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600"/>
              <a:buNone/>
            </a:pPr>
            <a:r>
              <a:rPr lang="es">
                <a:solidFill>
                  <a:srgbClr val="027BC0"/>
                </a:solidFill>
              </a:rPr>
              <a:t>Slot Roles &amp; Assignment I</a:t>
            </a:r>
            <a:endParaRPr>
              <a:solidFill>
                <a:srgbClr val="027BC0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55325" y="889225"/>
            <a:ext cx="43059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es" sz="1200">
                <a:solidFill>
                  <a:srgbClr val="0000FA"/>
                </a:solidFill>
              </a:rPr>
              <a:t>Slot Roles</a:t>
            </a:r>
            <a:r>
              <a:rPr lang="es" sz="1200"/>
              <a:t> are the typical RPG formations, in which every layer has a role: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Melee warriors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Arquers and Missile Magicians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Magic and Healers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They might need rearguard layers.</a:t>
            </a:r>
            <a:endParaRPr sz="1200"/>
          </a:p>
        </p:txBody>
      </p:sp>
      <p:graphicFrame>
        <p:nvGraphicFramePr>
          <p:cNvPr id="85" name="Google Shape;85;p14"/>
          <p:cNvGraphicFramePr/>
          <p:nvPr/>
        </p:nvGraphicFramePr>
        <p:xfrm>
          <a:off x="5163563" y="209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{1B533CB7-6347-49C4-AD2A-F325D95775F0}</a:tableStyleId>
              </a:tblPr>
              <a:tblGrid>
                <a:gridCol w="840600"/>
                <a:gridCol w="882200"/>
                <a:gridCol w="665800"/>
                <a:gridCol w="749025"/>
              </a:tblGrid>
              <a:tr h="23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FFFFFF"/>
                          </a:solidFill>
                        </a:rPr>
                        <a:t>Cost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FFFFFF"/>
                          </a:solidFill>
                        </a:rPr>
                        <a:t>Magic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FFFFFF"/>
                          </a:solidFill>
                        </a:rPr>
                        <a:t>Missile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FFFFFF"/>
                          </a:solidFill>
                        </a:rPr>
                        <a:t>Melee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1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Ranger</a:t>
                      </a:r>
                      <a:endParaRPr/>
                    </a:p>
                  </a:txBody>
                  <a:tcPr marT="34925" marB="34925" marR="91425" marL="91425">
                    <a:lnL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</a:t>
                      </a:r>
                      <a:endParaRPr/>
                    </a:p>
                  </a:txBody>
                  <a:tcPr marT="34925" marB="34925" marR="91425" marL="91425">
                    <a:lnL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34925" marB="34925" marR="91425" marL="91425">
                    <a:lnL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500</a:t>
                      </a:r>
                      <a:endParaRPr/>
                    </a:p>
                  </a:txBody>
                  <a:tcPr marT="34925" marB="34925" marR="91425" marL="91425">
                    <a:lnL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1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Warrior</a:t>
                      </a:r>
                      <a:endParaRPr/>
                    </a:p>
                  </a:txBody>
                  <a:tcPr marT="34925" marB="34925" marR="91425" marL="91425">
                    <a:lnL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2000</a:t>
                      </a:r>
                      <a:endParaRPr/>
                    </a:p>
                  </a:txBody>
                  <a:tcPr marT="34925" marB="34925" marR="91425" marL="91425">
                    <a:lnL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</a:t>
                      </a:r>
                      <a:endParaRPr/>
                    </a:p>
                  </a:txBody>
                  <a:tcPr marT="34925" marB="34925" marR="91425" marL="91425">
                    <a:lnL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34925" marB="34925" marR="91425" marL="91425">
                    <a:lnL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Mage</a:t>
                      </a:r>
                      <a:endParaRPr/>
                    </a:p>
                  </a:txBody>
                  <a:tcPr marT="34925" marB="34925" marR="91425" marL="91425">
                    <a:lnL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500</a:t>
                      </a:r>
                      <a:endParaRPr/>
                    </a:p>
                  </a:txBody>
                  <a:tcPr marT="34925" marB="34925" marR="91425" marL="91425">
                    <a:lnL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34925" marB="34925" marR="91425" marL="91425">
                    <a:lnL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2000</a:t>
                      </a:r>
                      <a:endParaRPr/>
                    </a:p>
                  </a:txBody>
                  <a:tcPr marT="34925" marB="34925" marR="91425" marL="91425">
                    <a:lnL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1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Healer</a:t>
                      </a:r>
                      <a:endParaRPr/>
                    </a:p>
                  </a:txBody>
                  <a:tcPr marT="34925" marB="34925" marR="91425" marL="91425">
                    <a:lnL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34925" marB="34925" marR="91425" marL="91425">
                    <a:lnL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</a:t>
                      </a:r>
                      <a:endParaRPr/>
                    </a:p>
                  </a:txBody>
                  <a:tcPr marT="34925" marB="34925" marR="91425" marL="91425">
                    <a:lnL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2000</a:t>
                      </a:r>
                      <a:endParaRPr/>
                    </a:p>
                  </a:txBody>
                  <a:tcPr marT="34925" marB="34925" marR="91425" marL="91425">
                    <a:lnL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9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6" name="Google Shape;86;p14"/>
          <p:cNvSpPr txBox="1"/>
          <p:nvPr/>
        </p:nvSpPr>
        <p:spPr>
          <a:xfrm>
            <a:off x="4761225" y="889225"/>
            <a:ext cx="39423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FA"/>
                </a:solidFill>
              </a:rPr>
              <a:t>Approach 1: fixed slots</a:t>
            </a:r>
            <a:endParaRPr b="1" sz="1200">
              <a:solidFill>
                <a:srgbClr val="0000FA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Given a fixed slot structure, an assignment of units has to be given: 	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439750" y="2320825"/>
            <a:ext cx="42207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FA"/>
                </a:solidFill>
                <a:highlight>
                  <a:srgbClr val="FFFFFF"/>
                </a:highlight>
              </a:rPr>
              <a:t>Optimization process</a:t>
            </a:r>
            <a:endParaRPr sz="1500">
              <a:solidFill>
                <a:srgbClr val="0000FA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500"/>
              <a:buChar char="●"/>
            </a:pPr>
            <a:r>
              <a:rPr lang="es" sz="1500">
                <a:highlight>
                  <a:srgbClr val="FFFFFF"/>
                </a:highlight>
              </a:rPr>
              <a:t>Genetic Algorithm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>
                <a:highlight>
                  <a:srgbClr val="FFFFFF"/>
                </a:highlight>
              </a:rPr>
              <a:t>Fitness: </a:t>
            </a:r>
            <a:endParaRPr sz="15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0"/>
              </a:spcBef>
              <a:spcAft>
                <a:spcPts val="230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25" y="3569250"/>
            <a:ext cx="4356771" cy="5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6475" y="3057250"/>
            <a:ext cx="83820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600"/>
              <a:buNone/>
            </a:pPr>
            <a:r>
              <a:rPr lang="es">
                <a:solidFill>
                  <a:srgbClr val="027BC0"/>
                </a:solidFill>
              </a:rPr>
              <a:t>Slot Roles &amp; Assignment II</a:t>
            </a:r>
            <a:endParaRPr>
              <a:solidFill>
                <a:srgbClr val="027BC0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39750" y="795650"/>
            <a:ext cx="62220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FA"/>
                </a:solidFill>
              </a:rPr>
              <a:t>Approach 2: dynamic slots</a:t>
            </a:r>
            <a:endParaRPr b="1" sz="1200">
              <a:solidFill>
                <a:srgbClr val="0000FA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Given a set of units, build a proper slot structure.</a:t>
            </a:r>
            <a:endParaRPr sz="1200"/>
          </a:p>
        </p:txBody>
      </p:sp>
      <p:sp>
        <p:nvSpPr>
          <p:cNvPr id="96" name="Google Shape;96;p15"/>
          <p:cNvSpPr txBox="1"/>
          <p:nvPr/>
        </p:nvSpPr>
        <p:spPr>
          <a:xfrm>
            <a:off x="439750" y="3239000"/>
            <a:ext cx="30000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9267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es" sz="1200" u="sng">
                <a:solidFill>
                  <a:schemeClr val="hlink"/>
                </a:solidFill>
                <a:hlinkClick r:id="rId3"/>
              </a:rPr>
              <a:t>Spawner* / download</a:t>
            </a:r>
            <a:endParaRPr sz="1200">
              <a:solidFill>
                <a:srgbClr val="F9267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 u="sng">
                <a:solidFill>
                  <a:schemeClr val="hlink"/>
                </a:solidFill>
                <a:hlinkClick r:id="rId4"/>
              </a:rPr>
              <a:t>Follower* / download</a:t>
            </a:r>
            <a:endParaRPr sz="1200">
              <a:solidFill>
                <a:srgbClr val="F92672"/>
              </a:solidFill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375" y="1669250"/>
            <a:ext cx="3298199" cy="16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8800" y="1669250"/>
            <a:ext cx="4002008" cy="16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P2020">
      <a:dk1>
        <a:srgbClr val="32414F"/>
      </a:dk1>
      <a:lt1>
        <a:srgbClr val="FFFFFF"/>
      </a:lt1>
      <a:dk2>
        <a:srgbClr val="154464"/>
      </a:dk2>
      <a:lt2>
        <a:srgbClr val="F8F8F8"/>
      </a:lt2>
      <a:accent1>
        <a:srgbClr val="2F6E9A"/>
      </a:accent1>
      <a:accent2>
        <a:srgbClr val="5E93BD"/>
      </a:accent2>
      <a:accent3>
        <a:srgbClr val="C3D8DB"/>
      </a:accent3>
      <a:accent4>
        <a:srgbClr val="EAEBED"/>
      </a:accent4>
      <a:accent5>
        <a:srgbClr val="00AFB1"/>
      </a:accent5>
      <a:accent6>
        <a:srgbClr val="6CCACD"/>
      </a:accent6>
      <a:hlink>
        <a:srgbClr val="00AFB1"/>
      </a:hlink>
      <a:folHlink>
        <a:srgbClr val="2F6E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