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Lato"/>
      <p:regular r:id="rId24"/>
      <p:bold r:id="rId25"/>
      <p:italic r:id="rId26"/>
      <p:boldItalic r:id="rId27"/>
    </p:embeddedFont>
    <p:embeddedFont>
      <p:font typeface="Lato 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a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LatoLight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Light-boldItalic.fntdata"/><Relationship Id="rId30" Type="http://schemas.openxmlformats.org/officeDocument/2006/relationships/font" Target="fonts/LatoLigh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35c66a2cf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d35c66a2cf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35c66a2cf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d35c66a2cf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420260d22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2420260d22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443b6cb23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f443b6cb23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35c66a2cf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2d35c66a2cf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f443b6cb23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f443b6cb23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35c66a2cf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35c66a2cf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35c66a2cf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2d35c66a2cf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443b6cb23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f443b6cb23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f443b6cb2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g2f443b6cb2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f443b6cb2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g2f443b6cb2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443b6cb23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2f443b6cb23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d35c66a2cf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2d35c66a2cf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420260d2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22420260d2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443b6cb23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2f443b6cb23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443b6cb23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2f443b6cb23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 -  Text - Light">
  <p:cSld name="Title &amp; Subtitle -  Text - Ligh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5329" y="289844"/>
            <a:ext cx="82482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Lato"/>
              <a:buNone/>
              <a:defRPr b="1" i="0" sz="2700" cap="none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Lato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900"/>
              <a:buFont typeface="Lato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700"/>
              <a:buFont typeface="Lato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600"/>
              <a:buFont typeface="Lato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4" name="Google Shape;14;p3"/>
          <p:cNvCxnSpPr/>
          <p:nvPr/>
        </p:nvCxnSpPr>
        <p:spPr>
          <a:xfrm>
            <a:off x="8662184" y="4986821"/>
            <a:ext cx="0" cy="900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" name="Google Shape;15;p3"/>
          <p:cNvSpPr txBox="1"/>
          <p:nvPr/>
        </p:nvSpPr>
        <p:spPr>
          <a:xfrm>
            <a:off x="8632986" y="4950326"/>
            <a:ext cx="223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s" sz="600" u="none" cap="none" strike="noStrike">
                <a:solidFill>
                  <a:srgbClr val="810131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600" u="none" cap="none" strike="noStrike">
              <a:solidFill>
                <a:srgbClr val="81013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" name="Google Shape;16;p3"/>
          <p:cNvSpPr txBox="1"/>
          <p:nvPr>
            <p:ph idx="2" type="body"/>
          </p:nvPr>
        </p:nvSpPr>
        <p:spPr>
          <a:xfrm>
            <a:off x="454982" y="1031575"/>
            <a:ext cx="8248200" cy="3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Lato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900"/>
              <a:buFont typeface="Lato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700"/>
              <a:buFont typeface="Lato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600"/>
              <a:buFont typeface="Lato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7" name="Google Shape;17;p3"/>
          <p:cNvCxnSpPr/>
          <p:nvPr/>
        </p:nvCxnSpPr>
        <p:spPr>
          <a:xfrm>
            <a:off x="7438" y="4420802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08399" y="4377850"/>
            <a:ext cx="1142075" cy="608975"/>
          </a:xfrm>
          <a:prstGeom prst="rect">
            <a:avLst/>
          </a:prstGeom>
          <a:noFill/>
          <a:ln>
            <a:noFill/>
          </a:ln>
          <a:effectLst>
            <a:outerShdw blurRad="50800" sx="1000" rotWithShape="0" algn="ctr" dir="5400000" dist="50800" sy="1000">
              <a:srgbClr val="000000"/>
            </a:outerShdw>
          </a:effectLst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b="26614" l="0" r="0" t="22823"/>
          <a:stretch/>
        </p:blipFill>
        <p:spPr>
          <a:xfrm>
            <a:off x="3384250" y="4478875"/>
            <a:ext cx="2375507" cy="61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Slide">
  <p:cSld name="Title and subtitle Slide">
    <p:bg>
      <p:bgPr>
        <a:solidFill>
          <a:srgbClr val="810131">
            <a:alpha val="40390"/>
          </a:srgbClr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b="-1" l="0" r="0" t="41443"/>
          <a:stretch/>
        </p:blipFill>
        <p:spPr>
          <a:xfrm>
            <a:off x="0" y="-14592"/>
            <a:ext cx="9143998" cy="5376964"/>
          </a:xfrm>
          <a:prstGeom prst="rect">
            <a:avLst/>
          </a:prstGeom>
          <a:noFill/>
          <a:ln>
            <a:noFill/>
          </a:ln>
          <a:effectLst>
            <a:outerShdw blurRad="50800" sx="1000" rotWithShape="0" algn="ctr" dir="5400000" dist="50800" sy="1000">
              <a:srgbClr val="000000"/>
            </a:outerShdw>
          </a:effectLst>
        </p:spPr>
      </p:pic>
      <p:sp>
        <p:nvSpPr>
          <p:cNvPr id="22" name="Google Shape;22;p4"/>
          <p:cNvSpPr txBox="1"/>
          <p:nvPr>
            <p:ph type="title"/>
          </p:nvPr>
        </p:nvSpPr>
        <p:spPr>
          <a:xfrm>
            <a:off x="1070043" y="2006648"/>
            <a:ext cx="70038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>
            <a:lvl1pPr lv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700"/>
              <a:buFont typeface="Lato"/>
              <a:buNone/>
              <a:defRPr b="1" i="0" sz="2700" u="none" cap="none" strike="noStrike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314961" y="3699552"/>
            <a:ext cx="7217100" cy="13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b="1" i="0" lang="es" sz="1100" u="none" cap="none" strike="noStrike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Subject</a:t>
            </a:r>
            <a:r>
              <a:rPr b="0" i="0" lang="es" sz="1100" u="none" cap="none" strike="noStrike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: Artificial Intelligence</a:t>
            </a:r>
            <a:endParaRPr b="0" i="0" sz="11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b="1" i="0" lang="es" sz="1100" u="none" cap="none" strike="noStrike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Professors</a:t>
            </a:r>
            <a:r>
              <a:rPr b="0" i="0" lang="es" sz="1100" u="none" cap="none" strike="noStrike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: Edison jair Bejarano Sepulveda &amp; Ramon Mateo Navarro</a:t>
            </a:r>
            <a:endParaRPr b="0" i="0" sz="1100" u="none" cap="none" strike="noStrike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7620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b="1" lang="es" sz="11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Course</a:t>
            </a:r>
            <a:r>
              <a:rPr lang="es" sz="11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: 2024 / 2025</a:t>
            </a:r>
            <a:endParaRPr sz="11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br>
              <a:rPr b="0" i="0" lang="es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endParaRPr b="0" i="0" sz="17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" name="Google Shape;24;p4"/>
          <p:cNvPicPr preferRelativeResize="0"/>
          <p:nvPr/>
        </p:nvPicPr>
        <p:blipFill rotWithShape="1">
          <a:blip r:embed="rId3">
            <a:alphaModFix/>
          </a:blip>
          <a:srcRect b="26614" l="0" r="0" t="22823"/>
          <a:stretch/>
        </p:blipFill>
        <p:spPr>
          <a:xfrm>
            <a:off x="3384200" y="4597025"/>
            <a:ext cx="2375507" cy="61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Slide 1">
  <p:cSld name="1_Title and subtitle Slide">
    <p:bg>
      <p:bgPr>
        <a:solidFill>
          <a:srgbClr val="810131">
            <a:alpha val="40390"/>
          </a:srgbClr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 rotWithShape="1">
          <a:blip r:embed="rId2">
            <a:alphaModFix/>
          </a:blip>
          <a:srcRect b="0" l="0" r="0" t="41441"/>
          <a:stretch/>
        </p:blipFill>
        <p:spPr>
          <a:xfrm>
            <a:off x="0" y="-14592"/>
            <a:ext cx="9143998" cy="5376964"/>
          </a:xfrm>
          <a:prstGeom prst="rect">
            <a:avLst/>
          </a:prstGeom>
          <a:noFill/>
          <a:ln>
            <a:noFill/>
          </a:ln>
          <a:effectLst>
            <a:outerShdw blurRad="50800" sx="1000" rotWithShape="0" algn="ctr" dir="5400000" dist="50800" sy="1000">
              <a:srgbClr val="000000"/>
            </a:outerShdw>
          </a:effectLst>
        </p:spPr>
      </p:pic>
      <p:sp>
        <p:nvSpPr>
          <p:cNvPr id="27" name="Google Shape;27;p5"/>
          <p:cNvSpPr txBox="1"/>
          <p:nvPr>
            <p:ph type="title"/>
          </p:nvPr>
        </p:nvSpPr>
        <p:spPr>
          <a:xfrm>
            <a:off x="1070043" y="2006648"/>
            <a:ext cx="7004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>
            <a:lvl1pPr lv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700"/>
              <a:buFont typeface="Lato"/>
              <a:buNone/>
              <a:defRPr b="1" i="0" sz="2700" u="none" cap="none" strike="noStrike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https://lh7-us.googleusercontent.com/wHvF5NMz5_mviUXJC3mOdLh7Xqyv_jo4h1YtLBF_nDuqYwT0vjWq8EUQH9Z8kM4uo8w6qLjmnD1h8kOA4V_3W_E6Lxy3v6hO6bcVZeo4wjMmqbPkoHi6eVLHLaQfmHHvfsdmVEyekl9MAjSzUsB-OxG1Xw=s2048" id="28" name="Google Shape;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5108" y="3004044"/>
            <a:ext cx="2753782" cy="1550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1449" y="4554600"/>
            <a:ext cx="1142075" cy="608975"/>
          </a:xfrm>
          <a:prstGeom prst="rect">
            <a:avLst/>
          </a:prstGeom>
          <a:noFill/>
          <a:ln>
            <a:noFill/>
          </a:ln>
          <a:effectLst>
            <a:outerShdw blurRad="50800" sx="1000" rotWithShape="0" algn="ctr" dir="5400000" dist="50800" sy="1000">
              <a:srgbClr val="000000"/>
            </a:outerShdw>
          </a:effectLst>
        </p:spPr>
      </p:pic>
      <p:pic>
        <p:nvPicPr>
          <p:cNvPr id="30" name="Google Shape;30;p5"/>
          <p:cNvPicPr preferRelativeResize="0"/>
          <p:nvPr/>
        </p:nvPicPr>
        <p:blipFill rotWithShape="1">
          <a:blip r:embed="rId5">
            <a:alphaModFix/>
          </a:blip>
          <a:srcRect b="26614" l="0" r="0" t="22823"/>
          <a:stretch/>
        </p:blipFill>
        <p:spPr>
          <a:xfrm>
            <a:off x="3384200" y="4597025"/>
            <a:ext cx="2375507" cy="61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Slide 1 1">
  <p:cSld name="1_Title and subtitle Slide_1">
    <p:bg>
      <p:bgPr>
        <a:solidFill>
          <a:srgbClr val="810131">
            <a:alpha val="40390"/>
          </a:srgbClr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"/>
          <p:cNvPicPr preferRelativeResize="0"/>
          <p:nvPr/>
        </p:nvPicPr>
        <p:blipFill rotWithShape="1">
          <a:blip r:embed="rId2">
            <a:alphaModFix/>
          </a:blip>
          <a:srcRect b="0" l="0" r="0" t="41441"/>
          <a:stretch/>
        </p:blipFill>
        <p:spPr>
          <a:xfrm>
            <a:off x="0" y="-14592"/>
            <a:ext cx="9143998" cy="5376964"/>
          </a:xfrm>
          <a:prstGeom prst="rect">
            <a:avLst/>
          </a:prstGeom>
          <a:noFill/>
          <a:ln>
            <a:noFill/>
          </a:ln>
          <a:effectLst>
            <a:outerShdw blurRad="50800" sx="1000" rotWithShape="0" algn="ctr" dir="5400000" dist="50800" sy="1000">
              <a:srgbClr val="000000"/>
            </a:outerShdw>
          </a:effectLst>
        </p:spPr>
      </p:pic>
      <p:sp>
        <p:nvSpPr>
          <p:cNvPr id="33" name="Google Shape;33;p6"/>
          <p:cNvSpPr txBox="1"/>
          <p:nvPr>
            <p:ph type="title"/>
          </p:nvPr>
        </p:nvSpPr>
        <p:spPr>
          <a:xfrm>
            <a:off x="1070043" y="2006648"/>
            <a:ext cx="7004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>
            <a:lvl1pPr lv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700"/>
              <a:buFont typeface="Lato"/>
              <a:buNone/>
              <a:defRPr b="1" i="0" sz="2700" u="none" cap="none" strike="noStrike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4" name="Google Shape;3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1449" y="4554600"/>
            <a:ext cx="1142075" cy="608975"/>
          </a:xfrm>
          <a:prstGeom prst="rect">
            <a:avLst/>
          </a:prstGeom>
          <a:noFill/>
          <a:ln>
            <a:noFill/>
          </a:ln>
          <a:effectLst>
            <a:outerShdw blurRad="50800" sx="1000" rotWithShape="0" algn="ctr" dir="5400000" dist="50800" sy="1000">
              <a:srgbClr val="000000"/>
            </a:outerShdw>
          </a:effectLst>
        </p:spPr>
      </p:pic>
      <p:pic>
        <p:nvPicPr>
          <p:cNvPr id="35" name="Google Shape;35;p6"/>
          <p:cNvPicPr preferRelativeResize="0"/>
          <p:nvPr/>
        </p:nvPicPr>
        <p:blipFill rotWithShape="1">
          <a:blip r:embed="rId4">
            <a:alphaModFix/>
          </a:blip>
          <a:srcRect b="26615" l="0" r="0" t="22823"/>
          <a:stretch/>
        </p:blipFill>
        <p:spPr>
          <a:xfrm>
            <a:off x="3384200" y="4597025"/>
            <a:ext cx="2375507" cy="61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656035" y="1248966"/>
            <a:ext cx="7831800" cy="14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7305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oto Sans Symbols"/>
              <a:buChar char="❑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66700" lvl="4" marL="22860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Noto Sans Symbols"/>
              <a:buChar char="❖"/>
              <a:defRPr b="0"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93">
          <p15:clr>
            <a:srgbClr val="F26B43"/>
          </p15:clr>
        </p15:guide>
        <p15:guide id="2" orient="horz" pos="2896">
          <p15:clr>
            <a:srgbClr val="F26B43"/>
          </p15:clr>
        </p15:guide>
        <p15:guide id="3" pos="5483">
          <p15:clr>
            <a:srgbClr val="F26B43"/>
          </p15:clr>
        </p15:guide>
        <p15:guide id="4" pos="2880">
          <p15:clr>
            <a:srgbClr val="F26B43"/>
          </p15:clr>
        </p15:guide>
        <p15:guide id="5" orient="horz" pos="1620">
          <p15:clr>
            <a:srgbClr val="F26B43"/>
          </p15:clr>
        </p15:guide>
        <p15:guide id="6" pos="27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rednuht.org/genetic_cars_2/" TargetMode="External"/><Relationship Id="rId4" Type="http://schemas.openxmlformats.org/officeDocument/2006/relationships/hyperlink" Target="https://github.com/red42/HTML5_Genetic_Cars" TargetMode="External"/><Relationship Id="rId5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EjbejaranosAI/AI4VJ/blob/main/Lecture%20material/t7/GeneticAlgorithmExample.py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rednuht.org/genetic_cars_2/" TargetMode="External"/><Relationship Id="rId4" Type="http://schemas.openxmlformats.org/officeDocument/2006/relationships/hyperlink" Target="https://github.com/red42/HTML5_Genetic_Cars" TargetMode="External"/><Relationship Id="rId5" Type="http://schemas.openxmlformats.org/officeDocument/2006/relationships/hyperlink" Target="https://github.com/Sebastian-Schuchmann/Genetic-Algorithm-in-Unity3D" TargetMode="External"/><Relationship Id="rId6" Type="http://schemas.openxmlformats.org/officeDocument/2006/relationships/hyperlink" Target="https://towardsdatascience.com/building-a-neural-network-framework-in-c-16ef56ce1fef" TargetMode="External"/><Relationship Id="rId7" Type="http://schemas.openxmlformats.org/officeDocument/2006/relationships/hyperlink" Target="https://www.youtube.com/watch?v=bBt0imn77Zg" TargetMode="External"/><Relationship Id="rId8" Type="http://schemas.openxmlformats.org/officeDocument/2006/relationships/hyperlink" Target="https://www.youtube.com/watch?v=pgaEE27nsQw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hyperlink" Target="https://www.freecodecamp.org/news/the-curse-of-dimensionality-how-we-can-save-big-data-from-itself-d9fa0f872335/" TargetMode="External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dzone.com/articles/gradient-descent-algorith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hyperlink" Target="https://lucidar.me/en/neural-networks/gradient-descent-example/" TargetMode="External"/><Relationship Id="rId6" Type="http://schemas.openxmlformats.org/officeDocument/2006/relationships/image" Target="../media/image7.png"/><Relationship Id="rId7" Type="http://schemas.openxmlformats.org/officeDocument/2006/relationships/hyperlink" Target="https://lucidar.me/en/neural-networks/gradient-descent-example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hyperlink" Target="https://srdas.github.io/DLBook/GradientDescentTechniqu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1070043" y="2006648"/>
            <a:ext cx="7003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Optimization for Games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 sz="1100">
              <a:solidFill>
                <a:srgbClr val="027B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1069943" y="465148"/>
            <a:ext cx="7004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>
                <a:solidFill>
                  <a:srgbClr val="027BC0"/>
                </a:solidFill>
              </a:rPr>
              <a:t>Overview</a:t>
            </a:r>
            <a:endParaRPr>
              <a:solidFill>
                <a:srgbClr val="027B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1069950" y="1094250"/>
            <a:ext cx="3000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/>
              <a:t>The Problem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/>
              <a:t>Gradient Descent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7AF3"/>
              </a:buClr>
              <a:buSzPts val="1500"/>
              <a:buChar char="●"/>
            </a:pPr>
            <a:r>
              <a:rPr b="1" lang="es" sz="1500" u="sng">
                <a:solidFill>
                  <a:srgbClr val="307AF3"/>
                </a:solidFill>
              </a:rPr>
              <a:t>Genetic Algorithms</a:t>
            </a:r>
            <a:endParaRPr b="1" sz="1500" u="sng">
              <a:solidFill>
                <a:srgbClr val="307AF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/>
              <a:t>Examples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/>
              <a:t>References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455329" y="289844"/>
            <a:ext cx="82482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ts val="1600"/>
              <a:buNone/>
            </a:pPr>
            <a:r>
              <a:rPr lang="es">
                <a:solidFill>
                  <a:srgbClr val="027BC0"/>
                </a:solidFill>
              </a:rPr>
              <a:t>Hyperparameter: Step Size</a:t>
            </a:r>
            <a:endParaRPr>
              <a:solidFill>
                <a:srgbClr val="027BC0"/>
              </a:solidFill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455325" y="795650"/>
            <a:ext cx="88587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200"/>
              <a:t>Given a problem P with a solution space S, the main components are: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200"/>
              <a:buChar char="●"/>
            </a:pPr>
            <a:r>
              <a:rPr lang="es" sz="1200">
                <a:solidFill>
                  <a:srgbClr val="027BC0"/>
                </a:solidFill>
              </a:rPr>
              <a:t>Chromosome </a:t>
            </a:r>
            <a:r>
              <a:rPr lang="es" sz="1200"/>
              <a:t>(solution): collection of </a:t>
            </a:r>
            <a:r>
              <a:rPr lang="es" sz="1200">
                <a:solidFill>
                  <a:srgbClr val="027BC0"/>
                </a:solidFill>
              </a:rPr>
              <a:t>genes </a:t>
            </a:r>
            <a:r>
              <a:rPr lang="es" sz="1200"/>
              <a:t>(parameters)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>
                <a:solidFill>
                  <a:srgbClr val="027BC0"/>
                </a:solidFill>
              </a:rPr>
              <a:t>Population</a:t>
            </a:r>
            <a:r>
              <a:rPr lang="es" sz="1200"/>
              <a:t>: collection of chromosomes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>
                <a:solidFill>
                  <a:srgbClr val="027BC0"/>
                </a:solidFill>
              </a:rPr>
              <a:t>Fitness function</a:t>
            </a:r>
            <a:r>
              <a:rPr lang="es" sz="1200"/>
              <a:t>: scores how good is a solution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>
                <a:solidFill>
                  <a:srgbClr val="027BC0"/>
                </a:solidFill>
              </a:rPr>
              <a:t>Selection</a:t>
            </a:r>
            <a:r>
              <a:rPr lang="es" sz="1200"/>
              <a:t>: selects best chromosomes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>
                <a:solidFill>
                  <a:srgbClr val="027BC0"/>
                </a:solidFill>
              </a:rPr>
              <a:t>Crossover</a:t>
            </a:r>
            <a:r>
              <a:rPr lang="es" sz="1200"/>
              <a:t>: from 2 random chromosomes &amp; a random point: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/>
              <a:t>requirements: 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/>
              <a:t>2×n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/>
              <a:t>2×n parents for each 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/>
              <a:t>n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/>
              <a:t>n new chromosomes</a:t>
            </a:r>
            <a:endParaRPr sz="1200"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425" y="3481550"/>
            <a:ext cx="310515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455329" y="289844"/>
            <a:ext cx="82482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ts val="1600"/>
              <a:buNone/>
            </a:pPr>
            <a:r>
              <a:rPr lang="es">
                <a:solidFill>
                  <a:srgbClr val="027BC0"/>
                </a:solidFill>
              </a:rPr>
              <a:t>Genetic Algorithm II</a:t>
            </a:r>
            <a:endParaRPr>
              <a:solidFill>
                <a:srgbClr val="027BC0"/>
              </a:solidFill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455325" y="795650"/>
            <a:ext cx="67644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200"/>
              <a:buChar char="●"/>
            </a:pPr>
            <a:r>
              <a:rPr lang="es" sz="1200">
                <a:solidFill>
                  <a:srgbClr val="027BC0"/>
                </a:solidFill>
              </a:rPr>
              <a:t>Mutation</a:t>
            </a:r>
            <a:r>
              <a:rPr lang="es" sz="1200"/>
              <a:t>: change a value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/>
              <a:t>Probability of mutation (&lt;10%)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/>
              <a:t>Random index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/>
              <a:t>Random number to add or substract</a:t>
            </a:r>
            <a:endParaRPr sz="1200"/>
          </a:p>
        </p:txBody>
      </p:sp>
      <p:sp>
        <p:nvSpPr>
          <p:cNvPr id="125" name="Google Shape;125;p18"/>
          <p:cNvSpPr txBox="1"/>
          <p:nvPr/>
        </p:nvSpPr>
        <p:spPr>
          <a:xfrm>
            <a:off x="455325" y="23640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highlight>
                  <a:srgbClr val="FFFFFF"/>
                </a:highlight>
              </a:rPr>
              <a:t>Algorithm:</a:t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447900" y="2779500"/>
            <a:ext cx="8248200" cy="129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AutoNum type="arabicPeriod"/>
            </a:pPr>
            <a:r>
              <a:rPr lang="es" sz="1200">
                <a:solidFill>
                  <a:srgbClr val="444444"/>
                </a:solidFill>
              </a:rPr>
              <a:t>Random Population</a:t>
            </a:r>
            <a:endParaRPr sz="1200">
              <a:solidFill>
                <a:srgbClr val="44444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AutoNum type="arabicPeriod"/>
            </a:pPr>
            <a:r>
              <a:rPr lang="es" sz="1200">
                <a:solidFill>
                  <a:srgbClr val="444444"/>
                </a:solidFill>
              </a:rPr>
              <a:t>Compute fitness</a:t>
            </a:r>
            <a:endParaRPr sz="1200">
              <a:solidFill>
                <a:srgbClr val="44444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AutoNum type="arabicPeriod"/>
            </a:pPr>
            <a:r>
              <a:rPr lang="es" sz="1200">
                <a:solidFill>
                  <a:srgbClr val="444444"/>
                </a:solidFill>
              </a:rPr>
              <a:t>Selection</a:t>
            </a:r>
            <a:endParaRPr sz="1200">
              <a:solidFill>
                <a:srgbClr val="44444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AutoNum type="arabicPeriod"/>
            </a:pPr>
            <a:r>
              <a:rPr lang="es" sz="1200">
                <a:solidFill>
                  <a:srgbClr val="444444"/>
                </a:solidFill>
              </a:rPr>
              <a:t>Crossover</a:t>
            </a:r>
            <a:endParaRPr sz="1200">
              <a:solidFill>
                <a:srgbClr val="44444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AutoNum type="arabicPeriod"/>
            </a:pPr>
            <a:r>
              <a:rPr lang="es" sz="1200">
                <a:solidFill>
                  <a:srgbClr val="444444"/>
                </a:solidFill>
              </a:rPr>
              <a:t>Mutation</a:t>
            </a:r>
            <a:endParaRPr sz="1200">
              <a:solidFill>
                <a:srgbClr val="44444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 sz="1200">
                <a:solidFill>
                  <a:srgbClr val="444444"/>
                </a:solidFill>
              </a:rPr>
              <a:t>Go to step </a:t>
            </a:r>
            <a:r>
              <a:rPr lang="es" sz="1200">
                <a:solidFill>
                  <a:srgbClr val="880000"/>
                </a:solidFill>
              </a:rPr>
              <a:t>2</a:t>
            </a:r>
            <a:endParaRPr sz="1200">
              <a:solidFill>
                <a:srgbClr val="880000"/>
              </a:solidFill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913" y="2007650"/>
            <a:ext cx="2943225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455329" y="289844"/>
            <a:ext cx="82482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>
                <a:solidFill>
                  <a:srgbClr val="027BC0"/>
                </a:solidFill>
              </a:rPr>
              <a:t>Behavior</a:t>
            </a:r>
            <a:endParaRPr>
              <a:solidFill>
                <a:srgbClr val="027BC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600"/>
              <a:buNone/>
            </a:pPr>
            <a:r>
              <a:t/>
            </a:r>
            <a:endParaRPr>
              <a:solidFill>
                <a:srgbClr val="027BC0"/>
              </a:solidFill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4350" y="761994"/>
            <a:ext cx="501015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1069943" y="465148"/>
            <a:ext cx="7004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>
                <a:solidFill>
                  <a:srgbClr val="027BC0"/>
                </a:solidFill>
              </a:rPr>
              <a:t>Overview</a:t>
            </a:r>
            <a:endParaRPr>
              <a:solidFill>
                <a:srgbClr val="027B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1069950" y="1094250"/>
            <a:ext cx="3000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/>
              <a:t>The Problem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/>
              <a:t>Gradient Descent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/>
              <a:t>Genetic Algorithms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7BC0"/>
              </a:buClr>
              <a:buSzPts val="1500"/>
              <a:buChar char="●"/>
            </a:pPr>
            <a:r>
              <a:rPr b="1" lang="es" sz="1500" u="sng">
                <a:solidFill>
                  <a:srgbClr val="027BC0"/>
                </a:solidFill>
              </a:rPr>
              <a:t>Examples</a:t>
            </a:r>
            <a:endParaRPr b="1" sz="1500" u="sng">
              <a:solidFill>
                <a:srgbClr val="027BC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/>
              <a:t>References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455329" y="289844"/>
            <a:ext cx="82482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ts val="1600"/>
              <a:buNone/>
            </a:pPr>
            <a:r>
              <a:rPr lang="es">
                <a:solidFill>
                  <a:srgbClr val="027BC0"/>
                </a:solidFill>
              </a:rPr>
              <a:t>Live Demo!</a:t>
            </a:r>
            <a:endParaRPr>
              <a:solidFill>
                <a:srgbClr val="027BC0"/>
              </a:solidFill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439750" y="7956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27BC0"/>
                </a:solidFill>
                <a:highlight>
                  <a:srgbClr val="FFFFFF"/>
                </a:highlight>
              </a:rPr>
              <a:t>HTML Genetic Cars</a:t>
            </a:r>
            <a:r>
              <a:rPr lang="es" sz="1200">
                <a:solidFill>
                  <a:srgbClr val="027BC0"/>
                </a:solidFill>
                <a:highlight>
                  <a:srgbClr val="FFFFFF"/>
                </a:highlight>
              </a:rPr>
              <a:t> </a:t>
            </a:r>
            <a:r>
              <a:rPr lang="es" sz="1200">
                <a:highlight>
                  <a:srgbClr val="FFFFFF"/>
                </a:highlight>
              </a:rPr>
              <a:t>in js:</a:t>
            </a:r>
            <a:endParaRPr sz="1200"/>
          </a:p>
        </p:txBody>
      </p:sp>
      <p:sp>
        <p:nvSpPr>
          <p:cNvPr id="146" name="Google Shape;146;p21"/>
          <p:cNvSpPr txBox="1"/>
          <p:nvPr/>
        </p:nvSpPr>
        <p:spPr>
          <a:xfrm>
            <a:off x="439750" y="39323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0000"/>
              </a:buClr>
              <a:buSzPts val="1200"/>
              <a:buChar char="●"/>
            </a:pPr>
            <a:r>
              <a:rPr lang="es" sz="1200">
                <a:solidFill>
                  <a:srgbClr val="FF0000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web</a:t>
            </a:r>
            <a:r>
              <a:rPr lang="es" sz="1200">
                <a:solidFill>
                  <a:srgbClr val="FF0000"/>
                </a:solidFill>
              </a:rPr>
              <a:t> / </a:t>
            </a:r>
            <a:r>
              <a:rPr lang="es" sz="1200">
                <a:solidFill>
                  <a:srgbClr val="FF0000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endParaRPr sz="1200">
              <a:solidFill>
                <a:srgbClr val="FF0000"/>
              </a:solidFill>
            </a:endParaRPr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2150" y="1243019"/>
            <a:ext cx="521970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447904" y="150744"/>
            <a:ext cx="82482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ts val="1600"/>
              <a:buNone/>
            </a:pPr>
            <a:r>
              <a:rPr b="1" lang="es" sz="2700">
                <a:solidFill>
                  <a:srgbClr val="027BC0"/>
                </a:solidFill>
              </a:rPr>
              <a:t>Frozen Lake in AI Gym</a:t>
            </a:r>
            <a:endParaRPr b="1" sz="2700">
              <a:solidFill>
                <a:srgbClr val="027BC0"/>
              </a:solidFill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447900" y="8547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27BC0"/>
                </a:solidFill>
              </a:rPr>
              <a:t>Toy text environment:</a:t>
            </a:r>
            <a:endParaRPr>
              <a:solidFill>
                <a:srgbClr val="027BC0"/>
              </a:solidFill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447900" y="1270225"/>
            <a:ext cx="8248200" cy="92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444444"/>
                </a:solidFill>
              </a:rPr>
              <a:t>SFFF       (</a:t>
            </a:r>
            <a:r>
              <a:rPr b="1" lang="es" sz="1200">
                <a:solidFill>
                  <a:srgbClr val="444444"/>
                </a:solidFill>
              </a:rPr>
              <a:t>S</a:t>
            </a:r>
            <a:r>
              <a:rPr lang="es" sz="1200">
                <a:solidFill>
                  <a:srgbClr val="444444"/>
                </a:solidFill>
              </a:rPr>
              <a:t>: starting point, safe)</a:t>
            </a:r>
            <a:endParaRPr sz="1200">
              <a:solidFill>
                <a:srgbClr val="44444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444444"/>
                </a:solidFill>
              </a:rPr>
              <a:t>FHFH       (</a:t>
            </a:r>
            <a:r>
              <a:rPr b="1" lang="es" sz="1200">
                <a:solidFill>
                  <a:srgbClr val="444444"/>
                </a:solidFill>
              </a:rPr>
              <a:t>F</a:t>
            </a:r>
            <a:r>
              <a:rPr lang="es" sz="1200">
                <a:solidFill>
                  <a:srgbClr val="444444"/>
                </a:solidFill>
              </a:rPr>
              <a:t>: frozen surface, safe)</a:t>
            </a:r>
            <a:endParaRPr sz="1200">
              <a:solidFill>
                <a:srgbClr val="44444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444444"/>
                </a:solidFill>
              </a:rPr>
              <a:t>FFFH       (</a:t>
            </a:r>
            <a:r>
              <a:rPr b="1" lang="es" sz="1200">
                <a:solidFill>
                  <a:srgbClr val="444444"/>
                </a:solidFill>
              </a:rPr>
              <a:t>H</a:t>
            </a:r>
            <a:r>
              <a:rPr lang="es" sz="1200">
                <a:solidFill>
                  <a:srgbClr val="444444"/>
                </a:solidFill>
              </a:rPr>
              <a:t>: hole, fall to your doom)</a:t>
            </a:r>
            <a:endParaRPr sz="1200">
              <a:solidFill>
                <a:srgbClr val="44444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444444"/>
                </a:solidFill>
              </a:rPr>
              <a:t>HFFG       (</a:t>
            </a:r>
            <a:r>
              <a:rPr b="1" lang="es" sz="1200">
                <a:solidFill>
                  <a:srgbClr val="444444"/>
                </a:solidFill>
              </a:rPr>
              <a:t>G</a:t>
            </a:r>
            <a:r>
              <a:rPr lang="es" sz="1200">
                <a:solidFill>
                  <a:srgbClr val="444444"/>
                </a:solidFill>
              </a:rPr>
              <a:t>: goal, where the frisbee is located)</a:t>
            </a:r>
            <a:endParaRPr sz="1200">
              <a:solidFill>
                <a:srgbClr val="444444"/>
              </a:solidFill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447900" y="25808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FA"/>
                </a:solidFill>
                <a:highlight>
                  <a:srgbClr val="FFFFFF"/>
                </a:highlight>
              </a:rPr>
              <a:t>Actions</a:t>
            </a:r>
            <a:r>
              <a:rPr lang="es" sz="1200">
                <a:highlight>
                  <a:srgbClr val="FFFFFF"/>
                </a:highlight>
              </a:rPr>
              <a:t>:</a:t>
            </a:r>
            <a:endParaRPr sz="1200"/>
          </a:p>
        </p:txBody>
      </p:sp>
      <p:sp>
        <p:nvSpPr>
          <p:cNvPr id="156" name="Google Shape;156;p22"/>
          <p:cNvSpPr txBox="1"/>
          <p:nvPr/>
        </p:nvSpPr>
        <p:spPr>
          <a:xfrm>
            <a:off x="447900" y="2899700"/>
            <a:ext cx="8248200" cy="92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444444"/>
                </a:solidFill>
              </a:rPr>
              <a:t>LEFT = </a:t>
            </a:r>
            <a:r>
              <a:rPr lang="es" sz="1200">
                <a:solidFill>
                  <a:srgbClr val="880000"/>
                </a:solidFill>
              </a:rPr>
              <a:t>0</a:t>
            </a:r>
            <a:endParaRPr sz="1200">
              <a:solidFill>
                <a:srgbClr val="8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444444"/>
                </a:solidFill>
              </a:rPr>
              <a:t>DOWN = </a:t>
            </a:r>
            <a:r>
              <a:rPr lang="es" sz="1200">
                <a:solidFill>
                  <a:srgbClr val="880000"/>
                </a:solidFill>
              </a:rPr>
              <a:t>1</a:t>
            </a:r>
            <a:endParaRPr sz="1200">
              <a:solidFill>
                <a:srgbClr val="8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444444"/>
                </a:solidFill>
              </a:rPr>
              <a:t>RIGHT = </a:t>
            </a:r>
            <a:r>
              <a:rPr lang="es" sz="1200">
                <a:solidFill>
                  <a:srgbClr val="880000"/>
                </a:solidFill>
              </a:rPr>
              <a:t>2</a:t>
            </a:r>
            <a:endParaRPr sz="1200">
              <a:solidFill>
                <a:srgbClr val="8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444444"/>
                </a:solidFill>
              </a:rPr>
              <a:t>UP = </a:t>
            </a:r>
            <a:r>
              <a:rPr lang="es" sz="1200">
                <a:solidFill>
                  <a:srgbClr val="880000"/>
                </a:solidFill>
              </a:rPr>
              <a:t>3</a:t>
            </a:r>
            <a:endParaRPr sz="1200">
              <a:solidFill>
                <a:srgbClr val="880000"/>
              </a:solidFill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447900" y="3762550"/>
            <a:ext cx="79374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200"/>
              <a:t>In python: </a:t>
            </a:r>
            <a:r>
              <a:rPr lang="es" sz="1200" u="sng">
                <a:solidFill>
                  <a:schemeClr val="hlink"/>
                </a:solidFill>
                <a:hlinkClick r:id="rId3"/>
              </a:rPr>
              <a:t>code</a:t>
            </a:r>
            <a:endParaRPr sz="1200">
              <a:solidFill>
                <a:srgbClr val="FA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s" sz="1200">
                <a:solidFill>
                  <a:srgbClr val="FA0000"/>
                </a:solidFill>
              </a:rPr>
              <a:t>Lecture https://becominghuman.ai/genetic-algorithm-for-reinforcement-learning-a38a5612c4dc</a:t>
            </a:r>
            <a:endParaRPr sz="1200">
              <a:solidFill>
                <a:srgbClr val="FA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1069943" y="465148"/>
            <a:ext cx="7004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>
                <a:solidFill>
                  <a:srgbClr val="027BC0"/>
                </a:solidFill>
              </a:rPr>
              <a:t>Overview</a:t>
            </a:r>
            <a:endParaRPr>
              <a:solidFill>
                <a:srgbClr val="027B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1069950" y="1094250"/>
            <a:ext cx="3000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/>
              <a:t>The Problem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/>
              <a:t>Gradient Descent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/>
              <a:t>Genetic Algorithms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" sz="1500">
                <a:solidFill>
                  <a:schemeClr val="dk1"/>
                </a:solidFill>
              </a:rPr>
              <a:t>Examples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7AF3"/>
              </a:buClr>
              <a:buSzPts val="1500"/>
              <a:buChar char="●"/>
            </a:pPr>
            <a:r>
              <a:rPr b="1" lang="es" sz="1500" u="sng">
                <a:solidFill>
                  <a:srgbClr val="307AF3"/>
                </a:solidFill>
              </a:rPr>
              <a:t>References</a:t>
            </a:r>
            <a:endParaRPr b="1" sz="1500" u="sng">
              <a:solidFill>
                <a:srgbClr val="307AF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455329" y="289844"/>
            <a:ext cx="82482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ts val="1600"/>
              <a:buNone/>
            </a:pPr>
            <a:r>
              <a:rPr lang="es">
                <a:solidFill>
                  <a:schemeClr val="accent1"/>
                </a:solidFill>
              </a:rPr>
              <a:t>References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439750" y="1046125"/>
            <a:ext cx="97305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Ian Millington. </a:t>
            </a:r>
            <a:r>
              <a:rPr i="1" lang="es" sz="1200"/>
              <a:t>AI for Games</a:t>
            </a:r>
            <a:r>
              <a:rPr lang="es" sz="1200"/>
              <a:t> (3rd edition). CRC Press, 2019.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Rafael Matsunaga.</a:t>
            </a:r>
            <a:r>
              <a:rPr lang="es" sz="1200">
                <a:solidFill>
                  <a:srgbClr val="FA0000"/>
                </a:solidFill>
              </a:rPr>
              <a:t> </a:t>
            </a:r>
            <a:r>
              <a:rPr lang="es" sz="1200">
                <a:solidFill>
                  <a:srgbClr val="FA0000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Genetic Cars</a:t>
            </a:r>
            <a:r>
              <a:rPr lang="es" sz="1200">
                <a:solidFill>
                  <a:srgbClr val="FA0000"/>
                </a:solidFill>
              </a:rPr>
              <a:t>, </a:t>
            </a:r>
            <a:r>
              <a:rPr lang="es" sz="1200">
                <a:solidFill>
                  <a:srgbClr val="FA0000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r>
              <a:rPr lang="es" sz="1200"/>
              <a:t>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Sebastian-Schuchmann. </a:t>
            </a:r>
            <a:r>
              <a:rPr lang="es" sz="1200">
                <a:solidFill>
                  <a:srgbClr val="FA0000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Genetic Algorithm in Unity</a:t>
            </a:r>
            <a:r>
              <a:rPr lang="es" sz="1200">
                <a:solidFill>
                  <a:srgbClr val="FA0000"/>
                </a:solidFill>
              </a:rPr>
              <a:t>.</a:t>
            </a:r>
            <a:endParaRPr sz="1200">
              <a:solidFill>
                <a:srgbClr val="FA0000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Kip Parker.</a:t>
            </a:r>
            <a:r>
              <a:rPr lang="es" sz="1200">
                <a:solidFill>
                  <a:srgbClr val="FA0000"/>
                </a:solidFill>
              </a:rPr>
              <a:t> </a:t>
            </a:r>
            <a:r>
              <a:rPr lang="es" sz="1200">
                <a:solidFill>
                  <a:srgbClr val="FA0000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Building a neural network framework in C#</a:t>
            </a:r>
            <a:r>
              <a:rPr lang="es" sz="1200">
                <a:solidFill>
                  <a:srgbClr val="FA0000"/>
                </a:solidFill>
              </a:rPr>
              <a:t>.</a:t>
            </a:r>
            <a:endParaRPr sz="1200">
              <a:solidFill>
                <a:srgbClr val="FA0000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Viktor Seč.</a:t>
            </a:r>
            <a:r>
              <a:rPr lang="es" sz="1200">
                <a:solidFill>
                  <a:srgbClr val="FA0000"/>
                </a:solidFill>
              </a:rPr>
              <a:t> </a:t>
            </a:r>
            <a:r>
              <a:rPr lang="es" sz="1200">
                <a:solidFill>
                  <a:srgbClr val="FA0000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Karl Sims - Evolving Virtual Creatures With Genetic Algorithms</a:t>
            </a:r>
            <a:r>
              <a:rPr lang="es" sz="1200">
                <a:solidFill>
                  <a:srgbClr val="FA0000"/>
                </a:solidFill>
              </a:rPr>
              <a:t>.</a:t>
            </a:r>
            <a:r>
              <a:rPr lang="es" sz="1200"/>
              <a:t> 1994.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Thomas Geijtenbeek. </a:t>
            </a:r>
            <a:r>
              <a:rPr lang="es" sz="1200">
                <a:solidFill>
                  <a:srgbClr val="FA0000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Flexible Muscle-Based Locomotion for Bipedal Creatures</a:t>
            </a:r>
            <a:r>
              <a:rPr lang="es" sz="1200"/>
              <a:t>. 2013.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1069943" y="465148"/>
            <a:ext cx="7004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>
                <a:solidFill>
                  <a:srgbClr val="027BC0"/>
                </a:solidFill>
              </a:rPr>
              <a:t>Overview</a:t>
            </a:r>
            <a:endParaRPr>
              <a:solidFill>
                <a:srgbClr val="027B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8"/>
          <p:cNvSpPr txBox="1"/>
          <p:nvPr/>
        </p:nvSpPr>
        <p:spPr>
          <a:xfrm>
            <a:off x="1069950" y="1094250"/>
            <a:ext cx="3000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27BC0"/>
              </a:buClr>
              <a:buSzPts val="1500"/>
              <a:buChar char="●"/>
            </a:pPr>
            <a:r>
              <a:rPr b="1" lang="es" sz="1500" u="sng">
                <a:solidFill>
                  <a:srgbClr val="027BC0"/>
                </a:solidFill>
              </a:rPr>
              <a:t>The Problem</a:t>
            </a:r>
            <a:endParaRPr b="1" sz="1500" u="sng">
              <a:solidFill>
                <a:srgbClr val="027BC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/>
              <a:t>Gradient Descent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/>
              <a:t>Genetic Algorithms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/>
              <a:t>Examples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/>
              <a:t>References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" type="body"/>
          </p:nvPr>
        </p:nvSpPr>
        <p:spPr>
          <a:xfrm>
            <a:off x="455329" y="289844"/>
            <a:ext cx="82482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>
                <a:solidFill>
                  <a:srgbClr val="027BC0"/>
                </a:solidFill>
                <a:latin typeface="Arial"/>
                <a:ea typeface="Arial"/>
                <a:cs typeface="Arial"/>
                <a:sym typeface="Arial"/>
              </a:rPr>
              <a:t>The Problem</a:t>
            </a:r>
            <a:endParaRPr>
              <a:solidFill>
                <a:srgbClr val="027B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027B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027B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SzPts val="1600"/>
              <a:buNone/>
            </a:pPr>
            <a:r>
              <a:t/>
            </a:r>
            <a:endParaRPr>
              <a:solidFill>
                <a:srgbClr val="027B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9"/>
          <p:cNvSpPr txBox="1"/>
          <p:nvPr/>
        </p:nvSpPr>
        <p:spPr>
          <a:xfrm>
            <a:off x="455325" y="795650"/>
            <a:ext cx="7149900" cy="22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200"/>
              <a:buChar char="●"/>
            </a:pPr>
            <a:r>
              <a:rPr b="1" lang="es" sz="1200"/>
              <a:t>Problem</a:t>
            </a:r>
            <a:r>
              <a:rPr lang="es" sz="1200"/>
              <a:t>: setting parameters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Example 1: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/>
              <a:t>Strategy Game with diferent kind of units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/>
              <a:t>Every unit have diferent attributes (attack, defense, life points)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/>
              <a:t>All the units have to be useful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/>
              <a:t>We need to balance them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Example 2: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/>
              <a:t>Game difficulty level adjustment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Example 3: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/>
              <a:t>Setting parameters of a Machine Learning algorithm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455329" y="289844"/>
            <a:ext cx="82482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ts val="1600"/>
              <a:buNone/>
            </a:pPr>
            <a:r>
              <a:rPr lang="es">
                <a:solidFill>
                  <a:srgbClr val="027BC0"/>
                </a:solidFill>
              </a:rPr>
              <a:t>Context</a:t>
            </a:r>
            <a:endParaRPr>
              <a:solidFill>
                <a:srgbClr val="027BC0"/>
              </a:solidFill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455325" y="868600"/>
            <a:ext cx="6030300" cy="17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200"/>
              <a:buChar char="●"/>
            </a:pPr>
            <a:r>
              <a:rPr b="1" lang="es" sz="1200">
                <a:highlight>
                  <a:srgbClr val="FFFFFF"/>
                </a:highlight>
              </a:rPr>
              <a:t>Problem</a:t>
            </a:r>
            <a:r>
              <a:rPr lang="es" sz="1200">
                <a:highlight>
                  <a:srgbClr val="FFFFFF"/>
                </a:highlight>
              </a:rPr>
              <a:t>: Strategy Game</a:t>
            </a:r>
            <a:endParaRPr sz="1200"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>
                <a:highlight>
                  <a:srgbClr val="FFFFFF"/>
                </a:highlight>
              </a:rPr>
              <a:t>10 unit types</a:t>
            </a:r>
            <a:endParaRPr sz="1200"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>
                <a:highlight>
                  <a:srgbClr val="FFFFFF"/>
                </a:highlight>
              </a:rPr>
              <a:t>3 attributes (attack, defense, life)</a:t>
            </a:r>
            <a:endParaRPr sz="1200"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>
                <a:highlight>
                  <a:srgbClr val="FFFFFF"/>
                </a:highlight>
              </a:rPr>
              <a:t>20 possible values (1..20)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>
                <a:highlight>
                  <a:srgbClr val="FFFFFF"/>
                </a:highlight>
              </a:rPr>
              <a:t>So the possible combinations will be </a:t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2300"/>
              </a:spcBef>
              <a:spcAft>
                <a:spcPts val="1500"/>
              </a:spcAft>
              <a:buNone/>
            </a:pPr>
            <a:r>
              <a:rPr lang="es" sz="1200">
                <a:solidFill>
                  <a:srgbClr val="027BC0"/>
                </a:solidFill>
                <a:highlight>
                  <a:srgbClr val="FFFFFF"/>
                </a:highlight>
              </a:rPr>
              <a:t>testing all combinations is impossible</a:t>
            </a:r>
            <a:endParaRPr sz="1200">
              <a:solidFill>
                <a:srgbClr val="027BC0"/>
              </a:solidFill>
              <a:highlight>
                <a:srgbClr val="FFFFFF"/>
              </a:highlight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455325" y="2668050"/>
            <a:ext cx="3000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200"/>
              <a:buChar char="●"/>
            </a:pPr>
            <a:r>
              <a:rPr b="1" lang="es" sz="1200">
                <a:highlight>
                  <a:srgbClr val="FFFFFF"/>
                </a:highlight>
              </a:rPr>
              <a:t>Solution</a:t>
            </a:r>
            <a:r>
              <a:rPr lang="es" sz="1200">
                <a:highlight>
                  <a:srgbClr val="FFFFFF"/>
                </a:highlight>
              </a:rPr>
              <a:t>:</a:t>
            </a:r>
            <a:endParaRPr sz="1200"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>
                <a:highlight>
                  <a:srgbClr val="FFFFFF"/>
                </a:highlight>
              </a:rPr>
              <a:t>Find a </a:t>
            </a:r>
            <a:r>
              <a:rPr i="1" lang="es" sz="1200">
                <a:highlight>
                  <a:srgbClr val="FFFFFF"/>
                </a:highlight>
              </a:rPr>
              <a:t>reasonably</a:t>
            </a:r>
            <a:r>
              <a:rPr lang="es" sz="1200">
                <a:highlight>
                  <a:srgbClr val="FFFFFF"/>
                </a:highlight>
              </a:rPr>
              <a:t> good solution in a limited time</a:t>
            </a:r>
            <a:endParaRPr sz="1200"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7BC0"/>
              </a:buClr>
              <a:buSzPts val="1200"/>
              <a:buChar char="○"/>
            </a:pPr>
            <a:r>
              <a:rPr lang="es" sz="1200">
                <a:solidFill>
                  <a:srgbClr val="027BC0"/>
                </a:solidFill>
                <a:highlight>
                  <a:srgbClr val="FFFFFF"/>
                </a:highlight>
              </a:rPr>
              <a:t>Optimisation algorithms</a:t>
            </a:r>
            <a:endParaRPr sz="1200">
              <a:solidFill>
                <a:srgbClr val="027BC0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7BC0"/>
              </a:buClr>
              <a:buSzPts val="1200"/>
              <a:buChar char="●"/>
            </a:pPr>
            <a:r>
              <a:rPr lang="es" sz="1200">
                <a:solidFill>
                  <a:srgbClr val="027BC0"/>
                </a:solidFill>
                <a:highlight>
                  <a:srgbClr val="FFFFFF"/>
                </a:highlight>
              </a:rPr>
              <a:t>The Curse of Dimensionality</a:t>
            </a:r>
            <a:endParaRPr sz="1200">
              <a:solidFill>
                <a:srgbClr val="027BC0"/>
              </a:solidFill>
              <a:highlight>
                <a:srgbClr val="FFFFFF"/>
              </a:highlight>
            </a:endParaRPr>
          </a:p>
        </p:txBody>
      </p:sp>
      <p:pic>
        <p:nvPicPr>
          <p:cNvPr id="60" name="Google Shape;60;p10"/>
          <p:cNvPicPr preferRelativeResize="0"/>
          <p:nvPr/>
        </p:nvPicPr>
        <p:blipFill rotWithShape="1">
          <a:blip r:embed="rId3">
            <a:alphaModFix/>
          </a:blip>
          <a:srcRect b="0" l="0" r="75333" t="35081"/>
          <a:stretch/>
        </p:blipFill>
        <p:spPr>
          <a:xfrm>
            <a:off x="5157650" y="14850"/>
            <a:ext cx="1327974" cy="12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0"/>
          <p:cNvPicPr preferRelativeResize="0"/>
          <p:nvPr/>
        </p:nvPicPr>
        <p:blipFill rotWithShape="1">
          <a:blip r:embed="rId3">
            <a:alphaModFix/>
          </a:blip>
          <a:srcRect b="7334" l="32608" r="39163" t="19470"/>
          <a:stretch/>
        </p:blipFill>
        <p:spPr>
          <a:xfrm>
            <a:off x="6135875" y="1233750"/>
            <a:ext cx="1519776" cy="137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0"/>
          <p:cNvPicPr preferRelativeResize="0"/>
          <p:nvPr/>
        </p:nvPicPr>
        <p:blipFill rotWithShape="1">
          <a:blip r:embed="rId3">
            <a:alphaModFix/>
          </a:blip>
          <a:srcRect b="8450" l="63204" r="0" t="0"/>
          <a:stretch/>
        </p:blipFill>
        <p:spPr>
          <a:xfrm>
            <a:off x="6709600" y="2608049"/>
            <a:ext cx="1981050" cy="17190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0"/>
          <p:cNvSpPr txBox="1"/>
          <p:nvPr/>
        </p:nvSpPr>
        <p:spPr>
          <a:xfrm>
            <a:off x="3072000" y="3911575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92672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source</a:t>
            </a:r>
            <a:endParaRPr sz="800"/>
          </a:p>
        </p:txBody>
      </p:sp>
      <p:pic>
        <p:nvPicPr>
          <p:cNvPr id="64" name="Google Shape;64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2950" y="2001000"/>
            <a:ext cx="561605" cy="3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455329" y="289844"/>
            <a:ext cx="82482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ts val="1600"/>
              <a:buNone/>
            </a:pPr>
            <a:r>
              <a:rPr lang="es">
                <a:solidFill>
                  <a:srgbClr val="027BC0"/>
                </a:solidFill>
              </a:rPr>
              <a:t>The Problem in Optimization</a:t>
            </a:r>
            <a:endParaRPr>
              <a:solidFill>
                <a:srgbClr val="027BC0"/>
              </a:solidFill>
            </a:endParaRPr>
          </a:p>
        </p:txBody>
      </p:sp>
      <p:sp>
        <p:nvSpPr>
          <p:cNvPr id="70" name="Google Shape;70;p11"/>
          <p:cNvSpPr txBox="1"/>
          <p:nvPr/>
        </p:nvSpPr>
        <p:spPr>
          <a:xfrm>
            <a:off x="576475" y="3719375"/>
            <a:ext cx="5788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200"/>
              <a:buChar char="●"/>
            </a:pPr>
            <a:r>
              <a:rPr lang="es" sz="1200">
                <a:solidFill>
                  <a:srgbClr val="027BC0"/>
                </a:solidFill>
              </a:rPr>
              <a:t>Objective function</a:t>
            </a:r>
            <a:r>
              <a:rPr lang="es" sz="1200"/>
              <a:t>: many minima/maxima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Simplest methods get stuck in local minima</a:t>
            </a:r>
            <a:endParaRPr sz="1200"/>
          </a:p>
        </p:txBody>
      </p:sp>
      <p:pic>
        <p:nvPicPr>
          <p:cNvPr id="71" name="Google Shape;7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325" y="795644"/>
            <a:ext cx="3821341" cy="2229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1069943" y="465148"/>
            <a:ext cx="7004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>
                <a:solidFill>
                  <a:srgbClr val="027BC0"/>
                </a:solidFill>
              </a:rPr>
              <a:t>Overview</a:t>
            </a:r>
            <a:endParaRPr>
              <a:solidFill>
                <a:srgbClr val="027B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2"/>
          <p:cNvSpPr txBox="1"/>
          <p:nvPr/>
        </p:nvSpPr>
        <p:spPr>
          <a:xfrm>
            <a:off x="1069950" y="1094250"/>
            <a:ext cx="3000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/>
              <a:t>The Problem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7BC0"/>
              </a:buClr>
              <a:buSzPts val="1500"/>
              <a:buChar char="●"/>
            </a:pPr>
            <a:r>
              <a:rPr b="1" lang="es" sz="1500" u="sng">
                <a:solidFill>
                  <a:srgbClr val="027BC0"/>
                </a:solidFill>
              </a:rPr>
              <a:t>Gradient Descent</a:t>
            </a:r>
            <a:endParaRPr b="1" sz="1500" u="sng">
              <a:solidFill>
                <a:srgbClr val="027BC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/>
              <a:t>Genetic Algorithms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/>
              <a:t>Examples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/>
              <a:t>References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455329" y="289844"/>
            <a:ext cx="82482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ts val="1600"/>
              <a:buNone/>
            </a:pPr>
            <a:r>
              <a:rPr lang="es">
                <a:solidFill>
                  <a:srgbClr val="027BC0"/>
                </a:solidFill>
              </a:rPr>
              <a:t>Gradient Descent</a:t>
            </a:r>
            <a:endParaRPr>
              <a:solidFill>
                <a:srgbClr val="027BC0"/>
              </a:solidFill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455325" y="3452250"/>
            <a:ext cx="5805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Methafor: going down a mountain to the lowest point.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Gradient (partial derivatives) gives the direction of steepest descent</a:t>
            </a:r>
            <a:endParaRPr sz="1200"/>
          </a:p>
        </p:txBody>
      </p:sp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638" y="795644"/>
            <a:ext cx="4621572" cy="235180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3079425" y="303675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92672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source</a:t>
            </a: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455329" y="289844"/>
            <a:ext cx="82482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>
                <a:solidFill>
                  <a:srgbClr val="027BC0"/>
                </a:solidFill>
              </a:rPr>
              <a:t>Gradient descent example</a:t>
            </a:r>
            <a:endParaRPr>
              <a:solidFill>
                <a:srgbClr val="027BC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600"/>
              <a:buNone/>
            </a:pPr>
            <a:r>
              <a:t/>
            </a:r>
            <a:endParaRPr>
              <a:solidFill>
                <a:srgbClr val="027BC0"/>
              </a:solidFill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455325" y="7956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highlight>
                  <a:srgbClr val="FFFFFF"/>
                </a:highlight>
              </a:rPr>
              <a:t>Let's the function:</a:t>
            </a:r>
            <a:endParaRPr sz="1200"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325" y="1164950"/>
            <a:ext cx="2171800" cy="6688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55325" y="19745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highlight>
                  <a:srgbClr val="FFFFFF"/>
                </a:highlight>
              </a:rPr>
              <a:t>Optimization:</a:t>
            </a:r>
            <a:endParaRPr sz="12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325" y="2343875"/>
            <a:ext cx="1830175" cy="17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41225" y="410275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A0000"/>
                </a:solidFill>
                <a:highlight>
                  <a:srgbClr val="FFFFFF"/>
                </a:highlight>
              </a:rPr>
              <a:t>Source: </a:t>
            </a:r>
            <a:r>
              <a:rPr lang="es" sz="800">
                <a:solidFill>
                  <a:srgbClr val="FA0000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Lulu's blog</a:t>
            </a:r>
            <a:endParaRPr sz="800">
              <a:solidFill>
                <a:srgbClr val="FA0000"/>
              </a:solidFill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88825" y="795644"/>
            <a:ext cx="3314700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5546175" y="3229150"/>
            <a:ext cx="30000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200">
                <a:highlight>
                  <a:srgbClr val="FFFFFF"/>
                </a:highlight>
              </a:rPr>
              <a:t>In python: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s" sz="1200" u="sng">
                <a:solidFill>
                  <a:schemeClr val="hlink"/>
                </a:solidFill>
                <a:highlight>
                  <a:srgbClr val="FFFFFF"/>
                </a:highlight>
                <a:hlinkClick r:id="rId7"/>
              </a:rPr>
              <a:t>view / notebook</a:t>
            </a:r>
            <a:endParaRPr sz="1200"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455329" y="289844"/>
            <a:ext cx="82482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ts val="1600"/>
              <a:buNone/>
            </a:pPr>
            <a:r>
              <a:rPr lang="es">
                <a:solidFill>
                  <a:srgbClr val="027BC0"/>
                </a:solidFill>
              </a:rPr>
              <a:t>Hyperparameter: Step Size</a:t>
            </a:r>
            <a:endParaRPr>
              <a:solidFill>
                <a:srgbClr val="027BC0"/>
              </a:solidFill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439750" y="795650"/>
            <a:ext cx="65535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07AF3"/>
                </a:solidFill>
              </a:rPr>
              <a:t>Step size (η)</a:t>
            </a:r>
            <a:r>
              <a:rPr lang="es" sz="1200"/>
              <a:t>: factor to the gradient (arrow length)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Too small: progress will be sloooooow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Too big: it may jump over minima or go back and forth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Can be adaptive (decrease with iterations)</a:t>
            </a:r>
            <a:endParaRPr sz="1200"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988" y="1994750"/>
            <a:ext cx="4010025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3072000" y="4004525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A0000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source</a:t>
            </a:r>
            <a:endParaRPr sz="800">
              <a:solidFill>
                <a:srgbClr val="FA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P2020">
      <a:dk1>
        <a:srgbClr val="32414F"/>
      </a:dk1>
      <a:lt1>
        <a:srgbClr val="FFFFFF"/>
      </a:lt1>
      <a:dk2>
        <a:srgbClr val="154464"/>
      </a:dk2>
      <a:lt2>
        <a:srgbClr val="F8F8F8"/>
      </a:lt2>
      <a:accent1>
        <a:srgbClr val="2F6E9A"/>
      </a:accent1>
      <a:accent2>
        <a:srgbClr val="5E93BD"/>
      </a:accent2>
      <a:accent3>
        <a:srgbClr val="C3D8DB"/>
      </a:accent3>
      <a:accent4>
        <a:srgbClr val="EAEBED"/>
      </a:accent4>
      <a:accent5>
        <a:srgbClr val="00AFB1"/>
      </a:accent5>
      <a:accent6>
        <a:srgbClr val="6CCACD"/>
      </a:accent6>
      <a:hlink>
        <a:srgbClr val="00AFB1"/>
      </a:hlink>
      <a:folHlink>
        <a:srgbClr val="2F6E9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