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1" r:id="rId6"/>
    <p:sldId id="282" r:id="rId7"/>
    <p:sldId id="283" r:id="rId8"/>
    <p:sldId id="284" r:id="rId9"/>
    <p:sldId id="285" r:id="rId10"/>
    <p:sldId id="286" r:id="rId11"/>
    <p:sldId id="287" r:id="rId12"/>
    <p:sldId id="288" r:id="rId13"/>
    <p:sldId id="28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19" autoAdjust="0"/>
  </p:normalViewPr>
  <p:slideViewPr>
    <p:cSldViewPr snapToGrid="0">
      <p:cViewPr varScale="1">
        <p:scale>
          <a:sx n="100" d="100"/>
          <a:sy n="100" d="100"/>
        </p:scale>
        <p:origin x="102"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7CCF5-DA3F-4E5F-BE7C-D8111B2BFEBA}"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E754A2A0-41CE-428B-9DDC-DCD1FD12D16A}">
      <dgm:prSet/>
      <dgm:spPr/>
      <dgm:t>
        <a:bodyPr/>
        <a:lstStyle/>
        <a:p>
          <a:pPr>
            <a:defRPr b="1"/>
          </a:pPr>
          <a:r>
            <a:rPr lang="en-US" dirty="0"/>
            <a:t>Brief Description</a:t>
          </a:r>
        </a:p>
      </dgm:t>
    </dgm:pt>
    <dgm:pt modelId="{BE164097-A5AA-4EA1-9E64-D7FCD4DD2A4E}" type="parTrans" cxnId="{507A74C7-FEAF-4A4C-9250-0613CBC2F127}">
      <dgm:prSet/>
      <dgm:spPr/>
      <dgm:t>
        <a:bodyPr/>
        <a:lstStyle/>
        <a:p>
          <a:endParaRPr lang="en-US"/>
        </a:p>
      </dgm:t>
    </dgm:pt>
    <dgm:pt modelId="{02D8D4EF-9694-45C7-AF26-E20371B3C352}" type="sibTrans" cxnId="{507A74C7-FEAF-4A4C-9250-0613CBC2F127}">
      <dgm:prSet/>
      <dgm:spPr/>
      <dgm:t>
        <a:bodyPr/>
        <a:lstStyle/>
        <a:p>
          <a:endParaRPr lang="en-US"/>
        </a:p>
      </dgm:t>
    </dgm:pt>
    <dgm:pt modelId="{C2F66EED-74C3-4F36-A1D4-8AFCBB009938}">
      <dgm:prSet/>
      <dgm:spPr/>
      <dgm:t>
        <a:bodyPr/>
        <a:lstStyle/>
        <a:p>
          <a:r>
            <a:rPr lang="en-US" dirty="0"/>
            <a:t>Facts are that cities and major highways around the globe have recorded high rate of road fatality resulting from accident severity.</a:t>
          </a:r>
        </a:p>
      </dgm:t>
    </dgm:pt>
    <dgm:pt modelId="{5CF5C62A-BD1A-4922-92B6-33ECA44C1F76}" type="parTrans" cxnId="{7A243DB8-C0B8-4718-B558-CE939B8FF03E}">
      <dgm:prSet/>
      <dgm:spPr/>
      <dgm:t>
        <a:bodyPr/>
        <a:lstStyle/>
        <a:p>
          <a:endParaRPr lang="en-US"/>
        </a:p>
      </dgm:t>
    </dgm:pt>
    <dgm:pt modelId="{F9BAA161-AAEC-4A41-B4D9-A27EAD80526E}" type="sibTrans" cxnId="{7A243DB8-C0B8-4718-B558-CE939B8FF03E}">
      <dgm:prSet/>
      <dgm:spPr/>
      <dgm:t>
        <a:bodyPr/>
        <a:lstStyle/>
        <a:p>
          <a:endParaRPr lang="en-US"/>
        </a:p>
      </dgm:t>
    </dgm:pt>
    <dgm:pt modelId="{DCCE571A-4D30-4294-ABAF-6885F619D2D9}">
      <dgm:prSet/>
      <dgm:spPr/>
      <dgm:t>
        <a:bodyPr/>
        <a:lstStyle/>
        <a:p>
          <a:pPr>
            <a:defRPr b="1"/>
          </a:pPr>
          <a:r>
            <a:rPr lang="en-US" dirty="0"/>
            <a:t>Problem Statement</a:t>
          </a:r>
        </a:p>
      </dgm:t>
    </dgm:pt>
    <dgm:pt modelId="{3AD83C96-5A95-4337-BF2D-97454AF7F108}" type="parTrans" cxnId="{E70347E4-4461-4B80-8927-4CA0AEBFAAF8}">
      <dgm:prSet/>
      <dgm:spPr/>
      <dgm:t>
        <a:bodyPr/>
        <a:lstStyle/>
        <a:p>
          <a:endParaRPr lang="en-US"/>
        </a:p>
      </dgm:t>
    </dgm:pt>
    <dgm:pt modelId="{2C1DF6EC-6090-4926-A556-3D2417B7F2AA}" type="sibTrans" cxnId="{E70347E4-4461-4B80-8927-4CA0AEBFAAF8}">
      <dgm:prSet/>
      <dgm:spPr/>
      <dgm:t>
        <a:bodyPr/>
        <a:lstStyle/>
        <a:p>
          <a:endParaRPr lang="en-US"/>
        </a:p>
      </dgm:t>
    </dgm:pt>
    <dgm:pt modelId="{B4C55E9F-B5C0-4AD1-919B-D2D83AC9CD40}">
      <dgm:prSet/>
      <dgm:spPr/>
      <dgm:t>
        <a:bodyPr/>
        <a:lstStyle/>
        <a:p>
          <a:r>
            <a:rPr lang="en-GB" dirty="0"/>
            <a:t>The data provide an overview of the various incidents that have occurred, and factors that have influenced these incidents. </a:t>
          </a:r>
          <a:endParaRPr lang="en-US" dirty="0"/>
        </a:p>
      </dgm:t>
    </dgm:pt>
    <dgm:pt modelId="{D1B05DEA-DFE0-4560-B75F-1C2BCB67A7C6}" type="parTrans" cxnId="{B2BEE9D2-644C-400C-8E33-2C4491C5B104}">
      <dgm:prSet/>
      <dgm:spPr/>
      <dgm:t>
        <a:bodyPr/>
        <a:lstStyle/>
        <a:p>
          <a:endParaRPr lang="en-US"/>
        </a:p>
      </dgm:t>
    </dgm:pt>
    <dgm:pt modelId="{A6301E27-5ACC-4907-A7C8-B41877235C87}" type="sibTrans" cxnId="{B2BEE9D2-644C-400C-8E33-2C4491C5B104}">
      <dgm:prSet/>
      <dgm:spPr/>
      <dgm:t>
        <a:bodyPr/>
        <a:lstStyle/>
        <a:p>
          <a:endParaRPr lang="en-US"/>
        </a:p>
      </dgm:t>
    </dgm:pt>
    <dgm:pt modelId="{1C1B28B7-2609-4BAA-AAAB-5801EDFD334C}">
      <dgm:prSet/>
      <dgm:spPr/>
      <dgm:t>
        <a:bodyPr/>
        <a:lstStyle/>
        <a:p>
          <a:pPr>
            <a:defRPr b="1"/>
          </a:pPr>
          <a:r>
            <a:rPr lang="en-US" dirty="0"/>
            <a:t>Interest</a:t>
          </a:r>
        </a:p>
      </dgm:t>
    </dgm:pt>
    <dgm:pt modelId="{2BF5F791-D223-44A4-B231-6C3F4B786D08}" type="parTrans" cxnId="{05037335-2E5B-48BE-86A9-5372B1A16299}">
      <dgm:prSet/>
      <dgm:spPr/>
      <dgm:t>
        <a:bodyPr/>
        <a:lstStyle/>
        <a:p>
          <a:endParaRPr lang="en-US"/>
        </a:p>
      </dgm:t>
    </dgm:pt>
    <dgm:pt modelId="{A432C086-9156-4D32-A06E-6E237CC66D92}" type="sibTrans" cxnId="{05037335-2E5B-48BE-86A9-5372B1A16299}">
      <dgm:prSet/>
      <dgm:spPr/>
      <dgm:t>
        <a:bodyPr/>
        <a:lstStyle/>
        <a:p>
          <a:endParaRPr lang="en-US"/>
        </a:p>
      </dgm:t>
    </dgm:pt>
    <dgm:pt modelId="{28C188E4-A3B1-47AF-802E-B2DED21921BA}">
      <dgm:prSet/>
      <dgm:spPr/>
      <dgm:t>
        <a:bodyPr/>
        <a:lstStyle/>
        <a:p>
          <a:r>
            <a:rPr lang="x-none" dirty="0"/>
            <a:t>The reduction in severity of accidents can be beneficial to the Public </a:t>
          </a:r>
          <a:r>
            <a:rPr lang="en-US" dirty="0"/>
            <a:t>mostly </a:t>
          </a:r>
          <a:r>
            <a:rPr lang="x-none" dirty="0"/>
            <a:t>which works towards improving those road factors and the car drivers themselves who may take precaution to reduce the severity of accidents.</a:t>
          </a:r>
          <a:endParaRPr lang="en-US" dirty="0"/>
        </a:p>
      </dgm:t>
    </dgm:pt>
    <dgm:pt modelId="{C89C556F-BA69-4B68-9F7C-1121B26764B0}" type="parTrans" cxnId="{B807BF75-BC86-4A84-AB83-7B8BC68E737C}">
      <dgm:prSet/>
      <dgm:spPr/>
      <dgm:t>
        <a:bodyPr/>
        <a:lstStyle/>
        <a:p>
          <a:endParaRPr lang="en-US"/>
        </a:p>
      </dgm:t>
    </dgm:pt>
    <dgm:pt modelId="{7BEFF1EA-4DB5-4BD3-A89B-DF0184626A1A}" type="sibTrans" cxnId="{B807BF75-BC86-4A84-AB83-7B8BC68E737C}">
      <dgm:prSet/>
      <dgm:spPr/>
      <dgm:t>
        <a:bodyPr/>
        <a:lstStyle/>
        <a:p>
          <a:endParaRPr lang="en-US"/>
        </a:p>
      </dgm:t>
    </dgm:pt>
    <dgm:pt modelId="{E73E8133-584D-4C45-99EA-6F2691A17A73}">
      <dgm:prSet/>
      <dgm:spPr/>
      <dgm:t>
        <a:bodyPr/>
        <a:lstStyle/>
        <a:p>
          <a:r>
            <a:rPr lang="en-GB" dirty="0"/>
            <a:t>These accidents are majorly caused by human errors; violation of traffic rules; driving under the influence of alcohol; road and weather conditions and so on. </a:t>
          </a:r>
          <a:endParaRPr lang="en-US" dirty="0"/>
        </a:p>
      </dgm:t>
    </dgm:pt>
    <dgm:pt modelId="{19366B0E-517E-41A1-A871-4D800CF4D2F7}" type="parTrans" cxnId="{CE13601D-E1A5-42B4-9435-EF16045E60FA}">
      <dgm:prSet/>
      <dgm:spPr/>
      <dgm:t>
        <a:bodyPr/>
        <a:lstStyle/>
        <a:p>
          <a:endParaRPr lang="en-US"/>
        </a:p>
      </dgm:t>
    </dgm:pt>
    <dgm:pt modelId="{C09243AF-AD07-4CBF-84F7-E2CD9DD2CEF1}" type="sibTrans" cxnId="{CE13601D-E1A5-42B4-9435-EF16045E60FA}">
      <dgm:prSet/>
      <dgm:spPr/>
      <dgm:t>
        <a:bodyPr/>
        <a:lstStyle/>
        <a:p>
          <a:endParaRPr lang="en-US"/>
        </a:p>
      </dgm:t>
    </dgm:pt>
    <dgm:pt modelId="{19AE6A50-B2F7-4F98-A456-DF10E94887E7}">
      <dgm:prSet/>
      <dgm:spPr/>
      <dgm:t>
        <a:bodyPr/>
        <a:lstStyle/>
        <a:p>
          <a:r>
            <a:rPr lang="en-GB" dirty="0"/>
            <a:t>Accident cannot be eliminated from our roads as we commute from one place to another, but the Severity can be mitigated if all the causes are analysed and solutions are proffered. </a:t>
          </a:r>
          <a:endParaRPr lang="en-US" dirty="0"/>
        </a:p>
      </dgm:t>
    </dgm:pt>
    <dgm:pt modelId="{FCAB35B7-FF11-4E93-9864-F2B9C97274F4}" type="parTrans" cxnId="{F938F5D5-804D-4B23-8281-BE5677075ACA}">
      <dgm:prSet/>
      <dgm:spPr/>
      <dgm:t>
        <a:bodyPr/>
        <a:lstStyle/>
        <a:p>
          <a:endParaRPr lang="en-US"/>
        </a:p>
      </dgm:t>
    </dgm:pt>
    <dgm:pt modelId="{F7BDB8CA-0E84-4B27-8BED-5C7340299BE3}" type="sibTrans" cxnId="{F938F5D5-804D-4B23-8281-BE5677075ACA}">
      <dgm:prSet/>
      <dgm:spPr/>
      <dgm:t>
        <a:bodyPr/>
        <a:lstStyle/>
        <a:p>
          <a:endParaRPr lang="en-US"/>
        </a:p>
      </dgm:t>
    </dgm:pt>
    <dgm:pt modelId="{6BF509EE-1E1E-4BF7-84F4-158CD8D2DC09}">
      <dgm:prSet/>
      <dgm:spPr/>
      <dgm:t>
        <a:bodyPr/>
        <a:lstStyle/>
        <a:p>
          <a:r>
            <a:rPr lang="en-GB" dirty="0"/>
            <a:t>These information include: accident severity whether it was low or high, location of the incident, severity impact, that is, whether it was an injury collision or property damage only collision, collision type, numbers of individuals involved, number of vehicles involved, road and weather conditions at the time of each incidents etc. </a:t>
          </a:r>
          <a:endParaRPr lang="en-US" dirty="0"/>
        </a:p>
      </dgm:t>
    </dgm:pt>
    <dgm:pt modelId="{A66C651E-305C-49C9-A282-1069A4617E85}" type="parTrans" cxnId="{E40A96C6-DC5F-42A1-9307-3B282B7BE6C8}">
      <dgm:prSet/>
      <dgm:spPr/>
      <dgm:t>
        <a:bodyPr/>
        <a:lstStyle/>
        <a:p>
          <a:endParaRPr lang="en-US"/>
        </a:p>
      </dgm:t>
    </dgm:pt>
    <dgm:pt modelId="{20224668-7462-4C4B-BD92-AE4512D3930F}" type="sibTrans" cxnId="{E40A96C6-DC5F-42A1-9307-3B282B7BE6C8}">
      <dgm:prSet/>
      <dgm:spPr/>
      <dgm:t>
        <a:bodyPr/>
        <a:lstStyle/>
        <a:p>
          <a:endParaRPr lang="en-US"/>
        </a:p>
      </dgm:t>
    </dgm:pt>
    <dgm:pt modelId="{80308036-41FA-49DF-BC56-8BE1223C877B}">
      <dgm:prSet/>
      <dgm:spPr/>
      <dgm:t>
        <a:bodyPr/>
        <a:lstStyle/>
        <a:p>
          <a:r>
            <a:rPr lang="en-GB" dirty="0"/>
            <a:t>This project is aimed at using data science to understand the impact of each of the influences mentioned above and how to help improve on this, to advert the critical loss of lives and properties upon accident severities.</a:t>
          </a:r>
          <a:endParaRPr lang="en-US" dirty="0"/>
        </a:p>
      </dgm:t>
    </dgm:pt>
    <dgm:pt modelId="{CB4C8DF6-8671-4F14-9BD6-68E721D7CBE8}" type="parTrans" cxnId="{D1B32484-28F0-428A-9520-8334A2F3F0B1}">
      <dgm:prSet/>
      <dgm:spPr/>
      <dgm:t>
        <a:bodyPr/>
        <a:lstStyle/>
        <a:p>
          <a:endParaRPr lang="en-US"/>
        </a:p>
      </dgm:t>
    </dgm:pt>
    <dgm:pt modelId="{1F052CFC-B532-468F-8AAE-C7C381ADE52A}" type="sibTrans" cxnId="{D1B32484-28F0-428A-9520-8334A2F3F0B1}">
      <dgm:prSet/>
      <dgm:spPr/>
      <dgm:t>
        <a:bodyPr/>
        <a:lstStyle/>
        <a:p>
          <a:endParaRPr lang="en-US"/>
        </a:p>
      </dgm:t>
    </dgm:pt>
    <dgm:pt modelId="{99EE3F88-E3BA-4AF9-91ED-3AD95E0F37B2}" type="pres">
      <dgm:prSet presAssocID="{E817CCF5-DA3F-4E5F-BE7C-D8111B2BFEBA}" presName="linear" presStyleCnt="0">
        <dgm:presLayoutVars>
          <dgm:animLvl val="lvl"/>
          <dgm:resizeHandles val="exact"/>
        </dgm:presLayoutVars>
      </dgm:prSet>
      <dgm:spPr/>
    </dgm:pt>
    <dgm:pt modelId="{1BE610D2-C449-44CC-B89D-F86C9B099244}" type="pres">
      <dgm:prSet presAssocID="{E754A2A0-41CE-428B-9DDC-DCD1FD12D16A}" presName="parentText" presStyleLbl="node1" presStyleIdx="0" presStyleCnt="3">
        <dgm:presLayoutVars>
          <dgm:chMax val="0"/>
          <dgm:bulletEnabled val="1"/>
        </dgm:presLayoutVars>
      </dgm:prSet>
      <dgm:spPr/>
    </dgm:pt>
    <dgm:pt modelId="{301BF656-DFE1-4E48-9ECC-F61A3F7D68EE}" type="pres">
      <dgm:prSet presAssocID="{E754A2A0-41CE-428B-9DDC-DCD1FD12D16A}" presName="childText" presStyleLbl="revTx" presStyleIdx="0" presStyleCnt="3">
        <dgm:presLayoutVars>
          <dgm:bulletEnabled val="1"/>
        </dgm:presLayoutVars>
      </dgm:prSet>
      <dgm:spPr/>
    </dgm:pt>
    <dgm:pt modelId="{280DBD1D-1875-4441-84EC-DBF7AD28791C}" type="pres">
      <dgm:prSet presAssocID="{DCCE571A-4D30-4294-ABAF-6885F619D2D9}" presName="parentText" presStyleLbl="node1" presStyleIdx="1" presStyleCnt="3">
        <dgm:presLayoutVars>
          <dgm:chMax val="0"/>
          <dgm:bulletEnabled val="1"/>
        </dgm:presLayoutVars>
      </dgm:prSet>
      <dgm:spPr/>
    </dgm:pt>
    <dgm:pt modelId="{AEF6ACC9-E975-414F-8682-B65790326368}" type="pres">
      <dgm:prSet presAssocID="{DCCE571A-4D30-4294-ABAF-6885F619D2D9}" presName="childText" presStyleLbl="revTx" presStyleIdx="1" presStyleCnt="3">
        <dgm:presLayoutVars>
          <dgm:bulletEnabled val="1"/>
        </dgm:presLayoutVars>
      </dgm:prSet>
      <dgm:spPr/>
    </dgm:pt>
    <dgm:pt modelId="{73DA6A59-8D5F-4CA4-9408-8288BCC649A2}" type="pres">
      <dgm:prSet presAssocID="{1C1B28B7-2609-4BAA-AAAB-5801EDFD334C}" presName="parentText" presStyleLbl="node1" presStyleIdx="2" presStyleCnt="3">
        <dgm:presLayoutVars>
          <dgm:chMax val="0"/>
          <dgm:bulletEnabled val="1"/>
        </dgm:presLayoutVars>
      </dgm:prSet>
      <dgm:spPr/>
    </dgm:pt>
    <dgm:pt modelId="{2CB23A6E-55EA-48A1-8F71-1B862078C5CB}" type="pres">
      <dgm:prSet presAssocID="{1C1B28B7-2609-4BAA-AAAB-5801EDFD334C}" presName="childText" presStyleLbl="revTx" presStyleIdx="2" presStyleCnt="3">
        <dgm:presLayoutVars>
          <dgm:bulletEnabled val="1"/>
        </dgm:presLayoutVars>
      </dgm:prSet>
      <dgm:spPr/>
    </dgm:pt>
  </dgm:ptLst>
  <dgm:cxnLst>
    <dgm:cxn modelId="{461C8F06-ED57-43BA-AE60-8825DAC82DCE}" type="presOf" srcId="{80308036-41FA-49DF-BC56-8BE1223C877B}" destId="{AEF6ACC9-E975-414F-8682-B65790326368}" srcOrd="0" destOrd="2" presId="urn:microsoft.com/office/officeart/2005/8/layout/vList2"/>
    <dgm:cxn modelId="{551CA610-F485-40BD-8318-A1829490DD46}" type="presOf" srcId="{6BF509EE-1E1E-4BF7-84F4-158CD8D2DC09}" destId="{AEF6ACC9-E975-414F-8682-B65790326368}" srcOrd="0" destOrd="1" presId="urn:microsoft.com/office/officeart/2005/8/layout/vList2"/>
    <dgm:cxn modelId="{CE13601D-E1A5-42B4-9435-EF16045E60FA}" srcId="{E754A2A0-41CE-428B-9DDC-DCD1FD12D16A}" destId="{E73E8133-584D-4C45-99EA-6F2691A17A73}" srcOrd="1" destOrd="0" parTransId="{19366B0E-517E-41A1-A871-4D800CF4D2F7}" sibTransId="{C09243AF-AD07-4CBF-84F7-E2CD9DD2CEF1}"/>
    <dgm:cxn modelId="{05037335-2E5B-48BE-86A9-5372B1A16299}" srcId="{E817CCF5-DA3F-4E5F-BE7C-D8111B2BFEBA}" destId="{1C1B28B7-2609-4BAA-AAAB-5801EDFD334C}" srcOrd="2" destOrd="0" parTransId="{2BF5F791-D223-44A4-B231-6C3F4B786D08}" sibTransId="{A432C086-9156-4D32-A06E-6E237CC66D92}"/>
    <dgm:cxn modelId="{8C93E342-E697-46E1-961A-BBE4DA2D3AC5}" type="presOf" srcId="{B4C55E9F-B5C0-4AD1-919B-D2D83AC9CD40}" destId="{AEF6ACC9-E975-414F-8682-B65790326368}" srcOrd="0" destOrd="0" presId="urn:microsoft.com/office/officeart/2005/8/layout/vList2"/>
    <dgm:cxn modelId="{B807BF75-BC86-4A84-AB83-7B8BC68E737C}" srcId="{1C1B28B7-2609-4BAA-AAAB-5801EDFD334C}" destId="{28C188E4-A3B1-47AF-802E-B2DED21921BA}" srcOrd="0" destOrd="0" parTransId="{C89C556F-BA69-4B68-9F7C-1121B26764B0}" sibTransId="{7BEFF1EA-4DB5-4BD3-A89B-DF0184626A1A}"/>
    <dgm:cxn modelId="{D1B32484-28F0-428A-9520-8334A2F3F0B1}" srcId="{DCCE571A-4D30-4294-ABAF-6885F619D2D9}" destId="{80308036-41FA-49DF-BC56-8BE1223C877B}" srcOrd="2" destOrd="0" parTransId="{CB4C8DF6-8671-4F14-9BD6-68E721D7CBE8}" sibTransId="{1F052CFC-B532-468F-8AAE-C7C381ADE52A}"/>
    <dgm:cxn modelId="{64C6BD8B-8E59-420B-96F0-D00E6986522F}" type="presOf" srcId="{28C188E4-A3B1-47AF-802E-B2DED21921BA}" destId="{2CB23A6E-55EA-48A1-8F71-1B862078C5CB}" srcOrd="0" destOrd="0" presId="urn:microsoft.com/office/officeart/2005/8/layout/vList2"/>
    <dgm:cxn modelId="{B2FDA18F-37EB-42AD-929A-A136B57A6CA4}" type="presOf" srcId="{E754A2A0-41CE-428B-9DDC-DCD1FD12D16A}" destId="{1BE610D2-C449-44CC-B89D-F86C9B099244}" srcOrd="0" destOrd="0" presId="urn:microsoft.com/office/officeart/2005/8/layout/vList2"/>
    <dgm:cxn modelId="{BF9D6C96-CED9-40AF-8708-B01C0B2E6507}" type="presOf" srcId="{DCCE571A-4D30-4294-ABAF-6885F619D2D9}" destId="{280DBD1D-1875-4441-84EC-DBF7AD28791C}" srcOrd="0" destOrd="0" presId="urn:microsoft.com/office/officeart/2005/8/layout/vList2"/>
    <dgm:cxn modelId="{8F600EA1-2D36-488D-9414-08E3DA7BD4AE}" type="presOf" srcId="{1C1B28B7-2609-4BAA-AAAB-5801EDFD334C}" destId="{73DA6A59-8D5F-4CA4-9408-8288BCC649A2}" srcOrd="0" destOrd="0" presId="urn:microsoft.com/office/officeart/2005/8/layout/vList2"/>
    <dgm:cxn modelId="{7A243DB8-C0B8-4718-B558-CE939B8FF03E}" srcId="{E754A2A0-41CE-428B-9DDC-DCD1FD12D16A}" destId="{C2F66EED-74C3-4F36-A1D4-8AFCBB009938}" srcOrd="0" destOrd="0" parTransId="{5CF5C62A-BD1A-4922-92B6-33ECA44C1F76}" sibTransId="{F9BAA161-AAEC-4A41-B4D9-A27EAD80526E}"/>
    <dgm:cxn modelId="{E40A96C6-DC5F-42A1-9307-3B282B7BE6C8}" srcId="{DCCE571A-4D30-4294-ABAF-6885F619D2D9}" destId="{6BF509EE-1E1E-4BF7-84F4-158CD8D2DC09}" srcOrd="1" destOrd="0" parTransId="{A66C651E-305C-49C9-A282-1069A4617E85}" sibTransId="{20224668-7462-4C4B-BD92-AE4512D3930F}"/>
    <dgm:cxn modelId="{507A74C7-FEAF-4A4C-9250-0613CBC2F127}" srcId="{E817CCF5-DA3F-4E5F-BE7C-D8111B2BFEBA}" destId="{E754A2A0-41CE-428B-9DDC-DCD1FD12D16A}" srcOrd="0" destOrd="0" parTransId="{BE164097-A5AA-4EA1-9E64-D7FCD4DD2A4E}" sibTransId="{02D8D4EF-9694-45C7-AF26-E20371B3C352}"/>
    <dgm:cxn modelId="{FE66CCCC-A718-4945-B738-E37AB5511409}" type="presOf" srcId="{E73E8133-584D-4C45-99EA-6F2691A17A73}" destId="{301BF656-DFE1-4E48-9ECC-F61A3F7D68EE}" srcOrd="0" destOrd="1" presId="urn:microsoft.com/office/officeart/2005/8/layout/vList2"/>
    <dgm:cxn modelId="{B2BEE9D2-644C-400C-8E33-2C4491C5B104}" srcId="{DCCE571A-4D30-4294-ABAF-6885F619D2D9}" destId="{B4C55E9F-B5C0-4AD1-919B-D2D83AC9CD40}" srcOrd="0" destOrd="0" parTransId="{D1B05DEA-DFE0-4560-B75F-1C2BCB67A7C6}" sibTransId="{A6301E27-5ACC-4907-A7C8-B41877235C87}"/>
    <dgm:cxn modelId="{F938F5D5-804D-4B23-8281-BE5677075ACA}" srcId="{E754A2A0-41CE-428B-9DDC-DCD1FD12D16A}" destId="{19AE6A50-B2F7-4F98-A456-DF10E94887E7}" srcOrd="2" destOrd="0" parTransId="{FCAB35B7-FF11-4E93-9864-F2B9C97274F4}" sibTransId="{F7BDB8CA-0E84-4B27-8BED-5C7340299BE3}"/>
    <dgm:cxn modelId="{9966CFD7-5D3A-4C34-9ABB-5EBDB4BBC39D}" type="presOf" srcId="{19AE6A50-B2F7-4F98-A456-DF10E94887E7}" destId="{301BF656-DFE1-4E48-9ECC-F61A3F7D68EE}" srcOrd="0" destOrd="2" presId="urn:microsoft.com/office/officeart/2005/8/layout/vList2"/>
    <dgm:cxn modelId="{9D5D12D8-DDD0-43AF-AEA7-629386EE7329}" type="presOf" srcId="{E817CCF5-DA3F-4E5F-BE7C-D8111B2BFEBA}" destId="{99EE3F88-E3BA-4AF9-91ED-3AD95E0F37B2}" srcOrd="0" destOrd="0" presId="urn:microsoft.com/office/officeart/2005/8/layout/vList2"/>
    <dgm:cxn modelId="{E70347E4-4461-4B80-8927-4CA0AEBFAAF8}" srcId="{E817CCF5-DA3F-4E5F-BE7C-D8111B2BFEBA}" destId="{DCCE571A-4D30-4294-ABAF-6885F619D2D9}" srcOrd="1" destOrd="0" parTransId="{3AD83C96-5A95-4337-BF2D-97454AF7F108}" sibTransId="{2C1DF6EC-6090-4926-A556-3D2417B7F2AA}"/>
    <dgm:cxn modelId="{1C0765F0-3B9B-4BBB-935C-03B12881AFD7}" type="presOf" srcId="{C2F66EED-74C3-4F36-A1D4-8AFCBB009938}" destId="{301BF656-DFE1-4E48-9ECC-F61A3F7D68EE}" srcOrd="0" destOrd="0" presId="urn:microsoft.com/office/officeart/2005/8/layout/vList2"/>
    <dgm:cxn modelId="{8635D858-F936-4F2B-81C0-2565745EACE2}" type="presParOf" srcId="{99EE3F88-E3BA-4AF9-91ED-3AD95E0F37B2}" destId="{1BE610D2-C449-44CC-B89D-F86C9B099244}" srcOrd="0" destOrd="0" presId="urn:microsoft.com/office/officeart/2005/8/layout/vList2"/>
    <dgm:cxn modelId="{F729B59F-0C39-4B0D-8805-ED6CC0E7D256}" type="presParOf" srcId="{99EE3F88-E3BA-4AF9-91ED-3AD95E0F37B2}" destId="{301BF656-DFE1-4E48-9ECC-F61A3F7D68EE}" srcOrd="1" destOrd="0" presId="urn:microsoft.com/office/officeart/2005/8/layout/vList2"/>
    <dgm:cxn modelId="{208A90D0-4AA8-4D2C-BD73-FA412A26E6BA}" type="presParOf" srcId="{99EE3F88-E3BA-4AF9-91ED-3AD95E0F37B2}" destId="{280DBD1D-1875-4441-84EC-DBF7AD28791C}" srcOrd="2" destOrd="0" presId="urn:microsoft.com/office/officeart/2005/8/layout/vList2"/>
    <dgm:cxn modelId="{24C5A106-32A8-4083-8228-E8DF01587121}" type="presParOf" srcId="{99EE3F88-E3BA-4AF9-91ED-3AD95E0F37B2}" destId="{AEF6ACC9-E975-414F-8682-B65790326368}" srcOrd="3" destOrd="0" presId="urn:microsoft.com/office/officeart/2005/8/layout/vList2"/>
    <dgm:cxn modelId="{5EACC737-6CDB-4A69-8743-C9D578F0083F}" type="presParOf" srcId="{99EE3F88-E3BA-4AF9-91ED-3AD95E0F37B2}" destId="{73DA6A59-8D5F-4CA4-9408-8288BCC649A2}" srcOrd="4" destOrd="0" presId="urn:microsoft.com/office/officeart/2005/8/layout/vList2"/>
    <dgm:cxn modelId="{29ABC0BA-4AA2-4D08-BD60-2EADBA7303EB}" type="presParOf" srcId="{99EE3F88-E3BA-4AF9-91ED-3AD95E0F37B2}" destId="{2CB23A6E-55EA-48A1-8F71-1B862078C5CB}" srcOrd="5"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17CCF5-DA3F-4E5F-BE7C-D8111B2BFEBA}" type="doc">
      <dgm:prSet loTypeId="urn:microsoft.com/office/officeart/2005/8/layout/vList2" loCatId="list" qsTypeId="urn:microsoft.com/office/officeart/2005/8/quickstyle/simple5" qsCatId="simple" csTypeId="urn:microsoft.com/office/officeart/2005/8/colors/colorful2" csCatId="colorful" phldr="1"/>
      <dgm:spPr/>
      <dgm:t>
        <a:bodyPr/>
        <a:lstStyle/>
        <a:p>
          <a:endParaRPr lang="en-US"/>
        </a:p>
      </dgm:t>
    </dgm:pt>
    <dgm:pt modelId="{E754A2A0-41CE-428B-9DDC-DCD1FD12D16A}">
      <dgm:prSet/>
      <dgm:spPr/>
      <dgm:t>
        <a:bodyPr/>
        <a:lstStyle/>
        <a:p>
          <a:pPr>
            <a:defRPr b="1"/>
          </a:pPr>
          <a:r>
            <a:rPr lang="en-US"/>
            <a:t>Data Cleaning</a:t>
          </a:r>
        </a:p>
      </dgm:t>
    </dgm:pt>
    <dgm:pt modelId="{BE164097-A5AA-4EA1-9E64-D7FCD4DD2A4E}" type="parTrans" cxnId="{507A74C7-FEAF-4A4C-9250-0613CBC2F127}">
      <dgm:prSet/>
      <dgm:spPr/>
      <dgm:t>
        <a:bodyPr/>
        <a:lstStyle/>
        <a:p>
          <a:endParaRPr lang="en-US"/>
        </a:p>
      </dgm:t>
    </dgm:pt>
    <dgm:pt modelId="{02D8D4EF-9694-45C7-AF26-E20371B3C352}" type="sibTrans" cxnId="{507A74C7-FEAF-4A4C-9250-0613CBC2F127}">
      <dgm:prSet/>
      <dgm:spPr/>
      <dgm:t>
        <a:bodyPr/>
        <a:lstStyle/>
        <a:p>
          <a:endParaRPr lang="en-US"/>
        </a:p>
      </dgm:t>
    </dgm:pt>
    <dgm:pt modelId="{C2F66EED-74C3-4F36-A1D4-8AFCBB009938}">
      <dgm:prSet/>
      <dgm:spPr/>
      <dgm:t>
        <a:bodyPr/>
        <a:lstStyle/>
        <a:p>
          <a:r>
            <a:rPr lang="x-none"/>
            <a:t>There are a lot of problems with the data set keeping in mind that this is a machine learning project which uses classification to predict a categorical variable. The dataset has total observations of 194673 with variation in number of observations for every feature. </a:t>
          </a:r>
          <a:r>
            <a:rPr lang="en-GB"/>
            <a:t>First</a:t>
          </a:r>
          <a:r>
            <a:rPr lang="x-none"/>
            <a:t>, the total dataset was high variation in the lengths of almost every column of the dataset. The dataset had a lot of empty columns which could have been beneficial had the data been present there.</a:t>
          </a:r>
          <a:endParaRPr lang="en-US" u="sng"/>
        </a:p>
      </dgm:t>
    </dgm:pt>
    <dgm:pt modelId="{5CF5C62A-BD1A-4922-92B6-33ECA44C1F76}" type="parTrans" cxnId="{7A243DB8-C0B8-4718-B558-CE939B8FF03E}">
      <dgm:prSet/>
      <dgm:spPr/>
      <dgm:t>
        <a:bodyPr/>
        <a:lstStyle/>
        <a:p>
          <a:endParaRPr lang="en-US"/>
        </a:p>
      </dgm:t>
    </dgm:pt>
    <dgm:pt modelId="{F9BAA161-AAEC-4A41-B4D9-A27EAD80526E}" type="sibTrans" cxnId="{7A243DB8-C0B8-4718-B558-CE939B8FF03E}">
      <dgm:prSet/>
      <dgm:spPr/>
      <dgm:t>
        <a:bodyPr/>
        <a:lstStyle/>
        <a:p>
          <a:endParaRPr lang="en-US"/>
        </a:p>
      </dgm:t>
    </dgm:pt>
    <dgm:pt modelId="{8529EB9F-EA93-4F35-8094-5593CC9E39F7}" type="pres">
      <dgm:prSet presAssocID="{E817CCF5-DA3F-4E5F-BE7C-D8111B2BFEBA}" presName="linear" presStyleCnt="0">
        <dgm:presLayoutVars>
          <dgm:animLvl val="lvl"/>
          <dgm:resizeHandles val="exact"/>
        </dgm:presLayoutVars>
      </dgm:prSet>
      <dgm:spPr/>
    </dgm:pt>
    <dgm:pt modelId="{5E24662C-4F1C-4EE4-B78E-298A7F55F5C5}" type="pres">
      <dgm:prSet presAssocID="{E754A2A0-41CE-428B-9DDC-DCD1FD12D16A}" presName="parentText" presStyleLbl="node1" presStyleIdx="0" presStyleCnt="1">
        <dgm:presLayoutVars>
          <dgm:chMax val="0"/>
          <dgm:bulletEnabled val="1"/>
        </dgm:presLayoutVars>
      </dgm:prSet>
      <dgm:spPr/>
    </dgm:pt>
    <dgm:pt modelId="{10E2D73F-C513-46CD-AB09-7DE0B65DF86D}" type="pres">
      <dgm:prSet presAssocID="{E754A2A0-41CE-428B-9DDC-DCD1FD12D16A}" presName="childText" presStyleLbl="revTx" presStyleIdx="0" presStyleCnt="1">
        <dgm:presLayoutVars>
          <dgm:bulletEnabled val="1"/>
        </dgm:presLayoutVars>
      </dgm:prSet>
      <dgm:spPr/>
    </dgm:pt>
  </dgm:ptLst>
  <dgm:cxnLst>
    <dgm:cxn modelId="{4650BF35-8399-4B66-BD9F-F458DC9E2CB5}" type="presOf" srcId="{E754A2A0-41CE-428B-9DDC-DCD1FD12D16A}" destId="{5E24662C-4F1C-4EE4-B78E-298A7F55F5C5}" srcOrd="0" destOrd="0" presId="urn:microsoft.com/office/officeart/2005/8/layout/vList2"/>
    <dgm:cxn modelId="{4E7D2B76-9FF8-435D-9D11-79300BDBAE2C}" type="presOf" srcId="{E817CCF5-DA3F-4E5F-BE7C-D8111B2BFEBA}" destId="{8529EB9F-EA93-4F35-8094-5593CC9E39F7}" srcOrd="0" destOrd="0" presId="urn:microsoft.com/office/officeart/2005/8/layout/vList2"/>
    <dgm:cxn modelId="{7751CE97-E338-4CC5-829C-EB840B1E5AA9}" type="presOf" srcId="{C2F66EED-74C3-4F36-A1D4-8AFCBB009938}" destId="{10E2D73F-C513-46CD-AB09-7DE0B65DF86D}" srcOrd="0" destOrd="0" presId="urn:microsoft.com/office/officeart/2005/8/layout/vList2"/>
    <dgm:cxn modelId="{7A243DB8-C0B8-4718-B558-CE939B8FF03E}" srcId="{E754A2A0-41CE-428B-9DDC-DCD1FD12D16A}" destId="{C2F66EED-74C3-4F36-A1D4-8AFCBB009938}" srcOrd="0" destOrd="0" parTransId="{5CF5C62A-BD1A-4922-92B6-33ECA44C1F76}" sibTransId="{F9BAA161-AAEC-4A41-B4D9-A27EAD80526E}"/>
    <dgm:cxn modelId="{507A74C7-FEAF-4A4C-9250-0613CBC2F127}" srcId="{E817CCF5-DA3F-4E5F-BE7C-D8111B2BFEBA}" destId="{E754A2A0-41CE-428B-9DDC-DCD1FD12D16A}" srcOrd="0" destOrd="0" parTransId="{BE164097-A5AA-4EA1-9E64-D7FCD4DD2A4E}" sibTransId="{02D8D4EF-9694-45C7-AF26-E20371B3C352}"/>
    <dgm:cxn modelId="{FA8D4F13-E57C-43BD-A4DE-CC289DBEB20E}" type="presParOf" srcId="{8529EB9F-EA93-4F35-8094-5593CC9E39F7}" destId="{5E24662C-4F1C-4EE4-B78E-298A7F55F5C5}" srcOrd="0" destOrd="0" presId="urn:microsoft.com/office/officeart/2005/8/layout/vList2"/>
    <dgm:cxn modelId="{D2DE17B9-01EE-456E-8623-5DD7025875D6}" type="presParOf" srcId="{8529EB9F-EA93-4F35-8094-5593CC9E39F7}" destId="{10E2D73F-C513-46CD-AB09-7DE0B65DF86D}" srcOrd="1"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817CCF5-DA3F-4E5F-BE7C-D8111B2BFEBA}" type="doc">
      <dgm:prSet loTypeId="urn:microsoft.com/office/officeart/2005/8/layout/vList2" loCatId="list" qsTypeId="urn:microsoft.com/office/officeart/2005/8/quickstyle/simple4" qsCatId="simple" csTypeId="urn:microsoft.com/office/officeart/2005/8/colors/accent6_2" csCatId="accent6" phldr="1"/>
      <dgm:spPr/>
      <dgm:t>
        <a:bodyPr/>
        <a:lstStyle/>
        <a:p>
          <a:endParaRPr lang="en-US"/>
        </a:p>
      </dgm:t>
    </dgm:pt>
    <dgm:pt modelId="{E754A2A0-41CE-428B-9DDC-DCD1FD12D16A}">
      <dgm:prSet custT="1"/>
      <dgm:spPr/>
      <dgm:t>
        <a:bodyPr/>
        <a:lstStyle/>
        <a:p>
          <a:pPr>
            <a:defRPr b="1"/>
          </a:pPr>
          <a:r>
            <a:rPr lang="en-US" sz="1800" dirty="0"/>
            <a:t>Feature Selection</a:t>
          </a:r>
        </a:p>
      </dgm:t>
    </dgm:pt>
    <dgm:pt modelId="{BE164097-A5AA-4EA1-9E64-D7FCD4DD2A4E}" type="parTrans" cxnId="{507A74C7-FEAF-4A4C-9250-0613CBC2F127}">
      <dgm:prSet/>
      <dgm:spPr/>
      <dgm:t>
        <a:bodyPr/>
        <a:lstStyle/>
        <a:p>
          <a:endParaRPr lang="en-US"/>
        </a:p>
      </dgm:t>
    </dgm:pt>
    <dgm:pt modelId="{02D8D4EF-9694-45C7-AF26-E20371B3C352}" type="sibTrans" cxnId="{507A74C7-FEAF-4A4C-9250-0613CBC2F127}">
      <dgm:prSet/>
      <dgm:spPr/>
      <dgm:t>
        <a:bodyPr/>
        <a:lstStyle/>
        <a:p>
          <a:endParaRPr lang="en-US"/>
        </a:p>
      </dgm:t>
    </dgm:pt>
    <dgm:pt modelId="{C2F66EED-74C3-4F36-A1D4-8AFCBB009938}">
      <dgm:prSet custT="1"/>
      <dgm:spPr/>
      <dgm:t>
        <a:bodyPr/>
        <a:lstStyle/>
        <a:p>
          <a:r>
            <a:rPr lang="en-US" sz="1800" dirty="0"/>
            <a:t>A total of six (6) features were trained while the target / label variable being Severity code.</a:t>
          </a:r>
          <a:endParaRPr lang="en-US" sz="1800" u="sng" dirty="0"/>
        </a:p>
      </dgm:t>
    </dgm:pt>
    <dgm:pt modelId="{5CF5C62A-BD1A-4922-92B6-33ECA44C1F76}" type="parTrans" cxnId="{7A243DB8-C0B8-4718-B558-CE939B8FF03E}">
      <dgm:prSet/>
      <dgm:spPr/>
      <dgm:t>
        <a:bodyPr/>
        <a:lstStyle/>
        <a:p>
          <a:endParaRPr lang="en-US"/>
        </a:p>
      </dgm:t>
    </dgm:pt>
    <dgm:pt modelId="{F9BAA161-AAEC-4A41-B4D9-A27EAD80526E}" type="sibTrans" cxnId="{7A243DB8-C0B8-4718-B558-CE939B8FF03E}">
      <dgm:prSet/>
      <dgm:spPr/>
      <dgm:t>
        <a:bodyPr/>
        <a:lstStyle/>
        <a:p>
          <a:endParaRPr lang="en-US"/>
        </a:p>
      </dgm:t>
    </dgm:pt>
    <dgm:pt modelId="{F9C92CAD-BE18-40CD-92D7-2708ECB0011D}" type="pres">
      <dgm:prSet presAssocID="{E817CCF5-DA3F-4E5F-BE7C-D8111B2BFEBA}" presName="linear" presStyleCnt="0">
        <dgm:presLayoutVars>
          <dgm:animLvl val="lvl"/>
          <dgm:resizeHandles val="exact"/>
        </dgm:presLayoutVars>
      </dgm:prSet>
      <dgm:spPr/>
    </dgm:pt>
    <dgm:pt modelId="{D8FA9D0C-A82C-4C8E-9E1F-74865E0A9486}" type="pres">
      <dgm:prSet presAssocID="{E754A2A0-41CE-428B-9DDC-DCD1FD12D16A}" presName="parentText" presStyleLbl="node1" presStyleIdx="0" presStyleCnt="1" custScaleY="40487">
        <dgm:presLayoutVars>
          <dgm:chMax val="0"/>
          <dgm:bulletEnabled val="1"/>
        </dgm:presLayoutVars>
      </dgm:prSet>
      <dgm:spPr/>
    </dgm:pt>
    <dgm:pt modelId="{7030BBFE-FC55-4232-ABAA-15EBDC00B2AA}" type="pres">
      <dgm:prSet presAssocID="{E754A2A0-41CE-428B-9DDC-DCD1FD12D16A}" presName="childText" presStyleLbl="revTx" presStyleIdx="0" presStyleCnt="1">
        <dgm:presLayoutVars>
          <dgm:bulletEnabled val="1"/>
        </dgm:presLayoutVars>
      </dgm:prSet>
      <dgm:spPr/>
    </dgm:pt>
  </dgm:ptLst>
  <dgm:cxnLst>
    <dgm:cxn modelId="{F0365864-469D-4D1D-B2D7-B93122ADE663}" type="presOf" srcId="{C2F66EED-74C3-4F36-A1D4-8AFCBB009938}" destId="{7030BBFE-FC55-4232-ABAA-15EBDC00B2AA}" srcOrd="0" destOrd="0" presId="urn:microsoft.com/office/officeart/2005/8/layout/vList2"/>
    <dgm:cxn modelId="{FA1FDA50-4ED5-4112-9279-550202B0F2ED}" type="presOf" srcId="{E754A2A0-41CE-428B-9DDC-DCD1FD12D16A}" destId="{D8FA9D0C-A82C-4C8E-9E1F-74865E0A9486}" srcOrd="0" destOrd="0" presId="urn:microsoft.com/office/officeart/2005/8/layout/vList2"/>
    <dgm:cxn modelId="{7A243DB8-C0B8-4718-B558-CE939B8FF03E}" srcId="{E754A2A0-41CE-428B-9DDC-DCD1FD12D16A}" destId="{C2F66EED-74C3-4F36-A1D4-8AFCBB009938}" srcOrd="0" destOrd="0" parTransId="{5CF5C62A-BD1A-4922-92B6-33ECA44C1F76}" sibTransId="{F9BAA161-AAEC-4A41-B4D9-A27EAD80526E}"/>
    <dgm:cxn modelId="{258DB4C1-F865-44EC-BFE2-74549F90DD7D}" type="presOf" srcId="{E817CCF5-DA3F-4E5F-BE7C-D8111B2BFEBA}" destId="{F9C92CAD-BE18-40CD-92D7-2708ECB0011D}" srcOrd="0" destOrd="0" presId="urn:microsoft.com/office/officeart/2005/8/layout/vList2"/>
    <dgm:cxn modelId="{507A74C7-FEAF-4A4C-9250-0613CBC2F127}" srcId="{E817CCF5-DA3F-4E5F-BE7C-D8111B2BFEBA}" destId="{E754A2A0-41CE-428B-9DDC-DCD1FD12D16A}" srcOrd="0" destOrd="0" parTransId="{BE164097-A5AA-4EA1-9E64-D7FCD4DD2A4E}" sibTransId="{02D8D4EF-9694-45C7-AF26-E20371B3C352}"/>
    <dgm:cxn modelId="{575E6764-1E20-4E77-AD13-AC2E5951123A}" type="presParOf" srcId="{F9C92CAD-BE18-40CD-92D7-2708ECB0011D}" destId="{D8FA9D0C-A82C-4C8E-9E1F-74865E0A9486}" srcOrd="0" destOrd="0" presId="urn:microsoft.com/office/officeart/2005/8/layout/vList2"/>
    <dgm:cxn modelId="{1B81B43D-B178-4273-9D66-50B94CED2003}" type="presParOf" srcId="{F9C92CAD-BE18-40CD-92D7-2708ECB0011D}" destId="{7030BBFE-FC55-4232-ABAA-15EBDC00B2AA}"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817CCF5-DA3F-4E5F-BE7C-D8111B2BFEBA}" type="doc">
      <dgm:prSet loTypeId="urn:microsoft.com/office/officeart/2005/8/layout/vList2" loCatId="list" qsTypeId="urn:microsoft.com/office/officeart/2005/8/quickstyle/simple2" qsCatId="simple" csTypeId="urn:microsoft.com/office/officeart/2005/8/colors/accent2_2" csCatId="accent2" phldr="1"/>
      <dgm:spPr/>
      <dgm:t>
        <a:bodyPr/>
        <a:lstStyle/>
        <a:p>
          <a:endParaRPr lang="en-US"/>
        </a:p>
      </dgm:t>
    </dgm:pt>
    <dgm:pt modelId="{E754A2A0-41CE-428B-9DDC-DCD1FD12D16A}">
      <dgm:prSet/>
      <dgm:spPr/>
      <dgm:t>
        <a:bodyPr/>
        <a:lstStyle/>
        <a:p>
          <a:pPr>
            <a:defRPr b="1"/>
          </a:pPr>
          <a:r>
            <a:rPr lang="en-US" dirty="0"/>
            <a:t>Exploratory Data Analysis</a:t>
          </a:r>
        </a:p>
      </dgm:t>
    </dgm:pt>
    <dgm:pt modelId="{BE164097-A5AA-4EA1-9E64-D7FCD4DD2A4E}" type="parTrans" cxnId="{507A74C7-FEAF-4A4C-9250-0613CBC2F127}">
      <dgm:prSet/>
      <dgm:spPr/>
      <dgm:t>
        <a:bodyPr/>
        <a:lstStyle/>
        <a:p>
          <a:endParaRPr lang="en-US"/>
        </a:p>
      </dgm:t>
    </dgm:pt>
    <dgm:pt modelId="{02D8D4EF-9694-45C7-AF26-E20371B3C352}" type="sibTrans" cxnId="{507A74C7-FEAF-4A4C-9250-0613CBC2F127}">
      <dgm:prSet/>
      <dgm:spPr/>
      <dgm:t>
        <a:bodyPr/>
        <a:lstStyle/>
        <a:p>
          <a:endParaRPr lang="en-US"/>
        </a:p>
      </dgm:t>
    </dgm:pt>
    <dgm:pt modelId="{C2F66EED-74C3-4F36-A1D4-8AFCBB009938}">
      <dgm:prSet/>
      <dgm:spPr/>
      <dgm:t>
        <a:bodyPr/>
        <a:lstStyle/>
        <a:p>
          <a:r>
            <a:rPr lang="x-none" dirty="0"/>
            <a:t>Considering that the feature set and the target variable are categorical variables with the likes of weather, road condition and light condition being an above level 2 categorical variables whose values are limited and usually based on a particular finite group whose correlation might depict a different image then what it actually is. Generally, considering the effect of these variables in car accidents are important hence these variables were selected. A few pictorial depictions of the dataset were made in order to better understand the data.</a:t>
          </a:r>
          <a:endParaRPr lang="en-US" u="sng" dirty="0"/>
        </a:p>
      </dgm:t>
    </dgm:pt>
    <dgm:pt modelId="{5CF5C62A-BD1A-4922-92B6-33ECA44C1F76}" type="parTrans" cxnId="{7A243DB8-C0B8-4718-B558-CE939B8FF03E}">
      <dgm:prSet/>
      <dgm:spPr/>
      <dgm:t>
        <a:bodyPr/>
        <a:lstStyle/>
        <a:p>
          <a:endParaRPr lang="en-US"/>
        </a:p>
      </dgm:t>
    </dgm:pt>
    <dgm:pt modelId="{F9BAA161-AAEC-4A41-B4D9-A27EAD80526E}" type="sibTrans" cxnId="{7A243DB8-C0B8-4718-B558-CE939B8FF03E}">
      <dgm:prSet/>
      <dgm:spPr/>
      <dgm:t>
        <a:bodyPr/>
        <a:lstStyle/>
        <a:p>
          <a:endParaRPr lang="en-US"/>
        </a:p>
      </dgm:t>
    </dgm:pt>
    <dgm:pt modelId="{4D6F2087-0ECC-4247-834E-5B4E3CDC35A8}" type="pres">
      <dgm:prSet presAssocID="{E817CCF5-DA3F-4E5F-BE7C-D8111B2BFEBA}" presName="linear" presStyleCnt="0">
        <dgm:presLayoutVars>
          <dgm:animLvl val="lvl"/>
          <dgm:resizeHandles val="exact"/>
        </dgm:presLayoutVars>
      </dgm:prSet>
      <dgm:spPr/>
    </dgm:pt>
    <dgm:pt modelId="{04CCEA62-F79E-4FA6-8B5C-B26CCAC81773}" type="pres">
      <dgm:prSet presAssocID="{E754A2A0-41CE-428B-9DDC-DCD1FD12D16A}" presName="parentText" presStyleLbl="node1" presStyleIdx="0" presStyleCnt="1">
        <dgm:presLayoutVars>
          <dgm:chMax val="0"/>
          <dgm:bulletEnabled val="1"/>
        </dgm:presLayoutVars>
      </dgm:prSet>
      <dgm:spPr/>
    </dgm:pt>
    <dgm:pt modelId="{9ADCE7BA-A090-451C-8DAF-E27F5849096F}" type="pres">
      <dgm:prSet presAssocID="{E754A2A0-41CE-428B-9DDC-DCD1FD12D16A}" presName="childText" presStyleLbl="revTx" presStyleIdx="0" presStyleCnt="1">
        <dgm:presLayoutVars>
          <dgm:bulletEnabled val="1"/>
        </dgm:presLayoutVars>
      </dgm:prSet>
      <dgm:spPr/>
    </dgm:pt>
  </dgm:ptLst>
  <dgm:cxnLst>
    <dgm:cxn modelId="{ABF0FD2C-D566-4574-8E91-619B03EC0CDB}" type="presOf" srcId="{E754A2A0-41CE-428B-9DDC-DCD1FD12D16A}" destId="{04CCEA62-F79E-4FA6-8B5C-B26CCAC81773}" srcOrd="0" destOrd="0" presId="urn:microsoft.com/office/officeart/2005/8/layout/vList2"/>
    <dgm:cxn modelId="{D0D71CAF-02B6-4AC2-8303-6871DC312B97}" type="presOf" srcId="{C2F66EED-74C3-4F36-A1D4-8AFCBB009938}" destId="{9ADCE7BA-A090-451C-8DAF-E27F5849096F}" srcOrd="0" destOrd="0" presId="urn:microsoft.com/office/officeart/2005/8/layout/vList2"/>
    <dgm:cxn modelId="{7A243DB8-C0B8-4718-B558-CE939B8FF03E}" srcId="{E754A2A0-41CE-428B-9DDC-DCD1FD12D16A}" destId="{C2F66EED-74C3-4F36-A1D4-8AFCBB009938}" srcOrd="0" destOrd="0" parTransId="{5CF5C62A-BD1A-4922-92B6-33ECA44C1F76}" sibTransId="{F9BAA161-AAEC-4A41-B4D9-A27EAD80526E}"/>
    <dgm:cxn modelId="{9ACC4CBF-DA40-43B2-B582-31D1F8E9C400}" type="presOf" srcId="{E817CCF5-DA3F-4E5F-BE7C-D8111B2BFEBA}" destId="{4D6F2087-0ECC-4247-834E-5B4E3CDC35A8}" srcOrd="0" destOrd="0" presId="urn:microsoft.com/office/officeart/2005/8/layout/vList2"/>
    <dgm:cxn modelId="{507A74C7-FEAF-4A4C-9250-0613CBC2F127}" srcId="{E817CCF5-DA3F-4E5F-BE7C-D8111B2BFEBA}" destId="{E754A2A0-41CE-428B-9DDC-DCD1FD12D16A}" srcOrd="0" destOrd="0" parTransId="{BE164097-A5AA-4EA1-9E64-D7FCD4DD2A4E}" sibTransId="{02D8D4EF-9694-45C7-AF26-E20371B3C352}"/>
    <dgm:cxn modelId="{2EECBC8D-0E67-45FA-BFC8-F09A3DF31B75}" type="presParOf" srcId="{4D6F2087-0ECC-4247-834E-5B4E3CDC35A8}" destId="{04CCEA62-F79E-4FA6-8B5C-B26CCAC81773}" srcOrd="0" destOrd="0" presId="urn:microsoft.com/office/officeart/2005/8/layout/vList2"/>
    <dgm:cxn modelId="{CCA7DD2C-E3BD-4222-923D-91FC568F1135}" type="presParOf" srcId="{4D6F2087-0ECC-4247-834E-5B4E3CDC35A8}" destId="{9ADCE7BA-A090-451C-8DAF-E27F5849096F}" srcOrd="1"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817CCF5-DA3F-4E5F-BE7C-D8111B2BFEBA}" type="doc">
      <dgm:prSet loTypeId="urn:microsoft.com/office/officeart/2005/8/layout/vList2" loCatId="list" qsTypeId="urn:microsoft.com/office/officeart/2005/8/quickstyle/simple4" qsCatId="simple" csTypeId="urn:microsoft.com/office/officeart/2005/8/colors/accent4_2" csCatId="accent4" phldr="1"/>
      <dgm:spPr/>
      <dgm:t>
        <a:bodyPr/>
        <a:lstStyle/>
        <a:p>
          <a:endParaRPr lang="en-US"/>
        </a:p>
      </dgm:t>
    </dgm:pt>
    <dgm:pt modelId="{E754A2A0-41CE-428B-9DDC-DCD1FD12D16A}">
      <dgm:prSet/>
      <dgm:spPr/>
      <dgm:t>
        <a:bodyPr/>
        <a:lstStyle/>
        <a:p>
          <a:pPr>
            <a:defRPr b="1"/>
          </a:pPr>
          <a:r>
            <a:rPr lang="en-US" dirty="0"/>
            <a:t>Exploratory Data Analysis</a:t>
          </a:r>
        </a:p>
      </dgm:t>
    </dgm:pt>
    <dgm:pt modelId="{BE164097-A5AA-4EA1-9E64-D7FCD4DD2A4E}" type="parTrans" cxnId="{507A74C7-FEAF-4A4C-9250-0613CBC2F127}">
      <dgm:prSet/>
      <dgm:spPr/>
      <dgm:t>
        <a:bodyPr/>
        <a:lstStyle/>
        <a:p>
          <a:endParaRPr lang="en-US"/>
        </a:p>
      </dgm:t>
    </dgm:pt>
    <dgm:pt modelId="{02D8D4EF-9694-45C7-AF26-E20371B3C352}" type="sibTrans" cxnId="{507A74C7-FEAF-4A4C-9250-0613CBC2F127}">
      <dgm:prSet/>
      <dgm:spPr/>
      <dgm:t>
        <a:bodyPr/>
        <a:lstStyle/>
        <a:p>
          <a:endParaRPr lang="en-US"/>
        </a:p>
      </dgm:t>
    </dgm:pt>
    <dgm:pt modelId="{C2F66EED-74C3-4F36-A1D4-8AFCBB009938}">
      <dgm:prSet/>
      <dgm:spPr/>
      <dgm:t>
        <a:bodyPr/>
        <a:lstStyle/>
        <a:p>
          <a:pPr algn="just"/>
          <a:r>
            <a:rPr lang="x-none" dirty="0"/>
            <a:t>The above figure illustrates, after data cleaning has taken place, the distribution of the target variables between Physical Injury and Property Damage Only. As </a:t>
          </a:r>
          <a:r>
            <a:rPr lang="en-GB" dirty="0"/>
            <a:t>the</a:t>
          </a:r>
          <a:r>
            <a:rPr lang="x-none" dirty="0"/>
            <a:t> dataset is supervised but an unbalanced dataset where the distribution of the target variable is in almost 1:2 ratio in favo</a:t>
          </a:r>
          <a:r>
            <a:rPr lang="en-US" dirty="0"/>
            <a:t>u</a:t>
          </a:r>
          <a:r>
            <a:rPr lang="x-none" dirty="0"/>
            <a:t>r of property damage. It is very important to have a balanced dataset when using machine learning algorithms.</a:t>
          </a:r>
          <a:r>
            <a:rPr lang="en-US" dirty="0"/>
            <a:t> </a:t>
          </a:r>
          <a:endParaRPr lang="en-US" u="sng" dirty="0"/>
        </a:p>
      </dgm:t>
    </dgm:pt>
    <dgm:pt modelId="{5CF5C62A-BD1A-4922-92B6-33ECA44C1F76}" type="parTrans" cxnId="{7A243DB8-C0B8-4718-B558-CE939B8FF03E}">
      <dgm:prSet/>
      <dgm:spPr/>
      <dgm:t>
        <a:bodyPr/>
        <a:lstStyle/>
        <a:p>
          <a:endParaRPr lang="en-US"/>
        </a:p>
      </dgm:t>
    </dgm:pt>
    <dgm:pt modelId="{F9BAA161-AAEC-4A41-B4D9-A27EAD80526E}" type="sibTrans" cxnId="{7A243DB8-C0B8-4718-B558-CE939B8FF03E}">
      <dgm:prSet/>
      <dgm:spPr/>
      <dgm:t>
        <a:bodyPr/>
        <a:lstStyle/>
        <a:p>
          <a:endParaRPr lang="en-US"/>
        </a:p>
      </dgm:t>
    </dgm:pt>
    <dgm:pt modelId="{F61FB2DF-6F5D-4DA5-87BD-E039A0EC2B86}" type="pres">
      <dgm:prSet presAssocID="{E817CCF5-DA3F-4E5F-BE7C-D8111B2BFEBA}" presName="linear" presStyleCnt="0">
        <dgm:presLayoutVars>
          <dgm:animLvl val="lvl"/>
          <dgm:resizeHandles val="exact"/>
        </dgm:presLayoutVars>
      </dgm:prSet>
      <dgm:spPr/>
    </dgm:pt>
    <dgm:pt modelId="{2D5D3A9F-A19E-4E57-A99D-41BB3D700C7D}" type="pres">
      <dgm:prSet presAssocID="{E754A2A0-41CE-428B-9DDC-DCD1FD12D16A}" presName="parentText" presStyleLbl="node1" presStyleIdx="0" presStyleCnt="1">
        <dgm:presLayoutVars>
          <dgm:chMax val="0"/>
          <dgm:bulletEnabled val="1"/>
        </dgm:presLayoutVars>
      </dgm:prSet>
      <dgm:spPr/>
    </dgm:pt>
    <dgm:pt modelId="{916DE7F8-D34D-4D7E-B659-4B40ADC7F02E}" type="pres">
      <dgm:prSet presAssocID="{E754A2A0-41CE-428B-9DDC-DCD1FD12D16A}" presName="childText" presStyleLbl="revTx" presStyleIdx="0" presStyleCnt="1">
        <dgm:presLayoutVars>
          <dgm:bulletEnabled val="1"/>
        </dgm:presLayoutVars>
      </dgm:prSet>
      <dgm:spPr/>
    </dgm:pt>
  </dgm:ptLst>
  <dgm:cxnLst>
    <dgm:cxn modelId="{6A735204-D651-4501-9260-48823D9B4905}" type="presOf" srcId="{C2F66EED-74C3-4F36-A1D4-8AFCBB009938}" destId="{916DE7F8-D34D-4D7E-B659-4B40ADC7F02E}" srcOrd="0" destOrd="0" presId="urn:microsoft.com/office/officeart/2005/8/layout/vList2"/>
    <dgm:cxn modelId="{DDE39EA6-46EA-41BD-A86A-143F79A3246F}" type="presOf" srcId="{E817CCF5-DA3F-4E5F-BE7C-D8111B2BFEBA}" destId="{F61FB2DF-6F5D-4DA5-87BD-E039A0EC2B86}" srcOrd="0" destOrd="0" presId="urn:microsoft.com/office/officeart/2005/8/layout/vList2"/>
    <dgm:cxn modelId="{7A243DB8-C0B8-4718-B558-CE939B8FF03E}" srcId="{E754A2A0-41CE-428B-9DDC-DCD1FD12D16A}" destId="{C2F66EED-74C3-4F36-A1D4-8AFCBB009938}" srcOrd="0" destOrd="0" parTransId="{5CF5C62A-BD1A-4922-92B6-33ECA44C1F76}" sibTransId="{F9BAA161-AAEC-4A41-B4D9-A27EAD80526E}"/>
    <dgm:cxn modelId="{97F1BEBD-AED0-42C6-AE9E-ED93B962D91D}" type="presOf" srcId="{E754A2A0-41CE-428B-9DDC-DCD1FD12D16A}" destId="{2D5D3A9F-A19E-4E57-A99D-41BB3D700C7D}" srcOrd="0" destOrd="0" presId="urn:microsoft.com/office/officeart/2005/8/layout/vList2"/>
    <dgm:cxn modelId="{507A74C7-FEAF-4A4C-9250-0613CBC2F127}" srcId="{E817CCF5-DA3F-4E5F-BE7C-D8111B2BFEBA}" destId="{E754A2A0-41CE-428B-9DDC-DCD1FD12D16A}" srcOrd="0" destOrd="0" parTransId="{BE164097-A5AA-4EA1-9E64-D7FCD4DD2A4E}" sibTransId="{02D8D4EF-9694-45C7-AF26-E20371B3C352}"/>
    <dgm:cxn modelId="{8BAF4D33-871E-4FAA-A8B6-9D17864DDAFD}" type="presParOf" srcId="{F61FB2DF-6F5D-4DA5-87BD-E039A0EC2B86}" destId="{2D5D3A9F-A19E-4E57-A99D-41BB3D700C7D}" srcOrd="0" destOrd="0" presId="urn:microsoft.com/office/officeart/2005/8/layout/vList2"/>
    <dgm:cxn modelId="{C5E56503-6AFE-40B8-BF90-85BCB54CD51C}" type="presParOf" srcId="{F61FB2DF-6F5D-4DA5-87BD-E039A0EC2B86}" destId="{916DE7F8-D34D-4D7E-B659-4B40ADC7F02E}"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817CCF5-DA3F-4E5F-BE7C-D8111B2BFEBA}"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n-US"/>
        </a:p>
      </dgm:t>
    </dgm:pt>
    <dgm:pt modelId="{E754A2A0-41CE-428B-9DDC-DCD1FD12D16A}">
      <dgm:prSet/>
      <dgm:spPr/>
      <dgm:t>
        <a:bodyPr/>
        <a:lstStyle/>
        <a:p>
          <a:pPr>
            <a:defRPr b="1"/>
          </a:pPr>
          <a:r>
            <a:rPr lang="en-US" dirty="0"/>
            <a:t>Decision Tree Analysis</a:t>
          </a:r>
        </a:p>
      </dgm:t>
    </dgm:pt>
    <dgm:pt modelId="{BE164097-A5AA-4EA1-9E64-D7FCD4DD2A4E}" type="parTrans" cxnId="{507A74C7-FEAF-4A4C-9250-0613CBC2F127}">
      <dgm:prSet/>
      <dgm:spPr/>
      <dgm:t>
        <a:bodyPr/>
        <a:lstStyle/>
        <a:p>
          <a:endParaRPr lang="en-US"/>
        </a:p>
      </dgm:t>
    </dgm:pt>
    <dgm:pt modelId="{02D8D4EF-9694-45C7-AF26-E20371B3C352}" type="sibTrans" cxnId="{507A74C7-FEAF-4A4C-9250-0613CBC2F127}">
      <dgm:prSet/>
      <dgm:spPr/>
      <dgm:t>
        <a:bodyPr/>
        <a:lstStyle/>
        <a:p>
          <a:endParaRPr lang="en-US"/>
        </a:p>
      </dgm:t>
    </dgm:pt>
    <dgm:pt modelId="{C2F66EED-74C3-4F36-A1D4-8AFCBB009938}">
      <dgm:prSet/>
      <dgm:spPr/>
      <dgm:t>
        <a:bodyPr/>
        <a:lstStyle/>
        <a:p>
          <a:pPr algn="just"/>
          <a:r>
            <a:rPr lang="x-none" dirty="0"/>
            <a:t>Decision Tree Classifier from the scikit-learn library was used to run the Decision Tree Classification model on the Car Accident Severity data. The criterion chosen for the classifier was ‘entropy’ and the max depth was ‘6’.</a:t>
          </a:r>
          <a:endParaRPr lang="en-US" u="sng" dirty="0"/>
        </a:p>
      </dgm:t>
    </dgm:pt>
    <dgm:pt modelId="{5CF5C62A-BD1A-4922-92B6-33ECA44C1F76}" type="parTrans" cxnId="{7A243DB8-C0B8-4718-B558-CE939B8FF03E}">
      <dgm:prSet/>
      <dgm:spPr/>
      <dgm:t>
        <a:bodyPr/>
        <a:lstStyle/>
        <a:p>
          <a:endParaRPr lang="en-US"/>
        </a:p>
      </dgm:t>
    </dgm:pt>
    <dgm:pt modelId="{F9BAA161-AAEC-4A41-B4D9-A27EAD80526E}" type="sibTrans" cxnId="{7A243DB8-C0B8-4718-B558-CE939B8FF03E}">
      <dgm:prSet/>
      <dgm:spPr/>
      <dgm:t>
        <a:bodyPr/>
        <a:lstStyle/>
        <a:p>
          <a:endParaRPr lang="en-US"/>
        </a:p>
      </dgm:t>
    </dgm:pt>
    <dgm:pt modelId="{98419277-9F45-443A-B055-579152505653}" type="pres">
      <dgm:prSet presAssocID="{E817CCF5-DA3F-4E5F-BE7C-D8111B2BFEBA}" presName="linear" presStyleCnt="0">
        <dgm:presLayoutVars>
          <dgm:animLvl val="lvl"/>
          <dgm:resizeHandles val="exact"/>
        </dgm:presLayoutVars>
      </dgm:prSet>
      <dgm:spPr/>
    </dgm:pt>
    <dgm:pt modelId="{1C13004E-5C6C-48D5-AAF6-491243CAAEE7}" type="pres">
      <dgm:prSet presAssocID="{E754A2A0-41CE-428B-9DDC-DCD1FD12D16A}" presName="parentText" presStyleLbl="node1" presStyleIdx="0" presStyleCnt="1">
        <dgm:presLayoutVars>
          <dgm:chMax val="0"/>
          <dgm:bulletEnabled val="1"/>
        </dgm:presLayoutVars>
      </dgm:prSet>
      <dgm:spPr/>
    </dgm:pt>
    <dgm:pt modelId="{D22E09E5-29A8-43CE-9D8D-0F2ED9030696}" type="pres">
      <dgm:prSet presAssocID="{E754A2A0-41CE-428B-9DDC-DCD1FD12D16A}" presName="childText" presStyleLbl="revTx" presStyleIdx="0" presStyleCnt="1">
        <dgm:presLayoutVars>
          <dgm:bulletEnabled val="1"/>
        </dgm:presLayoutVars>
      </dgm:prSet>
      <dgm:spPr/>
    </dgm:pt>
  </dgm:ptLst>
  <dgm:cxnLst>
    <dgm:cxn modelId="{3FADAEA0-9B5F-430C-806D-251C31EDD8C2}" type="presOf" srcId="{C2F66EED-74C3-4F36-A1D4-8AFCBB009938}" destId="{D22E09E5-29A8-43CE-9D8D-0F2ED9030696}" srcOrd="0" destOrd="0" presId="urn:microsoft.com/office/officeart/2005/8/layout/vList2"/>
    <dgm:cxn modelId="{7A243DB8-C0B8-4718-B558-CE939B8FF03E}" srcId="{E754A2A0-41CE-428B-9DDC-DCD1FD12D16A}" destId="{C2F66EED-74C3-4F36-A1D4-8AFCBB009938}" srcOrd="0" destOrd="0" parTransId="{5CF5C62A-BD1A-4922-92B6-33ECA44C1F76}" sibTransId="{F9BAA161-AAEC-4A41-B4D9-A27EAD80526E}"/>
    <dgm:cxn modelId="{6C5E05C2-8E74-4D57-B9A5-F8557238FAE9}" type="presOf" srcId="{E817CCF5-DA3F-4E5F-BE7C-D8111B2BFEBA}" destId="{98419277-9F45-443A-B055-579152505653}" srcOrd="0" destOrd="0" presId="urn:microsoft.com/office/officeart/2005/8/layout/vList2"/>
    <dgm:cxn modelId="{507A74C7-FEAF-4A4C-9250-0613CBC2F127}" srcId="{E817CCF5-DA3F-4E5F-BE7C-D8111B2BFEBA}" destId="{E754A2A0-41CE-428B-9DDC-DCD1FD12D16A}" srcOrd="0" destOrd="0" parTransId="{BE164097-A5AA-4EA1-9E64-D7FCD4DD2A4E}" sibTransId="{02D8D4EF-9694-45C7-AF26-E20371B3C352}"/>
    <dgm:cxn modelId="{D253DEFE-CABA-424F-B12E-01891C477B26}" type="presOf" srcId="{E754A2A0-41CE-428B-9DDC-DCD1FD12D16A}" destId="{1C13004E-5C6C-48D5-AAF6-491243CAAEE7}" srcOrd="0" destOrd="0" presId="urn:microsoft.com/office/officeart/2005/8/layout/vList2"/>
    <dgm:cxn modelId="{541AD28A-F242-45B5-BAAB-291F43F7BC02}" type="presParOf" srcId="{98419277-9F45-443A-B055-579152505653}" destId="{1C13004E-5C6C-48D5-AAF6-491243CAAEE7}" srcOrd="0" destOrd="0" presId="urn:microsoft.com/office/officeart/2005/8/layout/vList2"/>
    <dgm:cxn modelId="{65C0F6D1-3440-4775-8869-2B556DC9B8D5}" type="presParOf" srcId="{98419277-9F45-443A-B055-579152505653}" destId="{D22E09E5-29A8-43CE-9D8D-0F2ED9030696}"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817CCF5-DA3F-4E5F-BE7C-D8111B2BFEBA}"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n-US"/>
        </a:p>
      </dgm:t>
    </dgm:pt>
    <dgm:pt modelId="{E754A2A0-41CE-428B-9DDC-DCD1FD12D16A}">
      <dgm:prSet/>
      <dgm:spPr/>
      <dgm:t>
        <a:bodyPr/>
        <a:lstStyle/>
        <a:p>
          <a:pPr>
            <a:defRPr b="1"/>
          </a:pPr>
          <a:r>
            <a:rPr lang="en-US" dirty="0"/>
            <a:t>Logistic Regression</a:t>
          </a:r>
        </a:p>
      </dgm:t>
    </dgm:pt>
    <dgm:pt modelId="{BE164097-A5AA-4EA1-9E64-D7FCD4DD2A4E}" type="parTrans" cxnId="{507A74C7-FEAF-4A4C-9250-0613CBC2F127}">
      <dgm:prSet/>
      <dgm:spPr/>
      <dgm:t>
        <a:bodyPr/>
        <a:lstStyle/>
        <a:p>
          <a:endParaRPr lang="en-US"/>
        </a:p>
      </dgm:t>
    </dgm:pt>
    <dgm:pt modelId="{02D8D4EF-9694-45C7-AF26-E20371B3C352}" type="sibTrans" cxnId="{507A74C7-FEAF-4A4C-9250-0613CBC2F127}">
      <dgm:prSet/>
      <dgm:spPr/>
      <dgm:t>
        <a:bodyPr/>
        <a:lstStyle/>
        <a:p>
          <a:endParaRPr lang="en-US"/>
        </a:p>
      </dgm:t>
    </dgm:pt>
    <dgm:pt modelId="{C2F66EED-74C3-4F36-A1D4-8AFCBB009938}">
      <dgm:prSet/>
      <dgm:spPr/>
      <dgm:t>
        <a:bodyPr/>
        <a:lstStyle/>
        <a:p>
          <a:pPr algn="just"/>
          <a:r>
            <a:rPr lang="x-none" dirty="0"/>
            <a:t>Logistic Regression from the scikit-learn library was used to run the Logistic Regression Classification model on the Car Accident Severity data. The C used for regularization strength was ‘0.01’ whereas the solver used was ‘bilinear’. </a:t>
          </a:r>
          <a:endParaRPr lang="en-US" u="sng" dirty="0"/>
        </a:p>
      </dgm:t>
    </dgm:pt>
    <dgm:pt modelId="{5CF5C62A-BD1A-4922-92B6-33ECA44C1F76}" type="parTrans" cxnId="{7A243DB8-C0B8-4718-B558-CE939B8FF03E}">
      <dgm:prSet/>
      <dgm:spPr/>
      <dgm:t>
        <a:bodyPr/>
        <a:lstStyle/>
        <a:p>
          <a:endParaRPr lang="en-US"/>
        </a:p>
      </dgm:t>
    </dgm:pt>
    <dgm:pt modelId="{F9BAA161-AAEC-4A41-B4D9-A27EAD80526E}" type="sibTrans" cxnId="{7A243DB8-C0B8-4718-B558-CE939B8FF03E}">
      <dgm:prSet/>
      <dgm:spPr/>
      <dgm:t>
        <a:bodyPr/>
        <a:lstStyle/>
        <a:p>
          <a:endParaRPr lang="en-US"/>
        </a:p>
      </dgm:t>
    </dgm:pt>
    <dgm:pt modelId="{98419277-9F45-443A-B055-579152505653}" type="pres">
      <dgm:prSet presAssocID="{E817CCF5-DA3F-4E5F-BE7C-D8111B2BFEBA}" presName="linear" presStyleCnt="0">
        <dgm:presLayoutVars>
          <dgm:animLvl val="lvl"/>
          <dgm:resizeHandles val="exact"/>
        </dgm:presLayoutVars>
      </dgm:prSet>
      <dgm:spPr/>
    </dgm:pt>
    <dgm:pt modelId="{1C13004E-5C6C-48D5-AAF6-491243CAAEE7}" type="pres">
      <dgm:prSet presAssocID="{E754A2A0-41CE-428B-9DDC-DCD1FD12D16A}" presName="parentText" presStyleLbl="node1" presStyleIdx="0" presStyleCnt="1">
        <dgm:presLayoutVars>
          <dgm:chMax val="0"/>
          <dgm:bulletEnabled val="1"/>
        </dgm:presLayoutVars>
      </dgm:prSet>
      <dgm:spPr/>
    </dgm:pt>
    <dgm:pt modelId="{D22E09E5-29A8-43CE-9D8D-0F2ED9030696}" type="pres">
      <dgm:prSet presAssocID="{E754A2A0-41CE-428B-9DDC-DCD1FD12D16A}" presName="childText" presStyleLbl="revTx" presStyleIdx="0" presStyleCnt="1">
        <dgm:presLayoutVars>
          <dgm:bulletEnabled val="1"/>
        </dgm:presLayoutVars>
      </dgm:prSet>
      <dgm:spPr/>
    </dgm:pt>
  </dgm:ptLst>
  <dgm:cxnLst>
    <dgm:cxn modelId="{3FADAEA0-9B5F-430C-806D-251C31EDD8C2}" type="presOf" srcId="{C2F66EED-74C3-4F36-A1D4-8AFCBB009938}" destId="{D22E09E5-29A8-43CE-9D8D-0F2ED9030696}" srcOrd="0" destOrd="0" presId="urn:microsoft.com/office/officeart/2005/8/layout/vList2"/>
    <dgm:cxn modelId="{7A243DB8-C0B8-4718-B558-CE939B8FF03E}" srcId="{E754A2A0-41CE-428B-9DDC-DCD1FD12D16A}" destId="{C2F66EED-74C3-4F36-A1D4-8AFCBB009938}" srcOrd="0" destOrd="0" parTransId="{5CF5C62A-BD1A-4922-92B6-33ECA44C1F76}" sibTransId="{F9BAA161-AAEC-4A41-B4D9-A27EAD80526E}"/>
    <dgm:cxn modelId="{6C5E05C2-8E74-4D57-B9A5-F8557238FAE9}" type="presOf" srcId="{E817CCF5-DA3F-4E5F-BE7C-D8111B2BFEBA}" destId="{98419277-9F45-443A-B055-579152505653}" srcOrd="0" destOrd="0" presId="urn:microsoft.com/office/officeart/2005/8/layout/vList2"/>
    <dgm:cxn modelId="{507A74C7-FEAF-4A4C-9250-0613CBC2F127}" srcId="{E817CCF5-DA3F-4E5F-BE7C-D8111B2BFEBA}" destId="{E754A2A0-41CE-428B-9DDC-DCD1FD12D16A}" srcOrd="0" destOrd="0" parTransId="{BE164097-A5AA-4EA1-9E64-D7FCD4DD2A4E}" sibTransId="{02D8D4EF-9694-45C7-AF26-E20371B3C352}"/>
    <dgm:cxn modelId="{D253DEFE-CABA-424F-B12E-01891C477B26}" type="presOf" srcId="{E754A2A0-41CE-428B-9DDC-DCD1FD12D16A}" destId="{1C13004E-5C6C-48D5-AAF6-491243CAAEE7}" srcOrd="0" destOrd="0" presId="urn:microsoft.com/office/officeart/2005/8/layout/vList2"/>
    <dgm:cxn modelId="{541AD28A-F242-45B5-BAAB-291F43F7BC02}" type="presParOf" srcId="{98419277-9F45-443A-B055-579152505653}" destId="{1C13004E-5C6C-48D5-AAF6-491243CAAEE7}" srcOrd="0" destOrd="0" presId="urn:microsoft.com/office/officeart/2005/8/layout/vList2"/>
    <dgm:cxn modelId="{65C0F6D1-3440-4775-8869-2B556DC9B8D5}" type="presParOf" srcId="{98419277-9F45-443A-B055-579152505653}" destId="{D22E09E5-29A8-43CE-9D8D-0F2ED9030696}"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817CCF5-DA3F-4E5F-BE7C-D8111B2BFEBA}"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n-US"/>
        </a:p>
      </dgm:t>
    </dgm:pt>
    <dgm:pt modelId="{E754A2A0-41CE-428B-9DDC-DCD1FD12D16A}">
      <dgm:prSet custT="1"/>
      <dgm:spPr/>
      <dgm:t>
        <a:bodyPr/>
        <a:lstStyle/>
        <a:p>
          <a:pPr>
            <a:defRPr b="1"/>
          </a:pPr>
          <a:r>
            <a:rPr lang="en-US" sz="2800" dirty="0"/>
            <a:t>Advanced Gradient Boost</a:t>
          </a:r>
        </a:p>
      </dgm:t>
    </dgm:pt>
    <dgm:pt modelId="{BE164097-A5AA-4EA1-9E64-D7FCD4DD2A4E}" type="parTrans" cxnId="{507A74C7-FEAF-4A4C-9250-0613CBC2F127}">
      <dgm:prSet/>
      <dgm:spPr/>
      <dgm:t>
        <a:bodyPr/>
        <a:lstStyle/>
        <a:p>
          <a:endParaRPr lang="en-US"/>
        </a:p>
      </dgm:t>
    </dgm:pt>
    <dgm:pt modelId="{02D8D4EF-9694-45C7-AF26-E20371B3C352}" type="sibTrans" cxnId="{507A74C7-FEAF-4A4C-9250-0613CBC2F127}">
      <dgm:prSet/>
      <dgm:spPr/>
      <dgm:t>
        <a:bodyPr/>
        <a:lstStyle/>
        <a:p>
          <a:endParaRPr lang="en-US"/>
        </a:p>
      </dgm:t>
    </dgm:pt>
    <dgm:pt modelId="{C2F66EED-74C3-4F36-A1D4-8AFCBB009938}">
      <dgm:prSet/>
      <dgm:spPr/>
      <dgm:t>
        <a:bodyPr/>
        <a:lstStyle/>
        <a:p>
          <a:pPr algn="just"/>
          <a:r>
            <a:rPr lang="en-US" dirty="0"/>
            <a:t>The Advanced gradient boost</a:t>
          </a:r>
          <a:r>
            <a:rPr lang="x-none" dirty="0"/>
            <a:t> from the</a:t>
          </a:r>
          <a:r>
            <a:rPr lang="en-US" dirty="0"/>
            <a:t> gradient boost</a:t>
          </a:r>
          <a:r>
            <a:rPr lang="x-none" dirty="0"/>
            <a:t> was used to run the </a:t>
          </a:r>
          <a:r>
            <a:rPr lang="en-US" dirty="0"/>
            <a:t>advanced gradient boost</a:t>
          </a:r>
          <a:r>
            <a:rPr lang="x-none" dirty="0"/>
            <a:t> model on the Car Accident Severity data. </a:t>
          </a:r>
          <a:r>
            <a:rPr lang="en-US" dirty="0"/>
            <a:t>With random state of 20 and learning rate of about 0.1</a:t>
          </a:r>
          <a:r>
            <a:rPr lang="x-none" dirty="0"/>
            <a:t>. </a:t>
          </a:r>
          <a:endParaRPr lang="en-US" u="sng" dirty="0"/>
        </a:p>
      </dgm:t>
    </dgm:pt>
    <dgm:pt modelId="{5CF5C62A-BD1A-4922-92B6-33ECA44C1F76}" type="parTrans" cxnId="{7A243DB8-C0B8-4718-B558-CE939B8FF03E}">
      <dgm:prSet/>
      <dgm:spPr/>
      <dgm:t>
        <a:bodyPr/>
        <a:lstStyle/>
        <a:p>
          <a:endParaRPr lang="en-US"/>
        </a:p>
      </dgm:t>
    </dgm:pt>
    <dgm:pt modelId="{F9BAA161-AAEC-4A41-B4D9-A27EAD80526E}" type="sibTrans" cxnId="{7A243DB8-C0B8-4718-B558-CE939B8FF03E}">
      <dgm:prSet/>
      <dgm:spPr/>
      <dgm:t>
        <a:bodyPr/>
        <a:lstStyle/>
        <a:p>
          <a:endParaRPr lang="en-US"/>
        </a:p>
      </dgm:t>
    </dgm:pt>
    <dgm:pt modelId="{98419277-9F45-443A-B055-579152505653}" type="pres">
      <dgm:prSet presAssocID="{E817CCF5-DA3F-4E5F-BE7C-D8111B2BFEBA}" presName="linear" presStyleCnt="0">
        <dgm:presLayoutVars>
          <dgm:animLvl val="lvl"/>
          <dgm:resizeHandles val="exact"/>
        </dgm:presLayoutVars>
      </dgm:prSet>
      <dgm:spPr/>
    </dgm:pt>
    <dgm:pt modelId="{1C13004E-5C6C-48D5-AAF6-491243CAAEE7}" type="pres">
      <dgm:prSet presAssocID="{E754A2A0-41CE-428B-9DDC-DCD1FD12D16A}" presName="parentText" presStyleLbl="node1" presStyleIdx="0" presStyleCnt="1">
        <dgm:presLayoutVars>
          <dgm:chMax val="0"/>
          <dgm:bulletEnabled val="1"/>
        </dgm:presLayoutVars>
      </dgm:prSet>
      <dgm:spPr/>
    </dgm:pt>
    <dgm:pt modelId="{D22E09E5-29A8-43CE-9D8D-0F2ED9030696}" type="pres">
      <dgm:prSet presAssocID="{E754A2A0-41CE-428B-9DDC-DCD1FD12D16A}" presName="childText" presStyleLbl="revTx" presStyleIdx="0" presStyleCnt="1">
        <dgm:presLayoutVars>
          <dgm:bulletEnabled val="1"/>
        </dgm:presLayoutVars>
      </dgm:prSet>
      <dgm:spPr/>
    </dgm:pt>
  </dgm:ptLst>
  <dgm:cxnLst>
    <dgm:cxn modelId="{3FADAEA0-9B5F-430C-806D-251C31EDD8C2}" type="presOf" srcId="{C2F66EED-74C3-4F36-A1D4-8AFCBB009938}" destId="{D22E09E5-29A8-43CE-9D8D-0F2ED9030696}" srcOrd="0" destOrd="0" presId="urn:microsoft.com/office/officeart/2005/8/layout/vList2"/>
    <dgm:cxn modelId="{7A243DB8-C0B8-4718-B558-CE939B8FF03E}" srcId="{E754A2A0-41CE-428B-9DDC-DCD1FD12D16A}" destId="{C2F66EED-74C3-4F36-A1D4-8AFCBB009938}" srcOrd="0" destOrd="0" parTransId="{5CF5C62A-BD1A-4922-92B6-33ECA44C1F76}" sibTransId="{F9BAA161-AAEC-4A41-B4D9-A27EAD80526E}"/>
    <dgm:cxn modelId="{6C5E05C2-8E74-4D57-B9A5-F8557238FAE9}" type="presOf" srcId="{E817CCF5-DA3F-4E5F-BE7C-D8111B2BFEBA}" destId="{98419277-9F45-443A-B055-579152505653}" srcOrd="0" destOrd="0" presId="urn:microsoft.com/office/officeart/2005/8/layout/vList2"/>
    <dgm:cxn modelId="{507A74C7-FEAF-4A4C-9250-0613CBC2F127}" srcId="{E817CCF5-DA3F-4E5F-BE7C-D8111B2BFEBA}" destId="{E754A2A0-41CE-428B-9DDC-DCD1FD12D16A}" srcOrd="0" destOrd="0" parTransId="{BE164097-A5AA-4EA1-9E64-D7FCD4DD2A4E}" sibTransId="{02D8D4EF-9694-45C7-AF26-E20371B3C352}"/>
    <dgm:cxn modelId="{D253DEFE-CABA-424F-B12E-01891C477B26}" type="presOf" srcId="{E754A2A0-41CE-428B-9DDC-DCD1FD12D16A}" destId="{1C13004E-5C6C-48D5-AAF6-491243CAAEE7}" srcOrd="0" destOrd="0" presId="urn:microsoft.com/office/officeart/2005/8/layout/vList2"/>
    <dgm:cxn modelId="{541AD28A-F242-45B5-BAAB-291F43F7BC02}" type="presParOf" srcId="{98419277-9F45-443A-B055-579152505653}" destId="{1C13004E-5C6C-48D5-AAF6-491243CAAEE7}" srcOrd="0" destOrd="0" presId="urn:microsoft.com/office/officeart/2005/8/layout/vList2"/>
    <dgm:cxn modelId="{65C0F6D1-3440-4775-8869-2B556DC9B8D5}" type="presParOf" srcId="{98419277-9F45-443A-B055-579152505653}" destId="{D22E09E5-29A8-43CE-9D8D-0F2ED9030696}"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817CCF5-DA3F-4E5F-BE7C-D8111B2BFEBA}"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n-US"/>
        </a:p>
      </dgm:t>
    </dgm:pt>
    <dgm:pt modelId="{E754A2A0-41CE-428B-9DDC-DCD1FD12D16A}">
      <dgm:prSet custT="1"/>
      <dgm:spPr/>
      <dgm:t>
        <a:bodyPr/>
        <a:lstStyle/>
        <a:p>
          <a:pPr algn="ctr">
            <a:defRPr b="1"/>
          </a:pPr>
          <a:r>
            <a:rPr lang="en-US" sz="2800" dirty="0"/>
            <a:t>Conclusion</a:t>
          </a:r>
        </a:p>
      </dgm:t>
    </dgm:pt>
    <dgm:pt modelId="{BE164097-A5AA-4EA1-9E64-D7FCD4DD2A4E}" type="parTrans" cxnId="{507A74C7-FEAF-4A4C-9250-0613CBC2F127}">
      <dgm:prSet/>
      <dgm:spPr/>
      <dgm:t>
        <a:bodyPr/>
        <a:lstStyle/>
        <a:p>
          <a:endParaRPr lang="en-US"/>
        </a:p>
      </dgm:t>
    </dgm:pt>
    <dgm:pt modelId="{02D8D4EF-9694-45C7-AF26-E20371B3C352}" type="sibTrans" cxnId="{507A74C7-FEAF-4A4C-9250-0613CBC2F127}">
      <dgm:prSet/>
      <dgm:spPr/>
      <dgm:t>
        <a:bodyPr/>
        <a:lstStyle/>
        <a:p>
          <a:endParaRPr lang="en-US"/>
        </a:p>
      </dgm:t>
    </dgm:pt>
    <dgm:pt modelId="{C2F66EED-74C3-4F36-A1D4-8AFCBB009938}">
      <dgm:prSet/>
      <dgm:spPr/>
      <dgm:t>
        <a:bodyPr/>
        <a:lstStyle/>
        <a:p>
          <a:pPr algn="just">
            <a:buFont typeface="Wingdings" panose="05000000000000000000" pitchFamily="2" charset="2"/>
            <a:buChar char="Ø"/>
          </a:pPr>
          <a:r>
            <a:rPr lang="x-none" dirty="0"/>
            <a:t>A balanced dataset for the target variable</a:t>
          </a:r>
          <a:r>
            <a:rPr lang="en-US" dirty="0"/>
            <a:t>.</a:t>
          </a:r>
          <a:endParaRPr lang="en-US" u="sng" dirty="0"/>
        </a:p>
      </dgm:t>
    </dgm:pt>
    <dgm:pt modelId="{5CF5C62A-BD1A-4922-92B6-33ECA44C1F76}" type="parTrans" cxnId="{7A243DB8-C0B8-4718-B558-CE939B8FF03E}">
      <dgm:prSet/>
      <dgm:spPr/>
      <dgm:t>
        <a:bodyPr/>
        <a:lstStyle/>
        <a:p>
          <a:endParaRPr lang="en-US"/>
        </a:p>
      </dgm:t>
    </dgm:pt>
    <dgm:pt modelId="{F9BAA161-AAEC-4A41-B4D9-A27EAD80526E}" type="sibTrans" cxnId="{7A243DB8-C0B8-4718-B558-CE939B8FF03E}">
      <dgm:prSet/>
      <dgm:spPr/>
      <dgm:t>
        <a:bodyPr/>
        <a:lstStyle/>
        <a:p>
          <a:endParaRPr lang="en-US"/>
        </a:p>
      </dgm:t>
    </dgm:pt>
    <dgm:pt modelId="{25CC94D4-3853-40CC-B9A2-0F8E547CE2BC}">
      <dgm:prSet/>
      <dgm:spPr/>
      <dgm:t>
        <a:bodyPr/>
        <a:lstStyle/>
        <a:p>
          <a:pPr algn="just">
            <a:buFont typeface="Wingdings" panose="05000000000000000000" pitchFamily="2" charset="2"/>
            <a:buChar char=""/>
          </a:pPr>
          <a:r>
            <a:rPr lang="x-none" dirty="0"/>
            <a:t>More instances recorded of all the accidents taken place </a:t>
          </a:r>
          <a:endParaRPr lang="en-US" u="sng" dirty="0"/>
        </a:p>
      </dgm:t>
    </dgm:pt>
    <dgm:pt modelId="{F177B506-A027-4260-9918-563B10262E16}" type="parTrans" cxnId="{3F91C371-D0C1-4137-9034-CDA47ABD260A}">
      <dgm:prSet/>
      <dgm:spPr/>
      <dgm:t>
        <a:bodyPr/>
        <a:lstStyle/>
        <a:p>
          <a:endParaRPr lang="en-NG"/>
        </a:p>
      </dgm:t>
    </dgm:pt>
    <dgm:pt modelId="{899F30ED-87B6-41C3-A4CA-A8080C8A03DF}" type="sibTrans" cxnId="{3F91C371-D0C1-4137-9034-CDA47ABD260A}">
      <dgm:prSet/>
      <dgm:spPr/>
      <dgm:t>
        <a:bodyPr/>
        <a:lstStyle/>
        <a:p>
          <a:endParaRPr lang="en-NG"/>
        </a:p>
      </dgm:t>
    </dgm:pt>
    <dgm:pt modelId="{F7B58C11-B8CF-4B45-B044-5E96DDB70C37}">
      <dgm:prSet/>
      <dgm:spPr/>
      <dgm:t>
        <a:bodyPr/>
        <a:lstStyle/>
        <a:p>
          <a:pPr algn="just">
            <a:buFont typeface="Wingdings" panose="05000000000000000000" pitchFamily="2" charset="2"/>
            <a:buChar char=""/>
          </a:pPr>
          <a:r>
            <a:rPr lang="x-none" dirty="0"/>
            <a:t>Less missing values within the dataset for variables such as Speeding and Under the influence</a:t>
          </a:r>
          <a:r>
            <a:rPr lang="en-US" dirty="0"/>
            <a:t>.</a:t>
          </a:r>
          <a:endParaRPr lang="en-US" u="sng" dirty="0"/>
        </a:p>
      </dgm:t>
    </dgm:pt>
    <dgm:pt modelId="{9155DCAE-C134-4CDB-AF8F-5AD9CA1E1FA0}" type="parTrans" cxnId="{F137FCE6-4134-43FF-B728-9A68E8E32653}">
      <dgm:prSet/>
      <dgm:spPr/>
      <dgm:t>
        <a:bodyPr/>
        <a:lstStyle/>
        <a:p>
          <a:endParaRPr lang="en-NG"/>
        </a:p>
      </dgm:t>
    </dgm:pt>
    <dgm:pt modelId="{C9E11AC3-C6FD-4673-B75E-1644B67E81F7}" type="sibTrans" cxnId="{F137FCE6-4134-43FF-B728-9A68E8E32653}">
      <dgm:prSet/>
      <dgm:spPr/>
      <dgm:t>
        <a:bodyPr/>
        <a:lstStyle/>
        <a:p>
          <a:endParaRPr lang="en-NG"/>
        </a:p>
      </dgm:t>
    </dgm:pt>
    <dgm:pt modelId="{7CC6454A-49EF-4B13-94C6-20972ACD01D6}">
      <dgm:prSet/>
      <dgm:spPr/>
      <dgm:t>
        <a:bodyPr/>
        <a:lstStyle/>
        <a:p>
          <a:pPr algn="just">
            <a:buFont typeface="Wingdings" panose="05000000000000000000" pitchFamily="2" charset="2"/>
            <a:buChar char=""/>
          </a:pPr>
          <a:r>
            <a:rPr lang="x-none" dirty="0"/>
            <a:t>More factors, such as precautionary measures taken when driving, etc</a:t>
          </a:r>
          <a:r>
            <a:rPr lang="en-US" dirty="0"/>
            <a:t>. There should be a launch of developmental project in areas of severe accidents to minimize the effects of these factors. According to the diagram shown below </a:t>
          </a:r>
          <a:endParaRPr lang="en-US" u="sng" dirty="0"/>
        </a:p>
      </dgm:t>
    </dgm:pt>
    <dgm:pt modelId="{1E249FDC-665A-4C40-A9D3-6B4426EF3494}" type="parTrans" cxnId="{47D559E3-3519-446C-8D3D-A9E0E1454C2F}">
      <dgm:prSet/>
      <dgm:spPr/>
      <dgm:t>
        <a:bodyPr/>
        <a:lstStyle/>
        <a:p>
          <a:endParaRPr lang="en-NG"/>
        </a:p>
      </dgm:t>
    </dgm:pt>
    <dgm:pt modelId="{A6E93DF5-0B98-43CA-A750-F948E8677AA5}" type="sibTrans" cxnId="{47D559E3-3519-446C-8D3D-A9E0E1454C2F}">
      <dgm:prSet/>
      <dgm:spPr/>
      <dgm:t>
        <a:bodyPr/>
        <a:lstStyle/>
        <a:p>
          <a:endParaRPr lang="en-NG"/>
        </a:p>
      </dgm:t>
    </dgm:pt>
    <dgm:pt modelId="{98419277-9F45-443A-B055-579152505653}" type="pres">
      <dgm:prSet presAssocID="{E817CCF5-DA3F-4E5F-BE7C-D8111B2BFEBA}" presName="linear" presStyleCnt="0">
        <dgm:presLayoutVars>
          <dgm:animLvl val="lvl"/>
          <dgm:resizeHandles val="exact"/>
        </dgm:presLayoutVars>
      </dgm:prSet>
      <dgm:spPr/>
    </dgm:pt>
    <dgm:pt modelId="{1C13004E-5C6C-48D5-AAF6-491243CAAEE7}" type="pres">
      <dgm:prSet presAssocID="{E754A2A0-41CE-428B-9DDC-DCD1FD12D16A}" presName="parentText" presStyleLbl="node1" presStyleIdx="0" presStyleCnt="1">
        <dgm:presLayoutVars>
          <dgm:chMax val="0"/>
          <dgm:bulletEnabled val="1"/>
        </dgm:presLayoutVars>
      </dgm:prSet>
      <dgm:spPr/>
    </dgm:pt>
    <dgm:pt modelId="{D22E09E5-29A8-43CE-9D8D-0F2ED9030696}" type="pres">
      <dgm:prSet presAssocID="{E754A2A0-41CE-428B-9DDC-DCD1FD12D16A}" presName="childText" presStyleLbl="revTx" presStyleIdx="0" presStyleCnt="1">
        <dgm:presLayoutVars>
          <dgm:bulletEnabled val="1"/>
        </dgm:presLayoutVars>
      </dgm:prSet>
      <dgm:spPr/>
    </dgm:pt>
  </dgm:ptLst>
  <dgm:cxnLst>
    <dgm:cxn modelId="{5E92EC28-FCBE-400E-B84E-67F0D6274A5F}" type="presOf" srcId="{25CC94D4-3853-40CC-B9A2-0F8E547CE2BC}" destId="{D22E09E5-29A8-43CE-9D8D-0F2ED9030696}" srcOrd="0" destOrd="1" presId="urn:microsoft.com/office/officeart/2005/8/layout/vList2"/>
    <dgm:cxn modelId="{72EF5A4B-AB85-49FB-8089-3264DC1D9A74}" type="presOf" srcId="{F7B58C11-B8CF-4B45-B044-5E96DDB70C37}" destId="{D22E09E5-29A8-43CE-9D8D-0F2ED9030696}" srcOrd="0" destOrd="2" presId="urn:microsoft.com/office/officeart/2005/8/layout/vList2"/>
    <dgm:cxn modelId="{3F91C371-D0C1-4137-9034-CDA47ABD260A}" srcId="{E754A2A0-41CE-428B-9DDC-DCD1FD12D16A}" destId="{25CC94D4-3853-40CC-B9A2-0F8E547CE2BC}" srcOrd="1" destOrd="0" parTransId="{F177B506-A027-4260-9918-563B10262E16}" sibTransId="{899F30ED-87B6-41C3-A4CA-A8080C8A03DF}"/>
    <dgm:cxn modelId="{5DF80D76-B0D9-4EB9-9BCE-325BB34FCA99}" type="presOf" srcId="{7CC6454A-49EF-4B13-94C6-20972ACD01D6}" destId="{D22E09E5-29A8-43CE-9D8D-0F2ED9030696}" srcOrd="0" destOrd="3" presId="urn:microsoft.com/office/officeart/2005/8/layout/vList2"/>
    <dgm:cxn modelId="{3FADAEA0-9B5F-430C-806D-251C31EDD8C2}" type="presOf" srcId="{C2F66EED-74C3-4F36-A1D4-8AFCBB009938}" destId="{D22E09E5-29A8-43CE-9D8D-0F2ED9030696}" srcOrd="0" destOrd="0" presId="urn:microsoft.com/office/officeart/2005/8/layout/vList2"/>
    <dgm:cxn modelId="{7A243DB8-C0B8-4718-B558-CE939B8FF03E}" srcId="{E754A2A0-41CE-428B-9DDC-DCD1FD12D16A}" destId="{C2F66EED-74C3-4F36-A1D4-8AFCBB009938}" srcOrd="0" destOrd="0" parTransId="{5CF5C62A-BD1A-4922-92B6-33ECA44C1F76}" sibTransId="{F9BAA161-AAEC-4A41-B4D9-A27EAD80526E}"/>
    <dgm:cxn modelId="{6C5E05C2-8E74-4D57-B9A5-F8557238FAE9}" type="presOf" srcId="{E817CCF5-DA3F-4E5F-BE7C-D8111B2BFEBA}" destId="{98419277-9F45-443A-B055-579152505653}" srcOrd="0" destOrd="0" presId="urn:microsoft.com/office/officeart/2005/8/layout/vList2"/>
    <dgm:cxn modelId="{507A74C7-FEAF-4A4C-9250-0613CBC2F127}" srcId="{E817CCF5-DA3F-4E5F-BE7C-D8111B2BFEBA}" destId="{E754A2A0-41CE-428B-9DDC-DCD1FD12D16A}" srcOrd="0" destOrd="0" parTransId="{BE164097-A5AA-4EA1-9E64-D7FCD4DD2A4E}" sibTransId="{02D8D4EF-9694-45C7-AF26-E20371B3C352}"/>
    <dgm:cxn modelId="{47D559E3-3519-446C-8D3D-A9E0E1454C2F}" srcId="{E754A2A0-41CE-428B-9DDC-DCD1FD12D16A}" destId="{7CC6454A-49EF-4B13-94C6-20972ACD01D6}" srcOrd="3" destOrd="0" parTransId="{1E249FDC-665A-4C40-A9D3-6B4426EF3494}" sibTransId="{A6E93DF5-0B98-43CA-A750-F948E8677AA5}"/>
    <dgm:cxn modelId="{F137FCE6-4134-43FF-B728-9A68E8E32653}" srcId="{E754A2A0-41CE-428B-9DDC-DCD1FD12D16A}" destId="{F7B58C11-B8CF-4B45-B044-5E96DDB70C37}" srcOrd="2" destOrd="0" parTransId="{9155DCAE-C134-4CDB-AF8F-5AD9CA1E1FA0}" sibTransId="{C9E11AC3-C6FD-4673-B75E-1644B67E81F7}"/>
    <dgm:cxn modelId="{D253DEFE-CABA-424F-B12E-01891C477B26}" type="presOf" srcId="{E754A2A0-41CE-428B-9DDC-DCD1FD12D16A}" destId="{1C13004E-5C6C-48D5-AAF6-491243CAAEE7}" srcOrd="0" destOrd="0" presId="urn:microsoft.com/office/officeart/2005/8/layout/vList2"/>
    <dgm:cxn modelId="{541AD28A-F242-45B5-BAAB-291F43F7BC02}" type="presParOf" srcId="{98419277-9F45-443A-B055-579152505653}" destId="{1C13004E-5C6C-48D5-AAF6-491243CAAEE7}" srcOrd="0" destOrd="0" presId="urn:microsoft.com/office/officeart/2005/8/layout/vList2"/>
    <dgm:cxn modelId="{65C0F6D1-3440-4775-8869-2B556DC9B8D5}" type="presParOf" srcId="{98419277-9F45-443A-B055-579152505653}" destId="{D22E09E5-29A8-43CE-9D8D-0F2ED9030696}"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E610D2-C449-44CC-B89D-F86C9B099244}">
      <dsp:nvSpPr>
        <dsp:cNvPr id="0" name=""/>
        <dsp:cNvSpPr/>
      </dsp:nvSpPr>
      <dsp:spPr>
        <a:xfrm>
          <a:off x="0" y="143613"/>
          <a:ext cx="6266011" cy="383760"/>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defRPr b="1"/>
          </a:pPr>
          <a:r>
            <a:rPr lang="en-US" sz="1600" kern="1200" dirty="0"/>
            <a:t>Brief Description</a:t>
          </a:r>
        </a:p>
      </dsp:txBody>
      <dsp:txXfrm>
        <a:off x="18734" y="162347"/>
        <a:ext cx="6228543" cy="346292"/>
      </dsp:txXfrm>
    </dsp:sp>
    <dsp:sp modelId="{301BF656-DFE1-4E48-9ECC-F61A3F7D68EE}">
      <dsp:nvSpPr>
        <dsp:cNvPr id="0" name=""/>
        <dsp:cNvSpPr/>
      </dsp:nvSpPr>
      <dsp:spPr>
        <a:xfrm>
          <a:off x="0" y="527373"/>
          <a:ext cx="6266011" cy="1291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946"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Facts are that cities and major highways around the globe have recorded high rate of road fatality resulting from accident severity.</a:t>
          </a:r>
        </a:p>
        <a:p>
          <a:pPr marL="114300" lvl="1" indent="-114300" algn="l" defTabSz="533400">
            <a:lnSpc>
              <a:spcPct val="90000"/>
            </a:lnSpc>
            <a:spcBef>
              <a:spcPct val="0"/>
            </a:spcBef>
            <a:spcAft>
              <a:spcPct val="20000"/>
            </a:spcAft>
            <a:buChar char="•"/>
          </a:pPr>
          <a:r>
            <a:rPr lang="en-GB" sz="1200" kern="1200" dirty="0"/>
            <a:t>These accidents are majorly caused by human errors; violation of traffic rules; driving under the influence of alcohol; road and weather conditions and so on. </a:t>
          </a:r>
          <a:endParaRPr lang="en-US" sz="1200" kern="1200" dirty="0"/>
        </a:p>
        <a:p>
          <a:pPr marL="114300" lvl="1" indent="-114300" algn="l" defTabSz="533400">
            <a:lnSpc>
              <a:spcPct val="90000"/>
            </a:lnSpc>
            <a:spcBef>
              <a:spcPct val="0"/>
            </a:spcBef>
            <a:spcAft>
              <a:spcPct val="20000"/>
            </a:spcAft>
            <a:buChar char="•"/>
          </a:pPr>
          <a:r>
            <a:rPr lang="en-GB" sz="1200" kern="1200" dirty="0"/>
            <a:t>Accident cannot be eliminated from our roads as we commute from one place to another, but the Severity can be mitigated if all the causes are analysed and solutions are proffered. </a:t>
          </a:r>
          <a:endParaRPr lang="en-US" sz="1200" kern="1200" dirty="0"/>
        </a:p>
      </dsp:txBody>
      <dsp:txXfrm>
        <a:off x="0" y="527373"/>
        <a:ext cx="6266011" cy="1291680"/>
      </dsp:txXfrm>
    </dsp:sp>
    <dsp:sp modelId="{280DBD1D-1875-4441-84EC-DBF7AD28791C}">
      <dsp:nvSpPr>
        <dsp:cNvPr id="0" name=""/>
        <dsp:cNvSpPr/>
      </dsp:nvSpPr>
      <dsp:spPr>
        <a:xfrm>
          <a:off x="0" y="1819053"/>
          <a:ext cx="6266011" cy="383760"/>
        </a:xfrm>
        <a:prstGeom prst="roundRect">
          <a:avLst/>
        </a:prstGeom>
        <a:gradFill rotWithShape="0">
          <a:gsLst>
            <a:gs pos="0">
              <a:schemeClr val="accent2">
                <a:hueOff val="-723100"/>
                <a:satOff val="-4962"/>
                <a:lumOff val="2549"/>
                <a:alphaOff val="0"/>
                <a:tint val="96000"/>
                <a:lumMod val="104000"/>
              </a:schemeClr>
            </a:gs>
            <a:gs pos="100000">
              <a:schemeClr val="accent2">
                <a:hueOff val="-723100"/>
                <a:satOff val="-4962"/>
                <a:lumOff val="2549"/>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defRPr b="1"/>
          </a:pPr>
          <a:r>
            <a:rPr lang="en-US" sz="1600" kern="1200" dirty="0"/>
            <a:t>Problem Statement</a:t>
          </a:r>
        </a:p>
      </dsp:txBody>
      <dsp:txXfrm>
        <a:off x="18734" y="1837787"/>
        <a:ext cx="6228543" cy="346292"/>
      </dsp:txXfrm>
    </dsp:sp>
    <dsp:sp modelId="{AEF6ACC9-E975-414F-8682-B65790326368}">
      <dsp:nvSpPr>
        <dsp:cNvPr id="0" name=""/>
        <dsp:cNvSpPr/>
      </dsp:nvSpPr>
      <dsp:spPr>
        <a:xfrm>
          <a:off x="0" y="2202813"/>
          <a:ext cx="6266011" cy="1622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946"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GB" sz="1200" kern="1200" dirty="0"/>
            <a:t>The data provide an overview of the various incidents that have occurred, and factors that have influenced these incidents. </a:t>
          </a:r>
          <a:endParaRPr lang="en-US" sz="1200" kern="1200" dirty="0"/>
        </a:p>
        <a:p>
          <a:pPr marL="114300" lvl="1" indent="-114300" algn="l" defTabSz="533400">
            <a:lnSpc>
              <a:spcPct val="90000"/>
            </a:lnSpc>
            <a:spcBef>
              <a:spcPct val="0"/>
            </a:spcBef>
            <a:spcAft>
              <a:spcPct val="20000"/>
            </a:spcAft>
            <a:buChar char="•"/>
          </a:pPr>
          <a:r>
            <a:rPr lang="en-GB" sz="1200" kern="1200" dirty="0"/>
            <a:t>These information include: accident severity whether it was low or high, location of the incident, severity impact, that is, whether it was an injury collision or property damage only collision, collision type, numbers of individuals involved, number of vehicles involved, road and weather conditions at the time of each incidents etc. </a:t>
          </a:r>
          <a:endParaRPr lang="en-US" sz="1200" kern="1200" dirty="0"/>
        </a:p>
        <a:p>
          <a:pPr marL="114300" lvl="1" indent="-114300" algn="l" defTabSz="533400">
            <a:lnSpc>
              <a:spcPct val="90000"/>
            </a:lnSpc>
            <a:spcBef>
              <a:spcPct val="0"/>
            </a:spcBef>
            <a:spcAft>
              <a:spcPct val="20000"/>
            </a:spcAft>
            <a:buChar char="•"/>
          </a:pPr>
          <a:r>
            <a:rPr lang="en-GB" sz="1200" kern="1200" dirty="0"/>
            <a:t>This project is aimed at using data science to understand the impact of each of the influences mentioned above and how to help improve on this, to advert the critical loss of lives and properties upon accident severities.</a:t>
          </a:r>
          <a:endParaRPr lang="en-US" sz="1200" kern="1200" dirty="0"/>
        </a:p>
      </dsp:txBody>
      <dsp:txXfrm>
        <a:off x="0" y="2202813"/>
        <a:ext cx="6266011" cy="1622880"/>
      </dsp:txXfrm>
    </dsp:sp>
    <dsp:sp modelId="{73DA6A59-8D5F-4CA4-9408-8288BCC649A2}">
      <dsp:nvSpPr>
        <dsp:cNvPr id="0" name=""/>
        <dsp:cNvSpPr/>
      </dsp:nvSpPr>
      <dsp:spPr>
        <a:xfrm>
          <a:off x="0" y="3825693"/>
          <a:ext cx="6266011" cy="383760"/>
        </a:xfrm>
        <a:prstGeom prst="roundRect">
          <a:avLst/>
        </a:prstGeom>
        <a:gradFill rotWithShape="0">
          <a:gsLst>
            <a:gs pos="0">
              <a:schemeClr val="accent2">
                <a:hueOff val="-1446200"/>
                <a:satOff val="-9924"/>
                <a:lumOff val="5098"/>
                <a:alphaOff val="0"/>
                <a:tint val="96000"/>
                <a:lumMod val="104000"/>
              </a:schemeClr>
            </a:gs>
            <a:gs pos="100000">
              <a:schemeClr val="accent2">
                <a:hueOff val="-1446200"/>
                <a:satOff val="-9924"/>
                <a:lumOff val="5098"/>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defRPr b="1"/>
          </a:pPr>
          <a:r>
            <a:rPr lang="en-US" sz="1600" kern="1200" dirty="0"/>
            <a:t>Interest</a:t>
          </a:r>
        </a:p>
      </dsp:txBody>
      <dsp:txXfrm>
        <a:off x="18734" y="3844427"/>
        <a:ext cx="6228543" cy="346292"/>
      </dsp:txXfrm>
    </dsp:sp>
    <dsp:sp modelId="{2CB23A6E-55EA-48A1-8F71-1B862078C5CB}">
      <dsp:nvSpPr>
        <dsp:cNvPr id="0" name=""/>
        <dsp:cNvSpPr/>
      </dsp:nvSpPr>
      <dsp:spPr>
        <a:xfrm>
          <a:off x="0" y="4209453"/>
          <a:ext cx="6266011"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946"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x-none" sz="1200" kern="1200" dirty="0"/>
            <a:t>The reduction in severity of accidents can be beneficial to the Public </a:t>
          </a:r>
          <a:r>
            <a:rPr lang="en-US" sz="1200" kern="1200" dirty="0"/>
            <a:t>mostly </a:t>
          </a:r>
          <a:r>
            <a:rPr lang="x-none" sz="1200" kern="1200" dirty="0"/>
            <a:t>which works towards improving those road factors and the car drivers themselves who may take precaution to reduce the severity of accidents.</a:t>
          </a:r>
          <a:endParaRPr lang="en-US" sz="1200" kern="1200" dirty="0"/>
        </a:p>
      </dsp:txBody>
      <dsp:txXfrm>
        <a:off x="0" y="4209453"/>
        <a:ext cx="6266011" cy="5464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24662C-4F1C-4EE4-B78E-298A7F55F5C5}">
      <dsp:nvSpPr>
        <dsp:cNvPr id="0" name=""/>
        <dsp:cNvSpPr/>
      </dsp:nvSpPr>
      <dsp:spPr>
        <a:xfrm>
          <a:off x="0" y="84523"/>
          <a:ext cx="5978072" cy="575639"/>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a:noFill/>
        </a:ln>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defRPr b="1"/>
          </a:pPr>
          <a:r>
            <a:rPr lang="en-US" sz="2400" kern="1200"/>
            <a:t>Data Cleaning</a:t>
          </a:r>
        </a:p>
      </dsp:txBody>
      <dsp:txXfrm>
        <a:off x="28100" y="112623"/>
        <a:ext cx="5921872" cy="519439"/>
      </dsp:txXfrm>
    </dsp:sp>
    <dsp:sp modelId="{10E2D73F-C513-46CD-AB09-7DE0B65DF86D}">
      <dsp:nvSpPr>
        <dsp:cNvPr id="0" name=""/>
        <dsp:cNvSpPr/>
      </dsp:nvSpPr>
      <dsp:spPr>
        <a:xfrm>
          <a:off x="0" y="660163"/>
          <a:ext cx="5978072" cy="2732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804"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x-none" sz="1900" kern="1200"/>
            <a:t>There are a lot of problems with the data set keeping in mind that this is a machine learning project which uses classification to predict a categorical variable. The dataset has total observations of 194673 with variation in number of observations for every feature. </a:t>
          </a:r>
          <a:r>
            <a:rPr lang="en-GB" sz="1900" kern="1200"/>
            <a:t>First</a:t>
          </a:r>
          <a:r>
            <a:rPr lang="x-none" sz="1900" kern="1200"/>
            <a:t>, the total dataset was high variation in the lengths of almost every column of the dataset. The dataset had a lot of empty columns which could have been beneficial had the data been present there.</a:t>
          </a:r>
          <a:endParaRPr lang="en-US" sz="1900" u="sng" kern="1200"/>
        </a:p>
      </dsp:txBody>
      <dsp:txXfrm>
        <a:off x="0" y="660163"/>
        <a:ext cx="5978072" cy="27324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FA9D0C-A82C-4C8E-9E1F-74865E0A9486}">
      <dsp:nvSpPr>
        <dsp:cNvPr id="0" name=""/>
        <dsp:cNvSpPr/>
      </dsp:nvSpPr>
      <dsp:spPr>
        <a:xfrm>
          <a:off x="0" y="439577"/>
          <a:ext cx="3740193" cy="492645"/>
        </a:xfrm>
        <a:prstGeom prst="round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defRPr b="1"/>
          </a:pPr>
          <a:r>
            <a:rPr lang="en-US" sz="1800" kern="1200" dirty="0"/>
            <a:t>Feature Selection</a:t>
          </a:r>
        </a:p>
      </dsp:txBody>
      <dsp:txXfrm>
        <a:off x="24049" y="463626"/>
        <a:ext cx="3692095" cy="444547"/>
      </dsp:txXfrm>
    </dsp:sp>
    <dsp:sp modelId="{7030BBFE-FC55-4232-ABAA-15EBDC00B2AA}">
      <dsp:nvSpPr>
        <dsp:cNvPr id="0" name=""/>
        <dsp:cNvSpPr/>
      </dsp:nvSpPr>
      <dsp:spPr>
        <a:xfrm>
          <a:off x="0" y="932223"/>
          <a:ext cx="3740193"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751"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A total of six (6) features were trained while the target / label variable being Severity code.</a:t>
          </a:r>
          <a:endParaRPr lang="en-US" sz="1800" u="sng" kern="1200" dirty="0"/>
        </a:p>
      </dsp:txBody>
      <dsp:txXfrm>
        <a:off x="0" y="932223"/>
        <a:ext cx="3740193" cy="10764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CCEA62-F79E-4FA6-8B5C-B26CCAC81773}">
      <dsp:nvSpPr>
        <dsp:cNvPr id="0" name=""/>
        <dsp:cNvSpPr/>
      </dsp:nvSpPr>
      <dsp:spPr>
        <a:xfrm>
          <a:off x="0" y="62794"/>
          <a:ext cx="5978072" cy="527670"/>
        </a:xfrm>
        <a:prstGeom prst="round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defRPr b="1"/>
          </a:pPr>
          <a:r>
            <a:rPr lang="en-US" sz="2200" kern="1200" dirty="0"/>
            <a:t>Exploratory Data Analysis</a:t>
          </a:r>
        </a:p>
      </dsp:txBody>
      <dsp:txXfrm>
        <a:off x="25759" y="88553"/>
        <a:ext cx="5926554" cy="476152"/>
      </dsp:txXfrm>
    </dsp:sp>
    <dsp:sp modelId="{9ADCE7BA-A090-451C-8DAF-E27F5849096F}">
      <dsp:nvSpPr>
        <dsp:cNvPr id="0" name=""/>
        <dsp:cNvSpPr/>
      </dsp:nvSpPr>
      <dsp:spPr>
        <a:xfrm>
          <a:off x="0" y="590464"/>
          <a:ext cx="5978072" cy="2686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804"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x-none" sz="1700" kern="1200" dirty="0"/>
            <a:t>Considering that the feature set and the target variable are categorical variables with the likes of weather, road condition and light condition being an above level 2 categorical variables whose values are limited and usually based on a particular finite group whose correlation might depict a different image then what it actually is. Generally, considering the effect of these variables in car accidents are important hence these variables were selected. A few pictorial depictions of the dataset were made in order to better understand the data.</a:t>
          </a:r>
          <a:endParaRPr lang="en-US" sz="1700" u="sng" kern="1200" dirty="0"/>
        </a:p>
      </dsp:txBody>
      <dsp:txXfrm>
        <a:off x="0" y="590464"/>
        <a:ext cx="5978072" cy="26868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5D3A9F-A19E-4E57-A99D-41BB3D700C7D}">
      <dsp:nvSpPr>
        <dsp:cNvPr id="0" name=""/>
        <dsp:cNvSpPr/>
      </dsp:nvSpPr>
      <dsp:spPr>
        <a:xfrm>
          <a:off x="0" y="19531"/>
          <a:ext cx="3405573" cy="479700"/>
        </a:xfrm>
        <a:prstGeom prst="round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0000"/>
                <a:lumMod val="90000"/>
              </a:schemeClr>
            </a:gs>
          </a:gsLst>
          <a:lin ang="5400000" scaled="0"/>
        </a:gradFill>
        <a:ln>
          <a:noFill/>
        </a:ln>
        <a:effectLst>
          <a:outerShdw blurRad="63500" dist="25400" dir="5400000"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defRPr b="1"/>
          </a:pPr>
          <a:r>
            <a:rPr lang="en-US" sz="2000" kern="1200" dirty="0"/>
            <a:t>Exploratory Data Analysis</a:t>
          </a:r>
        </a:p>
      </dsp:txBody>
      <dsp:txXfrm>
        <a:off x="23417" y="42948"/>
        <a:ext cx="3358739" cy="432866"/>
      </dsp:txXfrm>
    </dsp:sp>
    <dsp:sp modelId="{916DE7F8-D34D-4D7E-B659-4B40ADC7F02E}">
      <dsp:nvSpPr>
        <dsp:cNvPr id="0" name=""/>
        <dsp:cNvSpPr/>
      </dsp:nvSpPr>
      <dsp:spPr>
        <a:xfrm>
          <a:off x="0" y="499231"/>
          <a:ext cx="3405573" cy="298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127" tIns="25400" rIns="142240" bIns="25400" numCol="1" spcCol="1270" anchor="t" anchorCtr="0">
          <a:noAutofit/>
        </a:bodyPr>
        <a:lstStyle/>
        <a:p>
          <a:pPr marL="171450" lvl="1" indent="-171450" algn="just" defTabSz="711200">
            <a:lnSpc>
              <a:spcPct val="90000"/>
            </a:lnSpc>
            <a:spcBef>
              <a:spcPct val="0"/>
            </a:spcBef>
            <a:spcAft>
              <a:spcPct val="20000"/>
            </a:spcAft>
            <a:buChar char="•"/>
          </a:pPr>
          <a:r>
            <a:rPr lang="x-none" sz="1600" kern="1200" dirty="0"/>
            <a:t>The above figure illustrates, after data cleaning has taken place, the distribution of the target variables between Physical Injury and Property Damage Only. As </a:t>
          </a:r>
          <a:r>
            <a:rPr lang="en-GB" sz="1600" kern="1200" dirty="0"/>
            <a:t>the</a:t>
          </a:r>
          <a:r>
            <a:rPr lang="x-none" sz="1600" kern="1200" dirty="0"/>
            <a:t> dataset is supervised but an unbalanced dataset where the distribution of the target variable is in almost 1:2 ratio in favo</a:t>
          </a:r>
          <a:r>
            <a:rPr lang="en-US" sz="1600" kern="1200" dirty="0"/>
            <a:t>u</a:t>
          </a:r>
          <a:r>
            <a:rPr lang="x-none" sz="1600" kern="1200" dirty="0"/>
            <a:t>r of property damage. It is very important to have a balanced dataset when using machine learning algorithms.</a:t>
          </a:r>
          <a:r>
            <a:rPr lang="en-US" sz="1600" kern="1200" dirty="0"/>
            <a:t> </a:t>
          </a:r>
          <a:endParaRPr lang="en-US" sz="1600" u="sng" kern="1200" dirty="0"/>
        </a:p>
      </dsp:txBody>
      <dsp:txXfrm>
        <a:off x="0" y="499231"/>
        <a:ext cx="3405573" cy="29808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13004E-5C6C-48D5-AAF6-491243CAAEE7}">
      <dsp:nvSpPr>
        <dsp:cNvPr id="0" name=""/>
        <dsp:cNvSpPr/>
      </dsp:nvSpPr>
      <dsp:spPr>
        <a:xfrm>
          <a:off x="0" y="334614"/>
          <a:ext cx="3531684" cy="575639"/>
        </a:xfrm>
        <a:prstGeom prst="roundRect">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defRPr b="1"/>
          </a:pPr>
          <a:r>
            <a:rPr lang="en-US" sz="2400" kern="1200" dirty="0"/>
            <a:t>Decision Tree Analysis</a:t>
          </a:r>
        </a:p>
      </dsp:txBody>
      <dsp:txXfrm>
        <a:off x="28100" y="362714"/>
        <a:ext cx="3475484" cy="519439"/>
      </dsp:txXfrm>
    </dsp:sp>
    <dsp:sp modelId="{D22E09E5-29A8-43CE-9D8D-0F2ED9030696}">
      <dsp:nvSpPr>
        <dsp:cNvPr id="0" name=""/>
        <dsp:cNvSpPr/>
      </dsp:nvSpPr>
      <dsp:spPr>
        <a:xfrm>
          <a:off x="0" y="910254"/>
          <a:ext cx="3531684" cy="243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131" tIns="30480" rIns="170688" bIns="30480" numCol="1" spcCol="1270" anchor="t" anchorCtr="0">
          <a:noAutofit/>
        </a:bodyPr>
        <a:lstStyle/>
        <a:p>
          <a:pPr marL="171450" lvl="1" indent="-171450" algn="just" defTabSz="844550">
            <a:lnSpc>
              <a:spcPct val="90000"/>
            </a:lnSpc>
            <a:spcBef>
              <a:spcPct val="0"/>
            </a:spcBef>
            <a:spcAft>
              <a:spcPct val="20000"/>
            </a:spcAft>
            <a:buChar char="•"/>
          </a:pPr>
          <a:r>
            <a:rPr lang="x-none" sz="1900" kern="1200" dirty="0"/>
            <a:t>Decision Tree Classifier from the scikit-learn library was used to run the Decision Tree Classification model on the Car Accident Severity data. The criterion chosen for the classifier was ‘entropy’ and the max depth was ‘6’.</a:t>
          </a:r>
          <a:endParaRPr lang="en-US" sz="1900" u="sng" kern="1200" dirty="0"/>
        </a:p>
      </dsp:txBody>
      <dsp:txXfrm>
        <a:off x="0" y="910254"/>
        <a:ext cx="3531684" cy="24343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13004E-5C6C-48D5-AAF6-491243CAAEE7}">
      <dsp:nvSpPr>
        <dsp:cNvPr id="0" name=""/>
        <dsp:cNvSpPr/>
      </dsp:nvSpPr>
      <dsp:spPr>
        <a:xfrm>
          <a:off x="0" y="101559"/>
          <a:ext cx="3531684" cy="623610"/>
        </a:xfrm>
        <a:prstGeom prst="roundRect">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defRPr b="1"/>
          </a:pPr>
          <a:r>
            <a:rPr lang="en-US" sz="2600" kern="1200" dirty="0"/>
            <a:t>Logistic Regression</a:t>
          </a:r>
        </a:p>
      </dsp:txBody>
      <dsp:txXfrm>
        <a:off x="30442" y="132001"/>
        <a:ext cx="3470800" cy="562726"/>
      </dsp:txXfrm>
    </dsp:sp>
    <dsp:sp modelId="{D22E09E5-29A8-43CE-9D8D-0F2ED9030696}">
      <dsp:nvSpPr>
        <dsp:cNvPr id="0" name=""/>
        <dsp:cNvSpPr/>
      </dsp:nvSpPr>
      <dsp:spPr>
        <a:xfrm>
          <a:off x="0" y="725169"/>
          <a:ext cx="3531684" cy="2852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131" tIns="33020" rIns="184912" bIns="33020" numCol="1" spcCol="1270" anchor="t" anchorCtr="0">
          <a:noAutofit/>
        </a:bodyPr>
        <a:lstStyle/>
        <a:p>
          <a:pPr marL="228600" lvl="1" indent="-228600" algn="just" defTabSz="889000">
            <a:lnSpc>
              <a:spcPct val="90000"/>
            </a:lnSpc>
            <a:spcBef>
              <a:spcPct val="0"/>
            </a:spcBef>
            <a:spcAft>
              <a:spcPct val="20000"/>
            </a:spcAft>
            <a:buChar char="•"/>
          </a:pPr>
          <a:r>
            <a:rPr lang="x-none" sz="2000" kern="1200" dirty="0"/>
            <a:t>Logistic Regression from the scikit-learn library was used to run the Logistic Regression Classification model on the Car Accident Severity data. The C used for regularization strength was ‘0.01’ whereas the solver used was ‘bilinear’. </a:t>
          </a:r>
          <a:endParaRPr lang="en-US" sz="2000" u="sng" kern="1200" dirty="0"/>
        </a:p>
      </dsp:txBody>
      <dsp:txXfrm>
        <a:off x="0" y="725169"/>
        <a:ext cx="3531684" cy="285245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13004E-5C6C-48D5-AAF6-491243CAAEE7}">
      <dsp:nvSpPr>
        <dsp:cNvPr id="0" name=""/>
        <dsp:cNvSpPr/>
      </dsp:nvSpPr>
      <dsp:spPr>
        <a:xfrm>
          <a:off x="0" y="78474"/>
          <a:ext cx="4686049" cy="673920"/>
        </a:xfrm>
        <a:prstGeom prst="roundRect">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defRPr b="1"/>
          </a:pPr>
          <a:r>
            <a:rPr lang="en-US" sz="2800" kern="1200" dirty="0"/>
            <a:t>Advanced Gradient Boost</a:t>
          </a:r>
        </a:p>
      </dsp:txBody>
      <dsp:txXfrm>
        <a:off x="32898" y="111372"/>
        <a:ext cx="4620253" cy="608124"/>
      </dsp:txXfrm>
    </dsp:sp>
    <dsp:sp modelId="{D22E09E5-29A8-43CE-9D8D-0F2ED9030696}">
      <dsp:nvSpPr>
        <dsp:cNvPr id="0" name=""/>
        <dsp:cNvSpPr/>
      </dsp:nvSpPr>
      <dsp:spPr>
        <a:xfrm>
          <a:off x="0" y="752394"/>
          <a:ext cx="4686049" cy="284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82" tIns="40640" rIns="227584" bIns="40640" numCol="1" spcCol="1270" anchor="t" anchorCtr="0">
          <a:noAutofit/>
        </a:bodyPr>
        <a:lstStyle/>
        <a:p>
          <a:pPr marL="228600" lvl="1" indent="-228600" algn="just" defTabSz="1111250">
            <a:lnSpc>
              <a:spcPct val="90000"/>
            </a:lnSpc>
            <a:spcBef>
              <a:spcPct val="0"/>
            </a:spcBef>
            <a:spcAft>
              <a:spcPct val="20000"/>
            </a:spcAft>
            <a:buChar char="•"/>
          </a:pPr>
          <a:r>
            <a:rPr lang="en-US" sz="2500" kern="1200" dirty="0"/>
            <a:t>The Advanced gradient boost</a:t>
          </a:r>
          <a:r>
            <a:rPr lang="x-none" sz="2500" kern="1200" dirty="0"/>
            <a:t> from the</a:t>
          </a:r>
          <a:r>
            <a:rPr lang="en-US" sz="2500" kern="1200" dirty="0"/>
            <a:t> gradient boost</a:t>
          </a:r>
          <a:r>
            <a:rPr lang="x-none" sz="2500" kern="1200" dirty="0"/>
            <a:t> was used to run the </a:t>
          </a:r>
          <a:r>
            <a:rPr lang="en-US" sz="2500" kern="1200" dirty="0"/>
            <a:t>advanced gradient boost</a:t>
          </a:r>
          <a:r>
            <a:rPr lang="x-none" sz="2500" kern="1200" dirty="0"/>
            <a:t> model on the Car Accident Severity data. </a:t>
          </a:r>
          <a:r>
            <a:rPr lang="en-US" sz="2500" kern="1200" dirty="0"/>
            <a:t>With random state of 20 and learning rate of about 0.1</a:t>
          </a:r>
          <a:r>
            <a:rPr lang="x-none" sz="2500" kern="1200" dirty="0"/>
            <a:t>. </a:t>
          </a:r>
          <a:endParaRPr lang="en-US" sz="2500" u="sng" kern="1200" dirty="0"/>
        </a:p>
      </dsp:txBody>
      <dsp:txXfrm>
        <a:off x="0" y="752394"/>
        <a:ext cx="4686049" cy="28483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13004E-5C6C-48D5-AAF6-491243CAAEE7}">
      <dsp:nvSpPr>
        <dsp:cNvPr id="0" name=""/>
        <dsp:cNvSpPr/>
      </dsp:nvSpPr>
      <dsp:spPr>
        <a:xfrm>
          <a:off x="0" y="67247"/>
          <a:ext cx="4686049" cy="675675"/>
        </a:xfrm>
        <a:prstGeom prst="roundRect">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defRPr b="1"/>
          </a:pPr>
          <a:r>
            <a:rPr lang="en-US" sz="2800" kern="1200" dirty="0"/>
            <a:t>Conclusion</a:t>
          </a:r>
        </a:p>
      </dsp:txBody>
      <dsp:txXfrm>
        <a:off x="32984" y="100231"/>
        <a:ext cx="4620081" cy="609707"/>
      </dsp:txXfrm>
    </dsp:sp>
    <dsp:sp modelId="{D22E09E5-29A8-43CE-9D8D-0F2ED9030696}">
      <dsp:nvSpPr>
        <dsp:cNvPr id="0" name=""/>
        <dsp:cNvSpPr/>
      </dsp:nvSpPr>
      <dsp:spPr>
        <a:xfrm>
          <a:off x="0" y="742922"/>
          <a:ext cx="4686049" cy="2869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82" tIns="26670" rIns="149352" bIns="26670" numCol="1" spcCol="1270" anchor="t" anchorCtr="0">
          <a:noAutofit/>
        </a:bodyPr>
        <a:lstStyle/>
        <a:p>
          <a:pPr marL="171450" lvl="1" indent="-171450" algn="just" defTabSz="711200">
            <a:lnSpc>
              <a:spcPct val="90000"/>
            </a:lnSpc>
            <a:spcBef>
              <a:spcPct val="0"/>
            </a:spcBef>
            <a:spcAft>
              <a:spcPct val="20000"/>
            </a:spcAft>
            <a:buFont typeface="Wingdings" panose="05000000000000000000" pitchFamily="2" charset="2"/>
            <a:buChar char="Ø"/>
          </a:pPr>
          <a:r>
            <a:rPr lang="x-none" sz="1600" kern="1200" dirty="0"/>
            <a:t>A balanced dataset for the target variable</a:t>
          </a:r>
          <a:r>
            <a:rPr lang="en-US" sz="1600" kern="1200" dirty="0"/>
            <a:t>.</a:t>
          </a:r>
          <a:endParaRPr lang="en-US" sz="1600" u="sng" kern="1200" dirty="0"/>
        </a:p>
        <a:p>
          <a:pPr marL="171450" lvl="1" indent="-171450" algn="just" defTabSz="711200">
            <a:lnSpc>
              <a:spcPct val="90000"/>
            </a:lnSpc>
            <a:spcBef>
              <a:spcPct val="0"/>
            </a:spcBef>
            <a:spcAft>
              <a:spcPct val="20000"/>
            </a:spcAft>
            <a:buFont typeface="Wingdings" panose="05000000000000000000" pitchFamily="2" charset="2"/>
            <a:buChar char=""/>
          </a:pPr>
          <a:r>
            <a:rPr lang="x-none" sz="1600" kern="1200" dirty="0"/>
            <a:t>More instances recorded of all the accidents taken place </a:t>
          </a:r>
          <a:endParaRPr lang="en-US" sz="1600" u="sng" kern="1200" dirty="0"/>
        </a:p>
        <a:p>
          <a:pPr marL="171450" lvl="1" indent="-171450" algn="just" defTabSz="711200">
            <a:lnSpc>
              <a:spcPct val="90000"/>
            </a:lnSpc>
            <a:spcBef>
              <a:spcPct val="0"/>
            </a:spcBef>
            <a:spcAft>
              <a:spcPct val="20000"/>
            </a:spcAft>
            <a:buFont typeface="Wingdings" panose="05000000000000000000" pitchFamily="2" charset="2"/>
            <a:buChar char=""/>
          </a:pPr>
          <a:r>
            <a:rPr lang="x-none" sz="1600" kern="1200" dirty="0"/>
            <a:t>Less missing values within the dataset for variables such as Speeding and Under the influence</a:t>
          </a:r>
          <a:r>
            <a:rPr lang="en-US" sz="1600" kern="1200" dirty="0"/>
            <a:t>.</a:t>
          </a:r>
          <a:endParaRPr lang="en-US" sz="1600" u="sng" kern="1200" dirty="0"/>
        </a:p>
        <a:p>
          <a:pPr marL="171450" lvl="1" indent="-171450" algn="just" defTabSz="711200">
            <a:lnSpc>
              <a:spcPct val="90000"/>
            </a:lnSpc>
            <a:spcBef>
              <a:spcPct val="0"/>
            </a:spcBef>
            <a:spcAft>
              <a:spcPct val="20000"/>
            </a:spcAft>
            <a:buFont typeface="Wingdings" panose="05000000000000000000" pitchFamily="2" charset="2"/>
            <a:buChar char=""/>
          </a:pPr>
          <a:r>
            <a:rPr lang="x-none" sz="1600" kern="1200" dirty="0"/>
            <a:t>More factors, such as precautionary measures taken when driving, etc</a:t>
          </a:r>
          <a:r>
            <a:rPr lang="en-US" sz="1600" kern="1200" dirty="0"/>
            <a:t>. There should be a launch of developmental project in areas of severe accidents to minimize the effects of these factors. According to the diagram shown below </a:t>
          </a:r>
          <a:endParaRPr lang="en-US" sz="1600" u="sng" kern="1200" dirty="0"/>
        </a:p>
      </dsp:txBody>
      <dsp:txXfrm>
        <a:off x="0" y="742922"/>
        <a:ext cx="4686049" cy="286901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10/2/2020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10/2/2020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10/2/2020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10/2/2020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10/2/2020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10/2/2020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10/2/2020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10/2/2020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10/2/2020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10/2/2020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10/2/2020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10/2/2020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3.png"/><Relationship Id="rId7" Type="http://schemas.openxmlformats.org/officeDocument/2006/relationships/diagramLayout" Target="../diagrams/layout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Data" Target="../diagrams/data2.xml"/><Relationship Id="rId5" Type="http://schemas.openxmlformats.org/officeDocument/2006/relationships/image" Target="../media/image8.png"/><Relationship Id="rId10" Type="http://schemas.microsoft.com/office/2007/relationships/diagramDrawing" Target="../diagrams/drawing2.xml"/><Relationship Id="rId4" Type="http://schemas.openxmlformats.org/officeDocument/2006/relationships/image" Target="../media/image7.png"/><Relationship Id="rId9" Type="http://schemas.openxmlformats.org/officeDocument/2006/relationships/diagramColors" Target="../diagrams/colors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3.png"/><Relationship Id="rId7" Type="http://schemas.openxmlformats.org/officeDocument/2006/relationships/diagramQuickStyle" Target="../diagrams/quickStyle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9.png"/><Relationship Id="rId9" Type="http://schemas.microsoft.com/office/2007/relationships/diagramDrawing" Target="../diagrams/drawing4.xml"/></Relationships>
</file>

<file path=ppt/slides/_rels/slide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0.png"/><Relationship Id="rId7" Type="http://schemas.openxmlformats.org/officeDocument/2006/relationships/diagramColors" Target="../diagrams/colors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2" y="0"/>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178842" y="1636299"/>
            <a:ext cx="3834063" cy="1800006"/>
          </a:xfrm>
        </p:spPr>
        <p:txBody>
          <a:bodyPr>
            <a:normAutofit/>
          </a:bodyPr>
          <a:lstStyle/>
          <a:p>
            <a:r>
              <a:rPr lang="en-US" sz="4000" b="1" dirty="0"/>
              <a:t>ACCIDENT SEVERITY DATA ANALYSIS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130715" y="3564375"/>
            <a:ext cx="4018884" cy="1026544"/>
          </a:xfrm>
        </p:spPr>
        <p:txBody>
          <a:bodyPr>
            <a:normAutofit/>
          </a:bodyPr>
          <a:lstStyle/>
          <a:p>
            <a:r>
              <a:rPr lang="en-US" sz="2300" dirty="0">
                <a:solidFill>
                  <a:srgbClr val="5792BA"/>
                </a:solidFill>
              </a:rPr>
              <a:t>Applied Data Science Capstone Final Project</a:t>
            </a:r>
          </a:p>
        </p:txBody>
      </p:sp>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12" name="Content Placeholder 2" descr="SmartArt graphic">
            <a:extLst>
              <a:ext uri="{FF2B5EF4-FFF2-40B4-BE49-F238E27FC236}">
                <a16:creationId xmlns:a16="http://schemas.microsoft.com/office/drawing/2014/main" id="{1E5659A2-FA7D-4C38-864B-37B42C27540F}"/>
              </a:ext>
            </a:extLst>
          </p:cNvPr>
          <p:cNvGraphicFramePr>
            <a:graphicFrameLocks noGrp="1"/>
          </p:cNvGraphicFramePr>
          <p:nvPr>
            <p:ph idx="1"/>
            <p:extLst>
              <p:ext uri="{D42A27DB-BD31-4B8C-83A1-F6EECF244321}">
                <p14:modId xmlns:p14="http://schemas.microsoft.com/office/powerpoint/2010/main" val="2381454501"/>
              </p:ext>
            </p:extLst>
          </p:nvPr>
        </p:nvGraphicFramePr>
        <p:xfrm>
          <a:off x="145175" y="1271303"/>
          <a:ext cx="4686049" cy="36791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TextBox 15">
            <a:extLst>
              <a:ext uri="{FF2B5EF4-FFF2-40B4-BE49-F238E27FC236}">
                <a16:creationId xmlns:a16="http://schemas.microsoft.com/office/drawing/2014/main" id="{98A0D995-3876-4BF3-8289-2ACF092BCA2C}"/>
              </a:ext>
            </a:extLst>
          </p:cNvPr>
          <p:cNvSpPr txBox="1"/>
          <p:nvPr/>
        </p:nvSpPr>
        <p:spPr>
          <a:xfrm>
            <a:off x="6961057" y="4950492"/>
            <a:ext cx="4032083" cy="369332"/>
          </a:xfrm>
          <a:prstGeom prst="rect">
            <a:avLst/>
          </a:prstGeom>
          <a:solidFill>
            <a:schemeClr val="bg1"/>
          </a:solidFill>
        </p:spPr>
        <p:txBody>
          <a:bodyPr wrap="square" rtlCol="0">
            <a:spAutoFit/>
          </a:bodyPr>
          <a:lstStyle/>
          <a:p>
            <a:pPr algn="ctr">
              <a:spcAft>
                <a:spcPts val="600"/>
              </a:spcAft>
            </a:pPr>
            <a:r>
              <a:rPr lang="en-US" dirty="0"/>
              <a:t>Areas Accident Tends To Occur Most</a:t>
            </a:r>
            <a:endParaRPr lang="en-NG" dirty="0"/>
          </a:p>
        </p:txBody>
      </p:sp>
      <p:pic>
        <p:nvPicPr>
          <p:cNvPr id="11" name="Picture 10">
            <a:extLst>
              <a:ext uri="{FF2B5EF4-FFF2-40B4-BE49-F238E27FC236}">
                <a16:creationId xmlns:a16="http://schemas.microsoft.com/office/drawing/2014/main" id="{4821957B-B3EC-42BE-9CBF-9EBAB9965BCE}"/>
              </a:ext>
            </a:extLst>
          </p:cNvPr>
          <p:cNvPicPr/>
          <p:nvPr/>
        </p:nvPicPr>
        <p:blipFill rotWithShape="1">
          <a:blip r:embed="rId8">
            <a:extLst>
              <a:ext uri="{28A0092B-C50C-407E-A947-70E740481C1C}">
                <a14:useLocalDpi xmlns:a14="http://schemas.microsoft.com/office/drawing/2010/main" val="0"/>
              </a:ext>
            </a:extLst>
          </a:blip>
          <a:srcRect t="8265"/>
          <a:stretch/>
        </p:blipFill>
        <p:spPr>
          <a:xfrm>
            <a:off x="5242176" y="1147010"/>
            <a:ext cx="6572835" cy="3529263"/>
          </a:xfrm>
          <a:prstGeom prst="rect">
            <a:avLst/>
          </a:prstGeom>
        </p:spPr>
      </p:pic>
    </p:spTree>
    <p:extLst>
      <p:ext uri="{BB962C8B-B14F-4D97-AF65-F5344CB8AC3E}">
        <p14:creationId xmlns:p14="http://schemas.microsoft.com/office/powerpoint/2010/main" val="2672296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209550" y="609599"/>
            <a:ext cx="4257675" cy="5273675"/>
          </a:xfrm>
        </p:spPr>
        <p:txBody>
          <a:bodyPr>
            <a:normAutofit/>
          </a:bodyPr>
          <a:lstStyle/>
          <a:p>
            <a:r>
              <a:rPr lang="en-US" b="1" dirty="0"/>
              <a:t>Predicting Accident Severity</a:t>
            </a:r>
          </a:p>
        </p:txBody>
      </p:sp>
      <p:pic>
        <p:nvPicPr>
          <p:cNvPr id="17" name="Picture 16">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12" name="Content Placeholder 2" descr="SmartArt graphic">
            <a:extLst>
              <a:ext uri="{FF2B5EF4-FFF2-40B4-BE49-F238E27FC236}">
                <a16:creationId xmlns:a16="http://schemas.microsoft.com/office/drawing/2014/main" id="{1E5659A2-FA7D-4C38-864B-37B42C27540F}"/>
              </a:ext>
            </a:extLst>
          </p:cNvPr>
          <p:cNvGraphicFramePr>
            <a:graphicFrameLocks noGrp="1"/>
          </p:cNvGraphicFramePr>
          <p:nvPr>
            <p:ph idx="1"/>
            <p:extLst>
              <p:ext uri="{D42A27DB-BD31-4B8C-83A1-F6EECF244321}">
                <p14:modId xmlns:p14="http://schemas.microsoft.com/office/powerpoint/2010/main" val="2096983667"/>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65077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D98318E6-69F4-42F4-AB85-F01AA0DAF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5146160" y="609599"/>
            <a:ext cx="5978072" cy="1505804"/>
          </a:xfrm>
        </p:spPr>
        <p:txBody>
          <a:bodyPr>
            <a:normAutofit/>
          </a:bodyPr>
          <a:lstStyle/>
          <a:p>
            <a:r>
              <a:rPr lang="en-US" b="1"/>
              <a:t>Data Preprocessing</a:t>
            </a:r>
          </a:p>
        </p:txBody>
      </p:sp>
      <p:pic>
        <p:nvPicPr>
          <p:cNvPr id="31" name="Picture 30">
            <a:extLst>
              <a:ext uri="{FF2B5EF4-FFF2-40B4-BE49-F238E27FC236}">
                <a16:creationId xmlns:a16="http://schemas.microsoft.com/office/drawing/2014/main" id="{559DF61F-9058-49C9-8F75-DC501F983B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pic>
        <p:nvPicPr>
          <p:cNvPr id="4" name="Picture 3">
            <a:extLst>
              <a:ext uri="{FF2B5EF4-FFF2-40B4-BE49-F238E27FC236}">
                <a16:creationId xmlns:a16="http://schemas.microsoft.com/office/drawing/2014/main" id="{338FD5E6-D5A8-4418-8427-69915E1AD43E}"/>
              </a:ext>
            </a:extLst>
          </p:cNvPr>
          <p:cNvPicPr>
            <a:picLocks noChangeAspect="1"/>
          </p:cNvPicPr>
          <p:nvPr/>
        </p:nvPicPr>
        <p:blipFill>
          <a:blip r:embed="rId4"/>
          <a:stretch>
            <a:fillRect/>
          </a:stretch>
        </p:blipFill>
        <p:spPr>
          <a:xfrm>
            <a:off x="1558002" y="4429125"/>
            <a:ext cx="1110364" cy="2029884"/>
          </a:xfrm>
          <a:prstGeom prst="rect">
            <a:avLst/>
          </a:prstGeom>
        </p:spPr>
      </p:pic>
      <p:pic>
        <p:nvPicPr>
          <p:cNvPr id="5" name="Picture 4">
            <a:extLst>
              <a:ext uri="{FF2B5EF4-FFF2-40B4-BE49-F238E27FC236}">
                <a16:creationId xmlns:a16="http://schemas.microsoft.com/office/drawing/2014/main" id="{3BA28C83-D5F2-43FA-9BEA-ADCBB019B9E1}"/>
              </a:ext>
            </a:extLst>
          </p:cNvPr>
          <p:cNvPicPr/>
          <p:nvPr/>
        </p:nvPicPr>
        <p:blipFill>
          <a:blip r:embed="rId5">
            <a:extLst>
              <a:ext uri="{28A0092B-C50C-407E-A947-70E740481C1C}">
                <a14:useLocalDpi xmlns:a14="http://schemas.microsoft.com/office/drawing/2010/main" val="0"/>
              </a:ext>
            </a:extLst>
          </a:blip>
          <a:stretch>
            <a:fillRect/>
          </a:stretch>
        </p:blipFill>
        <p:spPr>
          <a:xfrm>
            <a:off x="253404" y="1504653"/>
            <a:ext cx="4162426" cy="2624666"/>
          </a:xfrm>
          <a:prstGeom prst="rect">
            <a:avLst/>
          </a:prstGeom>
        </p:spPr>
      </p:pic>
      <p:graphicFrame>
        <p:nvGraphicFramePr>
          <p:cNvPr id="12" name="Content Placeholder 2" descr="SmartArt graphic">
            <a:extLst>
              <a:ext uri="{FF2B5EF4-FFF2-40B4-BE49-F238E27FC236}">
                <a16:creationId xmlns:a16="http://schemas.microsoft.com/office/drawing/2014/main" id="{1E5659A2-FA7D-4C38-864B-37B42C27540F}"/>
              </a:ext>
            </a:extLst>
          </p:cNvPr>
          <p:cNvGraphicFramePr>
            <a:graphicFrameLocks noGrp="1"/>
          </p:cNvGraphicFramePr>
          <p:nvPr>
            <p:ph idx="1"/>
            <p:extLst>
              <p:ext uri="{D42A27DB-BD31-4B8C-83A1-F6EECF244321}">
                <p14:modId xmlns:p14="http://schemas.microsoft.com/office/powerpoint/2010/main" val="3642310140"/>
              </p:ext>
            </p:extLst>
          </p:nvPr>
        </p:nvGraphicFramePr>
        <p:xfrm>
          <a:off x="5146160" y="2286000"/>
          <a:ext cx="5978072" cy="347708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56730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786731" y="1446892"/>
            <a:ext cx="3723484" cy="476308"/>
          </a:xfrm>
        </p:spPr>
        <p:txBody>
          <a:bodyPr anchor="b">
            <a:normAutofit/>
          </a:bodyPr>
          <a:lstStyle/>
          <a:p>
            <a:r>
              <a:rPr lang="en-US" sz="2400" b="1" dirty="0"/>
              <a:t>Data Preprocessing</a:t>
            </a:r>
          </a:p>
        </p:txBody>
      </p:sp>
      <p:graphicFrame>
        <p:nvGraphicFramePr>
          <p:cNvPr id="12" name="Content Placeholder 2" descr="SmartArt graphic">
            <a:extLst>
              <a:ext uri="{FF2B5EF4-FFF2-40B4-BE49-F238E27FC236}">
                <a16:creationId xmlns:a16="http://schemas.microsoft.com/office/drawing/2014/main" id="{1E5659A2-FA7D-4C38-864B-37B42C27540F}"/>
              </a:ext>
            </a:extLst>
          </p:cNvPr>
          <p:cNvGraphicFramePr>
            <a:graphicFrameLocks noGrp="1"/>
          </p:cNvGraphicFramePr>
          <p:nvPr>
            <p:ph idx="1"/>
            <p:extLst>
              <p:ext uri="{D42A27DB-BD31-4B8C-83A1-F6EECF244321}">
                <p14:modId xmlns:p14="http://schemas.microsoft.com/office/powerpoint/2010/main" val="354080242"/>
              </p:ext>
            </p:extLst>
          </p:nvPr>
        </p:nvGraphicFramePr>
        <p:xfrm>
          <a:off x="770022" y="1698682"/>
          <a:ext cx="3740193" cy="24482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Table 2">
            <a:extLst>
              <a:ext uri="{FF2B5EF4-FFF2-40B4-BE49-F238E27FC236}">
                <a16:creationId xmlns:a16="http://schemas.microsoft.com/office/drawing/2014/main" id="{2B759A2C-B300-46B4-87BD-B5A6C9282B21}"/>
              </a:ext>
            </a:extLst>
          </p:cNvPr>
          <p:cNvGraphicFramePr>
            <a:graphicFrameLocks noGrp="1"/>
          </p:cNvGraphicFramePr>
          <p:nvPr>
            <p:extLst>
              <p:ext uri="{D42A27DB-BD31-4B8C-83A1-F6EECF244321}">
                <p14:modId xmlns:p14="http://schemas.microsoft.com/office/powerpoint/2010/main" val="674190941"/>
              </p:ext>
            </p:extLst>
          </p:nvPr>
        </p:nvGraphicFramePr>
        <p:xfrm>
          <a:off x="4887150" y="1446892"/>
          <a:ext cx="7216784" cy="3333654"/>
        </p:xfrm>
        <a:graphic>
          <a:graphicData uri="http://schemas.openxmlformats.org/drawingml/2006/table">
            <a:tbl>
              <a:tblPr firstRow="1" firstCol="1" bandRow="1">
                <a:tableStyleId>{5C22544A-7EE6-4342-B048-85BDC9FD1C3A}</a:tableStyleId>
              </a:tblPr>
              <a:tblGrid>
                <a:gridCol w="1829829">
                  <a:extLst>
                    <a:ext uri="{9D8B030D-6E8A-4147-A177-3AD203B41FA5}">
                      <a16:colId xmlns:a16="http://schemas.microsoft.com/office/drawing/2014/main" val="624658276"/>
                    </a:ext>
                  </a:extLst>
                </a:gridCol>
                <a:gridCol w="5386955">
                  <a:extLst>
                    <a:ext uri="{9D8B030D-6E8A-4147-A177-3AD203B41FA5}">
                      <a16:colId xmlns:a16="http://schemas.microsoft.com/office/drawing/2014/main" val="22392233"/>
                    </a:ext>
                  </a:extLst>
                </a:gridCol>
              </a:tblGrid>
              <a:tr h="617295">
                <a:tc>
                  <a:txBody>
                    <a:bodyPr/>
                    <a:lstStyle/>
                    <a:p>
                      <a:pPr algn="ctr">
                        <a:lnSpc>
                          <a:spcPct val="107000"/>
                        </a:lnSpc>
                        <a:spcAft>
                          <a:spcPts val="800"/>
                        </a:spcAft>
                      </a:pPr>
                      <a:endParaRPr lang="en-US" sz="1200" dirty="0">
                        <a:effectLst/>
                      </a:endParaRPr>
                    </a:p>
                    <a:p>
                      <a:pPr algn="ctr">
                        <a:lnSpc>
                          <a:spcPct val="107000"/>
                        </a:lnSpc>
                        <a:spcAft>
                          <a:spcPts val="800"/>
                        </a:spcAft>
                      </a:pPr>
                      <a:r>
                        <a:rPr lang="en-US" sz="1200" dirty="0">
                          <a:effectLst/>
                        </a:rPr>
                        <a:t>Feature Variable</a:t>
                      </a:r>
                      <a:endParaRPr lang="en-N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endParaRPr lang="en-US" sz="1200" dirty="0">
                        <a:effectLst/>
                      </a:endParaRPr>
                    </a:p>
                    <a:p>
                      <a:pPr algn="ctr">
                        <a:lnSpc>
                          <a:spcPct val="107000"/>
                        </a:lnSpc>
                        <a:spcAft>
                          <a:spcPts val="800"/>
                        </a:spcAft>
                      </a:pPr>
                      <a:r>
                        <a:rPr lang="en-US" sz="1200" dirty="0">
                          <a:effectLst/>
                        </a:rPr>
                        <a:t>Description</a:t>
                      </a:r>
                      <a:endParaRPr lang="en-N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0910504"/>
                  </a:ext>
                </a:extLst>
              </a:tr>
              <a:tr h="385118">
                <a:tc>
                  <a:txBody>
                    <a:bodyPr/>
                    <a:lstStyle/>
                    <a:p>
                      <a:pPr>
                        <a:lnSpc>
                          <a:spcPct val="107000"/>
                        </a:lnSpc>
                        <a:spcAft>
                          <a:spcPts val="800"/>
                        </a:spcAft>
                      </a:pPr>
                      <a:r>
                        <a:rPr lang="en-US" sz="1200">
                          <a:effectLst/>
                        </a:rPr>
                        <a:t>INATTENTIONIND</a:t>
                      </a:r>
                      <a:endParaRPr lang="en-N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Whether or not the driver was inattentive (Y / N)</a:t>
                      </a:r>
                      <a:endParaRPr lang="en-N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74504852"/>
                  </a:ext>
                </a:extLst>
              </a:tr>
              <a:tr h="385118">
                <a:tc>
                  <a:txBody>
                    <a:bodyPr/>
                    <a:lstStyle/>
                    <a:p>
                      <a:pPr>
                        <a:lnSpc>
                          <a:spcPct val="107000"/>
                        </a:lnSpc>
                        <a:spcAft>
                          <a:spcPts val="800"/>
                        </a:spcAft>
                      </a:pPr>
                      <a:r>
                        <a:rPr lang="en-US" sz="1200">
                          <a:effectLst/>
                        </a:rPr>
                        <a:t>UNDERINFL</a:t>
                      </a:r>
                      <a:endParaRPr lang="en-N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Whether or not the driver was under the influence of drinking (Y / N)</a:t>
                      </a:r>
                      <a:endParaRPr lang="en-N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04891613"/>
                  </a:ext>
                </a:extLst>
              </a:tr>
              <a:tr h="385118">
                <a:tc>
                  <a:txBody>
                    <a:bodyPr/>
                    <a:lstStyle/>
                    <a:p>
                      <a:pPr>
                        <a:lnSpc>
                          <a:spcPct val="107000"/>
                        </a:lnSpc>
                        <a:spcAft>
                          <a:spcPts val="800"/>
                        </a:spcAft>
                      </a:pPr>
                      <a:r>
                        <a:rPr lang="en-US" sz="1200">
                          <a:effectLst/>
                        </a:rPr>
                        <a:t>WEATHER</a:t>
                      </a:r>
                      <a:endParaRPr lang="en-N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Weather condition during impact collision (Overcast / Rain / Clear)</a:t>
                      </a:r>
                      <a:endParaRPr lang="en-N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28575562"/>
                  </a:ext>
                </a:extLst>
              </a:tr>
              <a:tr h="385118">
                <a:tc>
                  <a:txBody>
                    <a:bodyPr/>
                    <a:lstStyle/>
                    <a:p>
                      <a:pPr>
                        <a:lnSpc>
                          <a:spcPct val="107000"/>
                        </a:lnSpc>
                        <a:spcAft>
                          <a:spcPts val="800"/>
                        </a:spcAft>
                      </a:pPr>
                      <a:r>
                        <a:rPr lang="en-US" sz="1200">
                          <a:effectLst/>
                        </a:rPr>
                        <a:t>ROADCOND</a:t>
                      </a:r>
                      <a:endParaRPr lang="en-N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Road condition during impact collision (Wet / Dry / Unknown)</a:t>
                      </a:r>
                      <a:endParaRPr lang="en-N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92226284"/>
                  </a:ext>
                </a:extLst>
              </a:tr>
              <a:tr h="385118">
                <a:tc>
                  <a:txBody>
                    <a:bodyPr/>
                    <a:lstStyle/>
                    <a:p>
                      <a:pPr>
                        <a:lnSpc>
                          <a:spcPct val="107000"/>
                        </a:lnSpc>
                        <a:spcAft>
                          <a:spcPts val="800"/>
                        </a:spcAft>
                      </a:pPr>
                      <a:r>
                        <a:rPr lang="en-US" sz="1200">
                          <a:effectLst/>
                        </a:rPr>
                        <a:t>LIGHTCOND</a:t>
                      </a:r>
                      <a:endParaRPr lang="en-N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a:effectLst/>
                        </a:rPr>
                        <a:t>Light condition during impact collision (Light On / Dark with light on)</a:t>
                      </a:r>
                      <a:endParaRPr lang="en-N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94187221"/>
                  </a:ext>
                </a:extLst>
              </a:tr>
              <a:tr h="790769">
                <a:tc>
                  <a:txBody>
                    <a:bodyPr/>
                    <a:lstStyle/>
                    <a:p>
                      <a:pPr>
                        <a:lnSpc>
                          <a:spcPct val="107000"/>
                        </a:lnSpc>
                        <a:spcAft>
                          <a:spcPts val="800"/>
                        </a:spcAft>
                      </a:pPr>
                      <a:r>
                        <a:rPr lang="en-US" sz="1200">
                          <a:effectLst/>
                        </a:rPr>
                        <a:t>SPEEDING</a:t>
                      </a:r>
                      <a:endParaRPr lang="en-NG"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dirty="0">
                          <a:effectLst/>
                        </a:rPr>
                        <a:t>Whether the car was above the speed limit at the time of collision (Y / N)</a:t>
                      </a:r>
                      <a:endParaRPr lang="en-NG"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1404679"/>
                  </a:ext>
                </a:extLst>
              </a:tr>
            </a:tbl>
          </a:graphicData>
        </a:graphic>
      </p:graphicFrame>
    </p:spTree>
    <p:extLst>
      <p:ext uri="{BB962C8B-B14F-4D97-AF65-F5344CB8AC3E}">
        <p14:creationId xmlns:p14="http://schemas.microsoft.com/office/powerpoint/2010/main" val="589739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2A2456A0-13DF-4BA8-9BDD-168E874C4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13795" y="609600"/>
            <a:ext cx="5978072" cy="1556702"/>
          </a:xfrm>
        </p:spPr>
        <p:txBody>
          <a:bodyPr>
            <a:normAutofit/>
          </a:bodyPr>
          <a:lstStyle/>
          <a:p>
            <a:r>
              <a:rPr lang="en-US" b="1" dirty="0"/>
              <a:t>Methodology</a:t>
            </a:r>
          </a:p>
        </p:txBody>
      </p:sp>
      <p:pic>
        <p:nvPicPr>
          <p:cNvPr id="36" name="Picture 35">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8" name="Picture 7">
            <a:extLst>
              <a:ext uri="{FF2B5EF4-FFF2-40B4-BE49-F238E27FC236}">
                <a16:creationId xmlns:a16="http://schemas.microsoft.com/office/drawing/2014/main" id="{18F5C559-5FEA-46F0-BA44-3C2B96FD3F7A}"/>
              </a:ext>
            </a:extLst>
          </p:cNvPr>
          <p:cNvPicPr/>
          <p:nvPr/>
        </p:nvPicPr>
        <p:blipFill>
          <a:blip r:embed="rId4">
            <a:extLst>
              <a:ext uri="{28A0092B-C50C-407E-A947-70E740481C1C}">
                <a14:useLocalDpi xmlns:a14="http://schemas.microsoft.com/office/drawing/2010/main" val="0"/>
              </a:ext>
            </a:extLst>
          </a:blip>
          <a:stretch>
            <a:fillRect/>
          </a:stretch>
        </p:blipFill>
        <p:spPr>
          <a:xfrm>
            <a:off x="7232905" y="1428750"/>
            <a:ext cx="4873369" cy="3875299"/>
          </a:xfrm>
          <a:prstGeom prst="rect">
            <a:avLst/>
          </a:prstGeom>
        </p:spPr>
      </p:pic>
      <p:graphicFrame>
        <p:nvGraphicFramePr>
          <p:cNvPr id="12" name="Content Placeholder 2" descr="SmartArt graphic">
            <a:extLst>
              <a:ext uri="{FF2B5EF4-FFF2-40B4-BE49-F238E27FC236}">
                <a16:creationId xmlns:a16="http://schemas.microsoft.com/office/drawing/2014/main" id="{1E5659A2-FA7D-4C38-864B-37B42C27540F}"/>
              </a:ext>
            </a:extLst>
          </p:cNvPr>
          <p:cNvGraphicFramePr>
            <a:graphicFrameLocks noGrp="1"/>
          </p:cNvGraphicFramePr>
          <p:nvPr>
            <p:ph idx="1"/>
            <p:extLst>
              <p:ext uri="{D42A27DB-BD31-4B8C-83A1-F6EECF244321}">
                <p14:modId xmlns:p14="http://schemas.microsoft.com/office/powerpoint/2010/main" val="4219652854"/>
              </p:ext>
            </p:extLst>
          </p:nvPr>
        </p:nvGraphicFramePr>
        <p:xfrm>
          <a:off x="913795" y="2354729"/>
          <a:ext cx="5978072" cy="334011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3" name="TextBox 2">
            <a:extLst>
              <a:ext uri="{FF2B5EF4-FFF2-40B4-BE49-F238E27FC236}">
                <a16:creationId xmlns:a16="http://schemas.microsoft.com/office/drawing/2014/main" id="{CEB0E64F-87E2-4AC4-9268-229C107F8D9F}"/>
              </a:ext>
            </a:extLst>
          </p:cNvPr>
          <p:cNvSpPr txBox="1"/>
          <p:nvPr/>
        </p:nvSpPr>
        <p:spPr>
          <a:xfrm>
            <a:off x="7805662" y="5469256"/>
            <a:ext cx="4074696" cy="369332"/>
          </a:xfrm>
          <a:prstGeom prst="rect">
            <a:avLst/>
          </a:prstGeom>
          <a:noFill/>
        </p:spPr>
        <p:txBody>
          <a:bodyPr wrap="square" rtlCol="0">
            <a:spAutoFit/>
          </a:bodyPr>
          <a:lstStyle/>
          <a:p>
            <a:r>
              <a:rPr lang="en-US" dirty="0"/>
              <a:t>Accident Classification based on types</a:t>
            </a:r>
            <a:endParaRPr lang="en-NG" dirty="0"/>
          </a:p>
        </p:txBody>
      </p:sp>
    </p:spTree>
    <p:extLst>
      <p:ext uri="{BB962C8B-B14F-4D97-AF65-F5344CB8AC3E}">
        <p14:creationId xmlns:p14="http://schemas.microsoft.com/office/powerpoint/2010/main" val="1913463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039905" y="798802"/>
            <a:ext cx="3470310" cy="701501"/>
          </a:xfrm>
        </p:spPr>
        <p:txBody>
          <a:bodyPr anchor="b">
            <a:normAutofit/>
          </a:bodyPr>
          <a:lstStyle/>
          <a:p>
            <a:r>
              <a:rPr lang="en-US" sz="2400" b="1" dirty="0"/>
              <a:t>Methodology</a:t>
            </a:r>
          </a:p>
        </p:txBody>
      </p:sp>
      <p:pic>
        <p:nvPicPr>
          <p:cNvPr id="7" name="Picture 6">
            <a:extLst>
              <a:ext uri="{FF2B5EF4-FFF2-40B4-BE49-F238E27FC236}">
                <a16:creationId xmlns:a16="http://schemas.microsoft.com/office/drawing/2014/main" id="{3AE446FA-D3BA-4504-9842-AEFC85F6F97D}"/>
              </a:ext>
            </a:extLst>
          </p:cNvPr>
          <p:cNvPicPr/>
          <p:nvPr/>
        </p:nvPicPr>
        <p:blipFill>
          <a:blip r:embed="rId3">
            <a:extLst>
              <a:ext uri="{28A0092B-C50C-407E-A947-70E740481C1C}">
                <a14:useLocalDpi xmlns:a14="http://schemas.microsoft.com/office/drawing/2010/main" val="0"/>
              </a:ext>
            </a:extLst>
          </a:blip>
          <a:stretch>
            <a:fillRect/>
          </a:stretch>
        </p:blipFill>
        <p:spPr>
          <a:xfrm>
            <a:off x="4906654" y="1082842"/>
            <a:ext cx="7140967" cy="4572000"/>
          </a:xfrm>
          <a:prstGeom prst="rect">
            <a:avLst/>
          </a:prstGeom>
        </p:spPr>
      </p:pic>
      <p:graphicFrame>
        <p:nvGraphicFramePr>
          <p:cNvPr id="12" name="Content Placeholder 2" descr="SmartArt graphic">
            <a:extLst>
              <a:ext uri="{FF2B5EF4-FFF2-40B4-BE49-F238E27FC236}">
                <a16:creationId xmlns:a16="http://schemas.microsoft.com/office/drawing/2014/main" id="{1E5659A2-FA7D-4C38-864B-37B42C27540F}"/>
              </a:ext>
            </a:extLst>
          </p:cNvPr>
          <p:cNvGraphicFramePr>
            <a:graphicFrameLocks noGrp="1"/>
          </p:cNvGraphicFramePr>
          <p:nvPr>
            <p:ph idx="1"/>
            <p:extLst>
              <p:ext uri="{D42A27DB-BD31-4B8C-83A1-F6EECF244321}">
                <p14:modId xmlns:p14="http://schemas.microsoft.com/office/powerpoint/2010/main" val="2640295298"/>
              </p:ext>
            </p:extLst>
          </p:nvPr>
        </p:nvGraphicFramePr>
        <p:xfrm>
          <a:off x="1039905" y="1672030"/>
          <a:ext cx="3405573" cy="34995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a:extLst>
              <a:ext uri="{FF2B5EF4-FFF2-40B4-BE49-F238E27FC236}">
                <a16:creationId xmlns:a16="http://schemas.microsoft.com/office/drawing/2014/main" id="{FDAACEEC-6D1F-4C3D-AB51-2221A22FDC50}"/>
              </a:ext>
            </a:extLst>
          </p:cNvPr>
          <p:cNvSpPr txBox="1"/>
          <p:nvPr/>
        </p:nvSpPr>
        <p:spPr>
          <a:xfrm>
            <a:off x="6264442" y="5590492"/>
            <a:ext cx="5101390" cy="369332"/>
          </a:xfrm>
          <a:prstGeom prst="rect">
            <a:avLst/>
          </a:prstGeom>
          <a:solidFill>
            <a:schemeClr val="bg1"/>
          </a:solidFill>
        </p:spPr>
        <p:txBody>
          <a:bodyPr wrap="square" rtlCol="0">
            <a:spAutoFit/>
          </a:bodyPr>
          <a:lstStyle/>
          <a:p>
            <a:pPr algn="ctr"/>
            <a:r>
              <a:rPr lang="en-US" dirty="0"/>
              <a:t>Classification of Accident Causes</a:t>
            </a:r>
            <a:endParaRPr lang="en-NG" dirty="0"/>
          </a:p>
        </p:txBody>
      </p:sp>
    </p:spTree>
    <p:extLst>
      <p:ext uri="{BB962C8B-B14F-4D97-AF65-F5344CB8AC3E}">
        <p14:creationId xmlns:p14="http://schemas.microsoft.com/office/powerpoint/2010/main" val="4211723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13609" y="601173"/>
            <a:ext cx="4275098" cy="979016"/>
          </a:xfrm>
        </p:spPr>
        <p:txBody>
          <a:bodyPr vert="horz" lIns="91440" tIns="45720" rIns="91440" bIns="45720" rtlCol="0" anchor="b">
            <a:normAutofit/>
          </a:bodyPr>
          <a:lstStyle/>
          <a:p>
            <a:r>
              <a:rPr lang="en-US" sz="2400" b="1" dirty="0"/>
              <a:t>Machine Learning Model Building</a:t>
            </a:r>
          </a:p>
        </p:txBody>
      </p:sp>
      <p:sp>
        <p:nvSpPr>
          <p:cNvPr id="3" name="TextBox 2">
            <a:extLst>
              <a:ext uri="{FF2B5EF4-FFF2-40B4-BE49-F238E27FC236}">
                <a16:creationId xmlns:a16="http://schemas.microsoft.com/office/drawing/2014/main" id="{FDAACEEC-6D1F-4C3D-AB51-2221A22FDC50}"/>
              </a:ext>
            </a:extLst>
          </p:cNvPr>
          <p:cNvSpPr txBox="1"/>
          <p:nvPr/>
        </p:nvSpPr>
        <p:spPr>
          <a:xfrm>
            <a:off x="5897980" y="3591979"/>
            <a:ext cx="4032083" cy="369332"/>
          </a:xfrm>
          <a:prstGeom prst="rect">
            <a:avLst/>
          </a:prstGeom>
          <a:solidFill>
            <a:schemeClr val="bg1"/>
          </a:solidFill>
        </p:spPr>
        <p:txBody>
          <a:bodyPr wrap="square" rtlCol="0">
            <a:spAutoFit/>
          </a:bodyPr>
          <a:lstStyle/>
          <a:p>
            <a:pPr algn="ctr">
              <a:spcAft>
                <a:spcPts val="600"/>
              </a:spcAft>
            </a:pPr>
            <a:r>
              <a:rPr lang="en-US" dirty="0"/>
              <a:t>Classification Report</a:t>
            </a:r>
            <a:endParaRPr lang="en-NG" dirty="0"/>
          </a:p>
        </p:txBody>
      </p:sp>
      <p:graphicFrame>
        <p:nvGraphicFramePr>
          <p:cNvPr id="12" name="Content Placeholder 2" descr="SmartArt graphic">
            <a:extLst>
              <a:ext uri="{FF2B5EF4-FFF2-40B4-BE49-F238E27FC236}">
                <a16:creationId xmlns:a16="http://schemas.microsoft.com/office/drawing/2014/main" id="{1E5659A2-FA7D-4C38-864B-37B42C27540F}"/>
              </a:ext>
            </a:extLst>
          </p:cNvPr>
          <p:cNvGraphicFramePr>
            <a:graphicFrameLocks noGrp="1"/>
          </p:cNvGraphicFramePr>
          <p:nvPr>
            <p:ph idx="1"/>
            <p:extLst>
              <p:ext uri="{D42A27DB-BD31-4B8C-83A1-F6EECF244321}">
                <p14:modId xmlns:p14="http://schemas.microsoft.com/office/powerpoint/2010/main" val="731469310"/>
              </p:ext>
            </p:extLst>
          </p:nvPr>
        </p:nvGraphicFramePr>
        <p:xfrm>
          <a:off x="416491" y="1580189"/>
          <a:ext cx="3531684" cy="36791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9300315B-E9C9-46C3-B06B-BE78FB040106}"/>
              </a:ext>
            </a:extLst>
          </p:cNvPr>
          <p:cNvPicPr>
            <a:picLocks noChangeAspect="1"/>
          </p:cNvPicPr>
          <p:nvPr/>
        </p:nvPicPr>
        <p:blipFill>
          <a:blip r:embed="rId8"/>
          <a:stretch>
            <a:fillRect/>
          </a:stretch>
        </p:blipFill>
        <p:spPr>
          <a:xfrm>
            <a:off x="4615682" y="1090681"/>
            <a:ext cx="7006333" cy="2191565"/>
          </a:xfrm>
          <a:prstGeom prst="rect">
            <a:avLst/>
          </a:prstGeom>
        </p:spPr>
      </p:pic>
      <p:pic>
        <p:nvPicPr>
          <p:cNvPr id="15" name="Picture 14">
            <a:extLst>
              <a:ext uri="{FF2B5EF4-FFF2-40B4-BE49-F238E27FC236}">
                <a16:creationId xmlns:a16="http://schemas.microsoft.com/office/drawing/2014/main" id="{B9F80C49-FD54-4482-8C23-AA86C51BB237}"/>
              </a:ext>
            </a:extLst>
          </p:cNvPr>
          <p:cNvPicPr/>
          <p:nvPr/>
        </p:nvPicPr>
        <p:blipFill>
          <a:blip r:embed="rId9">
            <a:extLst>
              <a:ext uri="{28A0092B-C50C-407E-A947-70E740481C1C}">
                <a14:useLocalDpi xmlns:a14="http://schemas.microsoft.com/office/drawing/2010/main" val="0"/>
              </a:ext>
            </a:extLst>
          </a:blip>
          <a:stretch>
            <a:fillRect/>
          </a:stretch>
        </p:blipFill>
        <p:spPr>
          <a:xfrm>
            <a:off x="6291802" y="4189678"/>
            <a:ext cx="3381375" cy="1304925"/>
          </a:xfrm>
          <a:prstGeom prst="rect">
            <a:avLst/>
          </a:prstGeom>
        </p:spPr>
      </p:pic>
      <p:sp>
        <p:nvSpPr>
          <p:cNvPr id="16" name="TextBox 15">
            <a:extLst>
              <a:ext uri="{FF2B5EF4-FFF2-40B4-BE49-F238E27FC236}">
                <a16:creationId xmlns:a16="http://schemas.microsoft.com/office/drawing/2014/main" id="{98A0D995-3876-4BF3-8289-2ACF092BCA2C}"/>
              </a:ext>
            </a:extLst>
          </p:cNvPr>
          <p:cNvSpPr txBox="1"/>
          <p:nvPr/>
        </p:nvSpPr>
        <p:spPr>
          <a:xfrm>
            <a:off x="5966447" y="5722970"/>
            <a:ext cx="4032083" cy="369332"/>
          </a:xfrm>
          <a:prstGeom prst="rect">
            <a:avLst/>
          </a:prstGeom>
          <a:solidFill>
            <a:schemeClr val="bg1"/>
          </a:solidFill>
        </p:spPr>
        <p:txBody>
          <a:bodyPr wrap="square" rtlCol="0">
            <a:spAutoFit/>
          </a:bodyPr>
          <a:lstStyle/>
          <a:p>
            <a:pPr algn="ctr">
              <a:spcAft>
                <a:spcPts val="600"/>
              </a:spcAft>
            </a:pPr>
            <a:r>
              <a:rPr lang="en-US" dirty="0"/>
              <a:t>Confusion Matrix</a:t>
            </a:r>
            <a:endParaRPr lang="en-NG" dirty="0"/>
          </a:p>
        </p:txBody>
      </p:sp>
    </p:spTree>
    <p:extLst>
      <p:ext uri="{BB962C8B-B14F-4D97-AF65-F5344CB8AC3E}">
        <p14:creationId xmlns:p14="http://schemas.microsoft.com/office/powerpoint/2010/main" val="3989426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13609" y="601173"/>
            <a:ext cx="4275098" cy="979016"/>
          </a:xfrm>
        </p:spPr>
        <p:txBody>
          <a:bodyPr vert="horz" lIns="91440" tIns="45720" rIns="91440" bIns="45720" rtlCol="0" anchor="b">
            <a:normAutofit/>
          </a:bodyPr>
          <a:lstStyle/>
          <a:p>
            <a:r>
              <a:rPr lang="en-US" sz="2400" b="1" dirty="0"/>
              <a:t>Machine Learning Model Building</a:t>
            </a:r>
          </a:p>
        </p:txBody>
      </p:sp>
      <p:sp>
        <p:nvSpPr>
          <p:cNvPr id="3" name="TextBox 2">
            <a:extLst>
              <a:ext uri="{FF2B5EF4-FFF2-40B4-BE49-F238E27FC236}">
                <a16:creationId xmlns:a16="http://schemas.microsoft.com/office/drawing/2014/main" id="{FDAACEEC-6D1F-4C3D-AB51-2221A22FDC50}"/>
              </a:ext>
            </a:extLst>
          </p:cNvPr>
          <p:cNvSpPr txBox="1"/>
          <p:nvPr/>
        </p:nvSpPr>
        <p:spPr>
          <a:xfrm>
            <a:off x="5966447" y="3335305"/>
            <a:ext cx="4032083" cy="369332"/>
          </a:xfrm>
          <a:prstGeom prst="rect">
            <a:avLst/>
          </a:prstGeom>
          <a:solidFill>
            <a:schemeClr val="bg1"/>
          </a:solidFill>
        </p:spPr>
        <p:txBody>
          <a:bodyPr wrap="square" rtlCol="0">
            <a:spAutoFit/>
          </a:bodyPr>
          <a:lstStyle/>
          <a:p>
            <a:pPr algn="ctr">
              <a:spcAft>
                <a:spcPts val="600"/>
              </a:spcAft>
            </a:pPr>
            <a:r>
              <a:rPr lang="en-US" dirty="0"/>
              <a:t>Classification Report</a:t>
            </a:r>
            <a:endParaRPr lang="en-NG" dirty="0"/>
          </a:p>
        </p:txBody>
      </p:sp>
      <p:graphicFrame>
        <p:nvGraphicFramePr>
          <p:cNvPr id="12" name="Content Placeholder 2" descr="SmartArt graphic">
            <a:extLst>
              <a:ext uri="{FF2B5EF4-FFF2-40B4-BE49-F238E27FC236}">
                <a16:creationId xmlns:a16="http://schemas.microsoft.com/office/drawing/2014/main" id="{1E5659A2-FA7D-4C38-864B-37B42C27540F}"/>
              </a:ext>
            </a:extLst>
          </p:cNvPr>
          <p:cNvGraphicFramePr>
            <a:graphicFrameLocks noGrp="1"/>
          </p:cNvGraphicFramePr>
          <p:nvPr>
            <p:ph idx="1"/>
            <p:extLst>
              <p:ext uri="{D42A27DB-BD31-4B8C-83A1-F6EECF244321}">
                <p14:modId xmlns:p14="http://schemas.microsoft.com/office/powerpoint/2010/main" val="506607775"/>
              </p:ext>
            </p:extLst>
          </p:nvPr>
        </p:nvGraphicFramePr>
        <p:xfrm>
          <a:off x="416491" y="1580189"/>
          <a:ext cx="3531684" cy="36791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TextBox 15">
            <a:extLst>
              <a:ext uri="{FF2B5EF4-FFF2-40B4-BE49-F238E27FC236}">
                <a16:creationId xmlns:a16="http://schemas.microsoft.com/office/drawing/2014/main" id="{98A0D995-3876-4BF3-8289-2ACF092BCA2C}"/>
              </a:ext>
            </a:extLst>
          </p:cNvPr>
          <p:cNvSpPr txBox="1"/>
          <p:nvPr/>
        </p:nvSpPr>
        <p:spPr>
          <a:xfrm>
            <a:off x="6034783" y="5673268"/>
            <a:ext cx="4032083" cy="369332"/>
          </a:xfrm>
          <a:prstGeom prst="rect">
            <a:avLst/>
          </a:prstGeom>
          <a:solidFill>
            <a:schemeClr val="bg1"/>
          </a:solidFill>
        </p:spPr>
        <p:txBody>
          <a:bodyPr wrap="square" rtlCol="0">
            <a:spAutoFit/>
          </a:bodyPr>
          <a:lstStyle/>
          <a:p>
            <a:pPr algn="ctr">
              <a:spcAft>
                <a:spcPts val="600"/>
              </a:spcAft>
            </a:pPr>
            <a:r>
              <a:rPr lang="en-US" dirty="0"/>
              <a:t>Confusion Matrix</a:t>
            </a:r>
            <a:endParaRPr lang="en-NG" dirty="0"/>
          </a:p>
        </p:txBody>
      </p:sp>
      <p:pic>
        <p:nvPicPr>
          <p:cNvPr id="9" name="Picture 8">
            <a:extLst>
              <a:ext uri="{FF2B5EF4-FFF2-40B4-BE49-F238E27FC236}">
                <a16:creationId xmlns:a16="http://schemas.microsoft.com/office/drawing/2014/main" id="{369FB800-592F-4879-BB7A-3516F66B7DCA}"/>
              </a:ext>
            </a:extLst>
          </p:cNvPr>
          <p:cNvPicPr>
            <a:picLocks noChangeAspect="1"/>
          </p:cNvPicPr>
          <p:nvPr/>
        </p:nvPicPr>
        <p:blipFill>
          <a:blip r:embed="rId8"/>
          <a:stretch>
            <a:fillRect/>
          </a:stretch>
        </p:blipFill>
        <p:spPr>
          <a:xfrm>
            <a:off x="4388707" y="601173"/>
            <a:ext cx="7482493" cy="2236733"/>
          </a:xfrm>
          <a:prstGeom prst="rect">
            <a:avLst/>
          </a:prstGeom>
        </p:spPr>
      </p:pic>
      <p:pic>
        <p:nvPicPr>
          <p:cNvPr id="10" name="Picture 9">
            <a:extLst>
              <a:ext uri="{FF2B5EF4-FFF2-40B4-BE49-F238E27FC236}">
                <a16:creationId xmlns:a16="http://schemas.microsoft.com/office/drawing/2014/main" id="{3E1A1CA9-787D-457C-8DAD-737F2346AC89}"/>
              </a:ext>
            </a:extLst>
          </p:cNvPr>
          <p:cNvPicPr/>
          <p:nvPr/>
        </p:nvPicPr>
        <p:blipFill>
          <a:blip r:embed="rId9">
            <a:extLst>
              <a:ext uri="{28A0092B-C50C-407E-A947-70E740481C1C}">
                <a14:useLocalDpi xmlns:a14="http://schemas.microsoft.com/office/drawing/2010/main" val="0"/>
              </a:ext>
            </a:extLst>
          </a:blip>
          <a:stretch>
            <a:fillRect/>
          </a:stretch>
        </p:blipFill>
        <p:spPr>
          <a:xfrm>
            <a:off x="5707799" y="4020095"/>
            <a:ext cx="4686050" cy="1513221"/>
          </a:xfrm>
          <a:prstGeom prst="rect">
            <a:avLst/>
          </a:prstGeom>
        </p:spPr>
      </p:pic>
    </p:spTree>
    <p:extLst>
      <p:ext uri="{BB962C8B-B14F-4D97-AF65-F5344CB8AC3E}">
        <p14:creationId xmlns:p14="http://schemas.microsoft.com/office/powerpoint/2010/main" val="3257831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113609" y="601173"/>
            <a:ext cx="4275098" cy="979016"/>
          </a:xfrm>
        </p:spPr>
        <p:txBody>
          <a:bodyPr vert="horz" lIns="91440" tIns="45720" rIns="91440" bIns="45720" rtlCol="0" anchor="b">
            <a:normAutofit/>
          </a:bodyPr>
          <a:lstStyle/>
          <a:p>
            <a:r>
              <a:rPr lang="en-US" sz="2400" b="1" dirty="0"/>
              <a:t>Machine Learning Model Building</a:t>
            </a:r>
          </a:p>
        </p:txBody>
      </p:sp>
      <p:sp>
        <p:nvSpPr>
          <p:cNvPr id="3" name="TextBox 2">
            <a:extLst>
              <a:ext uri="{FF2B5EF4-FFF2-40B4-BE49-F238E27FC236}">
                <a16:creationId xmlns:a16="http://schemas.microsoft.com/office/drawing/2014/main" id="{FDAACEEC-6D1F-4C3D-AB51-2221A22FDC50}"/>
              </a:ext>
            </a:extLst>
          </p:cNvPr>
          <p:cNvSpPr txBox="1"/>
          <p:nvPr/>
        </p:nvSpPr>
        <p:spPr>
          <a:xfrm>
            <a:off x="5966447" y="3335305"/>
            <a:ext cx="4032083" cy="369332"/>
          </a:xfrm>
          <a:prstGeom prst="rect">
            <a:avLst/>
          </a:prstGeom>
          <a:solidFill>
            <a:schemeClr val="bg1"/>
          </a:solidFill>
        </p:spPr>
        <p:txBody>
          <a:bodyPr wrap="square" rtlCol="0">
            <a:spAutoFit/>
          </a:bodyPr>
          <a:lstStyle/>
          <a:p>
            <a:pPr algn="ctr">
              <a:spcAft>
                <a:spcPts val="600"/>
              </a:spcAft>
            </a:pPr>
            <a:r>
              <a:rPr lang="en-US" dirty="0"/>
              <a:t>Classification Report</a:t>
            </a:r>
            <a:endParaRPr lang="en-NG" dirty="0"/>
          </a:p>
        </p:txBody>
      </p:sp>
      <p:graphicFrame>
        <p:nvGraphicFramePr>
          <p:cNvPr id="12" name="Content Placeholder 2" descr="SmartArt graphic">
            <a:extLst>
              <a:ext uri="{FF2B5EF4-FFF2-40B4-BE49-F238E27FC236}">
                <a16:creationId xmlns:a16="http://schemas.microsoft.com/office/drawing/2014/main" id="{1E5659A2-FA7D-4C38-864B-37B42C27540F}"/>
              </a:ext>
            </a:extLst>
          </p:cNvPr>
          <p:cNvGraphicFramePr>
            <a:graphicFrameLocks noGrp="1"/>
          </p:cNvGraphicFramePr>
          <p:nvPr>
            <p:ph idx="1"/>
            <p:extLst>
              <p:ext uri="{D42A27DB-BD31-4B8C-83A1-F6EECF244321}">
                <p14:modId xmlns:p14="http://schemas.microsoft.com/office/powerpoint/2010/main" val="1595917888"/>
              </p:ext>
            </p:extLst>
          </p:nvPr>
        </p:nvGraphicFramePr>
        <p:xfrm>
          <a:off x="113609" y="1680376"/>
          <a:ext cx="4686049" cy="36791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TextBox 15">
            <a:extLst>
              <a:ext uri="{FF2B5EF4-FFF2-40B4-BE49-F238E27FC236}">
                <a16:creationId xmlns:a16="http://schemas.microsoft.com/office/drawing/2014/main" id="{98A0D995-3876-4BF3-8289-2ACF092BCA2C}"/>
              </a:ext>
            </a:extLst>
          </p:cNvPr>
          <p:cNvSpPr txBox="1"/>
          <p:nvPr/>
        </p:nvSpPr>
        <p:spPr>
          <a:xfrm>
            <a:off x="5966446" y="5659610"/>
            <a:ext cx="4032083" cy="369332"/>
          </a:xfrm>
          <a:prstGeom prst="rect">
            <a:avLst/>
          </a:prstGeom>
          <a:solidFill>
            <a:schemeClr val="bg1"/>
          </a:solidFill>
        </p:spPr>
        <p:txBody>
          <a:bodyPr wrap="square" rtlCol="0">
            <a:spAutoFit/>
          </a:bodyPr>
          <a:lstStyle/>
          <a:p>
            <a:pPr algn="ctr">
              <a:spcAft>
                <a:spcPts val="600"/>
              </a:spcAft>
            </a:pPr>
            <a:r>
              <a:rPr lang="en-US" dirty="0"/>
              <a:t>Confusion Matrix</a:t>
            </a:r>
            <a:endParaRPr lang="en-NG" dirty="0"/>
          </a:p>
        </p:txBody>
      </p:sp>
      <p:pic>
        <p:nvPicPr>
          <p:cNvPr id="4" name="Picture 3">
            <a:extLst>
              <a:ext uri="{FF2B5EF4-FFF2-40B4-BE49-F238E27FC236}">
                <a16:creationId xmlns:a16="http://schemas.microsoft.com/office/drawing/2014/main" id="{CD4A1837-917A-46DA-A493-CC616DFDE343}"/>
              </a:ext>
            </a:extLst>
          </p:cNvPr>
          <p:cNvPicPr>
            <a:picLocks noChangeAspect="1"/>
          </p:cNvPicPr>
          <p:nvPr/>
        </p:nvPicPr>
        <p:blipFill>
          <a:blip r:embed="rId8"/>
          <a:stretch>
            <a:fillRect/>
          </a:stretch>
        </p:blipFill>
        <p:spPr>
          <a:xfrm>
            <a:off x="4918564" y="601173"/>
            <a:ext cx="7011127" cy="2319155"/>
          </a:xfrm>
          <a:prstGeom prst="rect">
            <a:avLst/>
          </a:prstGeom>
        </p:spPr>
      </p:pic>
      <p:pic>
        <p:nvPicPr>
          <p:cNvPr id="5" name="Picture 4">
            <a:extLst>
              <a:ext uri="{FF2B5EF4-FFF2-40B4-BE49-F238E27FC236}">
                <a16:creationId xmlns:a16="http://schemas.microsoft.com/office/drawing/2014/main" id="{673F884F-820D-484B-AB7A-CF036754EEB9}"/>
              </a:ext>
            </a:extLst>
          </p:cNvPr>
          <p:cNvPicPr/>
          <p:nvPr/>
        </p:nvPicPr>
        <p:blipFill rotWithShape="1">
          <a:blip r:embed="rId9">
            <a:extLst>
              <a:ext uri="{28A0092B-C50C-407E-A947-70E740481C1C}">
                <a14:useLocalDpi xmlns:a14="http://schemas.microsoft.com/office/drawing/2010/main" val="0"/>
              </a:ext>
            </a:extLst>
          </a:blip>
          <a:srcRect b="19895"/>
          <a:stretch/>
        </p:blipFill>
        <p:spPr>
          <a:xfrm>
            <a:off x="6096000" y="4097059"/>
            <a:ext cx="3492955" cy="1183787"/>
          </a:xfrm>
          <a:prstGeom prst="rect">
            <a:avLst/>
          </a:prstGeom>
        </p:spPr>
      </p:pic>
    </p:spTree>
    <p:extLst>
      <p:ext uri="{BB962C8B-B14F-4D97-AF65-F5344CB8AC3E}">
        <p14:creationId xmlns:p14="http://schemas.microsoft.com/office/powerpoint/2010/main" val="21019092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0</TotalTime>
  <Words>873</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 Nova</vt:lpstr>
      <vt:lpstr>Arial Nova Light</vt:lpstr>
      <vt:lpstr>Calibri</vt:lpstr>
      <vt:lpstr>Wingdings</vt:lpstr>
      <vt:lpstr>Wingdings 2</vt:lpstr>
      <vt:lpstr>SlateVTI</vt:lpstr>
      <vt:lpstr>ACCIDENT SEVERITY DATA ANALYSIS</vt:lpstr>
      <vt:lpstr>Predicting Accident Severity</vt:lpstr>
      <vt:lpstr>Data Preprocessing</vt:lpstr>
      <vt:lpstr>Data Preprocessing</vt:lpstr>
      <vt:lpstr>Methodology</vt:lpstr>
      <vt:lpstr>Methodology</vt:lpstr>
      <vt:lpstr>Machine Learning Model Building</vt:lpstr>
      <vt:lpstr>Machine Learning Model Building</vt:lpstr>
      <vt:lpstr>Machine Learning Model Building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ACCIDENT SEVERITY DATA ANALYSIS</dc:title>
  <dc:creator>Jerome Asedegbega</dc:creator>
  <cp:lastModifiedBy>Jerome Asedegbega</cp:lastModifiedBy>
  <cp:revision>2</cp:revision>
  <dcterms:created xsi:type="dcterms:W3CDTF">2020-10-02T17:02:59Z</dcterms:created>
  <dcterms:modified xsi:type="dcterms:W3CDTF">2020-10-02T17:03:48Z</dcterms:modified>
</cp:coreProperties>
</file>