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9" r:id="rId6"/>
    <p:sldId id="276" r:id="rId7"/>
    <p:sldId id="270" r:id="rId8"/>
    <p:sldId id="271" r:id="rId9"/>
    <p:sldId id="274" r:id="rId10"/>
    <p:sldId id="272" r:id="rId11"/>
    <p:sldId id="275" r:id="rId12"/>
    <p:sldId id="273" r:id="rId13"/>
    <p:sldId id="262" r:id="rId14"/>
    <p:sldId id="260" r:id="rId15"/>
    <p:sldId id="277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0C3"/>
    <a:srgbClr val="FFFFFF"/>
    <a:srgbClr val="C69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266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486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29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90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09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814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07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715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62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8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54F4982-1A7A-4938-9D0B-4FAF26EF0D90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FBB477-D997-4273-A869-46034796B2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00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273256" y="2543385"/>
            <a:ext cx="9784080" cy="3333950"/>
          </a:xfrm>
        </p:spPr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/>
            </a:r>
            <a:br>
              <a:rPr lang="es-PE" dirty="0" smtClean="0">
                <a:solidFill>
                  <a:schemeClr val="tx1"/>
                </a:solidFill>
              </a:rPr>
            </a:br>
            <a:r>
              <a:rPr lang="es-PE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Análisis del </a:t>
            </a:r>
            <a:r>
              <a:rPr lang="es-PE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decamiento</a:t>
            </a:r>
            <a:r>
              <a:rPr lang="es-PE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del bosón “</a:t>
            </a:r>
            <a:r>
              <a:rPr lang="es-PE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Higgs</a:t>
            </a:r>
            <a:r>
              <a:rPr lang="es-PE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” a través del canal </a:t>
            </a:r>
            <a:r>
              <a:rPr lang="es-PE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dileptónico</a:t>
            </a:r>
            <a:endParaRPr lang="es-PE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085298" y="315083"/>
            <a:ext cx="9784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Universidad Nacional de San Marcos</a:t>
            </a:r>
          </a:p>
          <a:p>
            <a:pPr algn="ctr"/>
            <a:r>
              <a:rPr lang="es-PE" sz="3200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Facultad de Ciencias Físicas</a:t>
            </a:r>
          </a:p>
          <a:p>
            <a:pPr algn="ctr"/>
            <a:r>
              <a:rPr lang="es-PE" sz="3200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E. P. de Física</a:t>
            </a:r>
          </a:p>
          <a:p>
            <a:pPr algn="ctr"/>
            <a:endParaRPr lang="es-PE" sz="32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1844" t="17424" r="22115" b="17236"/>
          <a:stretch/>
        </p:blipFill>
        <p:spPr>
          <a:xfrm>
            <a:off x="877471" y="315083"/>
            <a:ext cx="2616356" cy="30504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63391" y="5335648"/>
            <a:ext cx="1000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>
                <a:latin typeface="Baskerville Old Face" panose="02020602080505020303" pitchFamily="18" charset="0"/>
              </a:rPr>
              <a:t>Erick </a:t>
            </a:r>
            <a:r>
              <a:rPr lang="es-PE" sz="4000" dirty="0" err="1" smtClean="0">
                <a:latin typeface="Baskerville Old Face" panose="02020602080505020303" pitchFamily="18" charset="0"/>
              </a:rPr>
              <a:t>Jhordan</a:t>
            </a:r>
            <a:r>
              <a:rPr lang="es-PE" sz="4000" dirty="0" smtClean="0">
                <a:latin typeface="Baskerville Old Face" panose="02020602080505020303" pitchFamily="18" charset="0"/>
              </a:rPr>
              <a:t> </a:t>
            </a:r>
            <a:r>
              <a:rPr lang="es-PE" sz="4000" dirty="0" err="1" smtClean="0">
                <a:latin typeface="Baskerville Old Face" panose="02020602080505020303" pitchFamily="18" charset="0"/>
              </a:rPr>
              <a:t>Reategui</a:t>
            </a:r>
            <a:r>
              <a:rPr lang="es-PE" sz="4000" dirty="0" smtClean="0">
                <a:latin typeface="Baskerville Old Face" panose="02020602080505020303" pitchFamily="18" charset="0"/>
              </a:rPr>
              <a:t> Rojas</a:t>
            </a:r>
            <a:endParaRPr lang="es-PE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3243" r="25455" b="6216"/>
          <a:stretch/>
        </p:blipFill>
        <p:spPr>
          <a:xfrm>
            <a:off x="332510" y="457726"/>
            <a:ext cx="6774872" cy="471002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6" t="23342" r="25902" b="5329"/>
          <a:stretch/>
        </p:blipFill>
        <p:spPr>
          <a:xfrm>
            <a:off x="5500253" y="1968024"/>
            <a:ext cx="6567055" cy="46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3042" r="25568" b="6014"/>
          <a:stretch/>
        </p:blipFill>
        <p:spPr>
          <a:xfrm>
            <a:off x="150125" y="166874"/>
            <a:ext cx="6248992" cy="43780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9" t="24053" r="25228" b="5206"/>
          <a:stretch/>
        </p:blipFill>
        <p:spPr>
          <a:xfrm>
            <a:off x="6044276" y="2355892"/>
            <a:ext cx="5943008" cy="41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6" t="28248" r="27687" b="7641"/>
          <a:stretch/>
        </p:blipFill>
        <p:spPr>
          <a:xfrm>
            <a:off x="167287" y="284009"/>
            <a:ext cx="6237028" cy="43945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8" t="23012" r="25473" b="5456"/>
          <a:stretch/>
        </p:blipFill>
        <p:spPr>
          <a:xfrm>
            <a:off x="5988059" y="2249288"/>
            <a:ext cx="6012873" cy="43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0214" y="300250"/>
            <a:ext cx="9784080" cy="1555845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Resultados de los cortes para </a:t>
            </a:r>
            <a:r>
              <a:rPr lang="es-PE" sz="3200" dirty="0">
                <a:solidFill>
                  <a:srgbClr val="0B80C3"/>
                </a:solidFill>
                <a:latin typeface="Baskerville Old Face" panose="02020602080505020303" pitchFamily="18" charset="0"/>
              </a:rPr>
              <a:t>eliminar el 90% del </a:t>
            </a:r>
            <a:r>
              <a:rPr lang="es-PE" sz="3200" dirty="0" err="1">
                <a:solidFill>
                  <a:srgbClr val="0B80C3"/>
                </a:solidFill>
                <a:latin typeface="Baskerville Old Face" panose="02020602080505020303" pitchFamily="18" charset="0"/>
              </a:rPr>
              <a:t>background</a:t>
            </a:r>
            <a:r>
              <a:rPr lang="es-PE" sz="3200" dirty="0">
                <a:solidFill>
                  <a:srgbClr val="0B80C3"/>
                </a:solidFill>
                <a:latin typeface="Baskerville Old Face" panose="02020602080505020303" pitchFamily="18" charset="0"/>
              </a:rPr>
              <a:t> y mantener al menos </a:t>
            </a:r>
            <a:r>
              <a:rPr lang="es-PE" sz="3200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50</a:t>
            </a:r>
            <a:r>
              <a:rPr lang="es-PE" sz="3200" dirty="0">
                <a:solidFill>
                  <a:srgbClr val="0B80C3"/>
                </a:solidFill>
                <a:latin typeface="Baskerville Old Face" panose="02020602080505020303" pitchFamily="18" charset="0"/>
              </a:rPr>
              <a:t>% de la </a:t>
            </a:r>
            <a:r>
              <a:rPr lang="es-PE" sz="3200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señal</a:t>
            </a:r>
            <a:endParaRPr lang="es-PE" sz="3200" dirty="0">
              <a:solidFill>
                <a:srgbClr val="0B80C3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707284"/>
                  </p:ext>
                </p:extLst>
              </p:nvPr>
            </p:nvGraphicFramePr>
            <p:xfrm>
              <a:off x="1326155" y="1856095"/>
              <a:ext cx="9841916" cy="4815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2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6502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4429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74383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1390579">
                    <a:tc>
                      <a:txBody>
                        <a:bodyPr/>
                        <a:lstStyle/>
                        <a:p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Proceso</a:t>
                          </a:r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28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reduced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28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events</a:t>
                          </a:r>
                          <a:endParaRPr lang="es-PE" sz="2800" dirty="0" smtClean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  <a:p>
                          <a:endParaRPr lang="es-PE" sz="28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de eventos luego del primer filtro</a:t>
                          </a:r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 de eventos luego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del segundo filtro</a:t>
                          </a:r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72980"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8208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𝑊𝑊</m:t>
                                </m:r>
                              </m:oMath>
                            </m:oMathPara>
                          </a14:m>
                          <a:endParaRPr lang="es-PE" sz="2000" dirty="0">
                            <a:latin typeface="Baskerville Old Face" panose="02020602080505020303" pitchFamily="18" charset="0"/>
                          </a:endParaRPr>
                        </a:p>
                        <a:p>
                          <a:endParaRPr lang="es-PE" sz="20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500000</a:t>
                          </a:r>
                        </a:p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70355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14.071%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31612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6.3224%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17335">
                    <a:tc>
                      <a:txBody>
                        <a:bodyPr/>
                        <a:lstStyle/>
                        <a:p>
                          <a:endParaRPr lang="es-PE" sz="20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121929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𝑔𝑔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𝑊𝑊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𝑙𝑙</m:t>
                                </m:r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𝜈𝜈</m:t>
                                </m:r>
                              </m:oMath>
                            </m:oMathPara>
                          </a14:m>
                          <a:endParaRPr lang="es-PE" sz="2000" dirty="0">
                            <a:latin typeface="Baskerville Old Face" panose="02020602080505020303" pitchFamily="18" charset="0"/>
                          </a:endParaRPr>
                        </a:p>
                        <a:p>
                          <a:endParaRPr lang="es-PE" sz="20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100000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73968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73.968%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54296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54.296%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707284"/>
                  </p:ext>
                </p:extLst>
              </p:nvPr>
            </p:nvGraphicFramePr>
            <p:xfrm>
              <a:off x="1326155" y="1856095"/>
              <a:ext cx="9841916" cy="4815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1821"/>
                    <a:gridCol w="1665027"/>
                    <a:gridCol w="2442949"/>
                    <a:gridCol w="208280"/>
                    <a:gridCol w="2743839"/>
                  </a:tblGrid>
                  <a:tr h="1798320">
                    <a:tc>
                      <a:txBody>
                        <a:bodyPr/>
                        <a:lstStyle/>
                        <a:p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Proceso</a:t>
                          </a:r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28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reduced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28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events</a:t>
                          </a:r>
                          <a:endParaRPr lang="es-PE" sz="2800" dirty="0" smtClean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  <a:p>
                          <a:endParaRPr lang="es-PE" sz="28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de eventos luego del primer filtro</a:t>
                          </a:r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8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 de eventos luego</a:t>
                          </a:r>
                          <a:r>
                            <a:rPr lang="es-PE" sz="28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del segundo filtro</a:t>
                          </a:r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8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19" t="-286765" r="-254048" b="-2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500000</a:t>
                          </a:r>
                        </a:p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70355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14.071%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31612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6.3224%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s-PE" sz="20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  <a:tr h="1219296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19" t="-300500" r="-254048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100000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73968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73.968%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54296</a:t>
                          </a:r>
                        </a:p>
                        <a:p>
                          <a:r>
                            <a:rPr lang="es-PE" sz="2400" kern="1200" dirty="0" smtClean="0">
                              <a:solidFill>
                                <a:schemeClr val="dk1"/>
                              </a:solidFill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54.296%</a:t>
                          </a:r>
                          <a:endParaRPr lang="es-PE" sz="2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92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Referencias</a:t>
            </a:r>
            <a:endParaRPr lang="es-PE" dirty="0">
              <a:solidFill>
                <a:srgbClr val="0B80C3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http://</a:t>
            </a:r>
            <a:r>
              <a:rPr lang="es-PE" dirty="0" smtClean="0"/>
              <a:t>opendata.atlas.cern/visualisations/analyser-js.php </a:t>
            </a:r>
          </a:p>
          <a:p>
            <a:r>
              <a:rPr lang="es-PE" dirty="0"/>
              <a:t>http://opendata.atlas.cern/books/current/openatlasdatatools/_</a:t>
            </a:r>
            <a:r>
              <a:rPr lang="es-PE" dirty="0" smtClean="0"/>
              <a:t>book/ </a:t>
            </a:r>
          </a:p>
          <a:p>
            <a:r>
              <a:rPr lang="es-PE" dirty="0"/>
              <a:t>http://opendata.atlas.cern/books/current/get-started/_book/</a:t>
            </a:r>
            <a:endParaRPr lang="es-PE" dirty="0" smtClean="0"/>
          </a:p>
          <a:p>
            <a:r>
              <a:rPr lang="en-US" dirty="0"/>
              <a:t>“ATLAS </a:t>
            </a:r>
            <a:r>
              <a:rPr lang="en-US" dirty="0" err="1"/>
              <a:t>Masterclasses</a:t>
            </a:r>
            <a:r>
              <a:rPr lang="en-US" dirty="0"/>
              <a:t> W-Path”, https://</a:t>
            </a:r>
            <a:r>
              <a:rPr lang="en-US" dirty="0" smtClean="0"/>
              <a:t>atlas.physicsmasterclasses.org/en/wpath.htm</a:t>
            </a:r>
            <a:endParaRPr lang="es-PE" dirty="0" smtClean="0"/>
          </a:p>
          <a:p>
            <a:r>
              <a:rPr lang="en-US" dirty="0" smtClean="0"/>
              <a:t>Review </a:t>
            </a:r>
            <a:r>
              <a:rPr lang="en-US" dirty="0"/>
              <a:t>of the ATLAS Open </a:t>
            </a:r>
            <a:r>
              <a:rPr lang="en-US" dirty="0" smtClean="0"/>
              <a:t>Data. </a:t>
            </a:r>
            <a:r>
              <a:rPr lang="en-US" dirty="0" err="1" smtClean="0"/>
              <a:t>Disponible</a:t>
            </a:r>
            <a:r>
              <a:rPr lang="en-US" dirty="0" smtClean="0"/>
              <a:t> en: Dataset</a:t>
            </a:r>
            <a:r>
              <a:rPr lang="es-PE" dirty="0" smtClean="0"/>
              <a:t>https</a:t>
            </a:r>
            <a:r>
              <a:rPr lang="es-PE" dirty="0"/>
              <a:t>://</a:t>
            </a:r>
            <a:r>
              <a:rPr lang="es-PE" dirty="0" smtClean="0"/>
              <a:t>cds.cern.ch/record/2203649/files/ATL-OREACH-PUB-2016-001.pdf</a:t>
            </a:r>
          </a:p>
          <a:p>
            <a:r>
              <a:rPr lang="es-PE" dirty="0"/>
              <a:t>https://root.cern.ch/doc/master</a:t>
            </a:r>
            <a:r>
              <a:rPr lang="es-PE" dirty="0" smtClean="0"/>
              <a:t>/</a:t>
            </a:r>
          </a:p>
          <a:p>
            <a:r>
              <a:rPr lang="es-PE" dirty="0"/>
              <a:t>https://www.symmetrymagazine.org/article/lhc-scientists-detect-most-favored-higgs-decay</a:t>
            </a:r>
          </a:p>
        </p:txBody>
      </p:sp>
    </p:spTree>
    <p:extLst>
      <p:ext uri="{BB962C8B-B14F-4D97-AF65-F5344CB8AC3E}">
        <p14:creationId xmlns:p14="http://schemas.microsoft.com/office/powerpoint/2010/main" val="36997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NOtebooks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42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Bosón de </a:t>
            </a:r>
            <a:r>
              <a:rPr lang="es-PE" dirty="0" err="1" smtClean="0">
                <a:solidFill>
                  <a:srgbClr val="0B80C3"/>
                </a:solidFill>
                <a:latin typeface="Baskerville Old Face" panose="02020602080505020303" pitchFamily="18" charset="0"/>
              </a:rPr>
              <a:t>higgs</a:t>
            </a:r>
            <a:endParaRPr lang="es-PE" dirty="0">
              <a:solidFill>
                <a:srgbClr val="0B80C3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PE" sz="2800" dirty="0" smtClean="0">
                <a:latin typeface="Baskerville Old Face" panose="02020602080505020303" pitchFamily="18" charset="0"/>
              </a:rPr>
              <a:t>El bosón de </a:t>
            </a:r>
            <a:r>
              <a:rPr lang="es-PE" sz="2800" dirty="0" err="1" smtClean="0">
                <a:latin typeface="Baskerville Old Face" panose="02020602080505020303" pitchFamily="18" charset="0"/>
              </a:rPr>
              <a:t>Higgs</a:t>
            </a:r>
            <a:r>
              <a:rPr lang="es-PE" sz="2800" dirty="0" smtClean="0">
                <a:latin typeface="Baskerville Old Face" panose="02020602080505020303" pitchFamily="18" charset="0"/>
              </a:rPr>
              <a:t> es una partícula elemental en el Modelo </a:t>
            </a:r>
            <a:r>
              <a:rPr lang="es-PE" sz="2800" dirty="0" err="1" smtClean="0">
                <a:latin typeface="Baskerville Old Face" panose="02020602080505020303" pitchFamily="18" charset="0"/>
              </a:rPr>
              <a:t>Estandar</a:t>
            </a:r>
            <a:r>
              <a:rPr lang="es-PE" sz="2800" dirty="0" smtClean="0">
                <a:latin typeface="Baskerville Old Face" panose="02020602080505020303" pitchFamily="18" charset="0"/>
              </a:rPr>
              <a:t> asociada al campo de </a:t>
            </a:r>
            <a:r>
              <a:rPr lang="es-PE" sz="2800" dirty="0" err="1" smtClean="0">
                <a:latin typeface="Baskerville Old Face" panose="02020602080505020303" pitchFamily="18" charset="0"/>
              </a:rPr>
              <a:t>Higgs</a:t>
            </a:r>
            <a:endParaRPr lang="es-PE" sz="2800" dirty="0" smtClean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s-PE" sz="28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s-PE" sz="2800" dirty="0">
                <a:latin typeface="Baskerville Old Face" panose="02020602080505020303" pitchFamily="18" charset="0"/>
              </a:rPr>
              <a:t>Cómo el bosón de </a:t>
            </a:r>
            <a:r>
              <a:rPr lang="es-PE" sz="2800" dirty="0" err="1">
                <a:latin typeface="Baskerville Old Face" panose="02020602080505020303" pitchFamily="18" charset="0"/>
              </a:rPr>
              <a:t>Higgs</a:t>
            </a:r>
            <a:r>
              <a:rPr lang="es-PE" sz="2800" dirty="0">
                <a:latin typeface="Baskerville Old Face" panose="02020602080505020303" pitchFamily="18" charset="0"/>
              </a:rPr>
              <a:t> es una partícula pesada, su tiempo de vida es muy corto y sólo puede ser observada a través de los productos de su </a:t>
            </a:r>
            <a:r>
              <a:rPr lang="es-PE" sz="2800" dirty="0" smtClean="0">
                <a:latin typeface="Baskerville Old Face" panose="02020602080505020303" pitchFamily="18" charset="0"/>
              </a:rPr>
              <a:t>decaimiento</a:t>
            </a:r>
          </a:p>
          <a:p>
            <a:pPr marL="0" indent="0" algn="just">
              <a:buNone/>
            </a:pPr>
            <a:endParaRPr lang="es-PE" sz="28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s-PE" sz="2800" dirty="0" smtClean="0">
                <a:latin typeface="Baskerville Old Face" panose="02020602080505020303" pitchFamily="18" charset="0"/>
              </a:rPr>
              <a:t>La predicción </a:t>
            </a:r>
            <a:r>
              <a:rPr lang="es-PE" sz="2800" dirty="0">
                <a:latin typeface="Baskerville Old Face" panose="02020602080505020303" pitchFamily="18" charset="0"/>
              </a:rPr>
              <a:t>de la existencia del bosón de </a:t>
            </a:r>
            <a:r>
              <a:rPr lang="es-PE" sz="2800" dirty="0" err="1" smtClean="0">
                <a:latin typeface="Baskerville Old Face" panose="02020602080505020303" pitchFamily="18" charset="0"/>
              </a:rPr>
              <a:t>Higgs</a:t>
            </a:r>
            <a:r>
              <a:rPr lang="es-PE" sz="2800" dirty="0" smtClean="0">
                <a:latin typeface="Baskerville Old Face" panose="02020602080505020303" pitchFamily="18" charset="0"/>
              </a:rPr>
              <a:t> se dio como consecuencia de la postulación del mecanismo de </a:t>
            </a:r>
            <a:r>
              <a:rPr lang="es-PE" sz="2800" dirty="0" err="1" smtClean="0">
                <a:latin typeface="Baskerville Old Face" panose="02020602080505020303" pitchFamily="18" charset="0"/>
              </a:rPr>
              <a:t>Brout-Englert-Higgs</a:t>
            </a:r>
            <a:endParaRPr lang="es-PE" sz="28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77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2"/>
          <a:stretch/>
        </p:blipFill>
        <p:spPr>
          <a:xfrm>
            <a:off x="1724880" y="284176"/>
            <a:ext cx="8740158" cy="5760914"/>
          </a:xfrm>
        </p:spPr>
      </p:pic>
      <p:sp>
        <p:nvSpPr>
          <p:cNvPr id="5" name="CuadroTexto 4"/>
          <p:cNvSpPr txBox="1"/>
          <p:nvPr/>
        </p:nvSpPr>
        <p:spPr>
          <a:xfrm>
            <a:off x="1419367" y="6045090"/>
            <a:ext cx="956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skerville Old Face" panose="02020602080505020303" pitchFamily="18" charset="0"/>
              </a:rPr>
              <a:t>Evento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candidato</a:t>
            </a:r>
            <a:r>
              <a:rPr lang="en-US" dirty="0" smtClean="0">
                <a:latin typeface="Baskerville Old Face" panose="02020602080505020303" pitchFamily="18" charset="0"/>
              </a:rPr>
              <a:t> a  </a:t>
            </a:r>
            <a:r>
              <a:rPr lang="en-US" dirty="0" err="1" smtClean="0">
                <a:latin typeface="Baskerville Old Face" panose="02020602080505020303" pitchFamily="18" charset="0"/>
              </a:rPr>
              <a:t>bosón</a:t>
            </a:r>
            <a:r>
              <a:rPr lang="en-US" dirty="0" smtClean="0">
                <a:latin typeface="Baskerville Old Face" panose="02020602080505020303" pitchFamily="18" charset="0"/>
              </a:rPr>
              <a:t> de Higgs de </a:t>
            </a:r>
            <a:r>
              <a:rPr lang="en-US" dirty="0" err="1" smtClean="0">
                <a:latin typeface="Baskerville Old Face" panose="02020602080505020303" pitchFamily="18" charset="0"/>
              </a:rPr>
              <a:t>las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colisiones</a:t>
            </a:r>
            <a:r>
              <a:rPr lang="en-US" dirty="0" smtClean="0">
                <a:latin typeface="Baskerville Old Face" panose="02020602080505020303" pitchFamily="18" charset="0"/>
              </a:rPr>
              <a:t> entre </a:t>
            </a:r>
            <a:r>
              <a:rPr lang="en-US" dirty="0" err="1" smtClean="0">
                <a:latin typeface="Baskerville Old Face" panose="02020602080505020303" pitchFamily="18" charset="0"/>
              </a:rPr>
              <a:t>protones</a:t>
            </a:r>
            <a:r>
              <a:rPr lang="en-US" dirty="0" smtClean="0">
                <a:latin typeface="Baskerville Old Face" panose="02020602080505020303" pitchFamily="18" charset="0"/>
              </a:rPr>
              <a:t> en LHC</a:t>
            </a:r>
            <a:r>
              <a:rPr lang="en-US" dirty="0">
                <a:latin typeface="Baskerville Old Face" panose="02020602080505020303" pitchFamily="18" charset="0"/>
              </a:rPr>
              <a:t>. </a:t>
            </a:r>
            <a:r>
              <a:rPr lang="en-US" dirty="0" smtClean="0">
                <a:latin typeface="Baskerville Old Face" panose="02020602080505020303" pitchFamily="18" charset="0"/>
              </a:rPr>
              <a:t>Este </a:t>
            </a:r>
            <a:r>
              <a:rPr lang="en-US" dirty="0" err="1" smtClean="0">
                <a:latin typeface="Baskerville Old Face" panose="02020602080505020303" pitchFamily="18" charset="0"/>
              </a:rPr>
              <a:t>evento</a:t>
            </a:r>
            <a:r>
              <a:rPr lang="en-US" dirty="0" smtClean="0">
                <a:latin typeface="Baskerville Old Face" panose="02020602080505020303" pitchFamily="18" charset="0"/>
              </a:rPr>
              <a:t> en el detector ATLAS </a:t>
            </a:r>
            <a:r>
              <a:rPr lang="en-US" dirty="0" err="1" smtClean="0">
                <a:latin typeface="Baskerville Old Face" panose="02020602080505020303" pitchFamily="18" charset="0"/>
              </a:rPr>
              <a:t>muestra</a:t>
            </a:r>
            <a:r>
              <a:rPr lang="en-US" dirty="0" smtClean="0">
                <a:latin typeface="Baskerville Old Face" panose="02020602080505020303" pitchFamily="18" charset="0"/>
              </a:rPr>
              <a:t> un </a:t>
            </a:r>
            <a:r>
              <a:rPr lang="en-US" dirty="0" err="1" smtClean="0">
                <a:latin typeface="Baskerville Old Face" panose="02020602080505020303" pitchFamily="18" charset="0"/>
              </a:rPr>
              <a:t>decaimiento</a:t>
            </a:r>
            <a:r>
              <a:rPr lang="en-US" dirty="0" smtClean="0">
                <a:latin typeface="Baskerville Old Face" panose="02020602080505020303" pitchFamily="18" charset="0"/>
              </a:rPr>
              <a:t> a </a:t>
            </a:r>
            <a:r>
              <a:rPr lang="en-US" dirty="0" err="1" smtClean="0">
                <a:latin typeface="Baskerville Old Face" panose="02020602080505020303" pitchFamily="18" charset="0"/>
              </a:rPr>
              <a:t>cuatro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muones</a:t>
            </a:r>
            <a:r>
              <a:rPr lang="en-US" dirty="0" smtClean="0">
                <a:latin typeface="Baskerville Old Face" panose="02020602080505020303" pitchFamily="18" charset="0"/>
              </a:rPr>
              <a:t>(</a:t>
            </a:r>
            <a:r>
              <a:rPr lang="en-US" dirty="0" err="1" smtClean="0">
                <a:latin typeface="Baskerville Old Face" panose="02020602080505020303" pitchFamily="18" charset="0"/>
              </a:rPr>
              <a:t>trazas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rojas</a:t>
            </a:r>
            <a:r>
              <a:rPr lang="en-US" dirty="0" smtClean="0">
                <a:latin typeface="Baskerville Old Face" panose="02020602080505020303" pitchFamily="18" charset="0"/>
              </a:rPr>
              <a:t>). </a:t>
            </a:r>
            <a:endParaRPr lang="es-PE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47"/>
          <a:stretch/>
        </p:blipFill>
        <p:spPr>
          <a:xfrm>
            <a:off x="1618492" y="284176"/>
            <a:ext cx="8952933" cy="5773560"/>
          </a:xfrm>
        </p:spPr>
      </p:pic>
      <p:sp>
        <p:nvSpPr>
          <p:cNvPr id="5" name="CuadroTexto 4"/>
          <p:cNvSpPr txBox="1"/>
          <p:nvPr/>
        </p:nvSpPr>
        <p:spPr>
          <a:xfrm>
            <a:off x="1358909" y="6155141"/>
            <a:ext cx="94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Este </a:t>
            </a:r>
            <a:r>
              <a:rPr lang="en-US" dirty="0" err="1" smtClean="0">
                <a:latin typeface="Baskerville Old Face" panose="02020602080505020303" pitchFamily="18" charset="0"/>
              </a:rPr>
              <a:t>evento</a:t>
            </a:r>
            <a:r>
              <a:rPr lang="en-US" dirty="0" smtClean="0">
                <a:latin typeface="Baskerville Old Face" panose="02020602080505020303" pitchFamily="18" charset="0"/>
              </a:rPr>
              <a:t> en el experiment CMS </a:t>
            </a:r>
            <a:r>
              <a:rPr lang="en-US" dirty="0" err="1" smtClean="0">
                <a:latin typeface="Baskerville Old Face" panose="02020602080505020303" pitchFamily="18" charset="0"/>
              </a:rPr>
              <a:t>muestra</a:t>
            </a:r>
            <a:r>
              <a:rPr lang="en-US" dirty="0" smtClean="0">
                <a:latin typeface="Baskerville Old Face" panose="02020602080505020303" pitchFamily="18" charset="0"/>
              </a:rPr>
              <a:t> un </a:t>
            </a:r>
            <a:r>
              <a:rPr lang="en-US" dirty="0" err="1" smtClean="0">
                <a:latin typeface="Baskerville Old Face" panose="02020602080505020303" pitchFamily="18" charset="0"/>
              </a:rPr>
              <a:t>decaimiento</a:t>
            </a:r>
            <a:r>
              <a:rPr lang="en-US" dirty="0" smtClean="0">
                <a:latin typeface="Baskerville Old Face" panose="02020602080505020303" pitchFamily="18" charset="0"/>
              </a:rPr>
              <a:t> a  dos </a:t>
            </a:r>
            <a:r>
              <a:rPr lang="en-US" dirty="0" err="1" smtClean="0">
                <a:latin typeface="Baskerville Old Face" panose="02020602080505020303" pitchFamily="18" charset="0"/>
              </a:rPr>
              <a:t>fotones</a:t>
            </a:r>
            <a:r>
              <a:rPr lang="en-US" dirty="0" smtClean="0">
                <a:latin typeface="Baskerville Old Face" panose="02020602080505020303" pitchFamily="18" charset="0"/>
              </a:rPr>
              <a:t> (</a:t>
            </a:r>
            <a:r>
              <a:rPr lang="en-US" dirty="0" err="1" smtClean="0">
                <a:latin typeface="Baskerville Old Face" panose="02020602080505020303" pitchFamily="18" charset="0"/>
              </a:rPr>
              <a:t>líneas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cortadas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amarillas</a:t>
            </a:r>
            <a:r>
              <a:rPr lang="en-US" dirty="0" smtClean="0">
                <a:latin typeface="Baskerville Old Face" panose="02020602080505020303" pitchFamily="18" charset="0"/>
              </a:rPr>
              <a:t> y </a:t>
            </a:r>
            <a:r>
              <a:rPr lang="en-US" dirty="0" err="1" smtClean="0">
                <a:latin typeface="Baskerville Old Face" panose="02020602080505020303" pitchFamily="18" charset="0"/>
              </a:rPr>
              <a:t>torres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verdes</a:t>
            </a:r>
            <a:r>
              <a:rPr lang="en-US" dirty="0" smtClean="0">
                <a:latin typeface="Baskerville Old Face" panose="02020602080505020303" pitchFamily="18" charset="0"/>
              </a:rPr>
              <a:t>).</a:t>
            </a:r>
            <a:endParaRPr lang="es-PE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90675291"/>
                  </p:ext>
                </p:extLst>
              </p:nvPr>
            </p:nvGraphicFramePr>
            <p:xfrm>
              <a:off x="520530" y="1228301"/>
              <a:ext cx="11230191" cy="4974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69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10175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6974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02571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24603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1432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PROCESO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Generador</a:t>
                          </a:r>
                          <a:endParaRPr lang="es-PE" sz="32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E" sz="3200" i="1" smtClean="0">
                                        <a:solidFill>
                                          <a:srgbClr val="0B80C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E" sz="3200" i="1" smtClean="0">
                                        <a:solidFill>
                                          <a:srgbClr val="0B80C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s-PE" sz="3200" b="1" i="1" smtClean="0">
                                        <a:solidFill>
                                          <a:srgbClr val="0B80C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s-PE" sz="3200" b="1" i="1" smtClean="0">
                                    <a:solidFill>
                                      <a:srgbClr val="0B80C3"/>
                                    </a:solidFill>
                                    <a:latin typeface="Cambria Math" panose="02040503050406030204" pitchFamily="18" charset="0"/>
                                  </a:rPr>
                                  <m:t>𝑭𝑬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PE" sz="3200" b="1" i="1" smtClean="0">
                                        <a:solidFill>
                                          <a:srgbClr val="0B80C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PE" sz="3200" b="1" i="1" smtClean="0">
                                        <a:solidFill>
                                          <a:srgbClr val="0B80C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</a:t>
                          </a:r>
                          <a:r>
                            <a:rPr lang="es-PE" sz="32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32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reduced</a:t>
                          </a:r>
                          <a:r>
                            <a:rPr lang="es-PE" sz="32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32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events</a:t>
                          </a:r>
                          <a:endParaRPr lang="es-PE" sz="32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 </a:t>
                          </a:r>
                          <a:r>
                            <a:rPr lang="es-PE" sz="320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preselected</a:t>
                          </a:r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320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events</a:t>
                          </a:r>
                          <a:endParaRPr lang="es-PE" sz="32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1477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</a:rPr>
                                  <m:t>𝑊𝑊</m:t>
                                </m:r>
                              </m:oMath>
                            </m:oMathPara>
                          </a14:m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HERWIG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12.42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smtClean="0">
                              <a:latin typeface="Baskerville Old Face" panose="02020602080505020303" pitchFamily="18" charset="0"/>
                            </a:rPr>
                            <a:t>500000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1288259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84610"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16935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</a:rPr>
                                  <m:t>𝑔𝑔</m:t>
                                </m:r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𝑊𝑊</m:t>
                                </m:r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𝑙𝑙</m:t>
                                </m:r>
                                <m:r>
                                  <a:rPr lang="es-PE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𝜈𝜈</m:t>
                                </m:r>
                              </m:oMath>
                            </m:oMathPara>
                          </a14:m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POWHEG+PYTHIA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6.463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100000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278332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90675291"/>
                  </p:ext>
                </p:extLst>
              </p:nvPr>
            </p:nvGraphicFramePr>
            <p:xfrm>
              <a:off x="520530" y="1228301"/>
              <a:ext cx="11230191" cy="4974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6945"/>
                    <a:gridCol w="2101755"/>
                    <a:gridCol w="1869743"/>
                    <a:gridCol w="2025710"/>
                    <a:gridCol w="2246038"/>
                  </a:tblGrid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PROCESO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Generador</a:t>
                          </a:r>
                          <a:endParaRPr lang="es-PE" sz="32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72313" t="-5098" r="-228990" b="-2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</a:t>
                          </a:r>
                          <a:r>
                            <a:rPr lang="es-PE" sz="32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32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reduced</a:t>
                          </a:r>
                          <a:r>
                            <a:rPr lang="es-PE" sz="3200" baseline="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3200" baseline="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events</a:t>
                          </a:r>
                          <a:endParaRPr lang="es-PE" sz="32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N </a:t>
                          </a:r>
                          <a:r>
                            <a:rPr lang="es-PE" sz="320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preselected</a:t>
                          </a:r>
                          <a:r>
                            <a:rPr lang="es-PE" sz="3200" dirty="0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r>
                            <a:rPr lang="es-PE" sz="3200" dirty="0" err="1" smtClean="0">
                              <a:solidFill>
                                <a:srgbClr val="0B80C3"/>
                              </a:solidFill>
                              <a:latin typeface="Baskerville Old Face" panose="02020602080505020303" pitchFamily="18" charset="0"/>
                            </a:rPr>
                            <a:t>events</a:t>
                          </a:r>
                          <a:endParaRPr lang="es-PE" sz="3200" dirty="0">
                            <a:solidFill>
                              <a:srgbClr val="0B80C3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  <a:tr h="114777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4" t="-141799" r="-276531" b="-1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HERWIG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12.42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smtClean="0">
                              <a:latin typeface="Baskerville Old Face" panose="02020602080505020303" pitchFamily="18" charset="0"/>
                            </a:rPr>
                            <a:t>500000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1288259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  <a:tr h="169358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4" t="-198561" r="-276531" b="-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POWHEG+PYTHIA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6.463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100000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dirty="0" smtClean="0">
                              <a:latin typeface="Baskerville Old Face" panose="02020602080505020303" pitchFamily="18" charset="0"/>
                            </a:rPr>
                            <a:t>278332</a:t>
                          </a:r>
                          <a:endParaRPr lang="es-PE" sz="32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61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0B80C3"/>
                </a:solidFill>
                <a:latin typeface="Baskerville Old Face" panose="02020602080505020303" pitchFamily="18" charset="0"/>
              </a:rPr>
              <a:t>Comparación entre los histogramas</a:t>
            </a:r>
            <a:endParaRPr lang="es-PE" dirty="0">
              <a:solidFill>
                <a:srgbClr val="0B80C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1507676"/>
                  </p:ext>
                </p:extLst>
              </p:nvPr>
            </p:nvGraphicFramePr>
            <p:xfrm>
              <a:off x="1312507" y="1792936"/>
              <a:ext cx="9783764" cy="2410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1882"/>
                    <a:gridCol w="4891882"/>
                  </a:tblGrid>
                  <a:tr h="561050">
                    <a:tc>
                      <a:txBody>
                        <a:bodyPr/>
                        <a:lstStyle/>
                        <a:p>
                          <a:r>
                            <a:rPr lang="es-PE" sz="3200" b="0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Izquierda</a:t>
                          </a: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b="0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Derecha</a:t>
                          </a: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</a:tr>
                  <a:tr h="1536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800" b="0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Corte: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2800" b="0" i="1">
                                        <a:solidFill>
                                          <a:schemeClr val="tx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800" b="0" i="1">
                                        <a:solidFill>
                                          <a:schemeClr val="tx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PE" sz="2800" b="0" i="1">
                                        <a:solidFill>
                                          <a:schemeClr val="tx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𝑙𝑒𝑝𝑡𝑜𝑛𝑒𝑠</m:t>
                                    </m:r>
                                  </m:sub>
                                </m:sSub>
                                <m:r>
                                  <a:rPr lang="es-PE" sz="28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s-PE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s-PE" sz="2800" dirty="0"/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800" b="0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Cortes:</a:t>
                          </a:r>
                        </a:p>
                        <a:p>
                          <a:pPr algn="ctr"/>
                          <a:r>
                            <a:rPr lang="es-PE" sz="2800" b="0" baseline="0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PE" sz="2800" b="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2800" b="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PE" sz="2800" b="0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𝑙𝑒𝑝𝑡𝑜𝑛𝑒𝑠</m:t>
                                  </m:r>
                                </m:sub>
                              </m:sSub>
                              <m:r>
                                <a:rPr lang="es-PE" sz="2800" b="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oMath>
                          </a14:m>
                          <a:r>
                            <a:rPr lang="es-PE" sz="2800" b="0" dirty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 </a:t>
                          </a:r>
                          <a:endParaRPr lang="es-PE" sz="2800" b="0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Baskerville Old Face" panose="02020602080505020303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PE" sz="2800" b="0" i="1">
                                        <a:solidFill>
                                          <a:schemeClr val="tx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sz="2800" b="0" i="1">
                                            <a:solidFill>
                                              <a:schemeClr val="tx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sz="2800" b="0" i="1">
                                            <a:solidFill>
                                              <a:schemeClr val="tx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PE" sz="2800" b="0" i="1">
                                            <a:solidFill>
                                              <a:schemeClr val="tx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𝑙𝑙</m:t>
                                        </m:r>
                                      </m:sub>
                                    </m:sSub>
                                    <m:r>
                                      <a:rPr lang="es-PE" sz="2800" b="0" i="1">
                                        <a:solidFill>
                                          <a:schemeClr val="tx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PE" sz="2800" b="0" i="1">
                                            <a:solidFill>
                                              <a:schemeClr val="tx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sz="2800" b="0" i="1">
                                            <a:solidFill>
                                              <a:schemeClr val="tx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s-PE" sz="2800" b="0" i="1">
                                            <a:solidFill>
                                              <a:schemeClr val="tx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𝑀𝐸𝑇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PE" sz="28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&lt;140°</m:t>
                                </m:r>
                              </m:oMath>
                            </m:oMathPara>
                          </a14:m>
                          <a:endParaRPr lang="es-PE" sz="2800" dirty="0"/>
                        </a:p>
                        <a:p>
                          <a:endParaRPr lang="es-PE" sz="2800" dirty="0"/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1507676"/>
                  </p:ext>
                </p:extLst>
              </p:nvPr>
            </p:nvGraphicFramePr>
            <p:xfrm>
              <a:off x="1312507" y="1792936"/>
              <a:ext cx="9783764" cy="2410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1882"/>
                    <a:gridCol w="4891882"/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s-PE" sz="3200" b="0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Izquierda</a:t>
                          </a:r>
                          <a:endParaRPr lang="es-PE" sz="3200" b="0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3200" b="0" dirty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Baskerville Old Face" panose="02020602080505020303" pitchFamily="18" charset="0"/>
                            </a:rPr>
                            <a:t>Derecha</a:t>
                          </a:r>
                          <a:endParaRPr lang="es-PE" sz="3200" b="0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rgbClr val="0B80C3"/>
                        </a:solidFill>
                      </a:tcPr>
                    </a:tc>
                  </a:tr>
                  <a:tr h="1831213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5" t="-35880" r="-100498" b="-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25" t="-35880" r="-498" b="-6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22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4" t="27246" r="27704" b="8260"/>
          <a:stretch/>
        </p:blipFill>
        <p:spPr>
          <a:xfrm>
            <a:off x="204716" y="354841"/>
            <a:ext cx="6399116" cy="4449171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t="24888" r="27574" b="10205"/>
          <a:stretch/>
        </p:blipFill>
        <p:spPr>
          <a:xfrm>
            <a:off x="5349923" y="1983504"/>
            <a:ext cx="6646460" cy="4659669"/>
          </a:xfrm>
        </p:spPr>
      </p:pic>
    </p:spTree>
    <p:extLst>
      <p:ext uri="{BB962C8B-B14F-4D97-AF65-F5344CB8AC3E}">
        <p14:creationId xmlns:p14="http://schemas.microsoft.com/office/powerpoint/2010/main" val="4134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0" t="16517" r="21456" b="12438"/>
          <a:stretch/>
        </p:blipFill>
        <p:spPr>
          <a:xfrm>
            <a:off x="160100" y="259305"/>
            <a:ext cx="6974006" cy="4872251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9" t="15721" r="21579" b="13831"/>
          <a:stretch/>
        </p:blipFill>
        <p:spPr>
          <a:xfrm>
            <a:off x="5240739" y="1891017"/>
            <a:ext cx="6810233" cy="4727105"/>
          </a:xfrm>
        </p:spPr>
      </p:pic>
    </p:spTree>
    <p:extLst>
      <p:ext uri="{BB962C8B-B14F-4D97-AF65-F5344CB8AC3E}">
        <p14:creationId xmlns:p14="http://schemas.microsoft.com/office/powerpoint/2010/main" val="15053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3031" r="25264" b="5454"/>
          <a:stretch/>
        </p:blipFill>
        <p:spPr>
          <a:xfrm>
            <a:off x="387927" y="554181"/>
            <a:ext cx="6927273" cy="490450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8" t="22608" r="25700" b="5860"/>
          <a:stretch/>
        </p:blipFill>
        <p:spPr>
          <a:xfrm>
            <a:off x="6040580" y="2046325"/>
            <a:ext cx="5943601" cy="42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1200</TotalTime>
  <Words>278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Baskerville Old Face</vt:lpstr>
      <vt:lpstr>Cambria Math</vt:lpstr>
      <vt:lpstr>Corbel</vt:lpstr>
      <vt:lpstr>Wingdings</vt:lpstr>
      <vt:lpstr>Con bandas</vt:lpstr>
      <vt:lpstr> Análisis del decamiento del bosón “Higgs” a través del canal dileptónico</vt:lpstr>
      <vt:lpstr>Bosón de higgs</vt:lpstr>
      <vt:lpstr>Presentación de PowerPoint</vt:lpstr>
      <vt:lpstr>Presentación de PowerPoint</vt:lpstr>
      <vt:lpstr>Presentación de PowerPoint</vt:lpstr>
      <vt:lpstr>Comparación entre los histogramas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 de los cortes para eliminar el 90% del background y mantener al menos 50% de la señal</vt:lpstr>
      <vt:lpstr>Referencias</vt:lpstr>
      <vt:lpstr>NOtebooks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36</cp:revision>
  <dcterms:created xsi:type="dcterms:W3CDTF">2019-09-15T04:37:38Z</dcterms:created>
  <dcterms:modified xsi:type="dcterms:W3CDTF">2019-09-21T20:36:32Z</dcterms:modified>
</cp:coreProperties>
</file>