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5" r:id="rId2"/>
    <p:sldId id="476" r:id="rId3"/>
    <p:sldId id="477" r:id="rId4"/>
    <p:sldId id="482" r:id="rId5"/>
    <p:sldId id="479" r:id="rId6"/>
    <p:sldId id="480" r:id="rId7"/>
    <p:sldId id="481" r:id="rId8"/>
    <p:sldId id="485" r:id="rId9"/>
    <p:sldId id="486" r:id="rId10"/>
    <p:sldId id="453" r:id="rId11"/>
    <p:sldId id="465" r:id="rId12"/>
    <p:sldId id="457" r:id="rId13"/>
    <p:sldId id="458" r:id="rId14"/>
    <p:sldId id="459" r:id="rId15"/>
    <p:sldId id="460" r:id="rId16"/>
    <p:sldId id="4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627B-F747-40D8-88E3-D1F0547F2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A9C75-A8D3-4663-97CC-C214A39A1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C8AD-B7D1-41E7-AD40-C97FDE49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D0F64-42FD-4816-894A-ED0E3D7A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5613E-63BA-43DA-9C71-6E4067D0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8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CF81-F099-4364-B229-98EA5967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1EC10-BBC1-4001-AA9D-75B006337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D35F3-DF3C-4662-B572-0FDDCF4B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9ABE-7F0D-41D2-9374-D8CF8B07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BC86-3FA5-4217-8879-6239906D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FEF64-06C1-4794-90B4-ACD3217AA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D4957-23E1-415B-A45D-D9069E9E5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DEA2-4371-484E-BA3F-A625D655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A78B8-3FDA-4739-AD6E-18BB9133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90F81-35D1-4398-B33F-ADCF6B04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7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31E2-FD35-4F70-A15E-2225C37F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48463-F079-40A7-AFB6-F5EFE186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6833-D640-4163-8A02-C1652E12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CA12-DE88-4DE3-9441-DAE16492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E3EB-193D-4345-B3F2-A2738B3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8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6789-39D8-4704-B2E4-718CDDA5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7976D-2134-430E-9D1B-4E9CD7F7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1DC7-07CD-41C3-A306-42F987551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4FD7-FF32-4FAD-A4C9-EB8CB9E7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0DF1-880C-4B57-96FB-CD33371F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CEDF-FC55-4143-8926-F47EB51A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7C98-E764-4FA7-AF5D-82316C5AA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0D884-3F73-477C-81B8-60EB69CBF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039E7-CD7F-4E55-87B2-5C1CF67F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1DA64-633E-40F4-821C-A0D8E864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BC725-F209-4964-B746-E45B1A7D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4982-4C48-4507-958F-6562F3BD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06C6-761C-4323-ABF0-446CFED8E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817EC-5683-4559-9298-101702D48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284D6-74B1-4D8B-B78F-ED70630D6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484F3-0F40-4641-96FD-5BD4D5D8D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9A042-BA5D-4A49-B63A-364EAD94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20B42-4225-4EB3-A298-B3C7AB030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57F02-181C-4465-B4B1-5398EBCE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0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73D-9FFC-49EC-88D8-D9EF7E0C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0784F-E6D2-485F-9C1D-A28FEE5D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4E812-7DA7-4D8A-8227-06456AE1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FD9D1-D5E9-4DDA-9302-C207271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F626D-A635-4373-9A3A-0C72212E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8D7C1-123C-4A86-8BB5-850D8C2F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6424C-C605-468A-A7D9-C4130804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6B2B-2C61-427E-9894-37FBC354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8180-1E5F-4438-9BDC-80276A7CF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81ED8-7822-46FC-900B-A7976904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DDF2C-33F7-4810-A70D-CAC3AA38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0A655-4A5E-4755-A2B2-D3C7AD97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3A75-C2D6-430D-83B5-D45960DB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61EF-411A-4420-876F-79ECD53E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E165E-6691-4173-9090-5FF855E93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72242-5830-40C6-8BBB-AE45D95CD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B8F84-D13B-4C66-9ED4-F181BDC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6776B-2A21-4108-857F-21DB93D2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F99F0-3ECC-47BC-A011-D5544984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1DD6F-80A1-4C99-AD9D-5FBDA66E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4A84F-1E67-40B6-ADC4-D4A774F1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3E7A5-EC6A-4E38-AC8C-0F1BB61E7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8A75-8FD0-4C5C-BBA0-57AAFD4C5B3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F753-C71A-434D-AD4E-6CC383ACF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017E-9F66-4F29-A882-B4431A919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B368-2A23-4092-9E46-17B1A671A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3.png"/><Relationship Id="rId4" Type="http://schemas.openxmlformats.org/officeDocument/2006/relationships/image" Target="../media/image10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030.png"/><Relationship Id="rId7" Type="http://schemas.openxmlformats.org/officeDocument/2006/relationships/image" Target="../media/image12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0.png"/><Relationship Id="rId5" Type="http://schemas.openxmlformats.org/officeDocument/2006/relationships/image" Target="../media/image1110.png"/><Relationship Id="rId10" Type="http://schemas.openxmlformats.org/officeDocument/2006/relationships/image" Target="../media/image1290.png"/><Relationship Id="rId4" Type="http://schemas.openxmlformats.org/officeDocument/2006/relationships/image" Target="../media/image1070.png"/><Relationship Id="rId9" Type="http://schemas.openxmlformats.org/officeDocument/2006/relationships/image" Target="../media/image1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8.png"/><Relationship Id="rId7" Type="http://schemas.openxmlformats.org/officeDocument/2006/relationships/image" Target="../media/image1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0.png"/><Relationship Id="rId5" Type="http://schemas.openxmlformats.org/officeDocument/2006/relationships/image" Target="../media/image86.png"/><Relationship Id="rId4" Type="http://schemas.openxmlformats.org/officeDocument/2006/relationships/image" Target="../media/image1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25.png"/><Relationship Id="rId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1113" y="159126"/>
            <a:ext cx="61082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Dual Nature of Radiation Problems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524000" y="813376"/>
            <a:ext cx="91440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300" b="1" dirty="0">
                <a:solidFill>
                  <a:srgbClr val="FF0000"/>
                </a:solidFill>
              </a:rPr>
              <a:t> Calculate the de-Broglie wavelength of an electron accelerated through a potential of 120 Volts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582471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24200" y="1645792"/>
            <a:ext cx="5605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 given Accelerating potential V= 120 V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2108530"/>
            <a:ext cx="6349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find the de-Broglie wavelength of electron </a:t>
            </a: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λ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20633" y="3208850"/>
                <a:ext cx="3167855" cy="643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r>
                  <a:rPr lang="en-US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𝟐𝟐𝟕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</a:t>
                </a:r>
                <a:r>
                  <a:rPr lang="en-US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̊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32" y="3208849"/>
                <a:ext cx="3167855" cy="643189"/>
              </a:xfrm>
              <a:prstGeom prst="rect">
                <a:avLst/>
              </a:prstGeom>
              <a:blipFill rotWithShape="0">
                <a:blip r:embed="rId2"/>
                <a:stretch>
                  <a:fillRect l="-2885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20631" y="4039846"/>
                <a:ext cx="1721946" cy="6427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b="1" dirty="0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r>
                  <a:rPr lang="en-US" b="1" dirty="0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b="1" dirty="0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𝟐𝟕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𝟏𝟐𝟎</m:t>
                            </m:r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̊"/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31" y="4039846"/>
                <a:ext cx="1721946" cy="642740"/>
              </a:xfrm>
              <a:prstGeom prst="rect">
                <a:avLst/>
              </a:prstGeom>
              <a:blipFill rotWithShape="0">
                <a:blip r:embed="rId3"/>
                <a:stretch>
                  <a:fillRect l="-53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524001" y="260588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de-Broglie wavelength of electron for an accelerating electron is given by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20632" y="4944404"/>
                <a:ext cx="2114681" cy="6823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sz="36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r>
                  <a:rPr lang="en-US" sz="36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1.12 </a:t>
                </a:r>
                <a14:m>
                  <m:oMath xmlns:m="http://schemas.openxmlformats.org/officeDocument/2006/math">
                    <m:acc>
                      <m:accPr>
                        <m:chr m:val="̊"/>
                        <m:ctrl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31" y="4944403"/>
                <a:ext cx="2114681" cy="682303"/>
              </a:xfrm>
              <a:prstGeom prst="rect">
                <a:avLst/>
              </a:prstGeom>
              <a:blipFill rotWithShape="0">
                <a:blip r:embed="rId4"/>
                <a:stretch>
                  <a:fillRect l="-8646" t="-8929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11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7549" y="186243"/>
            <a:ext cx="6034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rgbClr val="FF0000"/>
                </a:solidFill>
                <a:ea typeface="Calibri" panose="020F0502020204030204" pitchFamily="34" charset="0"/>
              </a:rPr>
              <a:t>Quantum Mechanics Problems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524000" y="8382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1.An electron has a speed of 4.8×10</a:t>
            </a:r>
            <a:r>
              <a:rPr lang="en-US" b="1" baseline="300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 </a:t>
            </a:r>
            <a:r>
              <a:rPr lang="en-US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m/s accurate to 0.012%. With what accuracy can be located the position of electron.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10049" y="1600201"/>
            <a:ext cx="128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Solution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95978" y="1656319"/>
            <a:ext cx="78720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Here the data given is speed of the electron is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 4.8×10</a:t>
            </a:r>
            <a:r>
              <a:rPr 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m/s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5978" y="2061866"/>
            <a:ext cx="3858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Accuracy of speed is 0.012%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9316" y="2437706"/>
            <a:ext cx="838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 need to calculate uncertainty in its position 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e ∆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=?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895807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By using Heisenberg’s Uncertainty Principle </a:t>
            </a:r>
            <a:endParaRPr lang="en-US" sz="1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67600" y="2858860"/>
                <a:ext cx="2290948" cy="628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b="1" dirty="0">
                        <a:solidFill>
                          <a:srgbClr val="72AF2F"/>
                        </a:solidFill>
                      </a:rPr>
                      <m:t>Δ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rgbClr val="72AF2F"/>
                        </a:solidFill>
                      </a:rPr>
                      <m:t>x</m:t>
                    </m:r>
                  </m:oMath>
                </a14:m>
                <a:r>
                  <a:rPr lang="en-US" sz="2800" b="1" dirty="0">
                    <a:solidFill>
                      <a:srgbClr val="72AF2F"/>
                    </a:solidFill>
                  </a:rPr>
                  <a:t> × </a:t>
                </a:r>
                <a:r>
                  <a:rPr lang="el-GR" sz="2800" b="1" dirty="0">
                    <a:solidFill>
                      <a:srgbClr val="72AF2F"/>
                    </a:solidFill>
                  </a:rPr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72AF2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72A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sz="28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sz="28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72AF2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858860"/>
                <a:ext cx="2290948" cy="628826"/>
              </a:xfrm>
              <a:prstGeom prst="rect">
                <a:avLst/>
              </a:prstGeom>
              <a:blipFill rotWithShape="0">
                <a:blip r:embed="rId2"/>
                <a:stretch>
                  <a:fillRect t="-1942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24000" y="3494229"/>
            <a:ext cx="9144000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Again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m.v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it is the momentum of the electron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54693" y="4148050"/>
                <a:ext cx="16603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" y="4148050"/>
                <a:ext cx="166039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676" r="-1838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0" y="3977325"/>
                <a:ext cx="3886200" cy="628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>
                        <a:solidFill>
                          <a:srgbClr val="0070C0"/>
                        </a:solidFill>
                      </a:rPr>
                      <m:t>Δ</m:t>
                    </m:r>
                    <m:r>
                      <m:rPr>
                        <m:nor/>
                      </m:rPr>
                      <a:rPr lang="en-US" sz="2800" i="1" dirty="0">
                        <a:solidFill>
                          <a:srgbClr val="0070C0"/>
                        </a:solidFill>
                      </a:rPr>
                      <m:t>x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×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∆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977325"/>
                <a:ext cx="3886200" cy="628826"/>
              </a:xfrm>
              <a:prstGeom prst="rect">
                <a:avLst/>
              </a:prstGeom>
              <a:blipFill rotWithShape="0">
                <a:blip r:embed="rId4"/>
                <a:stretch>
                  <a:fillRect t="-2885" b="-16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511890" y="4517383"/>
            <a:ext cx="3517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∆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v= v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× accuracy of speed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028128" y="4524874"/>
                <a:ext cx="563987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:r>
                  <a:rPr lang="en-US" sz="28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∆</a:t>
                </a:r>
                <a:r>
                  <a:rPr lang="en-US" sz="2800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v </a:t>
                </a:r>
                <a:r>
                  <a:rPr lang="en-US" sz="28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4.8×10</a:t>
                </a:r>
                <a:r>
                  <a:rPr lang="en-US" baseline="300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en-US" baseline="-250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012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57.6 m/s 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127" y="4524873"/>
                <a:ext cx="563987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270" t="-16981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538338" y="5074279"/>
                <a:ext cx="2424062" cy="724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:r>
                  <a:rPr lang="en-US" sz="2800" b="1" dirty="0">
                    <a:solidFill>
                      <a:srgbClr val="C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∆</a:t>
                </a:r>
                <a:r>
                  <a:rPr lang="en-US" sz="2800" b="1" i="1" dirty="0">
                    <a:solidFill>
                      <a:srgbClr val="C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="1" dirty="0">
                    <a:solidFill>
                      <a:srgbClr val="C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1" i="1" dirty="0">
                            <a:solidFill>
                              <a:srgbClr val="C0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0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0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m:rPr>
                            <m:nor/>
                          </m:rPr>
                          <a:rPr lang="en-US" sz="2800" b="1" i="1" dirty="0">
                            <a:solidFill>
                              <a:srgbClr val="C0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0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0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4 </m:t>
                        </m:r>
                        <m:r>
                          <m:rPr>
                            <m:nor/>
                          </m:rPr>
                          <a:rPr lang="en-US" sz="2800" b="1" i="1" dirty="0">
                            <a:solidFill>
                              <a:srgbClr val="C0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" y="5074279"/>
                <a:ext cx="2424062" cy="724044"/>
              </a:xfrm>
              <a:prstGeom prst="rect">
                <a:avLst/>
              </a:prstGeom>
              <a:blipFill rotWithShape="0">
                <a:blip r:embed="rId6"/>
                <a:stretch>
                  <a:fillRect l="-4774" b="-8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5100571" y="5036164"/>
            <a:ext cx="5567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Substitute all the values of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h, m,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∆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endParaRPr lang="en-US" sz="18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125208" y="6078107"/>
            <a:ext cx="2669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∆</a:t>
            </a:r>
            <a:r>
              <a:rPr lang="en-US" b="1" i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≥ 1.007x10</a:t>
            </a:r>
            <a:r>
              <a:rPr lang="en-US" b="1" baseline="30000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-6</a:t>
            </a:r>
            <a:r>
              <a:rPr lang="en-US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  <a:endParaRPr lang="en-US" sz="16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90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9316" y="723608"/>
                <a:ext cx="9144000" cy="99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2. An electron is confined to a box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m. Calculate the minimum uncertainty in the velocity.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316" y="723608"/>
                <a:ext cx="9144000" cy="990977"/>
              </a:xfrm>
              <a:prstGeom prst="rect">
                <a:avLst/>
              </a:prstGeom>
              <a:blipFill>
                <a:blip r:embed="rId2"/>
                <a:stretch>
                  <a:fillRect l="-1400" t="-6790" r="-2067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40906" y="1714584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Solution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95978" y="1642853"/>
                <a:ext cx="787202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Here the data given is length of the box is </a:t>
                </a:r>
                <a:r>
                  <a:rPr lang="en-US" sz="20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0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m</a:t>
                </a:r>
                <a:endParaRPr lang="en-US" sz="1600" i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977" y="1642853"/>
                <a:ext cx="7872023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852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499316" y="2217665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We need to calculate uncertainty in its velocity </a:t>
            </a:r>
            <a:r>
              <a:rPr lang="en-US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e ∆</a:t>
            </a: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=?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2882341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sz="2000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By using Heisenberg’s Uncertainty Principle 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67601" y="2845395"/>
                <a:ext cx="1903213" cy="539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b="1" dirty="0">
                        <a:solidFill>
                          <a:srgbClr val="72AF2F"/>
                        </a:solidFill>
                      </a:rPr>
                      <m:t>Δ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72AF2F"/>
                        </a:solidFill>
                      </a:rPr>
                      <m:t>x</m:t>
                    </m:r>
                  </m:oMath>
                </a14:m>
                <a:r>
                  <a:rPr lang="en-US" b="1" dirty="0">
                    <a:solidFill>
                      <a:srgbClr val="72AF2F"/>
                    </a:solidFill>
                  </a:rPr>
                  <a:t> ×</a:t>
                </a:r>
                <a:r>
                  <a:rPr lang="el-GR" b="1" dirty="0">
                    <a:solidFill>
                      <a:srgbClr val="72AF2F"/>
                    </a:solidFill>
                  </a:rPr>
                  <a:t>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72AF2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2AF2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72AF2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845395"/>
                <a:ext cx="1903213" cy="539122"/>
              </a:xfrm>
              <a:prstGeom prst="rect">
                <a:avLst/>
              </a:prstGeom>
              <a:blipFill rotWithShape="0">
                <a:blip r:embed="rId4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4000" y="3480763"/>
                <a:ext cx="9144000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 m.v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it is the momentum of the electron 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80763"/>
                <a:ext cx="9144000" cy="446276"/>
              </a:xfrm>
              <a:prstGeom prst="rect">
                <a:avLst/>
              </a:prstGeom>
              <a:blipFill rotWithShape="0">
                <a:blip r:embed="rId5"/>
                <a:stretch>
                  <a:fillRect l="-667" t="-4110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4693" y="4134586"/>
                <a:ext cx="138467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2" y="4134585"/>
                <a:ext cx="138467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3524" r="-1762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43400" y="3963860"/>
                <a:ext cx="3886200" cy="53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0070C0"/>
                        </a:solidFill>
                      </a:rPr>
                      <m:t>Δ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0070C0"/>
                        </a:solidFill>
                      </a:rPr>
                      <m:t>x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×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963860"/>
                <a:ext cx="3886200" cy="531940"/>
              </a:xfrm>
              <a:prstGeom prst="rect">
                <a:avLst/>
              </a:prstGeom>
              <a:blipFill rotWithShape="0">
                <a:blip r:embed="rId7"/>
                <a:stretch>
                  <a:fillRect t="-227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16092" y="4556347"/>
                <a:ext cx="3886200" cy="53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99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rgbClr val="99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99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99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99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990000"/>
                            </a:solidFill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i="1" dirty="0">
                            <a:solidFill>
                              <a:srgbClr val="990000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990000"/>
                            </a:solidFill>
                          </a:rPr>
                          <m:t> ×</m:t>
                        </m:r>
                        <m:r>
                          <a:rPr lang="en-US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99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99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092" y="4556347"/>
                <a:ext cx="3886200" cy="53194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04116" y="5148834"/>
                <a:ext cx="3886200" cy="574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626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34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142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6" y="5148834"/>
                <a:ext cx="3886200" cy="5740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731989" y="5148835"/>
                <a:ext cx="26409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𝟕𝟗𝟒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𝒌𝒎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88" y="5148834"/>
                <a:ext cx="2640979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4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7620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Calculate the first 3 permitted energy values for an electron in a box of width 4Å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1524001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3 permitted energy of electron when the box width is 4 Å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539388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Solution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4341" y="220980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 have the energy Eigen value equation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62800" y="1859006"/>
                <a:ext cx="1906932" cy="99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859006"/>
                <a:ext cx="1906932" cy="965842"/>
              </a:xfrm>
              <a:prstGeom prst="rect">
                <a:avLst/>
              </a:prstGeom>
              <a:blipFill rotWithShape="0">
                <a:blip r:embed="rId2"/>
                <a:stretch>
                  <a:fillRect b="-8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0600" y="30135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Here n=1   for zero point energy, n=2 first exited energy, n=3 2</a:t>
            </a:r>
            <a:r>
              <a:rPr lang="en-US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exited energy state 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1" y="3655846"/>
            <a:ext cx="9153659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h= Planck's constant 6.63×10</a:t>
            </a:r>
            <a:r>
              <a:rPr lang="en-US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-34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Js, </a:t>
            </a: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m=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mass of electron 9.1×10</a:t>
            </a:r>
            <a:r>
              <a:rPr lang="en-US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-31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kg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width of the well= 4 Å = 4×10</a:t>
            </a:r>
            <a:r>
              <a:rPr lang="en-US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-10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24000" y="4529375"/>
                <a:ext cx="4887748" cy="1068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𝟔𝟐𝟔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𝟑𝟒</m:t>
                                </m:r>
                              </m:sup>
                            </m:s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𝟑𝟏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sup>
                            </m:s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29375"/>
                <a:ext cx="4887748" cy="1068498"/>
              </a:xfrm>
              <a:prstGeom prst="rect">
                <a:avLst/>
              </a:prstGeom>
              <a:blipFill rotWithShape="0">
                <a:blip r:embed="rId3"/>
                <a:stretch>
                  <a:fillRect b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00801" y="4970644"/>
                <a:ext cx="4223079" cy="671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72AF2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E</a:t>
                </a:r>
                <a:r>
                  <a:rPr lang="en-US" sz="3200" b="1" i="1" baseline="-25000" dirty="0">
                    <a:solidFill>
                      <a:srgbClr val="72AF2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200" b="1" i="1" dirty="0">
                    <a:solidFill>
                      <a:srgbClr val="72AF2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3.769×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𝟏𝟗</m:t>
                        </m:r>
                      </m:sup>
                    </m:sSup>
                    <m:r>
                      <a:rPr lang="en-US" sz="3200" b="1" i="1">
                        <a:solidFill>
                          <a:srgbClr val="72AF2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𝑱</m:t>
                    </m:r>
                  </m:oMath>
                </a14:m>
                <a:endParaRPr lang="en-US" sz="2800" b="1" dirty="0">
                  <a:solidFill>
                    <a:srgbClr val="72AF2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970644"/>
                <a:ext cx="4223079" cy="671466"/>
              </a:xfrm>
              <a:prstGeom prst="rect">
                <a:avLst/>
              </a:prstGeom>
              <a:blipFill rotWithShape="0">
                <a:blip r:embed="rId4"/>
                <a:stretch>
                  <a:fillRect t="-6306" b="-2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24001" y="5818115"/>
                <a:ext cx="4376647" cy="99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E</a:t>
                </a:r>
                <a:r>
                  <a:rPr lang="en-US" sz="3200" b="1" i="1" baseline="-25000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200" b="1" i="1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1" i="1" dirty="0">
                            <a:solidFill>
                              <a:srgbClr val="00B05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3.769</m:t>
                        </m:r>
                        <m:r>
                          <m:rPr>
                            <m:nor/>
                          </m:rPr>
                          <a:rPr lang="en-US" sz="3200" b="1" i="1" dirty="0">
                            <a:solidFill>
                              <a:srgbClr val="00B05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𝟏𝟗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𝟔𝟎𝟐</m:t>
                        </m:r>
                        <m:r>
                          <a:rPr lang="en-US" sz="32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𝟏𝟗</m:t>
                            </m:r>
                          </m:sup>
                        </m:sSup>
                      </m:den>
                    </m:f>
                    <m:r>
                      <a:rPr lang="en-US" sz="32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𝒆𝑽</m:t>
                    </m:r>
                  </m:oMath>
                </a14:m>
                <a:endParaRPr lang="en-US" sz="28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18115"/>
                <a:ext cx="4376647" cy="999504"/>
              </a:xfrm>
              <a:prstGeom prst="rect">
                <a:avLst/>
              </a:prstGeom>
              <a:blipFill rotWithShape="0"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67659" y="6263186"/>
                <a:ext cx="29262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E</a:t>
                </a:r>
                <a:r>
                  <a:rPr lang="en-US" sz="2800" b="1" i="1" baseline="-250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2.353 eV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59" y="6263186"/>
                <a:ext cx="292625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r="-3125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79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6" grpId="0"/>
      <p:bldP spid="8" grpId="0"/>
      <p:bldP spid="10" grpId="0"/>
      <p:bldP spid="11" grpId="0"/>
      <p:bldP spid="12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5672" y="838201"/>
            <a:ext cx="3523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For n=2 first exited energy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0" y="685800"/>
                <a:ext cx="3352800" cy="995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85800"/>
                <a:ext cx="3352800" cy="995272"/>
              </a:xfrm>
              <a:prstGeom prst="rect">
                <a:avLst/>
              </a:prstGeom>
              <a:blipFill rotWithShape="0">
                <a:blip r:embed="rId2"/>
                <a:stretch>
                  <a:fillRect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2448" y="1371600"/>
                <a:ext cx="3352800" cy="65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rgbClr val="FF0000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2.353 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rgbClr val="FF0000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eV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48" y="1371600"/>
                <a:ext cx="3352800" cy="613245"/>
              </a:xfrm>
              <a:prstGeom prst="rect">
                <a:avLst/>
              </a:prstGeom>
              <a:blipFill rotWithShape="0">
                <a:blip r:embed="rId3"/>
                <a:stretch>
                  <a:fillRect t="-8911" b="-30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28800" y="2081265"/>
                <a:ext cx="24319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i="1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9.4113 eV</a:t>
                </a:r>
                <a:endParaRPr lang="en-US" sz="28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081265"/>
                <a:ext cx="2431948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375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17352" y="2819401"/>
            <a:ext cx="41214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For n=3 2</a:t>
            </a:r>
            <a:r>
              <a:rPr lang="en-US" i="1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exited energy state 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67400" y="2397183"/>
                <a:ext cx="3352800" cy="995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2397183"/>
                <a:ext cx="3352800" cy="995272"/>
              </a:xfrm>
              <a:prstGeom prst="rect">
                <a:avLst/>
              </a:prstGeom>
              <a:blipFill rotWithShape="0">
                <a:blip r:embed="rId5"/>
                <a:stretch>
                  <a:fillRect b="-4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804109" y="3197757"/>
                <a:ext cx="3352800" cy="65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rgbClr val="FF0000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2.353 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rgbClr val="FF0000"/>
                        </a:solidFill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eV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9" y="3197757"/>
                <a:ext cx="3352800" cy="613245"/>
              </a:xfrm>
              <a:prstGeom prst="rect">
                <a:avLst/>
              </a:prstGeom>
              <a:blipFill rotWithShape="0">
                <a:blip r:embed="rId6"/>
                <a:stretch>
                  <a:fillRect t="-9000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804110" y="3927749"/>
                <a:ext cx="24517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800" b="1" i="1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21.175 eV</a:t>
                </a:r>
                <a:endParaRPr lang="en-US" sz="28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09" y="3927749"/>
                <a:ext cx="2451761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r="-373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31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838200"/>
            <a:ext cx="9144000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The ground state energy of an electron in an infinite well is 5.6</a:t>
            </a:r>
            <a:r>
              <a:rPr lang="en-US" i="1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MeV</a:t>
            </a:r>
            <a:r>
              <a:rPr lang="en-US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What will be the ground state energy if the width of the well is doubled?</a:t>
            </a:r>
            <a:endParaRPr lang="en-US" sz="1400" dirty="0">
              <a:solidFill>
                <a:srgbClr val="FF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676401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1676401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Given the data the ground state energy is 5.6MeV </a:t>
            </a: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1336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need to find what will be the ground state energy when its width is doubled so we need to substitute width as </a:t>
            </a: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2a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instead of </a:t>
            </a: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400" i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98783" y="2849390"/>
                <a:ext cx="1906932" cy="99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83" y="2849390"/>
                <a:ext cx="1906932" cy="965842"/>
              </a:xfrm>
              <a:prstGeom prst="rect">
                <a:avLst/>
              </a:prstGeom>
              <a:blipFill rotWithShape="0"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24000" y="3429001"/>
            <a:ext cx="426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Here n=1   for zero point energy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4342" y="4008409"/>
            <a:ext cx="9153659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h= Planck's constant 6.63×10</a:t>
            </a:r>
            <a:r>
              <a:rPr lang="en-US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-34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Js, </a:t>
            </a: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m=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mass of electron 9.1×10</a:t>
            </a:r>
            <a:r>
              <a:rPr lang="en-US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-31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kg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width of the well = 2</a:t>
            </a: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24001" y="4950847"/>
                <a:ext cx="4773743" cy="9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28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𝟔𝟐𝟔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𝟑𝟒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𝟑𝟏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  <m: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5.6 MeV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50846"/>
                <a:ext cx="4773743" cy="946221"/>
              </a:xfrm>
              <a:prstGeom prst="rect">
                <a:avLst/>
              </a:prstGeom>
              <a:blipFill rotWithShape="0">
                <a:blip r:embed="rId3"/>
                <a:stretch>
                  <a:fillRect r="-894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75982" y="5816455"/>
                <a:ext cx="3709605" cy="7294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6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i="1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E</a:t>
                </a:r>
                <a:r>
                  <a:rPr lang="en-US" sz="3600" b="1" i="1" baseline="-25000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3600" b="1" i="1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1.4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𝑴𝒆𝑽</m:t>
                    </m:r>
                  </m:oMath>
                </a14:m>
                <a:endParaRPr lang="en-US" sz="32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981" y="5816455"/>
                <a:ext cx="3709605" cy="689099"/>
              </a:xfrm>
              <a:prstGeom prst="rect">
                <a:avLst/>
              </a:prstGeom>
              <a:blipFill rotWithShape="0">
                <a:blip r:embed="rId4"/>
                <a:stretch>
                  <a:fillRect t="-8850" b="-30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524001" y="2995721"/>
            <a:ext cx="5343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 have the energy Eigen value equation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035576" y="5867400"/>
                <a:ext cx="2320507" cy="991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75" y="5867400"/>
                <a:ext cx="2320507" cy="991490"/>
              </a:xfrm>
              <a:prstGeom prst="rect">
                <a:avLst/>
              </a:prstGeom>
              <a:blipFill rotWithShape="0">
                <a:blip r:embed="rId5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086601" y="4516913"/>
                <a:ext cx="3591059" cy="9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28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𝟔𝟐𝟔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𝟑𝟒</m:t>
                                </m:r>
                              </m:sup>
                            </m:s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𝟑𝟏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  <m: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72AF2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516912"/>
                <a:ext cx="3591059" cy="946221"/>
              </a:xfrm>
              <a:prstGeom prst="rect">
                <a:avLst/>
              </a:prstGeom>
              <a:blipFill rotWithShape="0">
                <a:blip r:embed="rId6"/>
                <a:stretch>
                  <a:fillRect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3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762001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5. The ground state energy of an electron in a one dimensional infinite potential well of width 2Å</a:t>
            </a:r>
            <a:r>
              <a:rPr lang="en-US" sz="1200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is 16 eV. Calculate its energy in the third excited state.</a:t>
            </a:r>
            <a:endParaRPr lang="en-US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891133"/>
            <a:ext cx="1217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1891133"/>
            <a:ext cx="731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Given the data the ground state energy is </a:t>
            </a: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16eV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2348333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We need to find what will be the third excited state energy when its width is </a:t>
            </a: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= 2Å </a:t>
            </a:r>
            <a:endParaRPr lang="en-US" sz="1400" i="1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67658" y="2763830"/>
                <a:ext cx="1906932" cy="99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58" y="2763830"/>
                <a:ext cx="1906932" cy="965842"/>
              </a:xfrm>
              <a:prstGeom prst="rect">
                <a:avLst/>
              </a:prstGeom>
              <a:blipFill rotWithShape="0"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24001" y="3210453"/>
            <a:ext cx="5343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 have the energy Eigen value equation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03608" y="3758675"/>
            <a:ext cx="53640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Here n=4   for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third excited state energy 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70879" y="3777685"/>
                <a:ext cx="2499575" cy="65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878" y="3777685"/>
                <a:ext cx="2499575" cy="658642"/>
              </a:xfrm>
              <a:prstGeom prst="rect">
                <a:avLst/>
              </a:prstGeom>
              <a:blipFill rotWithShape="0">
                <a:blip r:embed="rId3"/>
                <a:stretch>
                  <a:fillRect t="-8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276601" y="4278583"/>
                <a:ext cx="2499575" cy="658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7030A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7030A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800" b="1" dirty="0">
                  <a:solidFill>
                    <a:srgbClr val="7030A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278583"/>
                <a:ext cx="2499575" cy="658642"/>
              </a:xfrm>
              <a:prstGeom prst="rect">
                <a:avLst/>
              </a:prstGeom>
              <a:blipFill rotWithShape="0">
                <a:blip r:embed="rId4"/>
                <a:stretch>
                  <a:fillRect t="-8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276600" y="4975675"/>
                <a:ext cx="2499575" cy="587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800" b="1" i="1" dirty="0">
                    <a:solidFill>
                      <a:srgbClr val="000099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2800" b="1" dirty="0">
                    <a:solidFill>
                      <a:srgbClr val="000099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e>
                      <m:sup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1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𝟏𝟔</m:t>
                    </m:r>
                    <m:r>
                      <a:rPr lang="en-US" b="1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𝒆𝑽</m:t>
                    </m:r>
                  </m:oMath>
                </a14:m>
                <a:endParaRPr lang="en-US" b="1" dirty="0">
                  <a:solidFill>
                    <a:srgbClr val="0000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99" y="4975674"/>
                <a:ext cx="2499575" cy="587853"/>
              </a:xfrm>
              <a:prstGeom prst="rect">
                <a:avLst/>
              </a:prstGeom>
              <a:blipFill rotWithShape="0">
                <a:blip r:embed="rId5"/>
                <a:stretch>
                  <a:fillRect t="-6186" b="-2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705601" y="4935921"/>
                <a:ext cx="2499575" cy="587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800" b="1" i="1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2800" b="1" dirty="0">
                    <a:solidFill>
                      <a:srgbClr val="00B05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𝟐𝟓𝟔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𝒆𝑽</m:t>
                    </m:r>
                  </m:oMath>
                </a14:m>
                <a:endParaRPr lang="en-US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935920"/>
                <a:ext cx="2499575" cy="548099"/>
              </a:xfrm>
              <a:prstGeom prst="rect">
                <a:avLst/>
              </a:prstGeom>
              <a:blipFill rotWithShape="0">
                <a:blip r:embed="rId6"/>
                <a:stretch>
                  <a:fillRect t="-777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74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83820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6. Calculate the zero point energy for an electron in a box of width 10Å.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5600" y="1219201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zero point energy of electron when the box width is 10 Å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24000" y="1234588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Solution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4341" y="1905001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We have the energy Eigen value equation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162800" y="1554206"/>
                <a:ext cx="1906932" cy="995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554206"/>
                <a:ext cx="1906932" cy="965842"/>
              </a:xfrm>
              <a:prstGeom prst="rect">
                <a:avLst/>
              </a:prstGeom>
              <a:blipFill rotWithShape="0">
                <a:blip r:embed="rId2"/>
                <a:stretch>
                  <a:fillRect b="-8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1524000" y="252004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Here n=1   for zero point energy</a:t>
            </a:r>
            <a:endParaRPr lang="en-US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99198" y="3018204"/>
            <a:ext cx="9153659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h= Planck's constant 6.63×10</a:t>
            </a:r>
            <a:r>
              <a:rPr lang="en-US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-34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Js, </a:t>
            </a: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m=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mass of electron 9.1×10</a:t>
            </a:r>
            <a:r>
              <a:rPr lang="en-US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-31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kg</a:t>
            </a:r>
          </a:p>
          <a:p>
            <a:pPr algn="just">
              <a:spcBef>
                <a:spcPts val="0"/>
              </a:spcBef>
              <a:spcAft>
                <a:spcPts val="1000"/>
              </a:spcAft>
              <a:tabLst>
                <a:tab pos="360045" algn="l"/>
                <a:tab pos="450215" algn="l"/>
              </a:tabLst>
            </a:pPr>
            <a:r>
              <a:rPr lang="en-US" i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= width of the well= 10 Å = 10 ×10</a:t>
            </a:r>
            <a:r>
              <a:rPr lang="en-US" baseline="30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-10</a:t>
            </a:r>
            <a:r>
              <a:rPr lang="en-US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524001" y="3804981"/>
                <a:ext cx="5067285" cy="1068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:r>
                  <a:rPr lang="en-US" sz="32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𝟔𝟐𝟔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𝟑𝟒</m:t>
                                </m:r>
                              </m:sup>
                            </m:s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𝟑𝟏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3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</m:t>
                                </m:r>
                              </m:sup>
                            </m:s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04981"/>
                <a:ext cx="5067285" cy="1068498"/>
              </a:xfrm>
              <a:prstGeom prst="rect">
                <a:avLst/>
              </a:prstGeom>
              <a:blipFill rotWithShape="0">
                <a:blip r:embed="rId3"/>
                <a:stretch>
                  <a:fillRect b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58000" y="4059755"/>
                <a:ext cx="3718582" cy="599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i="1" dirty="0">
                    <a:solidFill>
                      <a:srgbClr val="72AF2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E</a:t>
                </a:r>
                <a:r>
                  <a:rPr lang="en-US" sz="2800" b="1" i="1" baseline="-25000" dirty="0">
                    <a:solidFill>
                      <a:srgbClr val="72AF2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>
                    <a:solidFill>
                      <a:srgbClr val="72AF2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6.031×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𝟐𝟎</m:t>
                        </m:r>
                      </m:sup>
                    </m:sSup>
                    <m:r>
                      <a:rPr lang="en-US" sz="2800" b="1" i="1">
                        <a:solidFill>
                          <a:srgbClr val="72AF2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𝑱</m:t>
                    </m:r>
                  </m:oMath>
                </a14:m>
                <a:endParaRPr lang="en-US" b="1" dirty="0">
                  <a:solidFill>
                    <a:srgbClr val="72AF2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059754"/>
                <a:ext cx="3718582" cy="564065"/>
              </a:xfrm>
              <a:prstGeom prst="rect">
                <a:avLst/>
              </a:prstGeom>
              <a:blipFill rotWithShape="0">
                <a:blip r:embed="rId4"/>
                <a:stretch>
                  <a:fillRect t="-5376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24000" y="4906749"/>
                <a:ext cx="3849708" cy="8859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tabLst>
                    <a:tab pos="360045" algn="l"/>
                    <a:tab pos="45021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i="1" dirty="0">
                    <a:solidFill>
                      <a:srgbClr val="00B05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= E</a:t>
                </a:r>
                <a:r>
                  <a:rPr lang="en-US" sz="2800" b="1" i="1" baseline="-25000" dirty="0">
                    <a:solidFill>
                      <a:srgbClr val="00B05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>
                    <a:solidFill>
                      <a:srgbClr val="00B05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1" i="1" dirty="0">
                            <a:solidFill>
                              <a:srgbClr val="00B050"/>
                            </a:solidFill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6.031</m:t>
                        </m:r>
                        <m:r>
                          <m:rPr>
                            <m:nor/>
                          </m:rPr>
                          <a:rPr lang="en-US" sz="2800" b="1" i="1" dirty="0">
                            <a:solidFill>
                              <a:srgbClr val="00B050"/>
                            </a:solidFill>
                            <a:latin typeface="+mj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𝟐𝟎</m:t>
                            </m:r>
                          </m:sup>
                        </m:sSup>
                      </m:num>
                      <m:den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𝟔𝟎𝟐</m:t>
                        </m:r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𝟏𝟗</m:t>
                            </m:r>
                          </m:sup>
                        </m:sSup>
                      </m:den>
                    </m:f>
                    <m:r>
                      <a:rPr lang="en-US" sz="28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𝒆𝑽</m:t>
                    </m:r>
                  </m:oMath>
                </a14:m>
                <a:endParaRPr lang="en-US" sz="2800" b="1" dirty="0">
                  <a:solidFill>
                    <a:srgbClr val="00B050"/>
                  </a:solidFill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06749"/>
                <a:ext cx="3849708" cy="925061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162801" y="5048641"/>
                <a:ext cx="31057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E</a:t>
                </a:r>
                <a:r>
                  <a:rPr lang="en-US" sz="2800" b="1" i="1" baseline="-25000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2800" b="1" i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= 0.3765 eV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048641"/>
                <a:ext cx="3105787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r="-2947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3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7620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2. Calculate the de-Broglie wavelength of a 0.3 kg cricket ball with a speed of 120km/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582471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0" y="1592998"/>
                <a:ext cx="6638356" cy="1790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Data given </a:t>
                </a:r>
              </a:p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Mass of the cricket ball 0.3kg</a:t>
                </a:r>
              </a:p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Speed/velocity of the ball= 120km/</a:t>
                </a:r>
                <a:r>
                  <a:rPr lang="en-US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hr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120</m:t>
                        </m:r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×60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v = 33.333m/s</a:t>
                </a:r>
                <a:endParaRPr lang="en-US" i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92997"/>
                <a:ext cx="6638356" cy="1790875"/>
              </a:xfrm>
              <a:prstGeom prst="rect">
                <a:avLst/>
              </a:prstGeom>
              <a:blipFill rotWithShape="0">
                <a:blip r:embed="rId2"/>
                <a:stretch>
                  <a:fillRect l="-1471" t="-2721" b="-6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3383873"/>
            <a:ext cx="6349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find the de-Broglie wavelength of electron </a:t>
            </a:r>
            <a:r>
              <a:rPr lang="el-GR" dirty="0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λ</a:t>
            </a:r>
            <a:r>
              <a:rPr lang="en-US" dirty="0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=?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375446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de-Broglie wavelength of cricket ball moving with a velocity of 120 km/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hr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is given by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34106" y="4254645"/>
                <a:ext cx="1128963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𝑚𝑣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05" y="4254645"/>
                <a:ext cx="1128963" cy="7014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67201" y="5174748"/>
                <a:ext cx="4319131" cy="588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𝟔𝟐𝟔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𝟑𝟒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𝟑𝟑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= 6.626×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𝟑𝟓</m:t>
                        </m:r>
                      </m:sup>
                    </m:sSup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1" y="5174748"/>
                <a:ext cx="4319131" cy="58868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69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0" y="762000"/>
                <a:ext cx="9144000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3. A particle of mass 0.5MeV 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has kinetic energy 100eV. Find its de-Broglie wavelength, where c is the velocity of light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9144000" cy="862608"/>
              </a:xfrm>
              <a:prstGeom prst="rect">
                <a:avLst/>
              </a:prstGeom>
              <a:blipFill rotWithShape="0">
                <a:blip r:embed="rId2"/>
                <a:stretch>
                  <a:fillRect l="-1000" t="-4225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24000" y="1582471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24201" y="1582470"/>
                <a:ext cx="6978321" cy="1468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Data given </a:t>
                </a:r>
              </a:p>
              <a:p>
                <a:pPr algn="just"/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Particle mass m= </a:t>
                </a:r>
                <a:r>
                  <a:rPr lang="en-US" b="1" dirty="0">
                    <a:solidFill>
                      <a:srgbClr val="FF0000"/>
                    </a:solidFill>
                  </a:rPr>
                  <a:t>0.5MeV 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0.5</m:t>
                        </m:r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1.602</m:t>
                        </m:r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−19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</a:p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 =8.9×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−31</m:t>
                        </m:r>
                      </m:sup>
                    </m:s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kg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582470"/>
                <a:ext cx="6978321" cy="1468864"/>
              </a:xfrm>
              <a:prstGeom prst="rect">
                <a:avLst/>
              </a:prstGeom>
              <a:blipFill rotWithShape="0">
                <a:blip r:embed="rId3"/>
                <a:stretch>
                  <a:fillRect l="-1399" t="-3320" r="-437" b="-8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0" y="3051335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Kinetic energy E= 100eV=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×1.602×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=1.602×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−17</m:t>
                        </m:r>
                      </m:sup>
                    </m:s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51334"/>
                <a:ext cx="914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19707" y="3470862"/>
            <a:ext cx="9148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de-Broglie wavelength of electron when kinetic energy is given is given by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2401" y="3871804"/>
                <a:ext cx="1591333" cy="770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𝒎𝑬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71804"/>
                <a:ext cx="1591333" cy="7705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000" y="4580200"/>
                <a:ext cx="5492016" cy="819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𝟔𝟐𝟔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𝟑𝟒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𝟑𝟏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𝟔𝟎𝟐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𝟏𝟕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80200"/>
                <a:ext cx="5492016" cy="8196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0" y="4789395"/>
                <a:ext cx="276434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1.2408×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89395"/>
                <a:ext cx="2764346" cy="470000"/>
              </a:xfrm>
              <a:prstGeom prst="rect">
                <a:avLst/>
              </a:prstGeom>
              <a:blipFill rotWithShape="0">
                <a:blip r:embed="rId7"/>
                <a:stretch>
                  <a:fillRect l="-662" t="-7792" r="-2208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41466" y="5359253"/>
                <a:ext cx="23633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3200" b="1" i="1">
                        <a:solidFill>
                          <a:srgbClr val="72AF2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3200" b="1" i="1">
                        <a:solidFill>
                          <a:srgbClr val="72AF2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1" dirty="0">
                    <a:solidFill>
                      <a:srgbClr val="72AF2F"/>
                    </a:solidFill>
                  </a:rPr>
                  <a:t>1.2408 Å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65" y="5359252"/>
                <a:ext cx="2363339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4583" r="-5685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9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76200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4. Calculate the wavelength associated with electrons whose speed is 0.01 part of the speed of light.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582471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33801" y="1592998"/>
                <a:ext cx="676480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Data given speed of electron =0.01 part of c =0.01×c</a:t>
                </a:r>
              </a:p>
              <a:p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v=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 3×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m/s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592997"/>
                <a:ext cx="6764801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443" t="-6569" r="-45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490731" y="2402941"/>
            <a:ext cx="4090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find wavelength of electrons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281843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de-Broglie wavelength of electron with a speed of 0.01 part of “c”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3276" y="3344896"/>
                <a:ext cx="1128963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𝑚𝑣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5" y="3344896"/>
                <a:ext cx="1128963" cy="7014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95800" y="3370994"/>
                <a:ext cx="3551100" cy="752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𝟔𝟐𝟔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𝟑𝟒</m:t>
                              </m:r>
                            </m:sup>
                          </m:sSup>
                        </m:num>
                        <m:den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𝟑𝟏</m:t>
                              </m:r>
                            </m:sup>
                          </m:sSup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b="1" i="1" dirty="0">
                              <a:solidFill>
                                <a:srgbClr val="FF0000"/>
                              </a:solidFill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b="1" i="1" dirty="0">
                              <a:solidFill>
                                <a:srgbClr val="FF0000"/>
                              </a:solidFill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370994"/>
                <a:ext cx="3551100" cy="7523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30573" y="4506005"/>
                <a:ext cx="2530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2.427×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dirty="0"/>
                  <a:t>m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73" y="4506004"/>
                <a:ext cx="253030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23" t="-10526" r="-265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65231" y="4444449"/>
                <a:ext cx="21581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3200" b="1" i="1">
                        <a:solidFill>
                          <a:srgbClr val="72AF2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3200" b="1" i="1">
                        <a:solidFill>
                          <a:srgbClr val="72AF2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1" dirty="0">
                    <a:solidFill>
                      <a:srgbClr val="72AF2F"/>
                    </a:solidFill>
                  </a:rPr>
                  <a:t>2.427 Å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230" y="4444448"/>
                <a:ext cx="2158155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14583" r="-6497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61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000" y="762001"/>
                <a:ext cx="9144000" cy="652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FF0000"/>
                    </a:solidFill>
                  </a:rPr>
                  <a:t>5. A particle of mass 0.65MeV/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has a kinetic energy 80eV. Calculate the de-Broglie wavelength, group velocity and phase velocity of the de-Broglie wave </a:t>
                </a: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762001"/>
                <a:ext cx="9144000" cy="652551"/>
              </a:xfrm>
              <a:prstGeom prst="rect">
                <a:avLst/>
              </a:prstGeom>
              <a:blipFill>
                <a:blip r:embed="rId2"/>
                <a:stretch>
                  <a:fillRect l="-533" t="-3738" r="-1067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10048" y="1834023"/>
            <a:ext cx="1382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06026" y="1776839"/>
                <a:ext cx="7286097" cy="1468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Data given </a:t>
                </a:r>
              </a:p>
              <a:p>
                <a:pPr algn="just"/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Particle mass m= </a:t>
                </a:r>
                <a:r>
                  <a:rPr lang="en-US" b="1" dirty="0">
                    <a:solidFill>
                      <a:srgbClr val="FF0000"/>
                    </a:solidFill>
                  </a:rPr>
                  <a:t>0.65MeV 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0.65</m:t>
                        </m:r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1.602</m:t>
                        </m:r>
                        <m:r>
                          <m:rPr>
                            <m:nor/>
                          </m:rPr>
                          <a:rPr lang="en-US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</a:p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 =1.157×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kg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025" y="1776839"/>
                <a:ext cx="7286097" cy="1468864"/>
              </a:xfrm>
              <a:prstGeom prst="rect">
                <a:avLst/>
              </a:prstGeom>
              <a:blipFill rotWithShape="0">
                <a:blip r:embed="rId3"/>
                <a:stretch>
                  <a:fillRect l="-1339" t="-3320" r="-335" b="-8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0" y="3245704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Kinetic energy E= 80eV=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80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602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2816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45703"/>
                <a:ext cx="914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19706" y="3639653"/>
            <a:ext cx="9148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de-Broglie wavelength of electron when kinetic energy is given is given by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2401" y="4092762"/>
                <a:ext cx="1591333" cy="770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𝒎𝑬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092762"/>
                <a:ext cx="1591333" cy="7705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98242" y="4908936"/>
                <a:ext cx="6229398" cy="819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𝟔𝟐𝟔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𝟑𝟒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𝟏𝟓𝟕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𝟑𝟎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𝟐𝟖𝟏𝟔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𝟏𝟕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58" y="4908936"/>
                <a:ext cx="6229398" cy="8196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0" y="4789395"/>
                <a:ext cx="2764346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1.2167×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89395"/>
                <a:ext cx="2764346" cy="470000"/>
              </a:xfrm>
              <a:prstGeom prst="rect">
                <a:avLst/>
              </a:prstGeom>
              <a:blipFill rotWithShape="0">
                <a:blip r:embed="rId7"/>
                <a:stretch>
                  <a:fillRect l="-662" t="-7792" r="-2208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641466" y="5359253"/>
                <a:ext cx="23633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3200" b="1" i="1">
                        <a:solidFill>
                          <a:srgbClr val="72AF2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3200" b="1" i="1">
                        <a:solidFill>
                          <a:srgbClr val="72AF2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1" dirty="0">
                    <a:solidFill>
                      <a:srgbClr val="72AF2F"/>
                    </a:solidFill>
                  </a:rPr>
                  <a:t>1.2167 Å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465" y="5359252"/>
                <a:ext cx="2363339" cy="584775"/>
              </a:xfrm>
              <a:prstGeom prst="rect">
                <a:avLst/>
              </a:prstGeom>
              <a:blipFill rotWithShape="0">
                <a:blip r:embed="rId8"/>
                <a:stretch>
                  <a:fillRect t="-14583" r="-5685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0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91440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99"/>
                </a:solidFill>
              </a:rPr>
              <a:t>Group velocity and phase velocity of the de-Broglie wave is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742896" y="4580437"/>
                <a:ext cx="2067104" cy="583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𝒈</m:t>
                          </m:r>
                          <m: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  <m: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sub>
                      </m:sSub>
                      <m:sSup>
                        <m:sSupPr>
                          <m:ctrlP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sz="2800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chemeClr val="accent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96" y="4580437"/>
                <a:ext cx="2067104" cy="5836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76400" y="1986621"/>
                <a:ext cx="2780826" cy="6313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0099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l-GR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</m:num>
                      <m:den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𝒅𝒌</m:t>
                        </m:r>
                      </m:den>
                    </m:f>
                    <m:r>
                      <a:rPr lang="en-US" b="1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𝒑𝒂𝒓𝒕𝒊𝒄𝒍𝒆</m:t>
                        </m:r>
                        <m:r>
                          <a:rPr lang="en-US" b="1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986620"/>
                <a:ext cx="2780826" cy="631391"/>
              </a:xfrm>
              <a:prstGeom prst="rect">
                <a:avLst/>
              </a:prstGeom>
              <a:blipFill rotWithShape="0">
                <a:blip r:embed="rId3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12746" y="2000701"/>
                <a:ext cx="1128963" cy="701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𝑚𝑣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45" y="2000701"/>
                <a:ext cx="1128963" cy="7014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37953" y="1503141"/>
            <a:ext cx="79873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group velocity is same as particle velocity then we can write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26193" y="2195230"/>
                <a:ext cx="3422027" cy="4966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𝒈𝒓𝒐𝒖𝒑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𝒑𝒂𝒓𝒕𝒊𝒄𝒍𝒆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192" y="2195229"/>
                <a:ext cx="3422027" cy="496611"/>
              </a:xfrm>
              <a:prstGeom prst="rect">
                <a:avLst/>
              </a:prstGeom>
              <a:blipFill rotWithShape="0">
                <a:blip r:embed="rId5"/>
                <a:stretch>
                  <a:fillRect l="-2669"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1" y="2813019"/>
                <a:ext cx="5527475" cy="59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𝒈𝒓𝒐𝒖𝒑</m:t>
                        </m:r>
                      </m:sub>
                    </m:sSub>
                    <m:r>
                      <a:rPr lang="en-US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num>
                      <m:den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𝟔𝟐𝟔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𝟑𝟒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𝟏𝟓𝟕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𝟑𝟎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1.2167</m:t>
                        </m:r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7030A0"/>
                            </a:solidFill>
                          </a:rPr>
                          <m:t>×</m:t>
                        </m:r>
                        <m:sSup>
                          <m:sSupPr>
                            <m:ctrlP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13018"/>
                <a:ext cx="5527475" cy="591187"/>
              </a:xfrm>
              <a:prstGeom prst="rect">
                <a:avLst/>
              </a:prstGeom>
              <a:blipFill rotWithShape="0">
                <a:blip r:embed="rId6"/>
                <a:stretch>
                  <a:fillRect b="-16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810001" y="3525384"/>
                <a:ext cx="3904915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𝒈𝒓𝒐𝒖𝒑</m:t>
                        </m:r>
                      </m:sub>
                    </m:sSub>
                    <m:r>
                      <a:rPr lang="en-US" sz="28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800" b="1" dirty="0">
                    <a:solidFill>
                      <a:srgbClr val="FFC000"/>
                    </a:solidFill>
                  </a:rPr>
                  <a:t>4.706×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FFC000"/>
                    </a:solidFill>
                  </a:rPr>
                  <a:t>m/s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25383"/>
                <a:ext cx="3904915" cy="564001"/>
              </a:xfrm>
              <a:prstGeom prst="rect">
                <a:avLst/>
              </a:prstGeom>
              <a:blipFill rotWithShape="0">
                <a:blip r:embed="rId7"/>
                <a:stretch>
                  <a:fillRect t="-10753" r="-2028" b="-2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524000" y="4021427"/>
            <a:ext cx="93074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phase velocity can be relate with group velocity and velocity of light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76401" y="5100312"/>
                <a:ext cx="2498697" cy="952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𝒑𝒉𝒂𝒔𝒆</m:t>
                          </m:r>
                          <m:r>
                            <a:rPr lang="en-US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b="1" i="1">
                          <a:solidFill>
                            <a:schemeClr val="accent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accent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accent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accent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chemeClr val="accent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𝒈𝒓𝒐𝒖𝒑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00312"/>
                <a:ext cx="2498697" cy="952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216909" y="4369343"/>
                <a:ext cx="3076291" cy="844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𝒑𝒉𝒂𝒔𝒆</m:t>
                          </m:r>
                          <m:r>
                            <a:rPr lang="en-US" b="1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b="1" i="1">
                          <a:solidFill>
                            <a:srgbClr val="99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99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  <m:r>
                                <a:rPr lang="en-US" b="1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99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𝟖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990000"/>
                              </a:solidFill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990000"/>
                              </a:solidFill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990000"/>
                              </a:solidFill>
                            </a:rPr>
                            <m:t>706</m:t>
                          </m:r>
                          <m:r>
                            <m:rPr>
                              <m:nor/>
                            </m:rPr>
                            <a:rPr lang="en-US" b="1" dirty="0">
                              <a:solidFill>
                                <a:srgbClr val="990000"/>
                              </a:solidFill>
                            </a:rPr>
                            <m:t>× 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99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99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908" y="4369343"/>
                <a:ext cx="3076291" cy="84471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318628" y="4586439"/>
                <a:ext cx="3487365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𝑎𝑠𝑒</m:t>
                        </m:r>
                        <m:r>
                          <a:rPr lang="en-US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</m:sSub>
                    <m:r>
                      <a:rPr lang="en-US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0099"/>
                    </a:solidFill>
                  </a:rPr>
                  <a:t>1.912×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627" y="4586438"/>
                <a:ext cx="3487365" cy="494751"/>
              </a:xfrm>
              <a:prstGeom prst="rect">
                <a:avLst/>
              </a:prstGeom>
              <a:blipFill rotWithShape="0">
                <a:blip r:embed="rId10"/>
                <a:stretch>
                  <a:fillRect t="-97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50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76200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6. Compare the energy of a photon with that of an electron when both are associated with Wavelength of 0.2 nm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582471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1" y="1592998"/>
            <a:ext cx="5594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 given wavelength of electron </a:t>
            </a:r>
            <a:r>
              <a:rPr lang="el-GR" dirty="0">
                <a:ea typeface="Calibri" panose="020F0502020204030204" pitchFamily="34" charset="0"/>
                <a:cs typeface="Times New Roman" panose="02020603050405020304" pitchFamily="18" charset="0"/>
              </a:rPr>
              <a:t>λ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0.2nm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2480" y="2080421"/>
            <a:ext cx="4836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C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To find energy of photon and electron</a:t>
            </a:r>
            <a:endParaRPr lang="en-US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0004" y="2556732"/>
                <a:ext cx="4709558" cy="58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Energy of the photon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l-GR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996" y="2556732"/>
                <a:ext cx="4709558" cy="584584"/>
              </a:xfrm>
              <a:prstGeom prst="rect">
                <a:avLst/>
              </a:prstGeom>
              <a:blipFill rotWithShape="0">
                <a:blip r:embed="rId2"/>
                <a:stretch>
                  <a:fillRect l="-776" t="-104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62132" y="2403603"/>
                <a:ext cx="4105868" cy="8334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626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32" y="2403602"/>
                <a:ext cx="4105868" cy="8334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23324" y="3336448"/>
                <a:ext cx="8944677" cy="680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𝑜𝑡𝑜𝑛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=9.939×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J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9.939</m:t>
                        </m:r>
                        <m:r>
                          <m:rPr>
                            <m:nor/>
                          </m:rPr>
                          <a:rPr lang="en-US" i="1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16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i="1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1.602</m:t>
                        </m:r>
                        <m:r>
                          <m:rPr>
                            <m:nor/>
                          </m:rPr>
                          <a:rPr lang="en-US" i="1" dirty="0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19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eV = </a:t>
                </a:r>
                <a:r>
                  <a:rPr lang="en-US" b="1" i="1" dirty="0">
                    <a:solidFill>
                      <a:srgbClr val="3333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6.204×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3333FF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eV</a:t>
                </a:r>
                <a:endParaRPr lang="en-US" b="1" i="1" dirty="0">
                  <a:solidFill>
                    <a:srgbClr val="3333FF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3" y="3336447"/>
                <a:ext cx="8944677" cy="680571"/>
              </a:xfrm>
              <a:prstGeom prst="rect">
                <a:avLst/>
              </a:prstGeom>
              <a:blipFill rotWithShape="0">
                <a:blip r:embed="rId4"/>
                <a:stretch>
                  <a:fillRect b="-8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5699" y="4022193"/>
            <a:ext cx="9148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de-Broglie wavelength of electron when kinetic energy is given is given by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79790" y="4366712"/>
                <a:ext cx="1591333" cy="770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𝒎𝑬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9" y="4366712"/>
                <a:ext cx="1591333" cy="7705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804930" y="4483858"/>
            <a:ext cx="7015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 energy of the neutron </a:t>
            </a:r>
            <a:r>
              <a:rPr lang="en-US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i="1" baseline="-25000" dirty="0" err="1">
                <a:ea typeface="Calibri" panose="020F0502020204030204" pitchFamily="34" charset="0"/>
                <a:cs typeface="Times New Roman" panose="02020603050405020304" pitchFamily="18" charset="0"/>
              </a:rPr>
              <a:t>electron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 (E</a:t>
            </a:r>
            <a:r>
              <a:rPr lang="en-US" i="1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can be written 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546538" y="5248892"/>
                <a:ext cx="9273863" cy="716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i="1" baseline="-250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electron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(E</a:t>
                </a:r>
                <a:r>
                  <a:rPr lang="en-US" i="1" baseline="-25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626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34</m:t>
                                </m:r>
                              </m:sup>
                            </m:s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sup>
                            </m:s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6.031×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J =37.64 eV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7" y="5248892"/>
                <a:ext cx="9273863" cy="716030"/>
              </a:xfrm>
              <a:prstGeom prst="rect">
                <a:avLst/>
              </a:prstGeom>
              <a:blipFill rotWithShape="0">
                <a:blip r:embed="rId6"/>
                <a:stretch>
                  <a:fillRect l="-1052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23324" y="6032177"/>
                <a:ext cx="6430077" cy="5938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𝒑𝒉𝒐𝒕𝒐𝒏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𝒆𝒍𝒆𝒄𝒕𝒓𝒐𝒏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6.204</m:t>
                        </m:r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37.64</m:t>
                        </m:r>
                      </m:den>
                    </m:f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𝟏𝟔𝟒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𝟔𝟗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23" y="6032176"/>
                <a:ext cx="6430077" cy="593817"/>
              </a:xfrm>
              <a:prstGeom prst="rect">
                <a:avLst/>
              </a:prstGeom>
              <a:blipFill rotWithShape="0">
                <a:blip r:embed="rId7"/>
                <a:stretch>
                  <a:fillRect l="-95" b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18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24000" y="762000"/>
                <a:ext cx="9144000" cy="684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7. Calculate the de Broglie wavelength of a neutron moving with kinetic energy 54eV, given the mass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of neutron=1.675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𝟐𝟕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kg.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762000"/>
                <a:ext cx="9144000" cy="684098"/>
              </a:xfrm>
              <a:prstGeom prst="rect">
                <a:avLst/>
              </a:prstGeom>
              <a:blipFill>
                <a:blip r:embed="rId2"/>
                <a:stretch>
                  <a:fillRect l="-533" t="-4464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24000" y="1582471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29131" y="1628637"/>
                <a:ext cx="431233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Data given </a:t>
                </a:r>
              </a:p>
              <a:p>
                <a:pPr algn="just"/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neutron mass m= 1.675×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−27</m:t>
                        </m:r>
                      </m:sup>
                    </m:s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kg</a:t>
                </a:r>
                <a:endParaRPr lang="en-US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131" y="1628636"/>
                <a:ext cx="4312334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2119" t="-5882" r="-127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24000" y="2554916"/>
                <a:ext cx="914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Kinetic energy E= 54eV=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54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×1.602×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−19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=8.6508×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−18</m:t>
                        </m:r>
                      </m:sup>
                    </m:s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54915"/>
                <a:ext cx="914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0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19707" y="3470862"/>
            <a:ext cx="91482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de-Broglie wavelength of electron when kinetic energy is given is given by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2401" y="3871804"/>
                <a:ext cx="1591333" cy="7705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𝒎𝑬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871804"/>
                <a:ext cx="1591333" cy="7705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18385" y="4789395"/>
                <a:ext cx="6045053" cy="819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𝟔𝟐𝟔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𝟑𝟒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𝟔𝟕𝟓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𝟐𝟕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𝟔𝟓𝟎𝟖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16" y="4789395"/>
                <a:ext cx="6045053" cy="8196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37569" y="4789395"/>
                <a:ext cx="3016403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3.892×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68" y="4789395"/>
                <a:ext cx="3016403" cy="532966"/>
              </a:xfrm>
              <a:prstGeom prst="rect">
                <a:avLst/>
              </a:prstGeom>
              <a:blipFill rotWithShape="0">
                <a:blip r:embed="rId7"/>
                <a:stretch>
                  <a:fillRect t="-10345" r="-2828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368542" y="5575455"/>
                <a:ext cx="3297313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3200" b="1" i="1">
                        <a:solidFill>
                          <a:srgbClr val="72AF2F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3200" b="1" i="1">
                        <a:solidFill>
                          <a:srgbClr val="72AF2F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1" dirty="0">
                    <a:solidFill>
                      <a:srgbClr val="72AF2F"/>
                    </a:solidFill>
                  </a:rPr>
                  <a:t>3.892×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32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1" i="1" dirty="0">
                            <a:solidFill>
                              <a:srgbClr val="72AF2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72AF2F"/>
                    </a:solidFill>
                  </a:rPr>
                  <a:t> Å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41" y="5575455"/>
                <a:ext cx="3297313" cy="595932"/>
              </a:xfrm>
              <a:prstGeom prst="rect">
                <a:avLst/>
              </a:prstGeom>
              <a:blipFill rotWithShape="0">
                <a:blip r:embed="rId8"/>
                <a:stretch>
                  <a:fillRect t="-12371" r="-3697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518634" y="762000"/>
                <a:ext cx="9149366" cy="664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8. Estimate the potential difference through which an electron is needed to be accelerated so that its de Broglie wavelength becomes equal to </a:t>
                </a:r>
                <a:r>
                  <a:rPr lang="en-US" b="1" dirty="0">
                    <a:solidFill>
                      <a:srgbClr val="FF0000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20 </a:t>
                </a:r>
                <a14:m>
                  <m:oMath xmlns:m="http://schemas.openxmlformats.org/officeDocument/2006/math">
                    <m:acc>
                      <m:accPr>
                        <m:chr m:val="̊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34" y="762000"/>
                <a:ext cx="9149366" cy="664284"/>
              </a:xfrm>
              <a:prstGeom prst="rect">
                <a:avLst/>
              </a:prstGeom>
              <a:blipFill>
                <a:blip r:embed="rId2"/>
                <a:stretch>
                  <a:fillRect l="-533" t="-4587" b="-13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24000" y="1582471"/>
            <a:ext cx="1311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3240" y="2163762"/>
            <a:ext cx="4574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find Accelerating potential V=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51755" y="1593662"/>
                <a:ext cx="6785832" cy="485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Data given de-Broglie wavelength of electron </a:t>
                </a:r>
                <a:r>
                  <a:rPr lang="el-GR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20 </a:t>
                </a:r>
                <a14:m>
                  <m:oMath xmlns:m="http://schemas.openxmlformats.org/officeDocument/2006/math">
                    <m:acc>
                      <m:accPr>
                        <m:chr m:val="̊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755" y="1593662"/>
                <a:ext cx="6785832" cy="485582"/>
              </a:xfrm>
              <a:prstGeom prst="rect">
                <a:avLst/>
              </a:prstGeom>
              <a:blipFill rotWithShape="0">
                <a:blip r:embed="rId3"/>
                <a:stretch>
                  <a:fillRect l="-1348" t="-5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20633" y="3208850"/>
                <a:ext cx="3167855" cy="643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λ</a:t>
                </a:r>
                <a:r>
                  <a:rPr lang="en-US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𝟐𝟐𝟕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𝒏𝒎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</a:t>
                </a:r>
                <a:r>
                  <a:rPr lang="en-US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𝑽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̊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32" y="3208849"/>
                <a:ext cx="3167855" cy="643189"/>
              </a:xfrm>
              <a:prstGeom prst="rect">
                <a:avLst/>
              </a:prstGeom>
              <a:blipFill rotWithShape="0">
                <a:blip r:embed="rId4"/>
                <a:stretch>
                  <a:fillRect l="-2885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20631" y="4039847"/>
                <a:ext cx="3841244" cy="628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</m:rad>
                  </m:oMath>
                </a14:m>
                <a:r>
                  <a:rPr lang="en-US" b="1" dirty="0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𝟐𝟕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b="1" dirty="0">
                            <a:solidFill>
                              <a:srgbClr val="00206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00206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𝟏𝟐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𝟐𝟕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FF0000"/>
                            </a:solidFill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= 0.6135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31" y="4039847"/>
                <a:ext cx="3841244" cy="628249"/>
              </a:xfrm>
              <a:prstGeom prst="rect">
                <a:avLst/>
              </a:prstGeom>
              <a:blipFill>
                <a:blip r:embed="rId5"/>
                <a:stretch>
                  <a:fillRect b="-77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24001" y="260588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de-Broglie wavelength of electron for an accelerating electron is given by 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33358" y="4768868"/>
                <a:ext cx="3249929" cy="9080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V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48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0.6135</m:t>
                        </m:r>
                      </m:e>
                    </m:rad>
                  </m:oMath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58" y="4768868"/>
                <a:ext cx="3249929" cy="908005"/>
              </a:xfrm>
              <a:prstGeom prst="rect">
                <a:avLst/>
              </a:prstGeom>
              <a:blipFill>
                <a:blip r:embed="rId6"/>
                <a:stretch>
                  <a:fillRect l="-5629" b="-208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7518444" y="4674038"/>
            <a:ext cx="1717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V = 0.783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2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1512</Words>
  <Application>Microsoft Office PowerPoint</Application>
  <PresentationFormat>Widescreen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DCS</dc:creator>
  <cp:lastModifiedBy>DCS</cp:lastModifiedBy>
  <cp:revision>1</cp:revision>
  <dcterms:created xsi:type="dcterms:W3CDTF">2024-10-07T05:23:34Z</dcterms:created>
  <dcterms:modified xsi:type="dcterms:W3CDTF">2024-10-07T05:26:53Z</dcterms:modified>
</cp:coreProperties>
</file>