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</p:sldIdLst>
  <p:sldSz cx="12601575" cy="6861175"/>
  <p:notesSz cx="6858000" cy="9144000"/>
  <p:defaultTextStyle>
    <a:defPPr algn="l" rtl="0" eaLnBrk="0" latinLnBrk="1" hangingPunct="0">
      <a:defRPr kumimoji="1" lang="ko-KR" altLang="en-US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>
        <a:alpha val="100000"/>
      </a:srgbClr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29"/>
    <p:restoredTop sz="99828" autoAdjust="0"/>
  </p:normalViewPr>
  <p:slideViewPr>
    <p:cSldViewPr>
      <p:cViewPr>
        <p:scale>
          <a:sx n="60" d="100"/>
          <a:sy n="60" d="100"/>
        </p:scale>
        <p:origin x="-110" y="-101"/>
      </p:cViewPr>
      <p:guideLst>
        <p:guide orient="horz" pos="2159"/>
        <p:guide orient="horz" pos="1814"/>
        <p:guide orient="horz" pos="1784"/>
        <p:guide pos="3968"/>
        <p:guide pos="442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875"/>
        <p:guide pos="2155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2016-12-25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80988" y="685800"/>
            <a:ext cx="62960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3430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80988" y="685800"/>
            <a:ext cx="6296025" cy="3429000"/>
          </a:xfrm>
        </p:spPr>
        <p:txBody>
          <a:bodyPr/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45055" y="2131400"/>
            <a:ext cx="10710630" cy="147069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90112" y="3887976"/>
            <a:ext cx="8820519" cy="17533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40A130E-E3B8-4EBE-931F-81B26B8448AA}" type="datetime1">
              <a:rPr lang="ko-KR" altLang="en-US"/>
              <a:pPr lvl="0">
                <a:defRPr lang="ko-KR" altLang="en-US"/>
              </a:pPr>
              <a:t>2016-12-25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00C6A38-4290-41DD-B95C-4155372FD4A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" y="2131400"/>
            <a:ext cx="12600743" cy="147069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A348888-F454-4AD2-BA62-3AF29D9807C0}" type="datetime1">
              <a:rPr lang="ko-KR" altLang="en-US"/>
              <a:pPr lvl="0">
                <a:defRPr lang="ko-KR" altLang="en-US"/>
              </a:pPr>
              <a:t>2016-12-25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036" y="274766"/>
            <a:ext cx="11340666" cy="1143521"/>
          </a:xfrm>
        </p:spPr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953277" y="2215576"/>
            <a:ext cx="6694165" cy="321615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6FEC12-A4C9-4837-AF94-AD867782C04C}" type="datetime1">
              <a:rPr lang="ko-KR" altLang="en-US"/>
              <a:pPr lvl="0">
                <a:defRPr lang="ko-KR" altLang="en-US"/>
              </a:pPr>
              <a:t>2016-12-25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135539" y="274763"/>
            <a:ext cx="2835166" cy="5854194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30036" y="274763"/>
            <a:ext cx="8295489" cy="5854194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7F84A3-4F29-4053-ACFD-1BAF2D3F140C}" type="datetime1">
              <a:rPr lang="ko-KR" altLang="en-US"/>
              <a:pPr lvl="0">
                <a:defRPr lang="ko-KR" altLang="en-US"/>
              </a:pPr>
              <a:t>2016-12-25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953836A-82A3-4C8B-9D31-CD724F3673ED}" type="datetime1">
              <a:rPr lang="ko-KR" altLang="en-US"/>
              <a:pPr lvl="0">
                <a:defRPr lang="ko-KR" altLang="en-US"/>
              </a:pPr>
              <a:t>2016-12-25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EBAF6-36D0-4DD8-B695-D4C1B37E35D6}" type="datetime1">
              <a:rPr lang="ko-KR" altLang="en-US"/>
              <a:pPr lvl="0">
                <a:defRPr lang="ko-KR" altLang="en-US"/>
              </a:pPr>
              <a:t>2016-12-25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5371" y="4408910"/>
            <a:ext cx="10710630" cy="136269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95371" y="2908042"/>
            <a:ext cx="10710630" cy="150087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0728D28-603B-4EFC-80F8-17E5E9107035}" type="datetime1">
              <a:rPr lang="ko-KR" altLang="en-US"/>
              <a:pPr lvl="0">
                <a:defRPr lang="ko-KR" altLang="en-US"/>
              </a:pPr>
              <a:t>2016-12-25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30035" y="1600930"/>
            <a:ext cx="5565327" cy="45280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05377" y="1600930"/>
            <a:ext cx="5565327" cy="45280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27A1F4E-0809-4239-8034-C38E431DAF92}" type="datetime1">
              <a:rPr lang="ko-KR" altLang="en-US"/>
              <a:pPr lvl="0">
                <a:defRPr lang="ko-KR" altLang="en-US"/>
              </a:pPr>
              <a:t>2016-12-25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E0DA496-7307-4E8B-88DE-CB97B48BAB6F}" type="datetime1">
              <a:rPr lang="ko-KR" altLang="en-US"/>
              <a:pPr lvl="0">
                <a:defRPr lang="ko-KR" altLang="en-US"/>
              </a:pPr>
              <a:t>2016-12-25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28422" y="1643812"/>
            <a:ext cx="11340666" cy="4527264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8721E90-850C-410B-8B89-8394F580CFDA}" type="datetime1">
              <a:rPr lang="ko-KR" altLang="en-US"/>
              <a:pPr lvl="0">
                <a:defRPr lang="ko-KR" altLang="en-US"/>
              </a:pPr>
              <a:t>2016-12-25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30035" y="1600933"/>
            <a:ext cx="5565327" cy="2197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405377" y="1600933"/>
            <a:ext cx="5565327" cy="2197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28421" y="3986040"/>
            <a:ext cx="5565327" cy="2197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403761" y="3986040"/>
            <a:ext cx="5565327" cy="2197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2016-12-25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9834" y="4802790"/>
            <a:ext cx="7560445" cy="566996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469834" y="613057"/>
            <a:ext cx="7560445" cy="4116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469834" y="5369789"/>
            <a:ext cx="7560445" cy="8052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2016-12-25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30036" y="274766"/>
            <a:ext cx="11340666" cy="1143521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036" y="1600930"/>
            <a:ext cx="11340666" cy="452802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30036" y="6359253"/>
            <a:ext cx="2940173" cy="365291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2016-12-25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305253" y="6359253"/>
            <a:ext cx="3990233" cy="365291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030532" y="6359253"/>
            <a:ext cx="2940173" cy="365291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ransition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tip.daum.net/openknow/38233107" TargetMode="External"/><Relationship Id="rId2" Type="http://schemas.openxmlformats.org/officeDocument/2006/relationships/hyperlink" Target="https://developer.android.com/guide/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tt91.tistory.com/57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Box 3075"/>
          <p:cNvSpPr txBox="1"/>
          <p:nvPr/>
        </p:nvSpPr>
        <p:spPr>
          <a:xfrm>
            <a:off x="1174956" y="1628657"/>
            <a:ext cx="9218064" cy="8639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87084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200" dirty="0" err="1" smtClean="0">
                <a:solidFill>
                  <a:srgbClr val="000000">
                    <a:alpha val="100000"/>
                  </a:srgbClr>
                </a:solidFill>
                <a:latin typeface="HY견고딕"/>
                <a:ea typeface="HY견고딕"/>
              </a:rPr>
              <a:t>스마트폰을</a:t>
            </a:r>
            <a:r>
              <a:rPr lang="ko-KR" altLang="en-US" sz="3200" dirty="0" smtClean="0">
                <a:solidFill>
                  <a:srgbClr val="000000">
                    <a:alpha val="100000"/>
                  </a:srgbClr>
                </a:solidFill>
                <a:latin typeface="HY견고딕"/>
                <a:ea typeface="HY견고딕"/>
              </a:rPr>
              <a:t> 이용한 당구 훈련 시스템</a:t>
            </a:r>
            <a:endParaRPr kumimoji="0" lang="ko-KR" altLang="en-US" sz="3200" i="0" dirty="0">
              <a:solidFill>
                <a:srgbClr val="000000">
                  <a:alpha val="100000"/>
                </a:srgbClr>
              </a:solidFill>
              <a:latin typeface="HY견고딕"/>
              <a:ea typeface="HY견고딕"/>
            </a:endParaRPr>
          </a:p>
        </p:txBody>
      </p:sp>
      <p:sp>
        <p:nvSpPr>
          <p:cNvPr id="3077" name="TextBox 3076"/>
          <p:cNvSpPr txBox="1"/>
          <p:nvPr/>
        </p:nvSpPr>
        <p:spPr>
          <a:xfrm>
            <a:off x="8795046" y="4818167"/>
            <a:ext cx="5319090" cy="14198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870842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endParaRPr kumimoji="0" lang="ko-KR" altLang="en-US" sz="1700" b="0" i="0">
              <a:solidFill>
                <a:srgbClr val="000000">
                  <a:alpha val="100000"/>
                </a:srgbClr>
              </a:solidFill>
              <a:latin typeface="HY견고딕"/>
              <a:ea typeface="HY견고딕"/>
            </a:endParaRPr>
          </a:p>
          <a:p>
            <a:pPr marL="0" lvl="0" indent="0" algn="l" defTabSz="870842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r>
              <a:rPr kumimoji="0" lang="ko-KR" altLang="en-US" sz="1700" i="0">
                <a:solidFill>
                  <a:srgbClr val="000000">
                    <a:alpha val="100000"/>
                  </a:srgbClr>
                </a:solidFill>
                <a:latin typeface="HY견고딕"/>
                <a:ea typeface="HY견고딕"/>
              </a:rPr>
              <a:t>2012154032 윤재학</a:t>
            </a:r>
          </a:p>
          <a:p>
            <a:pPr marL="0" lvl="0" indent="0" algn="l" defTabSz="870842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r>
              <a:rPr kumimoji="0" lang="ko-KR" altLang="en-US" sz="1700" i="0">
                <a:solidFill>
                  <a:srgbClr val="000000">
                    <a:alpha val="100000"/>
                  </a:srgbClr>
                </a:solidFill>
                <a:latin typeface="HY견고딕"/>
                <a:ea typeface="HY견고딕"/>
              </a:rPr>
              <a:t>2012152034 이진우</a:t>
            </a:r>
          </a:p>
          <a:p>
            <a:pPr marL="0" lvl="0" indent="0" algn="l" defTabSz="870842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endParaRPr kumimoji="1" lang="ko-KR" altLang="en-US" sz="1200" b="0" i="0">
              <a:solidFill>
                <a:srgbClr val="000000">
                  <a:alpha val="100000"/>
                </a:srgbClr>
              </a:solidFill>
              <a:latin typeface="HY견고딕"/>
              <a:ea typeface="HY견고딕"/>
            </a:endParaRPr>
          </a:p>
          <a:p>
            <a:pPr marL="0" lvl="0" indent="0" algn="l" defTabSz="870842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endParaRPr kumimoji="1" lang="ko-KR" altLang="en-US" sz="1200" b="0" i="0">
              <a:solidFill>
                <a:srgbClr val="000000">
                  <a:alpha val="100000"/>
                </a:srgbClr>
              </a:solidFill>
              <a:latin typeface="HY견고딕"/>
              <a:ea typeface="HY견고딕"/>
            </a:endParaRPr>
          </a:p>
          <a:p>
            <a:pPr marL="0" lvl="0" indent="0" algn="l" defTabSz="870842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endParaRPr kumimoji="1" lang="ko-KR" altLang="en-US" sz="1200" b="0" i="0">
              <a:solidFill>
                <a:srgbClr val="000000">
                  <a:alpha val="100000"/>
                </a:srgbClr>
              </a:solidFill>
              <a:latin typeface="HY견고딕"/>
              <a:ea typeface="HY견고딕"/>
            </a:endParaRPr>
          </a:p>
        </p:txBody>
      </p:sp>
      <p:sp>
        <p:nvSpPr>
          <p:cNvPr id="3078" name="TextBox 3077"/>
          <p:cNvSpPr txBox="1"/>
          <p:nvPr/>
        </p:nvSpPr>
        <p:spPr>
          <a:xfrm>
            <a:off x="741749" y="5951072"/>
            <a:ext cx="2214249" cy="3383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defTabSz="87084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kumimoji="1" lang="ko-KR" altLang="en-US" sz="1600" b="0" i="0">
                <a:solidFill>
                  <a:srgbClr val="F3DF88">
                    <a:alpha val="100000"/>
                  </a:srgbClr>
                </a:solidFill>
                <a:latin typeface="맑은 고딕"/>
                <a:ea typeface="맑은 고딕"/>
              </a:rPr>
              <a:t>졸업연구제안서</a:t>
            </a:r>
          </a:p>
        </p:txBody>
      </p:sp>
      <p:cxnSp>
        <p:nvCxnSpPr>
          <p:cNvPr id="3079" name="직선 연결선 3078"/>
          <p:cNvCxnSpPr/>
          <p:nvPr/>
        </p:nvCxnSpPr>
        <p:spPr>
          <a:xfrm>
            <a:off x="2" y="2492649"/>
            <a:ext cx="1077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0" name="TextBox 3079"/>
          <p:cNvSpPr txBox="1"/>
          <p:nvPr/>
        </p:nvSpPr>
        <p:spPr>
          <a:xfrm>
            <a:off x="2999586" y="2603244"/>
            <a:ext cx="56559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dirty="0" smtClean="0"/>
              <a:t>3-Cushion teaching system using Smart Phone</a:t>
            </a:r>
            <a:endParaRPr lang="ko-KR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2" name="모서리가 둥근 직사각형 7301"/>
          <p:cNvSpPr/>
          <p:nvPr/>
        </p:nvSpPr>
        <p:spPr>
          <a:xfrm>
            <a:off x="0" y="1232756"/>
            <a:ext cx="5570889" cy="543660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76200">
            <a:solidFill>
              <a:schemeClr val="accent1"/>
            </a:solidFill>
            <a:prstDash val="soli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174" name="TextBox 7173"/>
          <p:cNvSpPr txBox="1"/>
          <p:nvPr/>
        </p:nvSpPr>
        <p:spPr>
          <a:xfrm>
            <a:off x="9377829" y="260470"/>
            <a:ext cx="2938460" cy="2429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r" defTabSz="804394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kumimoji="1" lang="en-US" altLang="en-US" sz="1400" b="0" i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cs typeface="맑은 고딕"/>
              </a:rPr>
              <a:t>5</a:t>
            </a:r>
          </a:p>
        </p:txBody>
      </p:sp>
      <p:sp>
        <p:nvSpPr>
          <p:cNvPr id="7232" name="양쪽 모서리가 잘린 사각형 7231"/>
          <p:cNvSpPr/>
          <p:nvPr/>
        </p:nvSpPr>
        <p:spPr>
          <a:xfrm>
            <a:off x="38907" y="3"/>
            <a:ext cx="3125499" cy="1052109"/>
          </a:xfrm>
          <a:prstGeom prst="snip2SameRect">
            <a:avLst>
              <a:gd name="adj1" fmla="val 16667"/>
              <a:gd name="adj2" fmla="val 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5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구성도</a:t>
            </a:r>
          </a:p>
        </p:txBody>
      </p:sp>
      <p:cxnSp>
        <p:nvCxnSpPr>
          <p:cNvPr id="7233" name="직선 연결선 7232"/>
          <p:cNvCxnSpPr/>
          <p:nvPr/>
        </p:nvCxnSpPr>
        <p:spPr>
          <a:xfrm>
            <a:off x="147500" y="1052109"/>
            <a:ext cx="1216878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</p:cxnSp>
      <p:sp>
        <p:nvSpPr>
          <p:cNvPr id="7261" name="모서리가 둥근 직사각형 7260"/>
          <p:cNvSpPr/>
          <p:nvPr/>
        </p:nvSpPr>
        <p:spPr>
          <a:xfrm>
            <a:off x="7306918" y="3878671"/>
            <a:ext cx="5009677" cy="297933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76200">
            <a:solidFill>
              <a:schemeClr val="accent1"/>
            </a:solidFill>
          </a:ln>
          <a:effectLst>
            <a:reflection blurRad="12700" stA="26000" endPos="28000" dist="38100" dir="5400000" sy="-100000" rotWithShape="0"/>
            <a:softEdge rad="38100"/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10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251" name="모서리가 둥근 직사각형 20"/>
          <p:cNvSpPr/>
          <p:nvPr/>
        </p:nvSpPr>
        <p:spPr>
          <a:xfrm>
            <a:off x="10449338" y="4266692"/>
            <a:ext cx="1502941" cy="75285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3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100">
                <a:latin typeface="맑은 고딕"/>
                <a:ea typeface="맑은 고딕"/>
                <a:cs typeface="맑은 고딕"/>
              </a:rPr>
              <a:t>프로의 샷</a:t>
            </a:r>
          </a:p>
        </p:txBody>
      </p:sp>
      <p:sp>
        <p:nvSpPr>
          <p:cNvPr id="7252" name="모서리가 둥근 직사각형 25"/>
          <p:cNvSpPr/>
          <p:nvPr/>
        </p:nvSpPr>
        <p:spPr>
          <a:xfrm>
            <a:off x="7701582" y="4266692"/>
            <a:ext cx="1573048" cy="75285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3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100">
                <a:latin typeface="맑은 고딕"/>
                <a:ea typeface="맑은 고딕"/>
                <a:cs typeface="맑은 고딕"/>
              </a:rPr>
              <a:t>문제 풀이</a:t>
            </a:r>
          </a:p>
          <a:p>
            <a:pPr algn="ctr">
              <a:defRPr lang="ko-KR" altLang="en-US"/>
            </a:pPr>
            <a:r>
              <a:rPr lang="ko-KR" altLang="en-US" sz="1100">
                <a:latin typeface="맑은 고딕"/>
                <a:ea typeface="맑은 고딕"/>
                <a:cs typeface="맑은 고딕"/>
              </a:rPr>
              <a:t>및 경로 표현</a:t>
            </a:r>
            <a:endParaRPr lang="en-US" altLang="ko-KR" sz="110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7256" name="직선 연결선 7167"/>
          <p:cNvCxnSpPr>
            <a:stCxn id="7252" idx="3"/>
            <a:endCxn id="7251" idx="1"/>
          </p:cNvCxnSpPr>
          <p:nvPr/>
        </p:nvCxnSpPr>
        <p:spPr>
          <a:xfrm>
            <a:off x="9274627" y="4643118"/>
            <a:ext cx="1174711" cy="0"/>
          </a:xfrm>
          <a:prstGeom prst="line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ash"/>
            <a:head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3">
            <a:schemeClr val="accent1"/>
          </a:effectRef>
          <a:fontRef idx="minor">
            <a:schemeClr val="dk1"/>
          </a:fontRef>
        </p:style>
      </p:cxnSp>
      <p:sp>
        <p:nvSpPr>
          <p:cNvPr id="7262" name="직사각형 7261"/>
          <p:cNvSpPr/>
          <p:nvPr/>
        </p:nvSpPr>
        <p:spPr>
          <a:xfrm>
            <a:off x="8830431" y="3761655"/>
            <a:ext cx="1955430" cy="42501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263" name="TextBox 7262"/>
          <p:cNvSpPr txBox="1"/>
          <p:nvPr/>
        </p:nvSpPr>
        <p:spPr>
          <a:xfrm>
            <a:off x="9042944" y="3790627"/>
            <a:ext cx="157311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>
                <a:latin typeface="맑은 고딕"/>
                <a:ea typeface="맑은 고딕"/>
                <a:cs typeface="맑은 고딕"/>
              </a:rPr>
              <a:t>    </a:t>
            </a:r>
            <a:r>
              <a:rPr lang="en-US" altLang="ko-KR" b="1">
                <a:latin typeface="맑은 고딕"/>
                <a:ea typeface="맑은 고딕"/>
                <a:cs typeface="맑은 고딕"/>
              </a:rPr>
              <a:t> DB</a:t>
            </a:r>
          </a:p>
        </p:txBody>
      </p:sp>
      <p:sp>
        <p:nvSpPr>
          <p:cNvPr id="7264" name="모서리가 둥근 직사각형 7263"/>
          <p:cNvSpPr/>
          <p:nvPr/>
        </p:nvSpPr>
        <p:spPr>
          <a:xfrm>
            <a:off x="7711746" y="5563857"/>
            <a:ext cx="2647160" cy="10241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chemeClr val="accent1"/>
            </a:solidFill>
          </a:ln>
          <a:effectLst>
            <a:reflection blurRad="12700" stA="26000" endPos="28000" dist="38100" dir="5400000" sy="-100000" rotWithShape="0"/>
            <a:softEdge rad="38100"/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HY동녘M"/>
              <a:ea typeface="HY동녘M"/>
            </a:endParaRPr>
          </a:p>
        </p:txBody>
      </p:sp>
      <p:sp>
        <p:nvSpPr>
          <p:cNvPr id="7250" name="모서리가 둥근 직사각형 18"/>
          <p:cNvSpPr/>
          <p:nvPr/>
        </p:nvSpPr>
        <p:spPr>
          <a:xfrm rot="21600000" flipH="1">
            <a:off x="8053315" y="5896691"/>
            <a:ext cx="1714561" cy="62168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3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100">
                <a:latin typeface="HY동녘M"/>
                <a:ea typeface="HY동녘M"/>
              </a:rPr>
              <a:t>문제 제출</a:t>
            </a:r>
            <a:endParaRPr lang="en-US" altLang="ko-KR" sz="1100">
              <a:latin typeface="HY동녘M"/>
              <a:ea typeface="HY동녘M"/>
            </a:endParaRPr>
          </a:p>
        </p:txBody>
      </p:sp>
      <p:sp>
        <p:nvSpPr>
          <p:cNvPr id="7265" name="직사각형 7264"/>
          <p:cNvSpPr/>
          <p:nvPr/>
        </p:nvSpPr>
        <p:spPr>
          <a:xfrm>
            <a:off x="8398139" y="5435838"/>
            <a:ext cx="1190418" cy="26141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HY동녘M"/>
              <a:ea typeface="HY동녘M"/>
            </a:endParaRPr>
          </a:p>
        </p:txBody>
      </p:sp>
      <p:sp>
        <p:nvSpPr>
          <p:cNvPr id="7266" name="TextBox 7265"/>
          <p:cNvSpPr txBox="1"/>
          <p:nvPr/>
        </p:nvSpPr>
        <p:spPr>
          <a:xfrm>
            <a:off x="8369581" y="5399831"/>
            <a:ext cx="2006719" cy="30777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400" b="1">
                <a:latin typeface="HY동녘M"/>
                <a:ea typeface="HY동녘M"/>
              </a:rPr>
              <a:t>예제집합</a:t>
            </a:r>
          </a:p>
        </p:txBody>
      </p:sp>
      <p:sp>
        <p:nvSpPr>
          <p:cNvPr id="7268" name="모서리가 둥근 직사각형 7267"/>
          <p:cNvSpPr/>
          <p:nvPr/>
        </p:nvSpPr>
        <p:spPr>
          <a:xfrm>
            <a:off x="7703724" y="1484784"/>
            <a:ext cx="4414471" cy="136815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76200">
            <a:solidFill>
              <a:schemeClr val="accent1"/>
            </a:solidFill>
          </a:ln>
          <a:effectLst>
            <a:reflection blurRad="12700" stA="26000" endPos="28000" dist="38100" dir="5400000" sy="-100000" rotWithShape="0"/>
            <a:softEdge rad="38100"/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7273" name="그룹 7272"/>
          <p:cNvGrpSpPr/>
          <p:nvPr/>
        </p:nvGrpSpPr>
        <p:grpSpPr>
          <a:xfrm flipH="1">
            <a:off x="8055751" y="1880828"/>
            <a:ext cx="3630594" cy="887108"/>
            <a:chOff x="803411" y="5458216"/>
            <a:chExt cx="3168353" cy="887108"/>
          </a:xfrm>
          <a:solidFill>
            <a:schemeClr val="bg1"/>
          </a:solidFill>
        </p:grpSpPr>
        <p:sp>
          <p:nvSpPr>
            <p:cNvPr id="7247" name="모서리가 둥근 직사각형 16"/>
            <p:cNvSpPr/>
            <p:nvPr/>
          </p:nvSpPr>
          <p:spPr>
            <a:xfrm flipH="1">
              <a:off x="803411" y="5481228"/>
              <a:ext cx="1169370" cy="853651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3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100">
                  <a:latin typeface="HY동녘M"/>
                  <a:ea typeface="HY동녘M"/>
                </a:rPr>
                <a:t>로그인 </a:t>
              </a:r>
            </a:p>
            <a:p>
              <a:pPr algn="ctr">
                <a:defRPr lang="ko-KR" altLang="en-US"/>
              </a:pPr>
              <a:r>
                <a:rPr lang="ko-KR" altLang="en-US" sz="1100">
                  <a:latin typeface="HY동녘M"/>
                  <a:ea typeface="HY동녘M"/>
                </a:rPr>
                <a:t>정보</a:t>
              </a:r>
            </a:p>
          </p:txBody>
        </p:sp>
        <p:sp>
          <p:nvSpPr>
            <p:cNvPr id="7249" name="모서리가 둥근 직사각형 12"/>
            <p:cNvSpPr/>
            <p:nvPr/>
          </p:nvSpPr>
          <p:spPr>
            <a:xfrm flipH="1">
              <a:off x="2567608" y="5458216"/>
              <a:ext cx="1404156" cy="887108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3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100">
                  <a:latin typeface="HY동녘M"/>
                  <a:ea typeface="HY동녘M"/>
                </a:rPr>
                <a:t>랭킹 정보</a:t>
              </a:r>
            </a:p>
          </p:txBody>
        </p:sp>
        <p:cxnSp>
          <p:nvCxnSpPr>
            <p:cNvPr id="7259" name="직선 화살표 연결선 104"/>
            <p:cNvCxnSpPr/>
            <p:nvPr/>
          </p:nvCxnSpPr>
          <p:spPr>
            <a:xfrm flipV="1">
              <a:off x="1972782" y="5901770"/>
              <a:ext cx="594825" cy="6284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69" name="직사각형 7268"/>
          <p:cNvSpPr/>
          <p:nvPr/>
        </p:nvSpPr>
        <p:spPr>
          <a:xfrm>
            <a:off x="9023939" y="1340771"/>
            <a:ext cx="1592117" cy="46963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270" name="TextBox 7269"/>
          <p:cNvSpPr txBox="1"/>
          <p:nvPr/>
        </p:nvSpPr>
        <p:spPr>
          <a:xfrm>
            <a:off x="9383143" y="1376772"/>
            <a:ext cx="108411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latin typeface="맑은 고딕"/>
                <a:ea typeface="맑은 고딕"/>
                <a:cs typeface="맑은 고딕"/>
              </a:rPr>
              <a:t>서버</a:t>
            </a:r>
          </a:p>
        </p:txBody>
      </p:sp>
      <p:sp>
        <p:nvSpPr>
          <p:cNvPr id="7277" name="모서리가 둥근 직사각형 7276"/>
          <p:cNvSpPr/>
          <p:nvPr/>
        </p:nvSpPr>
        <p:spPr>
          <a:xfrm>
            <a:off x="263605" y="1691916"/>
            <a:ext cx="4910478" cy="281720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  <a:prstDash val="soli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7" name="모서리가 둥근 직사각형 156"/>
          <p:cNvSpPr/>
          <p:nvPr/>
        </p:nvSpPr>
        <p:spPr>
          <a:xfrm>
            <a:off x="664086" y="3644628"/>
            <a:ext cx="1087542" cy="648467"/>
          </a:xfrm>
          <a:prstGeom prst="roundRect">
            <a:avLst>
              <a:gd name="adj" fmla="val 16667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3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100">
                <a:latin typeface="맑은 고딕"/>
                <a:ea typeface="맑은 고딕"/>
                <a:cs typeface="맑은 고딕"/>
              </a:rPr>
              <a:t>당점</a:t>
            </a:r>
            <a:endParaRPr lang="en-US" altLang="ko-KR" sz="110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8" name="모서리가 둥근 직사각형 157"/>
          <p:cNvSpPr/>
          <p:nvPr/>
        </p:nvSpPr>
        <p:spPr>
          <a:xfrm>
            <a:off x="3542458" y="3609020"/>
            <a:ext cx="1135618" cy="725503"/>
          </a:xfrm>
          <a:prstGeom prst="roundRect">
            <a:avLst>
              <a:gd name="adj" fmla="val 16667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3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100">
                <a:latin typeface="맑은 고딕"/>
                <a:ea typeface="맑은 고딕"/>
                <a:cs typeface="맑은 고딕"/>
              </a:rPr>
              <a:t>두께</a:t>
            </a:r>
            <a:endParaRPr lang="en-US" altLang="ko-KR" sz="110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61" name="모서리가 둥근 직사각형 160"/>
          <p:cNvSpPr/>
          <p:nvPr/>
        </p:nvSpPr>
        <p:spPr>
          <a:xfrm>
            <a:off x="1900431" y="3609020"/>
            <a:ext cx="1469720" cy="707723"/>
          </a:xfrm>
          <a:prstGeom prst="roundRect">
            <a:avLst>
              <a:gd name="adj" fmla="val 16667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3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100">
                <a:latin typeface="맑은 고딕"/>
                <a:ea typeface="맑은 고딕"/>
                <a:cs typeface="맑은 고딕"/>
              </a:rPr>
              <a:t>스트로크 </a:t>
            </a:r>
          </a:p>
          <a:p>
            <a:pPr algn="ctr">
              <a:defRPr lang="ko-KR" altLang="en-US"/>
            </a:pPr>
            <a:r>
              <a:rPr lang="ko-KR" altLang="en-US" sz="1100">
                <a:latin typeface="맑은 고딕"/>
                <a:ea typeface="맑은 고딕"/>
                <a:cs typeface="맑은 고딕"/>
              </a:rPr>
              <a:t>길이</a:t>
            </a:r>
          </a:p>
        </p:txBody>
      </p:sp>
      <p:sp>
        <p:nvSpPr>
          <p:cNvPr id="7274" name="모서리가 둥근 직사각형 7273"/>
          <p:cNvSpPr/>
          <p:nvPr/>
        </p:nvSpPr>
        <p:spPr>
          <a:xfrm>
            <a:off x="694068" y="2178605"/>
            <a:ext cx="4033607" cy="125039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  <a:effectLst>
            <a:reflection blurRad="12700" stA="26000" endPos="28000" dist="38100" dir="5400000" sy="-100000" rotWithShape="0"/>
            <a:softEdge rad="38100"/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394225" y="2554951"/>
            <a:ext cx="2056510" cy="655482"/>
          </a:xfrm>
          <a:prstGeom prst="roundRect">
            <a:avLst>
              <a:gd name="adj" fmla="val 16667"/>
            </a:avLst>
          </a:prstGeom>
          <a:ln>
            <a:solidFill>
              <a:schemeClr val="accent1">
                <a:lumMod val="9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3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100">
                <a:latin typeface="맑은 고딕"/>
                <a:ea typeface="맑은 고딕"/>
                <a:cs typeface="맑은 고딕"/>
              </a:rPr>
              <a:t>자이로스코프 센서 </a:t>
            </a: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954787" y="2560668"/>
            <a:ext cx="1273805" cy="689706"/>
          </a:xfrm>
          <a:prstGeom prst="roundRect">
            <a:avLst>
              <a:gd name="adj" fmla="val 16667"/>
            </a:avLst>
          </a:prstGeom>
          <a:ln>
            <a:solidFill>
              <a:schemeClr val="accent1">
                <a:lumMod val="9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3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100">
                <a:latin typeface="맑은 고딕"/>
                <a:ea typeface="맑은 고딕"/>
                <a:cs typeface="맑은 고딕"/>
              </a:rPr>
              <a:t>가속도 </a:t>
            </a:r>
          </a:p>
          <a:p>
            <a:pPr algn="ctr">
              <a:defRPr lang="ko-KR" altLang="en-US"/>
            </a:pPr>
            <a:r>
              <a:rPr lang="ko-KR" altLang="en-US" sz="1100">
                <a:latin typeface="맑은 고딕"/>
                <a:ea typeface="맑은 고딕"/>
                <a:cs typeface="맑은 고딕"/>
              </a:rPr>
              <a:t>센서 </a:t>
            </a:r>
          </a:p>
        </p:txBody>
      </p:sp>
      <p:sp>
        <p:nvSpPr>
          <p:cNvPr id="7275" name="직사각형 7274"/>
          <p:cNvSpPr/>
          <p:nvPr/>
        </p:nvSpPr>
        <p:spPr>
          <a:xfrm>
            <a:off x="1950031" y="2132011"/>
            <a:ext cx="1289621" cy="2888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276" name="TextBox 7275"/>
          <p:cNvSpPr txBox="1"/>
          <p:nvPr/>
        </p:nvSpPr>
        <p:spPr>
          <a:xfrm>
            <a:off x="1999633" y="2126289"/>
            <a:ext cx="1240020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200" b="1">
                <a:latin typeface="맑은 고딕"/>
                <a:ea typeface="맑은 고딕"/>
                <a:cs typeface="맑은 고딕"/>
              </a:rPr>
              <a:t>샷 스피드</a:t>
            </a:r>
          </a:p>
        </p:txBody>
      </p:sp>
      <p:sp>
        <p:nvSpPr>
          <p:cNvPr id="7278" name="직사각형 7277"/>
          <p:cNvSpPr/>
          <p:nvPr/>
        </p:nvSpPr>
        <p:spPr>
          <a:xfrm>
            <a:off x="1999633" y="1628800"/>
            <a:ext cx="1190419" cy="2880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279" name="TextBox 7278"/>
          <p:cNvSpPr txBox="1"/>
          <p:nvPr/>
        </p:nvSpPr>
        <p:spPr>
          <a:xfrm>
            <a:off x="1950031" y="1633014"/>
            <a:ext cx="18002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400" b="1">
                <a:latin typeface="맑은 고딕"/>
                <a:ea typeface="맑은 고딕"/>
                <a:cs typeface="맑은 고딕"/>
              </a:rPr>
              <a:t>변수 집합</a:t>
            </a:r>
          </a:p>
        </p:txBody>
      </p:sp>
      <p:sp>
        <p:nvSpPr>
          <p:cNvPr id="7280" name="모서리가 둥근 직사각형 7279"/>
          <p:cNvSpPr/>
          <p:nvPr/>
        </p:nvSpPr>
        <p:spPr>
          <a:xfrm>
            <a:off x="462008" y="5089934"/>
            <a:ext cx="4797163" cy="143700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chemeClr val="accent1"/>
            </a:solidFill>
          </a:ln>
          <a:effectLst>
            <a:reflection blurRad="12700" stA="26000" endPos="28000" dist="38100" dir="5400000" sy="-100000" rotWithShape="0"/>
            <a:softEdge rad="38100"/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10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4102714" y="5664734"/>
            <a:ext cx="942299" cy="6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accent1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3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100">
                <a:latin typeface="맑은 고딕"/>
                <a:ea typeface="맑은 고딕"/>
                <a:cs typeface="맑은 고딕"/>
              </a:rPr>
              <a:t>입사각</a:t>
            </a:r>
          </a:p>
        </p:txBody>
      </p:sp>
      <p:sp>
        <p:nvSpPr>
          <p:cNvPr id="7281" name="직사각형 7280"/>
          <p:cNvSpPr/>
          <p:nvPr/>
        </p:nvSpPr>
        <p:spPr>
          <a:xfrm>
            <a:off x="2084722" y="4910305"/>
            <a:ext cx="1686425" cy="32048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10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282" name="TextBox 7281"/>
          <p:cNvSpPr txBox="1"/>
          <p:nvPr/>
        </p:nvSpPr>
        <p:spPr>
          <a:xfrm>
            <a:off x="2191969" y="4942758"/>
            <a:ext cx="1479977" cy="276999"/>
          </a:xfrm>
          <a:prstGeom prst="rect">
            <a:avLst/>
          </a:prstGeom>
          <a:solidFill>
            <a:schemeClr val="bg1"/>
          </a:solidFill>
          <a:ln w="19050">
            <a:noFill/>
            <a:prstDash val="solid"/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200" b="1">
                <a:latin typeface="맑은 고딕"/>
                <a:ea typeface="맑은 고딕"/>
                <a:cs typeface="맑은 고딕"/>
              </a:rPr>
              <a:t>계산 집합</a:t>
            </a:r>
          </a:p>
        </p:txBody>
      </p:sp>
      <p:sp>
        <p:nvSpPr>
          <p:cNvPr id="7283" name="모서리가 둥근 직사각형 149"/>
          <p:cNvSpPr/>
          <p:nvPr/>
        </p:nvSpPr>
        <p:spPr>
          <a:xfrm>
            <a:off x="2989086" y="5700656"/>
            <a:ext cx="985132" cy="6466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3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100">
                <a:latin typeface="맑은 고딕"/>
                <a:ea typeface="맑은 고딕"/>
                <a:cs typeface="맑은 고딕"/>
              </a:rPr>
              <a:t>반사각</a:t>
            </a:r>
          </a:p>
        </p:txBody>
      </p:sp>
      <p:sp>
        <p:nvSpPr>
          <p:cNvPr id="7287" name="모서리가 둥근 직사각형 149"/>
          <p:cNvSpPr/>
          <p:nvPr/>
        </p:nvSpPr>
        <p:spPr>
          <a:xfrm>
            <a:off x="1918290" y="5700656"/>
            <a:ext cx="899467" cy="6466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3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100">
                <a:latin typeface="맑은 고딕"/>
                <a:ea typeface="맑은 고딕"/>
                <a:cs typeface="맑은 고딕"/>
              </a:rPr>
              <a:t>회전</a:t>
            </a:r>
          </a:p>
        </p:txBody>
      </p:sp>
      <p:sp>
        <p:nvSpPr>
          <p:cNvPr id="7288" name="모서리가 둥근 직사각형 149"/>
          <p:cNvSpPr/>
          <p:nvPr/>
        </p:nvSpPr>
        <p:spPr>
          <a:xfrm>
            <a:off x="547672" y="5700657"/>
            <a:ext cx="1189316" cy="6742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3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100">
                <a:latin typeface="맑은 고딕"/>
                <a:ea typeface="맑은 고딕"/>
                <a:cs typeface="맑은 고딕"/>
              </a:rPr>
              <a:t>공의</a:t>
            </a:r>
          </a:p>
          <a:p>
            <a:pPr algn="ctr">
              <a:defRPr lang="ko-KR" altLang="en-US"/>
            </a:pPr>
            <a:r>
              <a:rPr lang="ko-KR" altLang="en-US" sz="1100">
                <a:latin typeface="맑은 고딕"/>
                <a:ea typeface="맑은 고딕"/>
                <a:cs typeface="맑은 고딕"/>
              </a:rPr>
              <a:t>에너지</a:t>
            </a:r>
          </a:p>
        </p:txBody>
      </p:sp>
      <p:sp>
        <p:nvSpPr>
          <p:cNvPr id="7294" name="모서리가 둥근 직사각형 20"/>
          <p:cNvSpPr/>
          <p:nvPr/>
        </p:nvSpPr>
        <p:spPr>
          <a:xfrm>
            <a:off x="5967696" y="3429003"/>
            <a:ext cx="1041616" cy="602259"/>
          </a:xfrm>
          <a:prstGeom prst="roundRect">
            <a:avLst>
              <a:gd name="adj" fmla="val 16667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3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100">
                <a:latin typeface="맑은 고딕"/>
                <a:ea typeface="맑은 고딕"/>
                <a:cs typeface="맑은 고딕"/>
              </a:rPr>
              <a:t>점수</a:t>
            </a:r>
          </a:p>
        </p:txBody>
      </p:sp>
      <p:cxnSp>
        <p:nvCxnSpPr>
          <p:cNvPr id="7296" name="꺾인 연결선 7295"/>
          <p:cNvCxnSpPr>
            <a:stCxn id="7294" idx="2"/>
            <a:endCxn id="7280" idx="3"/>
          </p:cNvCxnSpPr>
          <p:nvPr/>
        </p:nvCxnSpPr>
        <p:spPr>
          <a:xfrm rot="5400000">
            <a:off x="4985252" y="4305181"/>
            <a:ext cx="1777173" cy="1229332"/>
          </a:xfrm>
          <a:prstGeom prst="bentConnector2">
            <a:avLst/>
          </a:prstGeom>
          <a:ln w="76200">
            <a:solidFill>
              <a:schemeClr val="bg1">
                <a:lumMod val="10000"/>
              </a:schemeClr>
            </a:solidFill>
            <a:head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7" name="꺾인 연결선 7296"/>
          <p:cNvCxnSpPr>
            <a:stCxn id="7294" idx="0"/>
            <a:endCxn id="7268" idx="1"/>
          </p:cNvCxnSpPr>
          <p:nvPr/>
        </p:nvCxnSpPr>
        <p:spPr>
          <a:xfrm rot="5400000" flipH="1" flipV="1">
            <a:off x="6466044" y="2191321"/>
            <a:ext cx="1260140" cy="1215220"/>
          </a:xfrm>
          <a:prstGeom prst="bentConnector2">
            <a:avLst/>
          </a:prstGeom>
          <a:ln w="76200">
            <a:solidFill>
              <a:schemeClr val="bg1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1" name="직선 화살표 연결선 7300"/>
          <p:cNvCxnSpPr>
            <a:stCxn id="7268" idx="2"/>
          </p:cNvCxnSpPr>
          <p:nvPr/>
        </p:nvCxnSpPr>
        <p:spPr>
          <a:xfrm rot="5400000">
            <a:off x="9430507" y="3308589"/>
            <a:ext cx="936103" cy="24800"/>
          </a:xfrm>
          <a:prstGeom prst="straightConnector1">
            <a:avLst/>
          </a:prstGeom>
          <a:ln w="76200">
            <a:solidFill>
              <a:srgbClr val="0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04" name="직사각형 7261"/>
          <p:cNvSpPr/>
          <p:nvPr/>
        </p:nvSpPr>
        <p:spPr>
          <a:xfrm>
            <a:off x="1801230" y="1090994"/>
            <a:ext cx="1762061" cy="32178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303" name="TextBox 7262"/>
          <p:cNvSpPr txBox="1"/>
          <p:nvPr/>
        </p:nvSpPr>
        <p:spPr>
          <a:xfrm>
            <a:off x="1801231" y="1088743"/>
            <a:ext cx="212350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500" b="1">
                <a:latin typeface="맑은 고딕"/>
                <a:ea typeface="맑은 고딕"/>
                <a:cs typeface="맑은 고딕"/>
              </a:rPr>
              <a:t>어플리케이션</a:t>
            </a:r>
          </a:p>
        </p:txBody>
      </p:sp>
      <p:cxnSp>
        <p:nvCxnSpPr>
          <p:cNvPr id="7305" name="직선 화살표 연결선 7304"/>
          <p:cNvCxnSpPr>
            <a:stCxn id="7277" idx="2"/>
          </p:cNvCxnSpPr>
          <p:nvPr/>
        </p:nvCxnSpPr>
        <p:spPr>
          <a:xfrm rot="16200000" flipH="1">
            <a:off x="2497218" y="4730748"/>
            <a:ext cx="468052" cy="24800"/>
          </a:xfrm>
          <a:prstGeom prst="straightConnector1">
            <a:avLst/>
          </a:prstGeom>
          <a:ln w="38100">
            <a:solidFill>
              <a:srgbClr val="0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TextBox 7173"/>
          <p:cNvSpPr txBox="1"/>
          <p:nvPr/>
        </p:nvSpPr>
        <p:spPr>
          <a:xfrm>
            <a:off x="9377829" y="260470"/>
            <a:ext cx="2938460" cy="2429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r" defTabSz="84362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kumimoji="1" lang="en-US" altLang="en-US" sz="1400" b="0" i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5</a:t>
            </a:r>
          </a:p>
        </p:txBody>
      </p:sp>
      <p:sp>
        <p:nvSpPr>
          <p:cNvPr id="7232" name="양쪽 모서리가 잘린 사각형 7231"/>
          <p:cNvSpPr/>
          <p:nvPr/>
        </p:nvSpPr>
        <p:spPr>
          <a:xfrm>
            <a:off x="1" y="3"/>
            <a:ext cx="2742152" cy="1052109"/>
          </a:xfrm>
          <a:prstGeom prst="snip2SameRect">
            <a:avLst>
              <a:gd name="adj1" fmla="val 16667"/>
              <a:gd name="adj2" fmla="val 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개발환경 및 </a:t>
            </a:r>
          </a:p>
          <a:p>
            <a:pPr algn="ctr">
              <a:defRPr lang="ko-KR" altLang="en-US"/>
            </a:pPr>
            <a:r>
              <a:rPr lang="ko-KR" altLang="en-US" sz="2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개발방법</a:t>
            </a:r>
          </a:p>
        </p:txBody>
      </p:sp>
      <p:cxnSp>
        <p:nvCxnSpPr>
          <p:cNvPr id="7233" name="직선 연결선 7232"/>
          <p:cNvCxnSpPr/>
          <p:nvPr/>
        </p:nvCxnSpPr>
        <p:spPr>
          <a:xfrm>
            <a:off x="1" y="1052109"/>
            <a:ext cx="1216878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</p:cxnSp>
      <p:sp>
        <p:nvSpPr>
          <p:cNvPr id="7234" name="TextBox 7233"/>
          <p:cNvSpPr txBox="1"/>
          <p:nvPr/>
        </p:nvSpPr>
        <p:spPr>
          <a:xfrm>
            <a:off x="547097" y="1342358"/>
            <a:ext cx="115569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dirty="0">
                <a:latin typeface="맑은 고딕"/>
                <a:ea typeface="맑은 고딕"/>
                <a:cs typeface="맑은 고딕"/>
              </a:rPr>
              <a:t>※개발 환경</a:t>
            </a:r>
          </a:p>
          <a:p>
            <a:pPr>
              <a:defRPr/>
            </a:pPr>
            <a:endParaRPr lang="ko-KR" altLang="en-US" sz="2000" dirty="0">
              <a:latin typeface="맑은 고딕"/>
              <a:ea typeface="맑은 고딕"/>
              <a:cs typeface="맑은 고딕"/>
            </a:endParaRPr>
          </a:p>
          <a:p>
            <a:pPr>
              <a:defRPr/>
            </a:pPr>
            <a:endParaRPr lang="en-US" altLang="ko-KR" sz="2000" dirty="0"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44" y="1834921"/>
            <a:ext cx="10501068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1039398" y="1882173"/>
            <a:ext cx="10089995" cy="2560098"/>
            <a:chOff x="793167" y="1683592"/>
            <a:chExt cx="7324080" cy="256009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930" y="2358018"/>
              <a:ext cx="7051317" cy="1885672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793167" y="1683592"/>
              <a:ext cx="3384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맑은 고딕" pitchFamily="50" charset="-127"/>
                  <a:ea typeface="맑은 고딕" pitchFamily="50" charset="-127"/>
                </a:rPr>
                <a:t>- </a:t>
              </a:r>
              <a:r>
                <a:rPr lang="ko-KR" altLang="en-US" dirty="0" err="1" smtClean="0">
                  <a:latin typeface="맑은 고딕" pitchFamily="50" charset="-127"/>
                  <a:ea typeface="맑은 고딕" pitchFamily="50" charset="-127"/>
                </a:rPr>
                <a:t>스마트폰</a:t>
              </a:r>
              <a:r>
                <a:rPr lang="ko-KR" altLang="en-US" dirty="0" smtClean="0">
                  <a:latin typeface="맑은 고딕" pitchFamily="50" charset="-127"/>
                  <a:ea typeface="맑은 고딕" pitchFamily="50" charset="-127"/>
                </a:rPr>
                <a:t> 센서 정보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TextBox 7173"/>
          <p:cNvSpPr txBox="1"/>
          <p:nvPr/>
        </p:nvSpPr>
        <p:spPr>
          <a:xfrm>
            <a:off x="9377829" y="260470"/>
            <a:ext cx="2938460" cy="2429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r" defTabSz="84362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kumimoji="1" lang="en-US" altLang="en-US" sz="1400" b="0" i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5</a:t>
            </a:r>
          </a:p>
        </p:txBody>
      </p:sp>
      <p:sp>
        <p:nvSpPr>
          <p:cNvPr id="7232" name="양쪽 모서리가 잘린 사각형 7231"/>
          <p:cNvSpPr/>
          <p:nvPr/>
        </p:nvSpPr>
        <p:spPr>
          <a:xfrm>
            <a:off x="1" y="3"/>
            <a:ext cx="2742152" cy="1052109"/>
          </a:xfrm>
          <a:prstGeom prst="snip2SameRect">
            <a:avLst>
              <a:gd name="adj1" fmla="val 16667"/>
              <a:gd name="adj2" fmla="val 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5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역할 </a:t>
            </a:r>
            <a:r>
              <a:rPr lang="ko-KR" altLang="en-US" sz="2500" b="1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분담</a:t>
            </a:r>
          </a:p>
        </p:txBody>
      </p:sp>
      <p:cxnSp>
        <p:nvCxnSpPr>
          <p:cNvPr id="7233" name="직선 연결선 7232"/>
          <p:cNvCxnSpPr/>
          <p:nvPr/>
        </p:nvCxnSpPr>
        <p:spPr>
          <a:xfrm>
            <a:off x="1" y="1052109"/>
            <a:ext cx="1216878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</p:cxn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259189" y="23966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19" y="1630387"/>
            <a:ext cx="11838570" cy="45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TextBox 7173"/>
          <p:cNvSpPr txBox="1"/>
          <p:nvPr/>
        </p:nvSpPr>
        <p:spPr>
          <a:xfrm>
            <a:off x="9377829" y="260470"/>
            <a:ext cx="2938460" cy="2429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r" defTabSz="84362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kumimoji="1" lang="en-US" altLang="en-US" sz="1400" b="0" i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5</a:t>
            </a:r>
          </a:p>
        </p:txBody>
      </p:sp>
      <p:sp>
        <p:nvSpPr>
          <p:cNvPr id="7232" name="양쪽 모서리가 잘린 사각형 7231"/>
          <p:cNvSpPr/>
          <p:nvPr/>
        </p:nvSpPr>
        <p:spPr>
          <a:xfrm>
            <a:off x="1" y="3"/>
            <a:ext cx="2742152" cy="1052109"/>
          </a:xfrm>
          <a:prstGeom prst="snip2SameRect">
            <a:avLst>
              <a:gd name="adj1" fmla="val 16667"/>
              <a:gd name="adj2" fmla="val 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5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졸업연구</a:t>
            </a:r>
          </a:p>
          <a:p>
            <a:pPr algn="ctr">
              <a:defRPr lang="ko-KR" altLang="en-US"/>
            </a:pPr>
            <a:r>
              <a:rPr lang="ko-KR" altLang="en-US" sz="25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수행일정</a:t>
            </a:r>
          </a:p>
        </p:txBody>
      </p:sp>
      <p:cxnSp>
        <p:nvCxnSpPr>
          <p:cNvPr id="7233" name="직선 연결선 7232"/>
          <p:cNvCxnSpPr/>
          <p:nvPr/>
        </p:nvCxnSpPr>
        <p:spPr>
          <a:xfrm>
            <a:off x="1" y="1052109"/>
            <a:ext cx="1216878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>
          <a:xfrm>
            <a:off x="1200673" y="2169597"/>
            <a:ext cx="184731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ko-KR" sz="1800" b="0" i="0" u="none" strike="noStrike" cap="none" normalizeH="0" baseline="0">
              <a:solidFill>
                <a:schemeClr val="tx1"/>
              </a:solidFill>
              <a:effectLst/>
              <a:latin typeface="굴림"/>
              <a:ea typeface="굴림"/>
              <a:cs typeface="굴림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26" y="1522375"/>
            <a:ext cx="11828342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TextBox 7173"/>
          <p:cNvSpPr txBox="1"/>
          <p:nvPr/>
        </p:nvSpPr>
        <p:spPr>
          <a:xfrm>
            <a:off x="9377829" y="260470"/>
            <a:ext cx="2938460" cy="2429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r" defTabSz="84362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kumimoji="1" lang="en-US" altLang="en-US" sz="1400" b="0" i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5</a:t>
            </a:r>
          </a:p>
        </p:txBody>
      </p:sp>
      <p:sp>
        <p:nvSpPr>
          <p:cNvPr id="7232" name="양쪽 모서리가 잘린 사각형 7231"/>
          <p:cNvSpPr/>
          <p:nvPr/>
        </p:nvSpPr>
        <p:spPr>
          <a:xfrm>
            <a:off x="2" y="3"/>
            <a:ext cx="3324740" cy="1052109"/>
          </a:xfrm>
          <a:prstGeom prst="snip2SameRect">
            <a:avLst>
              <a:gd name="adj1" fmla="val 16667"/>
              <a:gd name="adj2" fmla="val 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 lang="ko-KR" altLang="en-US"/>
            </a:pPr>
            <a:r>
              <a:rPr lang="ko-KR" altLang="en-US" sz="2500" b="1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필요기술 및 참고문헌</a:t>
            </a:r>
          </a:p>
        </p:txBody>
      </p:sp>
      <p:cxnSp>
        <p:nvCxnSpPr>
          <p:cNvPr id="7233" name="직선 연결선 7232"/>
          <p:cNvCxnSpPr/>
          <p:nvPr/>
        </p:nvCxnSpPr>
        <p:spPr>
          <a:xfrm>
            <a:off x="1" y="1052109"/>
            <a:ext cx="1216878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</p:cxnSp>
      <p:sp>
        <p:nvSpPr>
          <p:cNvPr id="7249" name="TextBox 7248"/>
          <p:cNvSpPr txBox="1"/>
          <p:nvPr/>
        </p:nvSpPr>
        <p:spPr>
          <a:xfrm>
            <a:off x="600028" y="1306353"/>
            <a:ext cx="1111350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  <a:cs typeface="맑은 고딕"/>
              </a:rPr>
              <a:t>※필요 기술 및 참고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  <a:cs typeface="맑은 고딕"/>
              </a:rPr>
              <a:t>문헌</a:t>
            </a:r>
            <a:endParaRPr lang="en-US" altLang="ko-KR" sz="2000" dirty="0">
              <a:latin typeface="맑은 고딕" pitchFamily="50" charset="-127"/>
              <a:ea typeface="맑은 고딕" pitchFamily="50" charset="-127"/>
              <a:cs typeface="맑은 고딕"/>
            </a:endParaRPr>
          </a:p>
          <a:p>
            <a:pPr>
              <a:defRPr lang="ko-KR" altLang="en-US"/>
            </a:pPr>
            <a:endParaRPr lang="ko-KR" altLang="en-US" sz="2000" dirty="0">
              <a:latin typeface="맑은 고딕" pitchFamily="50" charset="-127"/>
              <a:ea typeface="맑은 고딕" pitchFamily="50" charset="-127"/>
              <a:cs typeface="맑은 고딕"/>
            </a:endParaRPr>
          </a:p>
          <a:p>
            <a:pPr fontAlgn="base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2000" b="1" dirty="0" err="1" smtClean="0">
                <a:latin typeface="맑은 고딕" pitchFamily="50" charset="-127"/>
                <a:ea typeface="맑은 고딕" pitchFamily="50" charset="-127"/>
              </a:rPr>
              <a:t>안드로이드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API</a:t>
            </a:r>
          </a:p>
          <a:p>
            <a:pPr fontAlgn="base"/>
            <a:r>
              <a:rPr lang="en-US" altLang="ko-KR" sz="2000" u="sng" dirty="0" smtClean="0">
                <a:latin typeface="맑은 고딕" pitchFamily="50" charset="-127"/>
                <a:ea typeface="맑은 고딕" pitchFamily="50" charset="-127"/>
                <a:hlinkClick r:id="rId2"/>
              </a:rPr>
              <a:t>https</a:t>
            </a:r>
            <a:r>
              <a:rPr lang="en-US" altLang="ko-KR" sz="2000" u="sng" dirty="0">
                <a:latin typeface="맑은 고딕" pitchFamily="50" charset="-127"/>
                <a:ea typeface="맑은 고딕" pitchFamily="50" charset="-127"/>
                <a:hlinkClick r:id="rId2"/>
              </a:rPr>
              <a:t>://developer.android.com/guide</a:t>
            </a:r>
            <a:r>
              <a:rPr lang="en-US" altLang="ko-KR" sz="2000" u="sng" dirty="0" smtClean="0">
                <a:latin typeface="맑은 고딕" pitchFamily="50" charset="-127"/>
                <a:ea typeface="맑은 고딕" pitchFamily="50" charset="-127"/>
                <a:hlinkClick r:id="rId2"/>
              </a:rPr>
              <a:t>/</a:t>
            </a:r>
            <a:endParaRPr lang="en-US" altLang="ko-KR" sz="2000" u="sng" dirty="0" smtClean="0">
              <a:latin typeface="맑은 고딕" pitchFamily="50" charset="-127"/>
              <a:ea typeface="맑은 고딕" pitchFamily="50" charset="-127"/>
            </a:endParaRPr>
          </a:p>
          <a:p>
            <a:pPr fontAlgn="base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당구공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움직임 구현</a:t>
            </a:r>
          </a:p>
          <a:p>
            <a:pPr fontAlgn="base"/>
            <a:r>
              <a:rPr lang="en-US" altLang="ko-KR" sz="2000" u="sng" dirty="0" smtClean="0">
                <a:latin typeface="맑은 고딕" pitchFamily="50" charset="-127"/>
                <a:ea typeface="맑은 고딕" pitchFamily="50" charset="-127"/>
                <a:hlinkClick r:id="rId3"/>
              </a:rPr>
              <a:t>http</a:t>
            </a:r>
            <a:r>
              <a:rPr lang="en-US" altLang="ko-KR" sz="2000" u="sng" dirty="0">
                <a:latin typeface="맑은 고딕" pitchFamily="50" charset="-127"/>
                <a:ea typeface="맑은 고딕" pitchFamily="50" charset="-127"/>
                <a:hlinkClick r:id="rId3"/>
              </a:rPr>
              <a:t>://</a:t>
            </a:r>
            <a:r>
              <a:rPr lang="en-US" altLang="ko-KR" sz="2000" u="sng" dirty="0" smtClean="0">
                <a:latin typeface="맑은 고딕" pitchFamily="50" charset="-127"/>
                <a:ea typeface="맑은 고딕" pitchFamily="50" charset="-127"/>
                <a:hlinkClick r:id="rId3"/>
              </a:rPr>
              <a:t>tip.daum.net/openknow/38233107</a:t>
            </a:r>
            <a:endParaRPr lang="en-US" altLang="ko-KR" sz="2000" u="sng" dirty="0" smtClean="0">
              <a:latin typeface="맑은 고딕" pitchFamily="50" charset="-127"/>
              <a:ea typeface="맑은 고딕" pitchFamily="50" charset="-127"/>
            </a:endParaRPr>
          </a:p>
          <a:p>
            <a:pPr fontAlgn="base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2D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물체 충돌처리 알고리즘</a:t>
            </a:r>
          </a:p>
          <a:p>
            <a:pPr fontAlgn="base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에드워드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엔젤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, “OpenGL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을 이용한 컴퓨터 그래픽스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[5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판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]”,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사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이텍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    미디어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, 2009. 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  <a:p>
            <a:pPr fontAlgn="base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hlinkClick r:id="rId4"/>
              </a:rPr>
              <a:t>http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  <a:hlinkClick r:id="rId4"/>
              </a:rPr>
              <a:t>://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hlinkClick r:id="rId4"/>
              </a:rPr>
              <a:t>tt91.tistory.com/57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fontAlgn="base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Node.js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서버 </a:t>
            </a:r>
          </a:p>
          <a:p>
            <a:pPr fontAlgn="base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변정훈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, “Node.js </a:t>
            </a: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노드제이에스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프로그래밍”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에이콘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출판사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	2012.</a:t>
            </a:r>
          </a:p>
          <a:p>
            <a:pPr fontAlgn="base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2000" b="1" dirty="0" err="1" smtClean="0">
                <a:latin typeface="맑은 고딕" pitchFamily="50" charset="-127"/>
                <a:ea typeface="맑은 고딕" pitchFamily="50" charset="-127"/>
              </a:rPr>
              <a:t>스마트폰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센서</a:t>
            </a:r>
          </a:p>
          <a:p>
            <a:pPr fontAlgn="base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살뱅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라타부이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허윤규 역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, “</a:t>
            </a: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안드로이드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NDK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프로그래밍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JNI	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C/C++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라이브러리를 활용한 </a:t>
            </a: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네이티브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안드로이드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어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플리케이션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acorn+PACKT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”, </a:t>
            </a: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에이콘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출판사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, 2012.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  <a:p>
            <a:pPr>
              <a:defRPr lang="ko-KR" altLang="en-US"/>
            </a:pP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 </a:t>
            </a:r>
            <a:endParaRPr lang="ko-KR" altLang="en-US" sz="2000" dirty="0"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제목 1"/>
          <p:cNvSpPr>
            <a:spLocks noGrp="1"/>
          </p:cNvSpPr>
          <p:nvPr>
            <p:ph type="title"/>
          </p:nvPr>
        </p:nvSpPr>
        <p:spPr>
          <a:xfrm>
            <a:off x="943052" y="331939"/>
            <a:ext cx="7141658" cy="563822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l" defTabSz="84362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kumimoji="0" lang="ko-KR" altLang="en-US" sz="3000" b="1" i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Arial"/>
              </a:rPr>
              <a:t>차        례</a:t>
            </a:r>
          </a:p>
        </p:txBody>
      </p:sp>
      <p:sp>
        <p:nvSpPr>
          <p:cNvPr id="4101" name="TextBox 4100"/>
          <p:cNvSpPr txBox="1"/>
          <p:nvPr/>
        </p:nvSpPr>
        <p:spPr>
          <a:xfrm>
            <a:off x="9377829" y="260470"/>
            <a:ext cx="2938460" cy="2429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r" defTabSz="84362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kumimoji="1" lang="en-US" altLang="en-US" sz="1400" b="0" i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2</a:t>
            </a:r>
          </a:p>
        </p:txBody>
      </p:sp>
      <p:sp>
        <p:nvSpPr>
          <p:cNvPr id="4102" name="직사각형 4101"/>
          <p:cNvSpPr/>
          <p:nvPr/>
        </p:nvSpPr>
        <p:spPr>
          <a:xfrm>
            <a:off x="2286479" y="721054"/>
            <a:ext cx="255992" cy="3668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anchor="ctr"/>
          <a:lstStyle/>
          <a:p>
            <a:pPr>
              <a:defRPr lang="ko-KR" altLang="en-US"/>
            </a:pPr>
            <a:endParaRPr lang="ko-KR"/>
          </a:p>
        </p:txBody>
      </p:sp>
      <p:cxnSp>
        <p:nvCxnSpPr>
          <p:cNvPr id="4141" name="직선 연결선 4140"/>
          <p:cNvCxnSpPr/>
          <p:nvPr/>
        </p:nvCxnSpPr>
        <p:spPr>
          <a:xfrm rot="10800000">
            <a:off x="2" y="908055"/>
            <a:ext cx="3535974" cy="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2" name="이등변 삼각형 4141"/>
          <p:cNvSpPr/>
          <p:nvPr/>
        </p:nvSpPr>
        <p:spPr>
          <a:xfrm rot="5400000">
            <a:off x="3125273" y="1501898"/>
            <a:ext cx="432162" cy="396910"/>
          </a:xfrm>
          <a:prstGeom prst="triangle">
            <a:avLst>
              <a:gd name="adj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2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200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144" name="이등변 삼각형 4143"/>
          <p:cNvSpPr/>
          <p:nvPr/>
        </p:nvSpPr>
        <p:spPr>
          <a:xfrm rot="5400000">
            <a:off x="3125272" y="2150140"/>
            <a:ext cx="432162" cy="396912"/>
          </a:xfrm>
          <a:prstGeom prst="triangle">
            <a:avLst>
              <a:gd name="adj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2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200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145" name="이등변 삼각형 4144"/>
          <p:cNvSpPr/>
          <p:nvPr/>
        </p:nvSpPr>
        <p:spPr>
          <a:xfrm rot="5400000">
            <a:off x="3142927" y="2798383"/>
            <a:ext cx="432162" cy="396912"/>
          </a:xfrm>
          <a:prstGeom prst="triangle">
            <a:avLst>
              <a:gd name="adj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2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200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146" name="이등변 삼각형 4145"/>
          <p:cNvSpPr/>
          <p:nvPr/>
        </p:nvSpPr>
        <p:spPr>
          <a:xfrm rot="5400000">
            <a:off x="3141883" y="3446626"/>
            <a:ext cx="432162" cy="396912"/>
          </a:xfrm>
          <a:prstGeom prst="triangle">
            <a:avLst>
              <a:gd name="adj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2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200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147" name="이등변 삼각형 4146"/>
          <p:cNvSpPr/>
          <p:nvPr/>
        </p:nvSpPr>
        <p:spPr>
          <a:xfrm rot="5400000">
            <a:off x="3142927" y="4136241"/>
            <a:ext cx="432162" cy="396912"/>
          </a:xfrm>
          <a:prstGeom prst="triangle">
            <a:avLst>
              <a:gd name="adj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2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200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148" name="이등변 삼각형 4147"/>
          <p:cNvSpPr/>
          <p:nvPr/>
        </p:nvSpPr>
        <p:spPr>
          <a:xfrm rot="5400000">
            <a:off x="3142927" y="4743112"/>
            <a:ext cx="432162" cy="396912"/>
          </a:xfrm>
          <a:prstGeom prst="triangle">
            <a:avLst>
              <a:gd name="adj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2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200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150" name="TextBox 4149"/>
          <p:cNvSpPr txBox="1"/>
          <p:nvPr/>
        </p:nvSpPr>
        <p:spPr>
          <a:xfrm>
            <a:off x="4077128" y="2148541"/>
            <a:ext cx="57552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ko-KR" sz="2000" dirty="0">
                <a:latin typeface="맑은 고딕"/>
                <a:ea typeface="맑은 고딕"/>
                <a:cs typeface="맑은 고딕"/>
              </a:rPr>
              <a:t>관련 연구 및 사례</a:t>
            </a:r>
          </a:p>
        </p:txBody>
      </p:sp>
      <p:sp>
        <p:nvSpPr>
          <p:cNvPr id="4151" name="TextBox 4150"/>
          <p:cNvSpPr txBox="1"/>
          <p:nvPr/>
        </p:nvSpPr>
        <p:spPr>
          <a:xfrm>
            <a:off x="4077128" y="2796784"/>
            <a:ext cx="57552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ko-KR" sz="2000" dirty="0">
                <a:latin typeface="맑은 고딕"/>
                <a:ea typeface="맑은 고딕"/>
                <a:cs typeface="맑은 고딕"/>
              </a:rPr>
              <a:t>시스템 수행 시나리오</a:t>
            </a:r>
          </a:p>
        </p:txBody>
      </p:sp>
      <p:sp>
        <p:nvSpPr>
          <p:cNvPr id="4152" name="TextBox 4151"/>
          <p:cNvSpPr txBox="1"/>
          <p:nvPr/>
        </p:nvSpPr>
        <p:spPr>
          <a:xfrm>
            <a:off x="4075503" y="3430587"/>
            <a:ext cx="57552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ko-KR" sz="2000" dirty="0">
                <a:latin typeface="맑은 고딕"/>
                <a:ea typeface="맑은 고딕"/>
                <a:cs typeface="맑은 고딕"/>
              </a:rPr>
              <a:t>시스템 구성도</a:t>
            </a:r>
          </a:p>
        </p:txBody>
      </p:sp>
      <p:sp>
        <p:nvSpPr>
          <p:cNvPr id="4154" name="TextBox 4153"/>
          <p:cNvSpPr txBox="1"/>
          <p:nvPr/>
        </p:nvSpPr>
        <p:spPr>
          <a:xfrm>
            <a:off x="4061302" y="4798740"/>
            <a:ext cx="57552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000">
                <a:latin typeface="맑은 고딕"/>
                <a:ea typeface="맑은 고딕"/>
                <a:cs typeface="맑은 고딕"/>
              </a:rPr>
              <a:t>업무 분담</a:t>
            </a:r>
          </a:p>
        </p:txBody>
      </p:sp>
      <p:sp>
        <p:nvSpPr>
          <p:cNvPr id="4155" name="TextBox 4154"/>
          <p:cNvSpPr txBox="1"/>
          <p:nvPr/>
        </p:nvSpPr>
        <p:spPr>
          <a:xfrm>
            <a:off x="4075503" y="1500298"/>
            <a:ext cx="57552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ko-KR" sz="2000" dirty="0">
                <a:latin typeface="맑은 고딕"/>
                <a:ea typeface="맑은 고딕"/>
                <a:cs typeface="맑은 고딕"/>
              </a:rPr>
              <a:t>졸업연구개요</a:t>
            </a:r>
          </a:p>
        </p:txBody>
      </p:sp>
      <p:sp>
        <p:nvSpPr>
          <p:cNvPr id="4157" name="TextBox 4156"/>
          <p:cNvSpPr txBox="1"/>
          <p:nvPr/>
        </p:nvSpPr>
        <p:spPr>
          <a:xfrm>
            <a:off x="4102670" y="4150668"/>
            <a:ext cx="28520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2000" dirty="0">
                <a:latin typeface="맑은 고딕"/>
                <a:ea typeface="맑은 고딕"/>
                <a:cs typeface="맑은 고딕"/>
              </a:rPr>
              <a:t>개발 환경 및 개발 방법</a:t>
            </a:r>
          </a:p>
        </p:txBody>
      </p:sp>
      <p:sp>
        <p:nvSpPr>
          <p:cNvPr id="4158" name="이등변 삼각형 4145"/>
          <p:cNvSpPr/>
          <p:nvPr/>
        </p:nvSpPr>
        <p:spPr>
          <a:xfrm rot="5400000">
            <a:off x="3158207" y="5392429"/>
            <a:ext cx="432162" cy="396912"/>
          </a:xfrm>
          <a:prstGeom prst="triangle">
            <a:avLst>
              <a:gd name="adj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2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200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159" name="TextBox 4153"/>
          <p:cNvSpPr txBox="1"/>
          <p:nvPr/>
        </p:nvSpPr>
        <p:spPr>
          <a:xfrm>
            <a:off x="4061302" y="5390830"/>
            <a:ext cx="57552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000" dirty="0">
                <a:latin typeface="맑은 고딕"/>
                <a:ea typeface="맑은 고딕"/>
                <a:cs typeface="맑은 고딕"/>
              </a:rPr>
              <a:t>종합설계 수행일정</a:t>
            </a:r>
          </a:p>
        </p:txBody>
      </p:sp>
      <p:sp>
        <p:nvSpPr>
          <p:cNvPr id="4160" name="이등변 삼각형 4145"/>
          <p:cNvSpPr/>
          <p:nvPr/>
        </p:nvSpPr>
        <p:spPr>
          <a:xfrm rot="5400000">
            <a:off x="3158207" y="6004497"/>
            <a:ext cx="432162" cy="396912"/>
          </a:xfrm>
          <a:prstGeom prst="triangle">
            <a:avLst>
              <a:gd name="adj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2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200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161" name="TextBox 4153"/>
          <p:cNvSpPr txBox="1"/>
          <p:nvPr/>
        </p:nvSpPr>
        <p:spPr>
          <a:xfrm>
            <a:off x="4061302" y="6022875"/>
            <a:ext cx="57552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rtl="0" eaLnBrk="1" latinLnBrk="1" hangingPunct="1">
              <a:defRPr lang="ko-KR" altLang="en-US"/>
            </a:pPr>
            <a:r>
              <a:rPr lang="ko-KR" altLang="en-US" sz="2000" dirty="0">
                <a:latin typeface="맑은 고딕"/>
                <a:ea typeface="맑은 고딕"/>
                <a:cs typeface="맑은 고딕"/>
              </a:rPr>
              <a:t>필요기술 및 참고 문헌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extBox 5124"/>
          <p:cNvSpPr txBox="1"/>
          <p:nvPr/>
        </p:nvSpPr>
        <p:spPr>
          <a:xfrm>
            <a:off x="687059" y="1427815"/>
            <a:ext cx="11342623" cy="52791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1424" lvl="0" indent="-341424" algn="l" defTabSz="857127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v"/>
              <a:defRPr lang="ko-KR" altLang="en-US"/>
            </a:pPr>
            <a:r>
              <a:rPr kumimoji="0" lang="ko-KR" altLang="en-US" sz="2400" b="1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연구 개발 배경</a:t>
            </a:r>
          </a:p>
          <a:p>
            <a:pPr marL="741606" lvl="1" indent="-285844" algn="l" defTabSz="857127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Ø"/>
              <a:defRPr lang="ko-KR" altLang="en-US"/>
            </a:pPr>
            <a:r>
              <a:rPr kumimoji="1" lang="ko-KR" altLang="en-US" sz="20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당구를 즐기려는 사람은 늘어가는 추세이고, 당구 아카데미도 늘어가고 </a:t>
            </a:r>
            <a:r>
              <a:rPr kumimoji="1" lang="ko-KR" altLang="en-US" sz="2000" b="0" i="0" dirty="0" smtClean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있다</a:t>
            </a:r>
            <a:r>
              <a:rPr kumimoji="1" lang="ko-KR" altLang="en-US" sz="20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. </a:t>
            </a:r>
            <a:r>
              <a:rPr kumimoji="1" lang="ko-KR" altLang="en-US" sz="2000" b="0" i="0" dirty="0" smtClean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즉</a:t>
            </a:r>
            <a:r>
              <a:rPr kumimoji="1" lang="ko-KR" altLang="en-US" sz="20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, 당구에 대한 학습의 수요가 증가하고 있다</a:t>
            </a:r>
            <a:r>
              <a:rPr kumimoji="1" lang="ko-KR" altLang="en-US" sz="2000" b="0" i="0" dirty="0" smtClean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.</a:t>
            </a:r>
            <a:endParaRPr kumimoji="1" lang="en-US" altLang="ko-KR" sz="2000" b="0" i="0" dirty="0" smtClean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741606" lvl="1" indent="-285844" algn="l" defTabSz="857127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Ø"/>
              <a:defRPr lang="ko-KR" altLang="en-US"/>
            </a:pPr>
            <a:r>
              <a:rPr kumimoji="1" lang="ko-KR" altLang="en-US" sz="2000" dirty="0" smtClean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쉽고 직관적이고 교육목적의 </a:t>
            </a:r>
            <a:r>
              <a:rPr kumimoji="1" lang="ko-KR" altLang="en-US" sz="2000" dirty="0" smtClean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애플리케이션이 </a:t>
            </a:r>
            <a:r>
              <a:rPr kumimoji="1" lang="ko-KR" altLang="en-US" sz="2000" dirty="0" smtClean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많지 않다</a:t>
            </a:r>
            <a:r>
              <a:rPr kumimoji="1" lang="en-US" altLang="ko-KR" sz="2000" dirty="0" smtClean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.</a:t>
            </a:r>
            <a:endParaRPr kumimoji="1" lang="en-US" altLang="ko-KR" sz="2000" b="0" i="0" dirty="0" smtClean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741606" lvl="1" indent="-285844" algn="l" defTabSz="857127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Ø"/>
              <a:defRPr lang="ko-KR" altLang="en-US"/>
            </a:pPr>
            <a:endParaRPr kumimoji="1" lang="ko-KR" altLang="en-US" sz="2000" b="0" i="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341424" lvl="0" indent="-341424" algn="l" defTabSz="857127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v"/>
              <a:defRPr lang="ko-KR" altLang="en-US"/>
            </a:pPr>
            <a:r>
              <a:rPr kumimoji="0" lang="ko-KR" altLang="en-US" sz="2400" b="1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연구 개발 목표</a:t>
            </a:r>
          </a:p>
          <a:p>
            <a:pPr marL="741606" lvl="1" indent="-285844" algn="l" defTabSz="857127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Ø"/>
              <a:defRPr lang="ko-KR" altLang="en-US"/>
            </a:pPr>
            <a:r>
              <a:rPr kumimoji="1" lang="ko-KR" altLang="en-US" sz="20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3</a:t>
            </a:r>
            <a:r>
              <a:rPr kumimoji="1" lang="ko-KR" altLang="en-US" sz="2000" b="0" i="0" dirty="0" smtClean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구 </a:t>
            </a:r>
            <a:r>
              <a:rPr kumimoji="1" lang="ko-KR" altLang="en-US" sz="2000" dirty="0" smtClean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입문한</a:t>
            </a:r>
            <a:r>
              <a:rPr kumimoji="1" lang="ko-KR" altLang="en-US" sz="2000" b="0" i="0" dirty="0" smtClean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kumimoji="1" lang="ko-KR" altLang="en-US" sz="20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사용자들에게 </a:t>
            </a:r>
            <a:r>
              <a:rPr kumimoji="1" lang="ko-KR" altLang="en-US" sz="2000" b="0" i="0" dirty="0" smtClean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감각을 익히게 </a:t>
            </a:r>
            <a:r>
              <a:rPr kumimoji="1" lang="ko-KR" altLang="en-US" sz="2000" dirty="0" smtClean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한다</a:t>
            </a:r>
            <a:r>
              <a:rPr kumimoji="1" lang="en-US" altLang="ko-KR" sz="2000" dirty="0" smtClean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.</a:t>
            </a:r>
            <a:endParaRPr kumimoji="1" lang="en-US" altLang="ko-KR" sz="2000" b="0" i="0" dirty="0" smtClean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741606" lvl="1" indent="-285844" algn="l" defTabSz="857127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Ø"/>
              <a:defRPr lang="ko-KR" altLang="en-US"/>
            </a:pPr>
            <a:r>
              <a:rPr kumimoji="1" lang="ko-KR" altLang="en-US" sz="2000" b="0" i="0" dirty="0" smtClean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3구 </a:t>
            </a:r>
            <a:r>
              <a:rPr kumimoji="1" lang="ko-KR" altLang="en-US" sz="2000" b="0" i="0" dirty="0" err="1" smtClean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숙련자</a:t>
            </a:r>
            <a:r>
              <a:rPr kumimoji="1" lang="ko-KR" altLang="en-US" sz="2000" b="0" i="0" dirty="0" smtClean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kumimoji="1" lang="ko-KR" altLang="en-US" sz="2000" b="0" i="0" dirty="0" smtClean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는 프로</a:t>
            </a:r>
            <a:r>
              <a:rPr kumimoji="1" lang="en-US" altLang="ko-KR" sz="20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kumimoji="1" lang="ko-KR" altLang="en-US" sz="2000" dirty="0" smtClean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가 친 경로와의 비교를 통한 피드백을 얻을 수 있다</a:t>
            </a:r>
            <a:r>
              <a:rPr kumimoji="1" lang="en-US" altLang="ko-KR" sz="2000" dirty="0" smtClean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.</a:t>
            </a:r>
          </a:p>
          <a:p>
            <a:pPr marL="741606" lvl="1" indent="-285844" algn="l" defTabSz="857127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Ø"/>
              <a:defRPr lang="ko-KR" altLang="en-US"/>
            </a:pPr>
            <a:endParaRPr kumimoji="1" lang="ko-KR" altLang="en-US" sz="2000" b="0" i="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341424" lvl="0" indent="-341424" algn="l" defTabSz="857127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v"/>
              <a:defRPr lang="ko-KR" altLang="en-US"/>
            </a:pPr>
            <a:r>
              <a:rPr kumimoji="0" lang="ko-KR" altLang="en-US" sz="2400" b="1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연구 개발 효과</a:t>
            </a:r>
          </a:p>
          <a:p>
            <a:pPr marL="741606" lvl="1" indent="-285844" algn="l" defTabSz="857127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Ø"/>
              <a:defRPr lang="ko-KR" altLang="en-US"/>
            </a:pPr>
            <a:r>
              <a:rPr kumimoji="1" lang="ko-KR" altLang="en-US" sz="2000" b="0" i="0" dirty="0" smtClean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점점 </a:t>
            </a:r>
            <a:r>
              <a:rPr kumimoji="1" lang="ko-KR" altLang="en-US" sz="20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더 커지고 있는 한국 당구 시장에서 상업화를 노려볼 수 있다.</a:t>
            </a:r>
          </a:p>
          <a:p>
            <a:pPr marL="741606" lvl="1" indent="-285844" algn="l" defTabSz="857127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Ø"/>
              <a:defRPr lang="ko-KR" altLang="en-US"/>
            </a:pPr>
            <a:r>
              <a:rPr kumimoji="1" lang="ko-KR" altLang="en-US" sz="20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kumimoji="1" lang="ko-KR" altLang="en-US" sz="2000" b="0" i="0" dirty="0" smtClean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4구 뿐 만이 </a:t>
            </a:r>
            <a:r>
              <a:rPr kumimoji="1" lang="ko-KR" altLang="en-US" sz="20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아닌 3구를 치는 사람을 늘려 관심도를 높일 수 </a:t>
            </a:r>
            <a:r>
              <a:rPr kumimoji="1" lang="ko-KR" altLang="en-US" sz="2000" b="0" i="0" dirty="0" smtClean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있다</a:t>
            </a:r>
            <a:r>
              <a:rPr kumimoji="1" lang="en-US" altLang="ko-KR" sz="2000" b="0" i="0" dirty="0" smtClean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.</a:t>
            </a:r>
            <a:endParaRPr kumimoji="1" lang="ko-KR" altLang="en-US" sz="2000" b="0" i="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126" name="TextBox 5125"/>
          <p:cNvSpPr txBox="1"/>
          <p:nvPr/>
        </p:nvSpPr>
        <p:spPr>
          <a:xfrm>
            <a:off x="9377829" y="260470"/>
            <a:ext cx="2938460" cy="2429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r" defTabSz="857127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kumimoji="1" lang="en-US" altLang="en-US" sz="1400" b="0" i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3</a:t>
            </a:r>
          </a:p>
        </p:txBody>
      </p:sp>
      <p:sp>
        <p:nvSpPr>
          <p:cNvPr id="5135" name="양쪽 모서리가 잘린 사각형 5134"/>
          <p:cNvSpPr/>
          <p:nvPr/>
        </p:nvSpPr>
        <p:spPr>
          <a:xfrm>
            <a:off x="1" y="3"/>
            <a:ext cx="2742152" cy="1052109"/>
          </a:xfrm>
          <a:prstGeom prst="snip2SameRect">
            <a:avLst>
              <a:gd name="adj1" fmla="val 16667"/>
              <a:gd name="adj2" fmla="val 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cxnSp>
        <p:nvCxnSpPr>
          <p:cNvPr id="5136" name="직선 연결선 5135"/>
          <p:cNvCxnSpPr/>
          <p:nvPr/>
        </p:nvCxnSpPr>
        <p:spPr>
          <a:xfrm>
            <a:off x="1" y="1052109"/>
            <a:ext cx="1216878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</p:cxnSp>
      <p:sp>
        <p:nvSpPr>
          <p:cNvPr id="5143" name="TextBox 5142"/>
          <p:cNvSpPr txBox="1"/>
          <p:nvPr/>
        </p:nvSpPr>
        <p:spPr>
          <a:xfrm>
            <a:off x="297684" y="206288"/>
            <a:ext cx="214678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5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졸업연구 </a:t>
            </a:r>
          </a:p>
          <a:p>
            <a:pPr algn="ctr">
              <a:defRPr lang="ko-KR" altLang="en-US"/>
            </a:pPr>
            <a:r>
              <a:rPr lang="ko-KR" altLang="en-US" sz="25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개요</a:t>
            </a:r>
            <a:endParaRPr lang="ko-KR" altLang="en-US" sz="25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extBox 6149"/>
          <p:cNvSpPr txBox="1"/>
          <p:nvPr/>
        </p:nvSpPr>
        <p:spPr>
          <a:xfrm>
            <a:off x="9377829" y="260470"/>
            <a:ext cx="2938460" cy="2429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r" defTabSz="87084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kumimoji="1" lang="en-US" altLang="en-US" sz="1400" b="0" i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4</a:t>
            </a:r>
          </a:p>
        </p:txBody>
      </p:sp>
      <p:sp>
        <p:nvSpPr>
          <p:cNvPr id="6152" name="양쪽 모서리가 잘린 사각형 6151"/>
          <p:cNvSpPr/>
          <p:nvPr/>
        </p:nvSpPr>
        <p:spPr>
          <a:xfrm>
            <a:off x="17497" y="3"/>
            <a:ext cx="2742152" cy="1052109"/>
          </a:xfrm>
          <a:prstGeom prst="snip2SameRect">
            <a:avLst>
              <a:gd name="adj1" fmla="val 16667"/>
              <a:gd name="adj2" fmla="val 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5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관련 연구 및 사례</a:t>
            </a:r>
          </a:p>
        </p:txBody>
      </p:sp>
      <p:cxnSp>
        <p:nvCxnSpPr>
          <p:cNvPr id="6153" name="직선 연결선 6152"/>
          <p:cNvCxnSpPr/>
          <p:nvPr/>
        </p:nvCxnSpPr>
        <p:spPr>
          <a:xfrm>
            <a:off x="1" y="1052109"/>
            <a:ext cx="1216878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23" y="1666391"/>
            <a:ext cx="8446224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오른쪽 화살표 1"/>
          <p:cNvSpPr/>
          <p:nvPr/>
        </p:nvSpPr>
        <p:spPr>
          <a:xfrm>
            <a:off x="8284007" y="3768172"/>
            <a:ext cx="714079" cy="468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984641" y="3540533"/>
            <a:ext cx="35798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구현하고자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하는 시스템은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사용자가 직관적이고 체험적으로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당구를 배울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extBox 6149"/>
          <p:cNvSpPr txBox="1"/>
          <p:nvPr/>
        </p:nvSpPr>
        <p:spPr>
          <a:xfrm>
            <a:off x="9377829" y="260470"/>
            <a:ext cx="2938460" cy="2429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r" defTabSz="87084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kumimoji="1" lang="en-US" altLang="en-US" sz="1400" b="0" i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4</a:t>
            </a:r>
          </a:p>
        </p:txBody>
      </p:sp>
      <p:sp>
        <p:nvSpPr>
          <p:cNvPr id="6152" name="양쪽 모서리가 잘린 사각형 6151"/>
          <p:cNvSpPr/>
          <p:nvPr/>
        </p:nvSpPr>
        <p:spPr>
          <a:xfrm>
            <a:off x="1" y="3"/>
            <a:ext cx="2742152" cy="1052109"/>
          </a:xfrm>
          <a:prstGeom prst="snip2SameRect">
            <a:avLst>
              <a:gd name="adj1" fmla="val 16667"/>
              <a:gd name="adj2" fmla="val 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5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관련 연구 및 사례</a:t>
            </a:r>
          </a:p>
        </p:txBody>
      </p:sp>
      <p:cxnSp>
        <p:nvCxnSpPr>
          <p:cNvPr id="6153" name="직선 연결선 6152"/>
          <p:cNvCxnSpPr/>
          <p:nvPr/>
        </p:nvCxnSpPr>
        <p:spPr>
          <a:xfrm>
            <a:off x="1" y="1052109"/>
            <a:ext cx="1216878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</p:cxnSp>
      <p:sp>
        <p:nvSpPr>
          <p:cNvPr id="6160" name="TextBox 6159"/>
          <p:cNvSpPr txBox="1"/>
          <p:nvPr/>
        </p:nvSpPr>
        <p:spPr>
          <a:xfrm>
            <a:off x="3039835" y="2426514"/>
            <a:ext cx="873204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  <a:defRPr lang="ko-KR" altLang="en-US"/>
            </a:pP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당구 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프로들이 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친 당구의 이동 경로를 통해 좋은 경로를 알 수 있다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.</a:t>
            </a:r>
          </a:p>
          <a:p>
            <a:pPr marL="342900" indent="-342900">
              <a:buFontTx/>
              <a:buChar char="-"/>
              <a:defRPr lang="ko-KR" altLang="en-US"/>
            </a:pPr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  <a:p>
            <a:pPr marL="342900" indent="-342900">
              <a:buFontTx/>
              <a:buChar char="-"/>
              <a:defRPr lang="ko-KR" altLang="en-US"/>
            </a:pP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문제를 풀어 보면서 당점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, 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두께에 대한 감각을 익힐 수 있다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.</a:t>
            </a:r>
          </a:p>
          <a:p>
            <a:pPr marL="342900" indent="-342900">
              <a:buFontTx/>
              <a:buChar char="-"/>
              <a:defRPr lang="ko-KR" altLang="en-US"/>
            </a:pPr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  <a:p>
            <a:pPr marL="342900" indent="-342900">
              <a:buFontTx/>
              <a:buChar char="-"/>
              <a:defRPr lang="ko-KR" altLang="en-US"/>
            </a:pP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입문자의 경우 감각을 익힐 수 있고 </a:t>
            </a:r>
            <a:r>
              <a:rPr lang="ko-KR" altLang="en-US" sz="2000" dirty="0" err="1" smtClean="0">
                <a:latin typeface="맑은 고딕"/>
                <a:ea typeface="맑은 고딕"/>
                <a:cs typeface="맑은 고딕"/>
              </a:rPr>
              <a:t>숙련자는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(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바둑의 </a:t>
            </a:r>
            <a:r>
              <a:rPr lang="ko-KR" altLang="en-US" sz="2000" dirty="0" err="1" smtClean="0">
                <a:latin typeface="맑은 고딕"/>
                <a:ea typeface="맑은 고딕"/>
                <a:cs typeface="맑은 고딕"/>
              </a:rPr>
              <a:t>기보를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학습하듯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) 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프로의 경로를 학습해 실력을 </a:t>
            </a:r>
            <a:r>
              <a:rPr lang="ko-KR" altLang="en-US" sz="2000" dirty="0" err="1" smtClean="0">
                <a:latin typeface="맑은 고딕"/>
                <a:ea typeface="맑은 고딕"/>
                <a:cs typeface="맑은 고딕"/>
              </a:rPr>
              <a:t>향상할수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있다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.</a:t>
            </a:r>
            <a:endParaRPr lang="ko-KR" altLang="en-US" sz="2000" dirty="0"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6162" name="그림 616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54508" y="2204545"/>
            <a:ext cx="1587644" cy="2329385"/>
          </a:xfrm>
          <a:prstGeom prst="rect">
            <a:avLst/>
          </a:prstGeom>
        </p:spPr>
      </p:pic>
      <p:sp>
        <p:nvSpPr>
          <p:cNvPr id="6164" name="타원형 설명선 6163"/>
          <p:cNvSpPr/>
          <p:nvPr/>
        </p:nvSpPr>
        <p:spPr>
          <a:xfrm>
            <a:off x="1253735" y="1196163"/>
            <a:ext cx="4961388" cy="1080405"/>
          </a:xfrm>
          <a:prstGeom prst="wedgeEllipseCallout">
            <a:avLst>
              <a:gd name="adj1" fmla="val -20833"/>
              <a:gd name="adj2" fmla="val 62500"/>
            </a:avLst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3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165" name="TextBox 6164"/>
          <p:cNvSpPr txBox="1"/>
          <p:nvPr/>
        </p:nvSpPr>
        <p:spPr>
          <a:xfrm>
            <a:off x="2345242" y="1412244"/>
            <a:ext cx="3274516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500" b="1"/>
              <a:t>차 별 성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TextBox 7173"/>
          <p:cNvSpPr txBox="1"/>
          <p:nvPr/>
        </p:nvSpPr>
        <p:spPr>
          <a:xfrm>
            <a:off x="9377829" y="260470"/>
            <a:ext cx="2938460" cy="2429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r" defTabSz="817265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kumimoji="1" lang="en-US" altLang="en-US" sz="1400" b="0" i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5</a:t>
            </a:r>
          </a:p>
        </p:txBody>
      </p:sp>
      <p:sp>
        <p:nvSpPr>
          <p:cNvPr id="7232" name="양쪽 모서리가 잘린 사각형 7231"/>
          <p:cNvSpPr/>
          <p:nvPr/>
        </p:nvSpPr>
        <p:spPr>
          <a:xfrm>
            <a:off x="1" y="3"/>
            <a:ext cx="2742152" cy="1052109"/>
          </a:xfrm>
          <a:prstGeom prst="snip2SameRect">
            <a:avLst>
              <a:gd name="adj1" fmla="val 16667"/>
              <a:gd name="adj2" fmla="val 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5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시나리오</a:t>
            </a:r>
          </a:p>
        </p:txBody>
      </p:sp>
      <p:cxnSp>
        <p:nvCxnSpPr>
          <p:cNvPr id="7233" name="직선 연결선 7232"/>
          <p:cNvCxnSpPr/>
          <p:nvPr/>
        </p:nvCxnSpPr>
        <p:spPr>
          <a:xfrm>
            <a:off x="1" y="1052109"/>
            <a:ext cx="1216878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</p:cxnSp>
      <p:sp>
        <p:nvSpPr>
          <p:cNvPr id="7247" name="모서리가 둥근 직사각형 7246"/>
          <p:cNvSpPr/>
          <p:nvPr/>
        </p:nvSpPr>
        <p:spPr>
          <a:xfrm>
            <a:off x="5257682" y="1347247"/>
            <a:ext cx="1583165" cy="540060"/>
          </a:xfrm>
          <a:prstGeom prst="roundRect">
            <a:avLst>
              <a:gd name="adj" fmla="val 16667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3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248" name="TextBox 7247"/>
          <p:cNvSpPr txBox="1"/>
          <p:nvPr/>
        </p:nvSpPr>
        <p:spPr>
          <a:xfrm>
            <a:off x="5454562" y="1448805"/>
            <a:ext cx="1239005" cy="366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dirty="0">
                <a:latin typeface="맑은 고딕"/>
                <a:ea typeface="맑은 고딕"/>
                <a:cs typeface="맑은 고딕"/>
              </a:rPr>
              <a:t>훈련 시작</a:t>
            </a:r>
          </a:p>
        </p:txBody>
      </p:sp>
      <p:sp>
        <p:nvSpPr>
          <p:cNvPr id="7249" name="모서리가 둥근 직사각형 7248"/>
          <p:cNvSpPr/>
          <p:nvPr/>
        </p:nvSpPr>
        <p:spPr>
          <a:xfrm>
            <a:off x="5257682" y="2283351"/>
            <a:ext cx="1583165" cy="540060"/>
          </a:xfrm>
          <a:prstGeom prst="roundRect">
            <a:avLst>
              <a:gd name="adj" fmla="val 16667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3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250" name="TextBox 7249"/>
          <p:cNvSpPr txBox="1"/>
          <p:nvPr/>
        </p:nvSpPr>
        <p:spPr>
          <a:xfrm>
            <a:off x="5356886" y="2386425"/>
            <a:ext cx="1239003" cy="366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dirty="0">
                <a:latin typeface="맑은 고딕"/>
                <a:ea typeface="맑은 고딕"/>
                <a:cs typeface="맑은 고딕"/>
              </a:rPr>
              <a:t>문제 제출</a:t>
            </a:r>
          </a:p>
        </p:txBody>
      </p:sp>
      <p:sp>
        <p:nvSpPr>
          <p:cNvPr id="7251" name="모서리가 둥근 직사각형 7250"/>
          <p:cNvSpPr/>
          <p:nvPr/>
        </p:nvSpPr>
        <p:spPr>
          <a:xfrm>
            <a:off x="3564483" y="3280739"/>
            <a:ext cx="1044116" cy="694800"/>
          </a:xfrm>
          <a:prstGeom prst="roundRect">
            <a:avLst>
              <a:gd name="adj" fmla="val 16667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3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252" name="TextBox 7251"/>
          <p:cNvSpPr txBox="1"/>
          <p:nvPr/>
        </p:nvSpPr>
        <p:spPr>
          <a:xfrm>
            <a:off x="3422455" y="3429003"/>
            <a:ext cx="1305222" cy="366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>
                <a:latin typeface="맑은 고딕"/>
                <a:ea typeface="맑은 고딕"/>
                <a:cs typeface="맑은 고딕"/>
              </a:rPr>
              <a:t>당점</a:t>
            </a:r>
          </a:p>
        </p:txBody>
      </p:sp>
      <p:sp>
        <p:nvSpPr>
          <p:cNvPr id="7254" name="모서리가 둥근 직사각형 7253"/>
          <p:cNvSpPr/>
          <p:nvPr/>
        </p:nvSpPr>
        <p:spPr>
          <a:xfrm>
            <a:off x="5045901" y="3280739"/>
            <a:ext cx="1154197" cy="694800"/>
          </a:xfrm>
          <a:prstGeom prst="roundRect">
            <a:avLst>
              <a:gd name="adj" fmla="val 16667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3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255" name="TextBox 7254"/>
          <p:cNvSpPr txBox="1"/>
          <p:nvPr/>
        </p:nvSpPr>
        <p:spPr>
          <a:xfrm>
            <a:off x="4960079" y="3429003"/>
            <a:ext cx="1305222" cy="366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>
                <a:latin typeface="맑은 고딕"/>
                <a:ea typeface="맑은 고딕"/>
                <a:cs typeface="맑은 고딕"/>
              </a:rPr>
              <a:t>두께</a:t>
            </a:r>
          </a:p>
        </p:txBody>
      </p:sp>
      <p:sp>
        <p:nvSpPr>
          <p:cNvPr id="7256" name="TextBox 7255"/>
          <p:cNvSpPr txBox="1"/>
          <p:nvPr/>
        </p:nvSpPr>
        <p:spPr>
          <a:xfrm>
            <a:off x="6348900" y="3332207"/>
            <a:ext cx="1587226" cy="643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 err="1">
                <a:latin typeface="맑은 고딕"/>
                <a:ea typeface="맑은 고딕"/>
                <a:cs typeface="맑은 고딕"/>
              </a:rPr>
              <a:t>스트로크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  <a:p>
            <a:pPr algn="ctr">
              <a:defRPr lang="ko-KR" altLang="en-US"/>
            </a:pPr>
            <a:r>
              <a:rPr lang="ko-KR" altLang="en-US" dirty="0">
                <a:latin typeface="맑은 고딕"/>
                <a:ea typeface="맑은 고딕"/>
                <a:cs typeface="맑은 고딕"/>
              </a:rPr>
              <a:t>길이</a:t>
            </a:r>
          </a:p>
        </p:txBody>
      </p:sp>
      <p:sp>
        <p:nvSpPr>
          <p:cNvPr id="7257" name="모서리가 둥근 직사각형 7256"/>
          <p:cNvSpPr/>
          <p:nvPr/>
        </p:nvSpPr>
        <p:spPr>
          <a:xfrm>
            <a:off x="6595889" y="3282462"/>
            <a:ext cx="1000832" cy="693077"/>
          </a:xfrm>
          <a:prstGeom prst="roundRect">
            <a:avLst>
              <a:gd name="adj" fmla="val 16667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3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258" name="모서리가 둥근 직사각형 7257"/>
          <p:cNvSpPr/>
          <p:nvPr/>
        </p:nvSpPr>
        <p:spPr>
          <a:xfrm>
            <a:off x="7985728" y="3282462"/>
            <a:ext cx="1087368" cy="693077"/>
          </a:xfrm>
          <a:prstGeom prst="roundRect">
            <a:avLst>
              <a:gd name="adj" fmla="val 16667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3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259" name="TextBox 7258"/>
          <p:cNvSpPr txBox="1"/>
          <p:nvPr/>
        </p:nvSpPr>
        <p:spPr>
          <a:xfrm>
            <a:off x="8084928" y="3296791"/>
            <a:ext cx="1240020" cy="642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latin typeface="맑은 고딕"/>
                <a:ea typeface="맑은 고딕"/>
                <a:cs typeface="맑은 고딕"/>
              </a:rPr>
              <a:t>   샷</a:t>
            </a:r>
          </a:p>
          <a:p>
            <a:pPr>
              <a:defRPr lang="ko-KR" altLang="en-US"/>
            </a:pPr>
            <a:r>
              <a:rPr lang="ko-KR" altLang="en-US">
                <a:latin typeface="맑은 고딕"/>
                <a:ea typeface="맑은 고딕"/>
                <a:cs typeface="맑은 고딕"/>
              </a:rPr>
              <a:t>스피드</a:t>
            </a:r>
          </a:p>
        </p:txBody>
      </p:sp>
      <p:sp>
        <p:nvSpPr>
          <p:cNvPr id="7263" name="모서리가 둥근 직사각형 7262"/>
          <p:cNvSpPr/>
          <p:nvPr/>
        </p:nvSpPr>
        <p:spPr>
          <a:xfrm>
            <a:off x="5367192" y="4515599"/>
            <a:ext cx="1533564" cy="720080"/>
          </a:xfrm>
          <a:prstGeom prst="roundRect">
            <a:avLst>
              <a:gd name="adj" fmla="val 16667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3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264" name="모서리가 둥근 직사각형 7263"/>
          <p:cNvSpPr/>
          <p:nvPr/>
        </p:nvSpPr>
        <p:spPr>
          <a:xfrm>
            <a:off x="5356886" y="5739735"/>
            <a:ext cx="1543870" cy="718342"/>
          </a:xfrm>
          <a:prstGeom prst="roundRect">
            <a:avLst>
              <a:gd name="adj" fmla="val 16667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3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265" name="TextBox 7264"/>
          <p:cNvSpPr txBox="1"/>
          <p:nvPr/>
        </p:nvSpPr>
        <p:spPr>
          <a:xfrm>
            <a:off x="5361289" y="4515601"/>
            <a:ext cx="15335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dirty="0">
                <a:latin typeface="맑은 고딕"/>
                <a:ea typeface="맑은 고딕"/>
                <a:cs typeface="맑은 고딕"/>
              </a:rPr>
              <a:t>     공의 </a:t>
            </a:r>
          </a:p>
          <a:p>
            <a:pPr>
              <a:defRPr lang="ko-KR" altLang="en-US"/>
            </a:pPr>
            <a:r>
              <a:rPr lang="ko-KR" altLang="en-US" dirty="0">
                <a:latin typeface="맑은 고딕"/>
                <a:ea typeface="맑은 고딕"/>
                <a:cs typeface="맑은 고딕"/>
              </a:rPr>
              <a:t>    움직임</a:t>
            </a:r>
          </a:p>
        </p:txBody>
      </p:sp>
      <p:sp>
        <p:nvSpPr>
          <p:cNvPr id="7266" name="TextBox 7265"/>
          <p:cNvSpPr txBox="1"/>
          <p:nvPr/>
        </p:nvSpPr>
        <p:spPr>
          <a:xfrm>
            <a:off x="5307283" y="5811746"/>
            <a:ext cx="15335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>
                <a:latin typeface="맑은 고딕"/>
                <a:ea typeface="맑은 고딕"/>
                <a:cs typeface="맑은 고딕"/>
              </a:rPr>
              <a:t> 프로의 </a:t>
            </a:r>
            <a:r>
              <a:rPr lang="ko-KR" altLang="en-US" dirty="0" err="1">
                <a:latin typeface="맑은 고딕"/>
                <a:ea typeface="맑은 고딕"/>
                <a:cs typeface="맑은 고딕"/>
              </a:rPr>
              <a:t>샷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  <a:p>
            <a:pPr algn="ctr">
              <a:defRPr lang="ko-KR" altLang="en-US"/>
            </a:pP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공개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7270" name="직선 화살표 연결선 7269"/>
          <p:cNvCxnSpPr>
            <a:stCxn id="7247" idx="2"/>
            <a:endCxn id="7249" idx="0"/>
          </p:cNvCxnSpPr>
          <p:nvPr/>
        </p:nvCxnSpPr>
        <p:spPr>
          <a:xfrm>
            <a:off x="6049265" y="1887307"/>
            <a:ext cx="0" cy="3960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72" name="꺾인 연결선 7271"/>
          <p:cNvCxnSpPr>
            <a:stCxn id="7249" idx="2"/>
            <a:endCxn id="7258" idx="0"/>
          </p:cNvCxnSpPr>
          <p:nvPr/>
        </p:nvCxnSpPr>
        <p:spPr>
          <a:xfrm rot="16200000" flipH="1">
            <a:off x="7059813" y="1812862"/>
            <a:ext cx="459051" cy="248014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73" name="꺾인 연결선 7272"/>
          <p:cNvCxnSpPr>
            <a:stCxn id="7249" idx="2"/>
            <a:endCxn id="7257" idx="0"/>
          </p:cNvCxnSpPr>
          <p:nvPr/>
        </p:nvCxnSpPr>
        <p:spPr>
          <a:xfrm rot="16200000" flipH="1">
            <a:off x="6343260" y="2529416"/>
            <a:ext cx="459051" cy="104704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78" name="꺾인 연결선 7277"/>
          <p:cNvCxnSpPr>
            <a:stCxn id="7249" idx="2"/>
            <a:endCxn id="7254" idx="0"/>
          </p:cNvCxnSpPr>
          <p:nvPr/>
        </p:nvCxnSpPr>
        <p:spPr>
          <a:xfrm rot="5400000">
            <a:off x="5607469" y="2838943"/>
            <a:ext cx="457328" cy="42626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79" name="꺾인 연결선 7278"/>
          <p:cNvCxnSpPr>
            <a:stCxn id="7249" idx="2"/>
            <a:endCxn id="7251" idx="0"/>
          </p:cNvCxnSpPr>
          <p:nvPr/>
        </p:nvCxnSpPr>
        <p:spPr>
          <a:xfrm rot="5400000">
            <a:off x="4839239" y="2070713"/>
            <a:ext cx="457328" cy="196272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0" name="꺾인 연결선 7279"/>
          <p:cNvCxnSpPr>
            <a:stCxn id="7258" idx="2"/>
            <a:endCxn id="7265" idx="0"/>
          </p:cNvCxnSpPr>
          <p:nvPr/>
        </p:nvCxnSpPr>
        <p:spPr>
          <a:xfrm rot="5400000">
            <a:off x="7058711" y="3044900"/>
            <a:ext cx="540062" cy="240134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1" name="꺾인 연결선 7280"/>
          <p:cNvCxnSpPr>
            <a:stCxn id="7257" idx="2"/>
            <a:endCxn id="7263" idx="0"/>
          </p:cNvCxnSpPr>
          <p:nvPr/>
        </p:nvCxnSpPr>
        <p:spPr>
          <a:xfrm rot="5400000">
            <a:off x="6345110" y="3764404"/>
            <a:ext cx="540060" cy="96233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2" name="꺾인 연결선 7281"/>
          <p:cNvCxnSpPr>
            <a:stCxn id="7254" idx="2"/>
            <a:endCxn id="7263" idx="0"/>
          </p:cNvCxnSpPr>
          <p:nvPr/>
        </p:nvCxnSpPr>
        <p:spPr>
          <a:xfrm rot="16200000" flipH="1">
            <a:off x="5608457" y="3990082"/>
            <a:ext cx="540060" cy="51097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3" name="꺾인 연결선 7282"/>
          <p:cNvCxnSpPr>
            <a:stCxn id="7251" idx="2"/>
            <a:endCxn id="7265" idx="0"/>
          </p:cNvCxnSpPr>
          <p:nvPr/>
        </p:nvCxnSpPr>
        <p:spPr>
          <a:xfrm rot="16200000" flipH="1">
            <a:off x="4837275" y="3224805"/>
            <a:ext cx="540062" cy="204153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4" name="직선 화살표 연결선 7283"/>
          <p:cNvCxnSpPr>
            <a:stCxn id="7263" idx="2"/>
            <a:endCxn id="7264" idx="0"/>
          </p:cNvCxnSpPr>
          <p:nvPr/>
        </p:nvCxnSpPr>
        <p:spPr>
          <a:xfrm flipH="1">
            <a:off x="6128821" y="5235679"/>
            <a:ext cx="5153" cy="5040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5" name="꺾인 연결선 7284"/>
          <p:cNvCxnSpPr>
            <a:stCxn id="7266" idx="1"/>
            <a:endCxn id="7249" idx="1"/>
          </p:cNvCxnSpPr>
          <p:nvPr/>
        </p:nvCxnSpPr>
        <p:spPr>
          <a:xfrm rot="10800000">
            <a:off x="5257683" y="2553382"/>
            <a:ext cx="49601" cy="3581531"/>
          </a:xfrm>
          <a:prstGeom prst="bentConnector3">
            <a:avLst>
              <a:gd name="adj1" fmla="val 560878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6" name="직선 화살표 연결선 7285"/>
          <p:cNvCxnSpPr>
            <a:stCxn id="7250" idx="3"/>
          </p:cNvCxnSpPr>
          <p:nvPr/>
        </p:nvCxnSpPr>
        <p:spPr>
          <a:xfrm flipV="1">
            <a:off x="6595889" y="2132856"/>
            <a:ext cx="1554242" cy="4369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87" name="TextBox 7286"/>
          <p:cNvSpPr txBox="1"/>
          <p:nvPr/>
        </p:nvSpPr>
        <p:spPr>
          <a:xfrm>
            <a:off x="8398135" y="1628800"/>
            <a:ext cx="36208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latin typeface="맑은 고딕"/>
                <a:ea typeface="맑은 고딕"/>
                <a:cs typeface="맑은 고딕"/>
              </a:rPr>
              <a:t>실제 경기에서 나올 법한 당구공들의 위치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9" name="직사각형 7358"/>
          <p:cNvSpPr/>
          <p:nvPr/>
        </p:nvSpPr>
        <p:spPr>
          <a:xfrm>
            <a:off x="5223684" y="1484784"/>
            <a:ext cx="992016" cy="4824536"/>
          </a:xfrm>
          <a:prstGeom prst="rect">
            <a:avLst/>
          </a:prstGeom>
          <a:gradFill flip="xy" rotWithShape="1">
            <a:gsLst>
              <a:gs pos="0">
                <a:schemeClr val="bg2">
                  <a:lumMod val="95000"/>
                  <a:alpha val="100000"/>
                </a:schemeClr>
              </a:gs>
              <a:gs pos="100000">
                <a:schemeClr val="bg1">
                  <a:alpha val="10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7174" name="TextBox 7173"/>
          <p:cNvSpPr txBox="1"/>
          <p:nvPr/>
        </p:nvSpPr>
        <p:spPr>
          <a:xfrm>
            <a:off x="9377829" y="260470"/>
            <a:ext cx="2938460" cy="2429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r" defTabSz="83034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kumimoji="1" lang="en-US" altLang="en-US" sz="1400" b="0" i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5</a:t>
            </a:r>
          </a:p>
        </p:txBody>
      </p:sp>
      <p:sp>
        <p:nvSpPr>
          <p:cNvPr id="7232" name="양쪽 모서리가 잘린 사각형 7231"/>
          <p:cNvSpPr/>
          <p:nvPr/>
        </p:nvSpPr>
        <p:spPr>
          <a:xfrm>
            <a:off x="1" y="3"/>
            <a:ext cx="2742152" cy="1052109"/>
          </a:xfrm>
          <a:prstGeom prst="snip2SameRect">
            <a:avLst>
              <a:gd name="adj1" fmla="val 16667"/>
              <a:gd name="adj2" fmla="val 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5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시나리오</a:t>
            </a:r>
          </a:p>
          <a:p>
            <a:pPr algn="ctr">
              <a:defRPr lang="ko-KR" altLang="en-US"/>
            </a:pPr>
            <a:r>
              <a:rPr lang="ko-KR" altLang="en-US" sz="25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(문제 제출)</a:t>
            </a:r>
          </a:p>
        </p:txBody>
      </p:sp>
      <p:cxnSp>
        <p:nvCxnSpPr>
          <p:cNvPr id="7233" name="직선 연결선 7232"/>
          <p:cNvCxnSpPr/>
          <p:nvPr/>
        </p:nvCxnSpPr>
        <p:spPr>
          <a:xfrm>
            <a:off x="1" y="1052109"/>
            <a:ext cx="1216878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</p:cxnSp>
      <p:sp>
        <p:nvSpPr>
          <p:cNvPr id="7246" name="직사각형 6"/>
          <p:cNvSpPr/>
          <p:nvPr/>
        </p:nvSpPr>
        <p:spPr>
          <a:xfrm>
            <a:off x="908415" y="1484784"/>
            <a:ext cx="4315269" cy="482453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47" name="직사각형 5"/>
          <p:cNvSpPr/>
          <p:nvPr/>
        </p:nvSpPr>
        <p:spPr>
          <a:xfrm>
            <a:off x="1196098" y="1705498"/>
            <a:ext cx="3729980" cy="4387801"/>
          </a:xfrm>
          <a:prstGeom prst="rect">
            <a:avLst/>
          </a:prstGeom>
          <a:solidFill>
            <a:srgbClr val="107FB5"/>
          </a:solidFill>
          <a:ln>
            <a:solidFill>
              <a:schemeClr val="tx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48" name="타원 11"/>
          <p:cNvSpPr/>
          <p:nvPr/>
        </p:nvSpPr>
        <p:spPr>
          <a:xfrm>
            <a:off x="3352287" y="4833064"/>
            <a:ext cx="383373" cy="2881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7253" name="직선 연결선 9"/>
          <p:cNvCxnSpPr/>
          <p:nvPr/>
        </p:nvCxnSpPr>
        <p:spPr>
          <a:xfrm rot="16200000" flipV="1">
            <a:off x="3193587" y="5879286"/>
            <a:ext cx="1332148" cy="248004"/>
          </a:xfrm>
          <a:prstGeom prst="line">
            <a:avLst/>
          </a:prstGeom>
          <a:ln w="127000">
            <a:solidFill>
              <a:schemeClr val="accent4">
                <a:lumMod val="40000"/>
                <a:lumOff val="60000"/>
              </a:schemeClr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63" name="타원 7"/>
          <p:cNvSpPr/>
          <p:nvPr/>
        </p:nvSpPr>
        <p:spPr>
          <a:xfrm>
            <a:off x="2842845" y="4833156"/>
            <a:ext cx="396807" cy="288032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87" name="타원 7286"/>
          <p:cNvSpPr/>
          <p:nvPr/>
        </p:nvSpPr>
        <p:spPr>
          <a:xfrm>
            <a:off x="4826878" y="1556792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90" name="타원 7289"/>
          <p:cNvSpPr/>
          <p:nvPr/>
        </p:nvSpPr>
        <p:spPr>
          <a:xfrm>
            <a:off x="5025281" y="1736812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91" name="타원 7290"/>
          <p:cNvSpPr/>
          <p:nvPr/>
        </p:nvSpPr>
        <p:spPr>
          <a:xfrm>
            <a:off x="4182068" y="1556792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92" name="타원 7291"/>
          <p:cNvSpPr/>
          <p:nvPr/>
        </p:nvSpPr>
        <p:spPr>
          <a:xfrm>
            <a:off x="3041250" y="1556792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93" name="타원 7292"/>
          <p:cNvSpPr/>
          <p:nvPr/>
        </p:nvSpPr>
        <p:spPr>
          <a:xfrm>
            <a:off x="1702029" y="1556792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94" name="타원 7293"/>
          <p:cNvSpPr/>
          <p:nvPr/>
        </p:nvSpPr>
        <p:spPr>
          <a:xfrm>
            <a:off x="1206021" y="1556792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95" name="타원 7294"/>
          <p:cNvSpPr/>
          <p:nvPr/>
        </p:nvSpPr>
        <p:spPr>
          <a:xfrm>
            <a:off x="1057218" y="1700808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7317" name="그룹 7316"/>
          <p:cNvGrpSpPr/>
          <p:nvPr/>
        </p:nvGrpSpPr>
        <p:grpSpPr>
          <a:xfrm flipV="1">
            <a:off x="1057217" y="6021288"/>
            <a:ext cx="4017664" cy="216024"/>
            <a:chOff x="839415" y="6237312"/>
            <a:chExt cx="2916324" cy="216024"/>
          </a:xfr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grpSpPr>
        <p:sp>
          <p:nvSpPr>
            <p:cNvPr id="7310" name="타원 7309"/>
            <p:cNvSpPr/>
            <p:nvPr/>
          </p:nvSpPr>
          <p:spPr>
            <a:xfrm rot="5400000">
              <a:off x="3575720" y="6237312"/>
              <a:ext cx="36003" cy="36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11" name="타원 7310"/>
            <p:cNvSpPr/>
            <p:nvPr/>
          </p:nvSpPr>
          <p:spPr>
            <a:xfrm rot="5400000">
              <a:off x="3719736" y="6417332"/>
              <a:ext cx="36003" cy="36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12" name="타원 7311"/>
            <p:cNvSpPr/>
            <p:nvPr/>
          </p:nvSpPr>
          <p:spPr>
            <a:xfrm rot="5400000">
              <a:off x="3107668" y="6237312"/>
              <a:ext cx="36003" cy="36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13" name="타원 7312"/>
            <p:cNvSpPr/>
            <p:nvPr/>
          </p:nvSpPr>
          <p:spPr>
            <a:xfrm rot="5400000">
              <a:off x="2279576" y="6237312"/>
              <a:ext cx="36003" cy="36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14" name="타원 7313"/>
            <p:cNvSpPr/>
            <p:nvPr/>
          </p:nvSpPr>
          <p:spPr>
            <a:xfrm rot="5400000">
              <a:off x="1307467" y="6237312"/>
              <a:ext cx="36003" cy="36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15" name="타원 7314"/>
            <p:cNvSpPr/>
            <p:nvPr/>
          </p:nvSpPr>
          <p:spPr>
            <a:xfrm rot="5400000">
              <a:off x="947427" y="6237312"/>
              <a:ext cx="36003" cy="36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16" name="타원 7315"/>
            <p:cNvSpPr/>
            <p:nvPr/>
          </p:nvSpPr>
          <p:spPr>
            <a:xfrm rot="5400000">
              <a:off x="839415" y="6381328"/>
              <a:ext cx="36003" cy="36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7318" name="타원 7317"/>
          <p:cNvSpPr/>
          <p:nvPr/>
        </p:nvSpPr>
        <p:spPr>
          <a:xfrm>
            <a:off x="5025281" y="3789040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20" name="타원 7319"/>
          <p:cNvSpPr/>
          <p:nvPr/>
        </p:nvSpPr>
        <p:spPr>
          <a:xfrm>
            <a:off x="1057218" y="3789040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23" name="타원 7322"/>
          <p:cNvSpPr/>
          <p:nvPr/>
        </p:nvSpPr>
        <p:spPr>
          <a:xfrm>
            <a:off x="5025281" y="2708920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24" name="타원 7323"/>
          <p:cNvSpPr/>
          <p:nvPr/>
        </p:nvSpPr>
        <p:spPr>
          <a:xfrm>
            <a:off x="1057218" y="2708920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25" name="타원 7324"/>
          <p:cNvSpPr/>
          <p:nvPr/>
        </p:nvSpPr>
        <p:spPr>
          <a:xfrm>
            <a:off x="5025281" y="4905164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26" name="타원 7325"/>
          <p:cNvSpPr/>
          <p:nvPr/>
        </p:nvSpPr>
        <p:spPr>
          <a:xfrm>
            <a:off x="1057218" y="4905164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31" name="타원 7330"/>
          <p:cNvSpPr/>
          <p:nvPr/>
        </p:nvSpPr>
        <p:spPr>
          <a:xfrm>
            <a:off x="5025281" y="2204864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32" name="타원 7331"/>
          <p:cNvSpPr/>
          <p:nvPr/>
        </p:nvSpPr>
        <p:spPr>
          <a:xfrm>
            <a:off x="5025281" y="3212976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33" name="타원 7332"/>
          <p:cNvSpPr/>
          <p:nvPr/>
        </p:nvSpPr>
        <p:spPr>
          <a:xfrm>
            <a:off x="5025281" y="4329100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34" name="타원 7333"/>
          <p:cNvSpPr/>
          <p:nvPr/>
        </p:nvSpPr>
        <p:spPr>
          <a:xfrm>
            <a:off x="5025281" y="5517232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35" name="타원 7334"/>
          <p:cNvSpPr/>
          <p:nvPr/>
        </p:nvSpPr>
        <p:spPr>
          <a:xfrm>
            <a:off x="1057218" y="5517232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36" name="타원 7335"/>
          <p:cNvSpPr/>
          <p:nvPr/>
        </p:nvSpPr>
        <p:spPr>
          <a:xfrm>
            <a:off x="1057218" y="4329100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37" name="타원 7336"/>
          <p:cNvSpPr/>
          <p:nvPr/>
        </p:nvSpPr>
        <p:spPr>
          <a:xfrm>
            <a:off x="1057218" y="3212976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38" name="타원 7337"/>
          <p:cNvSpPr/>
          <p:nvPr/>
        </p:nvSpPr>
        <p:spPr>
          <a:xfrm>
            <a:off x="1057218" y="2204864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39" name="타원 11"/>
          <p:cNvSpPr/>
          <p:nvPr/>
        </p:nvSpPr>
        <p:spPr>
          <a:xfrm>
            <a:off x="2856280" y="2564812"/>
            <a:ext cx="383373" cy="288127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40" name="타원 7339"/>
          <p:cNvSpPr/>
          <p:nvPr/>
        </p:nvSpPr>
        <p:spPr>
          <a:xfrm>
            <a:off x="5422086" y="1556792"/>
            <a:ext cx="644811" cy="43204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7341" name="직선 연결선 7340"/>
          <p:cNvCxnSpPr/>
          <p:nvPr/>
        </p:nvCxnSpPr>
        <p:spPr>
          <a:xfrm>
            <a:off x="5570889" y="1700808"/>
            <a:ext cx="347206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2" name="직선 연결선 7341"/>
          <p:cNvCxnSpPr/>
          <p:nvPr/>
        </p:nvCxnSpPr>
        <p:spPr>
          <a:xfrm>
            <a:off x="5570889" y="1772816"/>
            <a:ext cx="347206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3" name="직선 연결선 7342"/>
          <p:cNvCxnSpPr/>
          <p:nvPr/>
        </p:nvCxnSpPr>
        <p:spPr>
          <a:xfrm>
            <a:off x="5570889" y="1844824"/>
            <a:ext cx="347206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44" name="사다리꼴 7343"/>
          <p:cNvSpPr/>
          <p:nvPr/>
        </p:nvSpPr>
        <p:spPr>
          <a:xfrm>
            <a:off x="5620491" y="2276872"/>
            <a:ext cx="148803" cy="1764196"/>
          </a:xfrm>
          <a:prstGeom prst="trapezoid">
            <a:avLst>
              <a:gd name="adj" fmla="val 25000"/>
            </a:avLst>
          </a:prstGeom>
          <a:gradFill flip="xy" rotWithShape="1">
            <a:gsLst>
              <a:gs pos="0">
                <a:schemeClr val="tx2">
                  <a:lumMod val="40000"/>
                  <a:lumOff val="60000"/>
                  <a:alpha val="100000"/>
                </a:schemeClr>
              </a:gs>
              <a:gs pos="100000">
                <a:schemeClr val="bg1">
                  <a:alpha val="10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45" name="사다리꼴 7344"/>
          <p:cNvSpPr/>
          <p:nvPr/>
        </p:nvSpPr>
        <p:spPr>
          <a:xfrm>
            <a:off x="5620491" y="3212976"/>
            <a:ext cx="148803" cy="828092"/>
          </a:xfrm>
          <a:prstGeom prst="trapezoid">
            <a:avLst>
              <a:gd name="adj" fmla="val 25000"/>
            </a:avLst>
          </a:prstGeom>
          <a:solidFill>
            <a:srgbClr val="2C1759"/>
          </a:solidFill>
          <a:ln>
            <a:solidFill>
              <a:schemeClr val="tx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49" name="타원 7348"/>
          <p:cNvSpPr/>
          <p:nvPr/>
        </p:nvSpPr>
        <p:spPr>
          <a:xfrm>
            <a:off x="5521288" y="5085184"/>
            <a:ext cx="44640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50" name="타원 7349"/>
          <p:cNvSpPr/>
          <p:nvPr/>
        </p:nvSpPr>
        <p:spPr>
          <a:xfrm>
            <a:off x="5670090" y="4473116"/>
            <a:ext cx="446408" cy="324036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47" name="타원 7346"/>
          <p:cNvSpPr/>
          <p:nvPr/>
        </p:nvSpPr>
        <p:spPr>
          <a:xfrm>
            <a:off x="5422087" y="4473116"/>
            <a:ext cx="44640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51" name="타원 7350"/>
          <p:cNvSpPr/>
          <p:nvPr/>
        </p:nvSpPr>
        <p:spPr>
          <a:xfrm>
            <a:off x="5719692" y="5229200"/>
            <a:ext cx="49601" cy="36004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7354" name="그룹 7353"/>
          <p:cNvGrpSpPr/>
          <p:nvPr/>
        </p:nvGrpSpPr>
        <p:grpSpPr>
          <a:xfrm rot="16200000">
            <a:off x="5743256" y="5556104"/>
            <a:ext cx="63624" cy="705962"/>
            <a:chOff x="4439816" y="5364832"/>
            <a:chExt cx="63624" cy="764468"/>
          </a:xfr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grpSpPr>
        <p:sp>
          <p:nvSpPr>
            <p:cNvPr id="7352" name="사다리꼴 7351"/>
            <p:cNvSpPr/>
            <p:nvPr/>
          </p:nvSpPr>
          <p:spPr>
            <a:xfrm>
              <a:off x="4439816" y="5364832"/>
              <a:ext cx="63624" cy="764468"/>
            </a:xfrm>
            <a:prstGeom prst="trapezoid">
              <a:avLst>
                <a:gd name="adj" fmla="val 25000"/>
              </a:avLst>
            </a:prstGeom>
            <a:gradFill flip="xy" rotWithShape="1">
              <a:gsLst>
                <a:gs pos="0">
                  <a:schemeClr val="tx2">
                    <a:lumMod val="40000"/>
                    <a:lumOff val="60000"/>
                    <a:alpha val="100000"/>
                  </a:schemeClr>
                </a:gs>
                <a:gs pos="100000">
                  <a:schemeClr val="bg1">
                    <a:alpha val="10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53" name="사다리꼴 7352"/>
            <p:cNvSpPr/>
            <p:nvPr/>
          </p:nvSpPr>
          <p:spPr>
            <a:xfrm>
              <a:off x="4439816" y="5770468"/>
              <a:ext cx="63624" cy="358831"/>
            </a:xfrm>
            <a:prstGeom prst="trapezoid">
              <a:avLst>
                <a:gd name="adj" fmla="val 25000"/>
              </a:avLst>
            </a:prstGeom>
            <a:solidFill>
              <a:srgbClr val="2C17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cxnSp>
        <p:nvCxnSpPr>
          <p:cNvPr id="7355" name="직선 화살표 연결선 7354"/>
          <p:cNvCxnSpPr/>
          <p:nvPr/>
        </p:nvCxnSpPr>
        <p:spPr>
          <a:xfrm rot="10800000">
            <a:off x="5372487" y="6021288"/>
            <a:ext cx="74401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56" name="TextBox 7355"/>
          <p:cNvSpPr txBox="1"/>
          <p:nvPr/>
        </p:nvSpPr>
        <p:spPr>
          <a:xfrm>
            <a:off x="5422086" y="6093298"/>
            <a:ext cx="793613" cy="246221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000" b="1"/>
              <a:t>speed</a:t>
            </a:r>
          </a:p>
        </p:txBody>
      </p:sp>
      <p:cxnSp>
        <p:nvCxnSpPr>
          <p:cNvPr id="7360" name="직선 연결선 7359"/>
          <p:cNvCxnSpPr>
            <a:stCxn id="7340" idx="6"/>
          </p:cNvCxnSpPr>
          <p:nvPr/>
        </p:nvCxnSpPr>
        <p:spPr>
          <a:xfrm>
            <a:off x="6066897" y="1772816"/>
            <a:ext cx="158722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1" name="직선 연결선 7360"/>
          <p:cNvCxnSpPr/>
          <p:nvPr/>
        </p:nvCxnSpPr>
        <p:spPr>
          <a:xfrm>
            <a:off x="6066897" y="3140968"/>
            <a:ext cx="158722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2" name="직선 연결선 7361"/>
          <p:cNvCxnSpPr/>
          <p:nvPr/>
        </p:nvCxnSpPr>
        <p:spPr>
          <a:xfrm>
            <a:off x="6066897" y="4617132"/>
            <a:ext cx="158722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3" name="직선 연결선 7362"/>
          <p:cNvCxnSpPr/>
          <p:nvPr/>
        </p:nvCxnSpPr>
        <p:spPr>
          <a:xfrm>
            <a:off x="6066897" y="5229200"/>
            <a:ext cx="158722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4" name="직선 연결선 7363"/>
          <p:cNvCxnSpPr/>
          <p:nvPr/>
        </p:nvCxnSpPr>
        <p:spPr>
          <a:xfrm>
            <a:off x="6066897" y="5913276"/>
            <a:ext cx="158722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65" name="TextBox 7364"/>
          <p:cNvSpPr txBox="1"/>
          <p:nvPr/>
        </p:nvSpPr>
        <p:spPr>
          <a:xfrm>
            <a:off x="7654122" y="1592796"/>
            <a:ext cx="42160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latin typeface="맑은 고딕"/>
                <a:ea typeface="맑은 고딕"/>
                <a:cs typeface="맑은 고딕"/>
              </a:rPr>
              <a:t>메뉴(나가기, 다른 문제 선택,</a:t>
            </a:r>
          </a:p>
          <a:p>
            <a:pPr>
              <a:defRPr lang="ko-KR" altLang="en-US"/>
            </a:pPr>
            <a:r>
              <a:rPr lang="ko-KR" altLang="en-US">
                <a:latin typeface="맑은 고딕"/>
                <a:ea typeface="맑은 고딕"/>
                <a:cs typeface="맑은 고딕"/>
              </a:rPr>
              <a:t>        프로의 샷)</a:t>
            </a:r>
          </a:p>
        </p:txBody>
      </p:sp>
      <p:sp>
        <p:nvSpPr>
          <p:cNvPr id="7366" name="TextBox 7365"/>
          <p:cNvSpPr txBox="1"/>
          <p:nvPr/>
        </p:nvSpPr>
        <p:spPr>
          <a:xfrm>
            <a:off x="7654122" y="2960948"/>
            <a:ext cx="41168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latin typeface="맑은 고딕"/>
                <a:ea typeface="맑은 고딕"/>
                <a:cs typeface="맑은 고딕"/>
              </a:rPr>
              <a:t>스트로크 길이 선택</a:t>
            </a:r>
          </a:p>
        </p:txBody>
      </p:sp>
      <p:sp>
        <p:nvSpPr>
          <p:cNvPr id="7367" name="TextBox 7366"/>
          <p:cNvSpPr txBox="1"/>
          <p:nvPr/>
        </p:nvSpPr>
        <p:spPr>
          <a:xfrm>
            <a:off x="7654123" y="4433473"/>
            <a:ext cx="38192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latin typeface="맑은 고딕"/>
                <a:ea typeface="맑은 고딕"/>
                <a:cs typeface="맑은 고딕"/>
              </a:rPr>
              <a:t>두께 선택</a:t>
            </a:r>
          </a:p>
        </p:txBody>
      </p:sp>
      <p:sp>
        <p:nvSpPr>
          <p:cNvPr id="7368" name="TextBox 7367"/>
          <p:cNvSpPr txBox="1"/>
          <p:nvPr/>
        </p:nvSpPr>
        <p:spPr>
          <a:xfrm>
            <a:off x="7654122" y="5043818"/>
            <a:ext cx="3720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latin typeface="맑은 고딕"/>
                <a:ea typeface="맑은 고딕"/>
                <a:cs typeface="맑은 고딕"/>
              </a:rPr>
              <a:t>당점 선택</a:t>
            </a:r>
          </a:p>
        </p:txBody>
      </p:sp>
      <p:sp>
        <p:nvSpPr>
          <p:cNvPr id="7369" name="TextBox 7368"/>
          <p:cNvSpPr txBox="1"/>
          <p:nvPr/>
        </p:nvSpPr>
        <p:spPr>
          <a:xfrm>
            <a:off x="7654122" y="5764270"/>
            <a:ext cx="21328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latin typeface="맑은 고딕"/>
                <a:ea typeface="맑은 고딕"/>
                <a:cs typeface="맑은 고딕"/>
              </a:rPr>
              <a:t>샷 스피드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TextBox 7173"/>
          <p:cNvSpPr txBox="1"/>
          <p:nvPr/>
        </p:nvSpPr>
        <p:spPr>
          <a:xfrm>
            <a:off x="9377829" y="260470"/>
            <a:ext cx="2938460" cy="2429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r" defTabSz="83034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kumimoji="1" lang="en-US" altLang="en-US" sz="1400" b="0" i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5</a:t>
            </a:r>
          </a:p>
        </p:txBody>
      </p:sp>
      <p:sp>
        <p:nvSpPr>
          <p:cNvPr id="7232" name="양쪽 모서리가 잘린 사각형 7231"/>
          <p:cNvSpPr/>
          <p:nvPr/>
        </p:nvSpPr>
        <p:spPr>
          <a:xfrm>
            <a:off x="1" y="3"/>
            <a:ext cx="2742152" cy="1052109"/>
          </a:xfrm>
          <a:prstGeom prst="snip2SameRect">
            <a:avLst>
              <a:gd name="adj1" fmla="val 16667"/>
              <a:gd name="adj2" fmla="val 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5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시나리오</a:t>
            </a:r>
          </a:p>
        </p:txBody>
      </p:sp>
      <p:cxnSp>
        <p:nvCxnSpPr>
          <p:cNvPr id="7233" name="직선 연결선 7232"/>
          <p:cNvCxnSpPr/>
          <p:nvPr/>
        </p:nvCxnSpPr>
        <p:spPr>
          <a:xfrm>
            <a:off x="1" y="1052109"/>
            <a:ext cx="1216878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</p:cxnSp>
      <p:grpSp>
        <p:nvGrpSpPr>
          <p:cNvPr id="7515" name="그룹 7514"/>
          <p:cNvGrpSpPr/>
          <p:nvPr/>
        </p:nvGrpSpPr>
        <p:grpSpPr>
          <a:xfrm>
            <a:off x="365458" y="2621463"/>
            <a:ext cx="1567476" cy="1205168"/>
            <a:chOff x="1450800" y="2996952"/>
            <a:chExt cx="1620864" cy="1618248"/>
          </a:xfrm>
        </p:grpSpPr>
        <p:sp>
          <p:nvSpPr>
            <p:cNvPr id="7398" name="타원 7397"/>
            <p:cNvSpPr/>
            <p:nvPr/>
          </p:nvSpPr>
          <p:spPr>
            <a:xfrm>
              <a:off x="1847528" y="3429000"/>
              <a:ext cx="828092" cy="81009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tx1"/>
              </a:solidFill>
            </a:ln>
            <a:effectLst>
              <a:softEdge rad="38100"/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70" name="타원 7369"/>
            <p:cNvSpPr/>
            <p:nvPr/>
          </p:nvSpPr>
          <p:spPr>
            <a:xfrm>
              <a:off x="1450800" y="2996952"/>
              <a:ext cx="1620864" cy="1618248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tx1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  <a:softEdge rad="38100"/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99" name="타원 7398"/>
            <p:cNvSpPr/>
            <p:nvPr/>
          </p:nvSpPr>
          <p:spPr>
            <a:xfrm>
              <a:off x="1883532" y="3429000"/>
              <a:ext cx="756084" cy="756084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01" name="타원 7400"/>
            <p:cNvSpPr/>
            <p:nvPr/>
          </p:nvSpPr>
          <p:spPr>
            <a:xfrm>
              <a:off x="1703636" y="3248980"/>
              <a:ext cx="1116000" cy="1114220"/>
            </a:xfrm>
            <a:prstGeom prst="ellipse">
              <a:avLst/>
            </a:prstGeom>
            <a:solidFill>
              <a:schemeClr val="bg1">
                <a:alpha val="60000"/>
              </a:schemeClr>
            </a:solidFill>
            <a:ln w="12700">
              <a:solidFill>
                <a:schemeClr val="tx1"/>
              </a:solidFill>
            </a:ln>
            <a:effectLst>
              <a:softEdge rad="12700"/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7431" name="그룹 7430"/>
            <p:cNvGrpSpPr/>
            <p:nvPr/>
          </p:nvGrpSpPr>
          <p:grpSpPr>
            <a:xfrm>
              <a:off x="1595500" y="3140968"/>
              <a:ext cx="1332147" cy="1332148"/>
              <a:chOff x="1595500" y="3140968"/>
              <a:chExt cx="1332148" cy="1332148"/>
            </a:xfrm>
          </p:grpSpPr>
          <p:sp>
            <p:nvSpPr>
              <p:cNvPr id="7372" name="타원 7371"/>
              <p:cNvSpPr/>
              <p:nvPr/>
            </p:nvSpPr>
            <p:spPr>
              <a:xfrm>
                <a:off x="2207568" y="3537012"/>
                <a:ext cx="108012" cy="108012"/>
              </a:xfrm>
              <a:prstGeom prst="ellipse">
                <a:avLst/>
              </a:prstGeom>
              <a:solidFill>
                <a:schemeClr val="accent5">
                  <a:alpha val="40000"/>
                </a:schemeClr>
              </a:solidFill>
              <a:ln w="3175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73" name="타원 7372"/>
              <p:cNvSpPr/>
              <p:nvPr/>
            </p:nvSpPr>
            <p:spPr>
              <a:xfrm>
                <a:off x="2207568" y="3753036"/>
                <a:ext cx="108012" cy="108012"/>
              </a:xfrm>
              <a:prstGeom prst="ellipse">
                <a:avLst/>
              </a:prstGeom>
              <a:solidFill>
                <a:schemeClr val="accent5">
                  <a:alpha val="40000"/>
                </a:schemeClr>
              </a:solidFill>
              <a:ln w="3175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74" name="타원 7373"/>
              <p:cNvSpPr/>
              <p:nvPr/>
            </p:nvSpPr>
            <p:spPr>
              <a:xfrm>
                <a:off x="2207568" y="3320988"/>
                <a:ext cx="108012" cy="108012"/>
              </a:xfrm>
              <a:prstGeom prst="ellipse">
                <a:avLst/>
              </a:prstGeom>
              <a:solidFill>
                <a:schemeClr val="accent5">
                  <a:alpha val="40000"/>
                </a:schemeClr>
              </a:solidFill>
              <a:ln w="3175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75" name="타원 7374"/>
              <p:cNvSpPr/>
              <p:nvPr/>
            </p:nvSpPr>
            <p:spPr>
              <a:xfrm>
                <a:off x="2207568" y="3140968"/>
                <a:ext cx="108012" cy="108012"/>
              </a:xfrm>
              <a:prstGeom prst="ellipse">
                <a:avLst/>
              </a:prstGeom>
              <a:solidFill>
                <a:schemeClr val="accent5">
                  <a:alpha val="40000"/>
                </a:schemeClr>
              </a:solidFill>
              <a:ln w="3175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76" name="타원 7375"/>
              <p:cNvSpPr/>
              <p:nvPr/>
            </p:nvSpPr>
            <p:spPr>
              <a:xfrm>
                <a:off x="2207568" y="3969060"/>
                <a:ext cx="108012" cy="108012"/>
              </a:xfrm>
              <a:prstGeom prst="ellipse">
                <a:avLst/>
              </a:prstGeom>
              <a:solidFill>
                <a:schemeClr val="accent5">
                  <a:alpha val="40000"/>
                </a:schemeClr>
              </a:solidFill>
              <a:ln w="3175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77" name="타원 7376"/>
              <p:cNvSpPr/>
              <p:nvPr/>
            </p:nvSpPr>
            <p:spPr>
              <a:xfrm>
                <a:off x="2207568" y="4185084"/>
                <a:ext cx="108012" cy="108012"/>
              </a:xfrm>
              <a:prstGeom prst="ellipse">
                <a:avLst/>
              </a:prstGeom>
              <a:solidFill>
                <a:schemeClr val="accent5">
                  <a:alpha val="40000"/>
                </a:schemeClr>
              </a:solidFill>
              <a:ln w="3175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78" name="타원 7377"/>
              <p:cNvSpPr/>
              <p:nvPr/>
            </p:nvSpPr>
            <p:spPr>
              <a:xfrm>
                <a:off x="2207568" y="4365104"/>
                <a:ext cx="108012" cy="108012"/>
              </a:xfrm>
              <a:prstGeom prst="ellipse">
                <a:avLst/>
              </a:prstGeom>
              <a:solidFill>
                <a:schemeClr val="accent5">
                  <a:alpha val="40000"/>
                </a:schemeClr>
              </a:solidFill>
              <a:ln w="3175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79" name="타원 7378"/>
              <p:cNvSpPr/>
              <p:nvPr/>
            </p:nvSpPr>
            <p:spPr>
              <a:xfrm>
                <a:off x="2423592" y="3753036"/>
                <a:ext cx="108012" cy="108012"/>
              </a:xfrm>
              <a:prstGeom prst="ellipse">
                <a:avLst/>
              </a:prstGeom>
              <a:solidFill>
                <a:schemeClr val="accent5">
                  <a:alpha val="40000"/>
                </a:schemeClr>
              </a:solidFill>
              <a:ln w="3175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80" name="타원 7379"/>
              <p:cNvSpPr/>
              <p:nvPr/>
            </p:nvSpPr>
            <p:spPr>
              <a:xfrm>
                <a:off x="1991544" y="3753036"/>
                <a:ext cx="108012" cy="108012"/>
              </a:xfrm>
              <a:prstGeom prst="ellipse">
                <a:avLst/>
              </a:prstGeom>
              <a:solidFill>
                <a:schemeClr val="accent5">
                  <a:alpha val="40000"/>
                </a:schemeClr>
              </a:solidFill>
              <a:ln w="3175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81" name="타원 7380"/>
              <p:cNvSpPr/>
              <p:nvPr/>
            </p:nvSpPr>
            <p:spPr>
              <a:xfrm>
                <a:off x="2603612" y="3753036"/>
                <a:ext cx="108012" cy="108012"/>
              </a:xfrm>
              <a:prstGeom prst="ellipse">
                <a:avLst/>
              </a:prstGeom>
              <a:solidFill>
                <a:schemeClr val="accent5">
                  <a:alpha val="40000"/>
                </a:schemeClr>
              </a:solidFill>
              <a:ln w="3175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82" name="타원 7381"/>
              <p:cNvSpPr/>
              <p:nvPr/>
            </p:nvSpPr>
            <p:spPr>
              <a:xfrm>
                <a:off x="2819636" y="3753036"/>
                <a:ext cx="108012" cy="108012"/>
              </a:xfrm>
              <a:prstGeom prst="ellipse">
                <a:avLst/>
              </a:prstGeom>
              <a:solidFill>
                <a:schemeClr val="accent5">
                  <a:alpha val="40000"/>
                </a:schemeClr>
              </a:solidFill>
              <a:ln w="3175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83" name="타원 7382"/>
              <p:cNvSpPr/>
              <p:nvPr/>
            </p:nvSpPr>
            <p:spPr>
              <a:xfrm>
                <a:off x="1811524" y="3753036"/>
                <a:ext cx="108012" cy="108012"/>
              </a:xfrm>
              <a:prstGeom prst="ellipse">
                <a:avLst/>
              </a:prstGeom>
              <a:solidFill>
                <a:schemeClr val="accent5">
                  <a:alpha val="40000"/>
                </a:schemeClr>
              </a:solidFill>
              <a:ln w="3175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84" name="타원 7383"/>
              <p:cNvSpPr/>
              <p:nvPr/>
            </p:nvSpPr>
            <p:spPr>
              <a:xfrm>
                <a:off x="1595500" y="3753036"/>
                <a:ext cx="108012" cy="108012"/>
              </a:xfrm>
              <a:prstGeom prst="ellipse">
                <a:avLst/>
              </a:prstGeom>
              <a:solidFill>
                <a:schemeClr val="accent5">
                  <a:alpha val="40000"/>
                </a:schemeClr>
              </a:solidFill>
              <a:ln w="3175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85" name="타원 7384"/>
              <p:cNvSpPr/>
              <p:nvPr/>
            </p:nvSpPr>
            <p:spPr>
              <a:xfrm>
                <a:off x="2423592" y="3537012"/>
                <a:ext cx="108012" cy="108012"/>
              </a:xfrm>
              <a:prstGeom prst="ellipse">
                <a:avLst/>
              </a:prstGeom>
              <a:solidFill>
                <a:schemeClr val="accent5">
                  <a:alpha val="40000"/>
                </a:schemeClr>
              </a:solidFill>
              <a:ln w="3175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86" name="타원 7385"/>
              <p:cNvSpPr/>
              <p:nvPr/>
            </p:nvSpPr>
            <p:spPr>
              <a:xfrm>
                <a:off x="2531604" y="3374994"/>
                <a:ext cx="108012" cy="108012"/>
              </a:xfrm>
              <a:prstGeom prst="ellipse">
                <a:avLst/>
              </a:prstGeom>
              <a:solidFill>
                <a:schemeClr val="accent5">
                  <a:alpha val="40000"/>
                </a:schemeClr>
              </a:solidFill>
              <a:ln w="3175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87" name="타원 7386"/>
              <p:cNvSpPr/>
              <p:nvPr/>
            </p:nvSpPr>
            <p:spPr>
              <a:xfrm>
                <a:off x="2639616" y="3248980"/>
                <a:ext cx="108012" cy="108012"/>
              </a:xfrm>
              <a:prstGeom prst="ellipse">
                <a:avLst/>
              </a:prstGeom>
              <a:solidFill>
                <a:schemeClr val="accent5">
                  <a:alpha val="40000"/>
                </a:schemeClr>
              </a:solidFill>
              <a:ln w="3175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88" name="타원 7387"/>
              <p:cNvSpPr/>
              <p:nvPr/>
            </p:nvSpPr>
            <p:spPr>
              <a:xfrm>
                <a:off x="1991544" y="3537012"/>
                <a:ext cx="108012" cy="108012"/>
              </a:xfrm>
              <a:prstGeom prst="ellipse">
                <a:avLst/>
              </a:prstGeom>
              <a:solidFill>
                <a:schemeClr val="accent5">
                  <a:alpha val="40000"/>
                </a:schemeClr>
              </a:solidFill>
              <a:ln w="3175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89" name="타원 7388"/>
              <p:cNvSpPr/>
              <p:nvPr/>
            </p:nvSpPr>
            <p:spPr>
              <a:xfrm>
                <a:off x="1847528" y="3374994"/>
                <a:ext cx="108012" cy="108012"/>
              </a:xfrm>
              <a:prstGeom prst="ellipse">
                <a:avLst/>
              </a:prstGeom>
              <a:solidFill>
                <a:schemeClr val="accent5">
                  <a:alpha val="40000"/>
                </a:schemeClr>
              </a:solidFill>
              <a:ln w="3175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90" name="타원 7389"/>
              <p:cNvSpPr/>
              <p:nvPr/>
            </p:nvSpPr>
            <p:spPr>
              <a:xfrm>
                <a:off x="1739516" y="3248980"/>
                <a:ext cx="108012" cy="108012"/>
              </a:xfrm>
              <a:prstGeom prst="ellipse">
                <a:avLst/>
              </a:prstGeom>
              <a:solidFill>
                <a:schemeClr val="accent5">
                  <a:alpha val="40000"/>
                </a:schemeClr>
              </a:solidFill>
              <a:ln w="3175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91" name="타원 7390"/>
              <p:cNvSpPr/>
              <p:nvPr/>
            </p:nvSpPr>
            <p:spPr>
              <a:xfrm>
                <a:off x="1991544" y="3969060"/>
                <a:ext cx="108012" cy="108012"/>
              </a:xfrm>
              <a:prstGeom prst="ellipse">
                <a:avLst/>
              </a:prstGeom>
              <a:solidFill>
                <a:schemeClr val="accent5">
                  <a:alpha val="40000"/>
                </a:schemeClr>
              </a:solidFill>
              <a:ln w="3175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92" name="타원 7391"/>
              <p:cNvSpPr/>
              <p:nvPr/>
            </p:nvSpPr>
            <p:spPr>
              <a:xfrm>
                <a:off x="1847528" y="4113076"/>
                <a:ext cx="108012" cy="108012"/>
              </a:xfrm>
              <a:prstGeom prst="ellipse">
                <a:avLst/>
              </a:prstGeom>
              <a:solidFill>
                <a:schemeClr val="accent5">
                  <a:alpha val="40000"/>
                </a:schemeClr>
              </a:solidFill>
              <a:ln w="3175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93" name="타원 7392"/>
              <p:cNvSpPr/>
              <p:nvPr/>
            </p:nvSpPr>
            <p:spPr>
              <a:xfrm>
                <a:off x="1739516" y="4265476"/>
                <a:ext cx="108012" cy="108012"/>
              </a:xfrm>
              <a:prstGeom prst="ellipse">
                <a:avLst/>
              </a:prstGeom>
              <a:solidFill>
                <a:schemeClr val="accent5">
                  <a:alpha val="40000"/>
                </a:schemeClr>
              </a:solidFill>
              <a:ln w="3175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94" name="타원 7393"/>
              <p:cNvSpPr/>
              <p:nvPr/>
            </p:nvSpPr>
            <p:spPr>
              <a:xfrm>
                <a:off x="2423592" y="3969060"/>
                <a:ext cx="108012" cy="108012"/>
              </a:xfrm>
              <a:prstGeom prst="ellipse">
                <a:avLst/>
              </a:prstGeom>
              <a:solidFill>
                <a:schemeClr val="accent5">
                  <a:alpha val="40000"/>
                </a:schemeClr>
              </a:solidFill>
              <a:ln w="3175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95" name="타원 7394"/>
              <p:cNvSpPr/>
              <p:nvPr/>
            </p:nvSpPr>
            <p:spPr>
              <a:xfrm>
                <a:off x="2567608" y="4113076"/>
                <a:ext cx="108012" cy="108012"/>
              </a:xfrm>
              <a:prstGeom prst="ellipse">
                <a:avLst/>
              </a:prstGeom>
              <a:solidFill>
                <a:schemeClr val="accent5">
                  <a:alpha val="40000"/>
                </a:schemeClr>
              </a:solidFill>
              <a:ln w="3175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96" name="타원 7395"/>
              <p:cNvSpPr/>
              <p:nvPr/>
            </p:nvSpPr>
            <p:spPr>
              <a:xfrm>
                <a:off x="2720008" y="4265476"/>
                <a:ext cx="108012" cy="108012"/>
              </a:xfrm>
              <a:prstGeom prst="ellipse">
                <a:avLst/>
              </a:prstGeom>
              <a:solidFill>
                <a:schemeClr val="accent5">
                  <a:alpha val="40000"/>
                </a:schemeClr>
              </a:solidFill>
              <a:ln w="3175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7403" name="TextBox 7402"/>
          <p:cNvSpPr txBox="1"/>
          <p:nvPr/>
        </p:nvSpPr>
        <p:spPr>
          <a:xfrm>
            <a:off x="1535" y="1198341"/>
            <a:ext cx="24926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 dirty="0">
                <a:latin typeface="맑은 고딕"/>
                <a:ea typeface="맑은 고딕"/>
                <a:cs typeface="맑은 고딕"/>
              </a:rPr>
              <a:t>당점버튼을 </a:t>
            </a:r>
            <a:r>
              <a:rPr lang="ko-KR" altLang="en-US" b="1" dirty="0" err="1">
                <a:latin typeface="맑은 고딕"/>
                <a:ea typeface="맑은 고딕"/>
                <a:cs typeface="맑은 고딕"/>
              </a:rPr>
              <a:t>선택시</a:t>
            </a:r>
            <a:endParaRPr lang="ko-KR" altLang="en-US" b="1" dirty="0"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endParaRPr lang="ko-KR" altLang="en-US" dirty="0">
              <a:latin typeface="맑은 고딕"/>
              <a:ea typeface="맑은 고딕"/>
              <a:cs typeface="맑은 고딕"/>
            </a:endParaRPr>
          </a:p>
          <a:p>
            <a:pPr algn="ctr">
              <a:defRPr lang="ko-KR" altLang="en-US"/>
            </a:pP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당점 중 </a:t>
            </a:r>
            <a:r>
              <a:rPr lang="ko-KR" altLang="en-US" dirty="0">
                <a:latin typeface="맑은 고딕"/>
                <a:ea typeface="맑은 고딕"/>
                <a:cs typeface="맑은 고딕"/>
              </a:rPr>
              <a:t>한 곳을</a:t>
            </a:r>
          </a:p>
          <a:p>
            <a:pPr algn="ctr">
              <a:defRPr lang="ko-KR" altLang="en-US"/>
            </a:pPr>
            <a:r>
              <a:rPr lang="ko-KR" altLang="en-US" dirty="0">
                <a:latin typeface="맑은 고딕"/>
                <a:ea typeface="맑은 고딕"/>
                <a:cs typeface="맑은 고딕"/>
              </a:rPr>
              <a:t>지정하여 선택</a:t>
            </a:r>
          </a:p>
        </p:txBody>
      </p:sp>
      <p:sp>
        <p:nvSpPr>
          <p:cNvPr id="7404" name="아래쪽 화살표 7403"/>
          <p:cNvSpPr/>
          <p:nvPr/>
        </p:nvSpPr>
        <p:spPr>
          <a:xfrm>
            <a:off x="749112" y="4056662"/>
            <a:ext cx="701012" cy="8840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7462" name="그룹 7461"/>
          <p:cNvGrpSpPr/>
          <p:nvPr/>
        </p:nvGrpSpPr>
        <p:grpSpPr>
          <a:xfrm>
            <a:off x="510491" y="5199448"/>
            <a:ext cx="1711672" cy="1309841"/>
            <a:chOff x="5941055" y="2496415"/>
            <a:chExt cx="2208083" cy="1747107"/>
          </a:xfrm>
        </p:grpSpPr>
        <p:sp>
          <p:nvSpPr>
            <p:cNvPr id="7405" name="타원 7404"/>
            <p:cNvSpPr/>
            <p:nvPr/>
          </p:nvSpPr>
          <p:spPr>
            <a:xfrm>
              <a:off x="5941055" y="2496415"/>
              <a:ext cx="1620864" cy="1618248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tx1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42" name="타원 7441"/>
            <p:cNvSpPr/>
            <p:nvPr/>
          </p:nvSpPr>
          <p:spPr>
            <a:xfrm>
              <a:off x="7093183" y="3250567"/>
              <a:ext cx="108012" cy="108012"/>
            </a:xfrm>
            <a:prstGeom prst="ellipse">
              <a:avLst/>
            </a:prstGeom>
            <a:solidFill>
              <a:schemeClr val="accent5">
                <a:alpha val="40000"/>
              </a:schemeClr>
            </a:solidFill>
            <a:ln w="3175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pic>
          <p:nvPicPr>
            <p:cNvPr id="7458" name="그림 7457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7093183" y="3430587"/>
              <a:ext cx="198369" cy="305044"/>
            </a:xfrm>
            <a:prstGeom prst="rect">
              <a:avLst/>
            </a:prstGeom>
          </p:spPr>
        </p:pic>
        <p:sp>
          <p:nvSpPr>
            <p:cNvPr id="7461" name="포인트가 7개인 별 7460"/>
            <p:cNvSpPr/>
            <p:nvPr/>
          </p:nvSpPr>
          <p:spPr>
            <a:xfrm>
              <a:off x="6661135" y="3682614"/>
              <a:ext cx="1488003" cy="521289"/>
            </a:xfrm>
            <a:prstGeom prst="star7">
              <a:avLst>
                <a:gd name="adj" fmla="val 34601"/>
                <a:gd name="hf" fmla="val 102572"/>
                <a:gd name="vf" fmla="val 10521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7460" name="TextBox 7459"/>
            <p:cNvSpPr txBox="1"/>
            <p:nvPr/>
          </p:nvSpPr>
          <p:spPr>
            <a:xfrm>
              <a:off x="6805151" y="3754617"/>
              <a:ext cx="1248022" cy="4889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en-US" altLang="ko-KR" b="1"/>
                <a:t>Touch</a:t>
              </a:r>
            </a:p>
          </p:txBody>
        </p:sp>
      </p:grpSp>
      <p:grpSp>
        <p:nvGrpSpPr>
          <p:cNvPr id="7463" name="그룹 7462"/>
          <p:cNvGrpSpPr/>
          <p:nvPr/>
        </p:nvGrpSpPr>
        <p:grpSpPr>
          <a:xfrm>
            <a:off x="2854756" y="2458479"/>
            <a:ext cx="2730359" cy="1476164"/>
            <a:chOff x="767408" y="2708920"/>
            <a:chExt cx="2916323" cy="1944216"/>
          </a:xfrm>
        </p:grpSpPr>
        <p:sp>
          <p:nvSpPr>
            <p:cNvPr id="7464" name="타원 7397"/>
            <p:cNvSpPr/>
            <p:nvPr/>
          </p:nvSpPr>
          <p:spPr>
            <a:xfrm>
              <a:off x="1847528" y="3429000"/>
              <a:ext cx="828092" cy="81009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tx1"/>
              </a:solidFill>
            </a:ln>
            <a:effectLst>
              <a:softEdge rad="38100"/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65" name="타원 7317"/>
            <p:cNvSpPr/>
            <p:nvPr/>
          </p:nvSpPr>
          <p:spPr>
            <a:xfrm>
              <a:off x="3647728" y="3789040"/>
              <a:ext cx="36003" cy="36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66" name="타원 7319"/>
            <p:cNvSpPr/>
            <p:nvPr/>
          </p:nvSpPr>
          <p:spPr>
            <a:xfrm>
              <a:off x="767408" y="3789040"/>
              <a:ext cx="36003" cy="36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67" name="타원 7322"/>
            <p:cNvSpPr/>
            <p:nvPr/>
          </p:nvSpPr>
          <p:spPr>
            <a:xfrm>
              <a:off x="3647728" y="2708920"/>
              <a:ext cx="36003" cy="36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68" name="타원 7323"/>
            <p:cNvSpPr/>
            <p:nvPr/>
          </p:nvSpPr>
          <p:spPr>
            <a:xfrm>
              <a:off x="767408" y="2708920"/>
              <a:ext cx="36003" cy="36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69" name="타원 7331"/>
            <p:cNvSpPr/>
            <p:nvPr/>
          </p:nvSpPr>
          <p:spPr>
            <a:xfrm>
              <a:off x="3647728" y="3212976"/>
              <a:ext cx="36003" cy="36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70" name="타원 7332"/>
            <p:cNvSpPr/>
            <p:nvPr/>
          </p:nvSpPr>
          <p:spPr>
            <a:xfrm>
              <a:off x="3647728" y="4329100"/>
              <a:ext cx="36003" cy="36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71" name="타원 7335"/>
            <p:cNvSpPr/>
            <p:nvPr/>
          </p:nvSpPr>
          <p:spPr>
            <a:xfrm>
              <a:off x="767408" y="4329100"/>
              <a:ext cx="36003" cy="36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72" name="타원 7336"/>
            <p:cNvSpPr/>
            <p:nvPr/>
          </p:nvSpPr>
          <p:spPr>
            <a:xfrm>
              <a:off x="767408" y="3212976"/>
              <a:ext cx="36003" cy="36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73" name="직사각형 7468"/>
            <p:cNvSpPr/>
            <p:nvPr/>
          </p:nvSpPr>
          <p:spPr>
            <a:xfrm>
              <a:off x="875420" y="2888940"/>
              <a:ext cx="2700300" cy="1764196"/>
            </a:xfrm>
            <a:prstGeom prst="rect">
              <a:avLst/>
            </a:prstGeom>
            <a:solidFill>
              <a:schemeClr val="bg1"/>
            </a:solidFill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74" name="타원 7461"/>
            <p:cNvSpPr/>
            <p:nvPr/>
          </p:nvSpPr>
          <p:spPr>
            <a:xfrm>
              <a:off x="1768319" y="2924944"/>
              <a:ext cx="907301" cy="864096"/>
            </a:xfrm>
            <a:prstGeom prst="ellipse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  <a:softEdge rad="12700"/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7475" name="직선 연결선 7462"/>
            <p:cNvCxnSpPr>
              <a:stCxn id="7474" idx="0"/>
              <a:endCxn id="7474" idx="4"/>
            </p:cNvCxnSpPr>
            <p:nvPr/>
          </p:nvCxnSpPr>
          <p:spPr>
            <a:xfrm rot="16200000" flipH="1">
              <a:off x="1789921" y="3356992"/>
              <a:ext cx="864096" cy="0"/>
            </a:xfrm>
            <a:prstGeom prst="line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6" name="직선 연결선 7463"/>
            <p:cNvCxnSpPr/>
            <p:nvPr/>
          </p:nvCxnSpPr>
          <p:spPr>
            <a:xfrm rot="16200000" flipH="1">
              <a:off x="1647012" y="3344160"/>
              <a:ext cx="786763" cy="0"/>
            </a:xfrm>
            <a:prstGeom prst="line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7" name="직선 연결선 7464"/>
            <p:cNvCxnSpPr>
              <a:stCxn id="7474" idx="1"/>
              <a:endCxn id="7474" idx="3"/>
            </p:cNvCxnSpPr>
            <p:nvPr/>
          </p:nvCxnSpPr>
          <p:spPr>
            <a:xfrm rot="16200000" flipH="1">
              <a:off x="1595686" y="3356992"/>
              <a:ext cx="611008" cy="0"/>
            </a:xfrm>
            <a:prstGeom prst="line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8" name="직선 연결선 7465"/>
            <p:cNvCxnSpPr/>
            <p:nvPr/>
          </p:nvCxnSpPr>
          <p:spPr>
            <a:xfrm rot="16200000" flipH="1">
              <a:off x="1647219" y="3344160"/>
              <a:ext cx="363121" cy="0"/>
            </a:xfrm>
            <a:prstGeom prst="line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9" name="직선 연결선 7466"/>
            <p:cNvCxnSpPr/>
            <p:nvPr/>
          </p:nvCxnSpPr>
          <p:spPr>
            <a:xfrm rot="16200000" flipH="1">
              <a:off x="2009780" y="3344160"/>
              <a:ext cx="786763" cy="0"/>
            </a:xfrm>
            <a:prstGeom prst="line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0" name="직선 연결선 7467"/>
            <p:cNvCxnSpPr/>
            <p:nvPr/>
          </p:nvCxnSpPr>
          <p:spPr>
            <a:xfrm rot="16200000" flipH="1">
              <a:off x="2203509" y="3331873"/>
              <a:ext cx="641148" cy="0"/>
            </a:xfrm>
            <a:prstGeom prst="line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1" name="직선 연결선 7493"/>
            <p:cNvCxnSpPr/>
            <p:nvPr/>
          </p:nvCxnSpPr>
          <p:spPr>
            <a:xfrm rot="5400000">
              <a:off x="2405590" y="3374994"/>
              <a:ext cx="396044" cy="0"/>
            </a:xfrm>
            <a:prstGeom prst="line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82" name="그룹 7508"/>
            <p:cNvGrpSpPr/>
            <p:nvPr/>
          </p:nvGrpSpPr>
          <p:grpSpPr>
            <a:xfrm>
              <a:off x="947425" y="2996944"/>
              <a:ext cx="2700297" cy="1492147"/>
              <a:chOff x="947426" y="2996946"/>
              <a:chExt cx="2700297" cy="1492147"/>
            </a:xfrm>
          </p:grpSpPr>
          <p:sp>
            <p:nvSpPr>
              <p:cNvPr id="7483" name="타원 7479"/>
              <p:cNvSpPr/>
              <p:nvPr/>
            </p:nvSpPr>
            <p:spPr>
              <a:xfrm>
                <a:off x="1091444" y="3969060"/>
                <a:ext cx="72008" cy="72008"/>
              </a:xfrm>
              <a:prstGeom prst="ellipse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484" name="타원 7480"/>
              <p:cNvSpPr/>
              <p:nvPr/>
            </p:nvSpPr>
            <p:spPr>
              <a:xfrm>
                <a:off x="1451484" y="3969060"/>
                <a:ext cx="72008" cy="72008"/>
              </a:xfrm>
              <a:prstGeom prst="ellipse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485" name="타원 7481"/>
              <p:cNvSpPr/>
              <p:nvPr/>
            </p:nvSpPr>
            <p:spPr>
              <a:xfrm>
                <a:off x="1811524" y="3969060"/>
                <a:ext cx="72008" cy="72008"/>
              </a:xfrm>
              <a:prstGeom prst="ellipse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486" name="타원 7482"/>
              <p:cNvSpPr/>
              <p:nvPr/>
            </p:nvSpPr>
            <p:spPr>
              <a:xfrm>
                <a:off x="2207568" y="3969060"/>
                <a:ext cx="72008" cy="72008"/>
              </a:xfrm>
              <a:prstGeom prst="ellipse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487" name="타원 7483"/>
              <p:cNvSpPr/>
              <p:nvPr/>
            </p:nvSpPr>
            <p:spPr>
              <a:xfrm>
                <a:off x="2567608" y="3969060"/>
                <a:ext cx="72008" cy="72008"/>
              </a:xfrm>
              <a:prstGeom prst="ellipse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488" name="타원 7484"/>
              <p:cNvSpPr/>
              <p:nvPr/>
            </p:nvSpPr>
            <p:spPr>
              <a:xfrm>
                <a:off x="2927648" y="3969060"/>
                <a:ext cx="72008" cy="72008"/>
              </a:xfrm>
              <a:prstGeom prst="ellipse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489" name="타원 7485"/>
              <p:cNvSpPr/>
              <p:nvPr/>
            </p:nvSpPr>
            <p:spPr>
              <a:xfrm>
                <a:off x="3287688" y="3969060"/>
                <a:ext cx="72008" cy="72008"/>
              </a:xfrm>
              <a:prstGeom prst="ellipse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grpSp>
            <p:nvGrpSpPr>
              <p:cNvPr id="7490" name="그룹 7499"/>
              <p:cNvGrpSpPr/>
              <p:nvPr/>
            </p:nvGrpSpPr>
            <p:grpSpPr>
              <a:xfrm>
                <a:off x="947426" y="4185070"/>
                <a:ext cx="504055" cy="304023"/>
                <a:chOff x="947427" y="4185071"/>
                <a:chExt cx="504055" cy="304023"/>
              </a:xfrm>
            </p:grpSpPr>
            <p:sp>
              <p:nvSpPr>
                <p:cNvPr id="7491" name="직사각형 7470"/>
                <p:cNvSpPr/>
                <p:nvPr/>
              </p:nvSpPr>
              <p:spPr>
                <a:xfrm>
                  <a:off x="1019436" y="4185084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</a:ln>
                <a:effectLst>
                  <a:innerShdw blurRad="152400">
                    <a:srgbClr val="000000">
                      <a:alpha val="50000"/>
                    </a:srgbClr>
                  </a:innerShdw>
                </a:effectLst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 sz="4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92" name="TextBox 7486"/>
                <p:cNvSpPr txBox="1"/>
                <p:nvPr/>
              </p:nvSpPr>
              <p:spPr>
                <a:xfrm>
                  <a:off x="947427" y="4185071"/>
                  <a:ext cx="504055" cy="30402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defRPr lang="ko-KR" altLang="en-US"/>
                  </a:pPr>
                  <a:r>
                    <a:rPr lang="ko-KR" altLang="en-US" sz="900" b="1"/>
                    <a:t>1/8</a:t>
                  </a:r>
                </a:p>
              </p:txBody>
            </p:sp>
          </p:grpSp>
          <p:grpSp>
            <p:nvGrpSpPr>
              <p:cNvPr id="7493" name="그룹 7500"/>
              <p:cNvGrpSpPr/>
              <p:nvPr/>
            </p:nvGrpSpPr>
            <p:grpSpPr>
              <a:xfrm>
                <a:off x="1307465" y="4185070"/>
                <a:ext cx="504055" cy="304023"/>
                <a:chOff x="1307464" y="4185071"/>
                <a:chExt cx="504055" cy="304023"/>
              </a:xfrm>
            </p:grpSpPr>
            <p:sp>
              <p:nvSpPr>
                <p:cNvPr id="7494" name="직사각형 7471"/>
                <p:cNvSpPr/>
                <p:nvPr/>
              </p:nvSpPr>
              <p:spPr>
                <a:xfrm>
                  <a:off x="1379476" y="4185084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</a:ln>
                <a:effectLst>
                  <a:innerShdw blurRad="152400">
                    <a:srgbClr val="000000">
                      <a:alpha val="50000"/>
                    </a:srgbClr>
                  </a:innerShdw>
                </a:effectLst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sp>
              <p:nvSpPr>
                <p:cNvPr id="7495" name="TextBox 7487"/>
                <p:cNvSpPr txBox="1"/>
                <p:nvPr/>
              </p:nvSpPr>
              <p:spPr>
                <a:xfrm>
                  <a:off x="1307464" y="4185071"/>
                  <a:ext cx="504055" cy="30402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defRPr lang="ko-KR" altLang="en-US"/>
                  </a:pPr>
                  <a:r>
                    <a:rPr lang="ko-KR" altLang="en-US" sz="900" b="1"/>
                    <a:t>2/8</a:t>
                  </a:r>
                </a:p>
              </p:txBody>
            </p:sp>
          </p:grpSp>
          <p:grpSp>
            <p:nvGrpSpPr>
              <p:cNvPr id="7496" name="그룹 7501"/>
              <p:cNvGrpSpPr/>
              <p:nvPr/>
            </p:nvGrpSpPr>
            <p:grpSpPr>
              <a:xfrm>
                <a:off x="1667500" y="4185070"/>
                <a:ext cx="504055" cy="304023"/>
                <a:chOff x="1667501" y="4185071"/>
                <a:chExt cx="504055" cy="304023"/>
              </a:xfrm>
            </p:grpSpPr>
            <p:sp>
              <p:nvSpPr>
                <p:cNvPr id="7497" name="직사각형 7472"/>
                <p:cNvSpPr/>
                <p:nvPr/>
              </p:nvSpPr>
              <p:spPr>
                <a:xfrm>
                  <a:off x="1739516" y="4185084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</a:ln>
                <a:effectLst>
                  <a:innerShdw blurRad="152400">
                    <a:srgbClr val="000000">
                      <a:alpha val="50000"/>
                    </a:srgbClr>
                  </a:innerShdw>
                </a:effectLst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sp>
              <p:nvSpPr>
                <p:cNvPr id="7498" name="TextBox 7488"/>
                <p:cNvSpPr txBox="1"/>
                <p:nvPr/>
              </p:nvSpPr>
              <p:spPr>
                <a:xfrm>
                  <a:off x="1667501" y="4185071"/>
                  <a:ext cx="504055" cy="30402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defRPr lang="ko-KR" altLang="en-US"/>
                  </a:pPr>
                  <a:r>
                    <a:rPr lang="ko-KR" altLang="en-US" sz="900" b="1"/>
                    <a:t>3/8</a:t>
                  </a:r>
                </a:p>
              </p:txBody>
            </p:sp>
          </p:grpSp>
          <p:grpSp>
            <p:nvGrpSpPr>
              <p:cNvPr id="7499" name="그룹 7502"/>
              <p:cNvGrpSpPr/>
              <p:nvPr/>
            </p:nvGrpSpPr>
            <p:grpSpPr>
              <a:xfrm>
                <a:off x="2063547" y="4185070"/>
                <a:ext cx="504055" cy="304023"/>
                <a:chOff x="2063546" y="4185071"/>
                <a:chExt cx="504055" cy="304023"/>
              </a:xfrm>
            </p:grpSpPr>
            <p:sp>
              <p:nvSpPr>
                <p:cNvPr id="7500" name="직사각형 7473"/>
                <p:cNvSpPr/>
                <p:nvPr/>
              </p:nvSpPr>
              <p:spPr>
                <a:xfrm>
                  <a:off x="2135560" y="4185084"/>
                  <a:ext cx="216024" cy="216023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</a:ln>
                <a:effectLst>
                  <a:innerShdw blurRad="152400">
                    <a:srgbClr val="000000">
                      <a:alpha val="50000"/>
                    </a:srgbClr>
                  </a:innerShdw>
                </a:effectLst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sp>
              <p:nvSpPr>
                <p:cNvPr id="7501" name="TextBox 7489"/>
                <p:cNvSpPr txBox="1"/>
                <p:nvPr/>
              </p:nvSpPr>
              <p:spPr>
                <a:xfrm>
                  <a:off x="2063546" y="4185071"/>
                  <a:ext cx="504055" cy="30402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defRPr lang="ko-KR" altLang="en-US"/>
                  </a:pPr>
                  <a:r>
                    <a:rPr lang="ko-KR" altLang="en-US" sz="900" b="1"/>
                    <a:t>4/8</a:t>
                  </a:r>
                </a:p>
              </p:txBody>
            </p:sp>
          </p:grpSp>
          <p:grpSp>
            <p:nvGrpSpPr>
              <p:cNvPr id="7502" name="그룹 7503"/>
              <p:cNvGrpSpPr/>
              <p:nvPr/>
            </p:nvGrpSpPr>
            <p:grpSpPr>
              <a:xfrm>
                <a:off x="2423586" y="4185070"/>
                <a:ext cx="504057" cy="304023"/>
                <a:chOff x="2423586" y="4185071"/>
                <a:chExt cx="504057" cy="304023"/>
              </a:xfrm>
            </p:grpSpPr>
            <p:sp>
              <p:nvSpPr>
                <p:cNvPr id="7503" name="직사각형 7475"/>
                <p:cNvSpPr/>
                <p:nvPr/>
              </p:nvSpPr>
              <p:spPr>
                <a:xfrm>
                  <a:off x="2495600" y="4185084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</a:ln>
                <a:effectLst>
                  <a:innerShdw blurRad="152400">
                    <a:srgbClr val="000000">
                      <a:alpha val="50000"/>
                    </a:srgbClr>
                  </a:innerShdw>
                </a:effectLst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sp>
              <p:nvSpPr>
                <p:cNvPr id="7504" name="TextBox 7490"/>
                <p:cNvSpPr txBox="1"/>
                <p:nvPr/>
              </p:nvSpPr>
              <p:spPr>
                <a:xfrm>
                  <a:off x="2423586" y="4185071"/>
                  <a:ext cx="504057" cy="30402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defRPr lang="ko-KR" altLang="en-US"/>
                  </a:pPr>
                  <a:r>
                    <a:rPr lang="ko-KR" altLang="en-US" sz="900" b="1"/>
                    <a:t>5/8</a:t>
                  </a:r>
                </a:p>
              </p:txBody>
            </p:sp>
          </p:grpSp>
          <p:grpSp>
            <p:nvGrpSpPr>
              <p:cNvPr id="7505" name="그룹 7504"/>
              <p:cNvGrpSpPr/>
              <p:nvPr/>
            </p:nvGrpSpPr>
            <p:grpSpPr>
              <a:xfrm>
                <a:off x="2783631" y="4185070"/>
                <a:ext cx="504055" cy="304023"/>
                <a:chOff x="2783631" y="4185071"/>
                <a:chExt cx="504055" cy="304023"/>
              </a:xfrm>
            </p:grpSpPr>
            <p:sp>
              <p:nvSpPr>
                <p:cNvPr id="7506" name="직사각형 7476"/>
                <p:cNvSpPr/>
                <p:nvPr/>
              </p:nvSpPr>
              <p:spPr>
                <a:xfrm>
                  <a:off x="2855640" y="4185084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</a:ln>
                <a:effectLst>
                  <a:innerShdw blurRad="152400">
                    <a:srgbClr val="000000">
                      <a:alpha val="50000"/>
                    </a:srgbClr>
                  </a:innerShdw>
                </a:effectLst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sp>
              <p:nvSpPr>
                <p:cNvPr id="7507" name="TextBox 7491"/>
                <p:cNvSpPr txBox="1"/>
                <p:nvPr/>
              </p:nvSpPr>
              <p:spPr>
                <a:xfrm>
                  <a:off x="2783631" y="4185071"/>
                  <a:ext cx="504055" cy="30402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defRPr lang="ko-KR" altLang="en-US"/>
                  </a:pPr>
                  <a:r>
                    <a:rPr lang="ko-KR" altLang="en-US" sz="900" b="1"/>
                    <a:t>6/8</a:t>
                  </a:r>
                </a:p>
              </p:txBody>
            </p:sp>
          </p:grpSp>
          <p:grpSp>
            <p:nvGrpSpPr>
              <p:cNvPr id="7508" name="그룹 7505"/>
              <p:cNvGrpSpPr/>
              <p:nvPr/>
            </p:nvGrpSpPr>
            <p:grpSpPr>
              <a:xfrm>
                <a:off x="3143668" y="4178003"/>
                <a:ext cx="504055" cy="304022"/>
                <a:chOff x="3143667" y="4178003"/>
                <a:chExt cx="504055" cy="304022"/>
              </a:xfrm>
            </p:grpSpPr>
            <p:sp>
              <p:nvSpPr>
                <p:cNvPr id="7509" name="직사각형 7477"/>
                <p:cNvSpPr/>
                <p:nvPr/>
              </p:nvSpPr>
              <p:spPr>
                <a:xfrm>
                  <a:off x="3215680" y="4185084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</a:ln>
                <a:effectLst>
                  <a:innerShdw blurRad="152400">
                    <a:srgbClr val="000000">
                      <a:alpha val="50000"/>
                    </a:srgbClr>
                  </a:innerShdw>
                </a:effectLst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sp>
              <p:nvSpPr>
                <p:cNvPr id="7510" name="TextBox 7492"/>
                <p:cNvSpPr txBox="1"/>
                <p:nvPr/>
              </p:nvSpPr>
              <p:spPr>
                <a:xfrm>
                  <a:off x="3143667" y="4178003"/>
                  <a:ext cx="504055" cy="30402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defRPr lang="ko-KR" altLang="en-US"/>
                  </a:pPr>
                  <a:r>
                    <a:rPr lang="ko-KR" altLang="en-US" sz="900" b="1"/>
                    <a:t>7/8</a:t>
                  </a:r>
                </a:p>
              </p:txBody>
            </p:sp>
          </p:grpSp>
          <p:sp>
            <p:nvSpPr>
              <p:cNvPr id="7511" name="타원 7496"/>
              <p:cNvSpPr/>
              <p:nvPr/>
            </p:nvSpPr>
            <p:spPr>
              <a:xfrm>
                <a:off x="1271464" y="3356992"/>
                <a:ext cx="72008" cy="72008"/>
              </a:xfrm>
              <a:prstGeom prst="ellipse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grpSp>
            <p:nvGrpSpPr>
              <p:cNvPr id="7512" name="그룹 7506"/>
              <p:cNvGrpSpPr/>
              <p:nvPr/>
            </p:nvGrpSpPr>
            <p:grpSpPr>
              <a:xfrm>
                <a:off x="983431" y="2996946"/>
                <a:ext cx="648072" cy="304023"/>
                <a:chOff x="983432" y="2996947"/>
                <a:chExt cx="648072" cy="304023"/>
              </a:xfrm>
            </p:grpSpPr>
            <p:sp>
              <p:nvSpPr>
                <p:cNvPr id="7513" name="직사각형 7495"/>
                <p:cNvSpPr/>
                <p:nvPr/>
              </p:nvSpPr>
              <p:spPr>
                <a:xfrm>
                  <a:off x="983432" y="2996952"/>
                  <a:ext cx="612068" cy="216024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</a:ln>
                <a:effectLst>
                  <a:innerShdw blurRad="152400">
                    <a:srgbClr val="000000">
                      <a:alpha val="50000"/>
                    </a:srgbClr>
                  </a:innerShdw>
                </a:effectLst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 sz="4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14" name="TextBox 7497"/>
                <p:cNvSpPr txBox="1"/>
                <p:nvPr/>
              </p:nvSpPr>
              <p:spPr>
                <a:xfrm>
                  <a:off x="1091445" y="2996947"/>
                  <a:ext cx="540059" cy="30402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defRPr lang="ko-KR" altLang="en-US"/>
                  </a:pPr>
                  <a:r>
                    <a:rPr lang="ko-KR" altLang="en-US" sz="900" b="1"/>
                    <a:t>정면</a:t>
                  </a:r>
                </a:p>
              </p:txBody>
            </p:sp>
          </p:grpSp>
        </p:grpSp>
      </p:grpSp>
      <p:sp>
        <p:nvSpPr>
          <p:cNvPr id="7516" name="TextBox 7402"/>
          <p:cNvSpPr txBox="1"/>
          <p:nvPr/>
        </p:nvSpPr>
        <p:spPr>
          <a:xfrm>
            <a:off x="2829956" y="1167367"/>
            <a:ext cx="27354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 dirty="0">
                <a:latin typeface="맑은 고딕"/>
                <a:ea typeface="맑은 고딕"/>
                <a:cs typeface="맑은 고딕"/>
              </a:rPr>
              <a:t>두께버튼을 </a:t>
            </a:r>
            <a:r>
              <a:rPr lang="ko-KR" altLang="en-US" b="1" dirty="0" err="1">
                <a:latin typeface="맑은 고딕"/>
                <a:ea typeface="맑은 고딕"/>
                <a:cs typeface="맑은 고딕"/>
              </a:rPr>
              <a:t>선택시</a:t>
            </a:r>
            <a:endParaRPr lang="ko-KR" altLang="en-US" sz="2000" b="1" dirty="0"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endParaRPr lang="ko-KR" altLang="en-US" dirty="0">
              <a:latin typeface="맑은 고딕"/>
              <a:ea typeface="맑은 고딕"/>
              <a:cs typeface="맑은 고딕"/>
            </a:endParaRPr>
          </a:p>
          <a:p>
            <a:pPr algn="ctr">
              <a:defRPr lang="ko-KR" altLang="en-US"/>
            </a:pP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두께 중 </a:t>
            </a:r>
            <a:r>
              <a:rPr lang="ko-KR" altLang="en-US" dirty="0">
                <a:latin typeface="맑은 고딕"/>
                <a:ea typeface="맑은 고딕"/>
                <a:cs typeface="맑은 고딕"/>
              </a:rPr>
              <a:t>한 항목을</a:t>
            </a:r>
          </a:p>
          <a:p>
            <a:pPr algn="ctr">
              <a:defRPr lang="ko-KR" altLang="en-US"/>
            </a:pPr>
            <a:r>
              <a:rPr lang="ko-KR" altLang="en-US" dirty="0">
                <a:latin typeface="맑은 고딕"/>
                <a:ea typeface="맑은 고딕"/>
                <a:cs typeface="맑은 고딕"/>
              </a:rPr>
              <a:t>지정하여 선택</a:t>
            </a:r>
          </a:p>
        </p:txBody>
      </p:sp>
      <p:sp>
        <p:nvSpPr>
          <p:cNvPr id="7517" name="아래쪽 화살표 7403"/>
          <p:cNvSpPr/>
          <p:nvPr/>
        </p:nvSpPr>
        <p:spPr>
          <a:xfrm>
            <a:off x="3896818" y="4114666"/>
            <a:ext cx="591176" cy="685663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7565" name="그룹 7564"/>
          <p:cNvGrpSpPr/>
          <p:nvPr/>
        </p:nvGrpSpPr>
        <p:grpSpPr>
          <a:xfrm>
            <a:off x="3027875" y="4940727"/>
            <a:ext cx="2716658" cy="1891909"/>
            <a:chOff x="5483932" y="4221088"/>
            <a:chExt cx="2772307" cy="2321332"/>
          </a:xfrm>
        </p:grpSpPr>
        <p:sp>
          <p:nvSpPr>
            <p:cNvPr id="7518" name="직사각형 7585"/>
            <p:cNvSpPr/>
            <p:nvPr/>
          </p:nvSpPr>
          <p:spPr>
            <a:xfrm>
              <a:off x="5483932" y="4221088"/>
              <a:ext cx="2700300" cy="17641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519" name="타원 7510"/>
            <p:cNvSpPr/>
            <p:nvPr/>
          </p:nvSpPr>
          <p:spPr>
            <a:xfrm>
              <a:off x="5699956" y="5409220"/>
              <a:ext cx="72008" cy="72008"/>
            </a:xfrm>
            <a:prstGeom prst="ellipse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520" name="타원 7512"/>
            <p:cNvSpPr/>
            <p:nvPr/>
          </p:nvSpPr>
          <p:spPr>
            <a:xfrm>
              <a:off x="6059996" y="5409220"/>
              <a:ext cx="72008" cy="72008"/>
            </a:xfrm>
            <a:prstGeom prst="ellipse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521" name="타원 7513"/>
            <p:cNvSpPr/>
            <p:nvPr/>
          </p:nvSpPr>
          <p:spPr>
            <a:xfrm>
              <a:off x="6816080" y="5409220"/>
              <a:ext cx="72008" cy="72008"/>
            </a:xfrm>
            <a:prstGeom prst="ellipse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522" name="타원 7514"/>
            <p:cNvSpPr/>
            <p:nvPr/>
          </p:nvSpPr>
          <p:spPr>
            <a:xfrm>
              <a:off x="7176120" y="5409220"/>
              <a:ext cx="72008" cy="72008"/>
            </a:xfrm>
            <a:prstGeom prst="ellipse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523" name="타원 7515"/>
            <p:cNvSpPr/>
            <p:nvPr/>
          </p:nvSpPr>
          <p:spPr>
            <a:xfrm>
              <a:off x="7536160" y="5409220"/>
              <a:ext cx="72008" cy="72008"/>
            </a:xfrm>
            <a:prstGeom prst="ellipse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524" name="타원 7516"/>
            <p:cNvSpPr/>
            <p:nvPr/>
          </p:nvSpPr>
          <p:spPr>
            <a:xfrm>
              <a:off x="7896200" y="5409220"/>
              <a:ext cx="72008" cy="72008"/>
            </a:xfrm>
            <a:prstGeom prst="ellipse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7525" name="그룹 7517"/>
            <p:cNvGrpSpPr/>
            <p:nvPr/>
          </p:nvGrpSpPr>
          <p:grpSpPr>
            <a:xfrm>
              <a:off x="5555936" y="5625242"/>
              <a:ext cx="504056" cy="283226"/>
              <a:chOff x="947424" y="4185082"/>
              <a:chExt cx="504056" cy="283226"/>
            </a:xfrm>
          </p:grpSpPr>
          <p:sp>
            <p:nvSpPr>
              <p:cNvPr id="7526" name="직사각형 7518"/>
              <p:cNvSpPr/>
              <p:nvPr/>
            </p:nvSpPr>
            <p:spPr>
              <a:xfrm>
                <a:off x="1019436" y="4185084"/>
                <a:ext cx="216024" cy="216024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</a:ln>
              <a:effectLst>
                <a:innerShdw blurRad="152400">
                  <a:srgbClr val="000000">
                    <a:alpha val="50000"/>
                  </a:srgbClr>
                </a:innerShdw>
              </a:effectLst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 sz="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527" name="TextBox 7519"/>
              <p:cNvSpPr txBox="1"/>
              <p:nvPr/>
            </p:nvSpPr>
            <p:spPr>
              <a:xfrm>
                <a:off x="947424" y="4185082"/>
                <a:ext cx="504056" cy="2832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 lang="ko-KR" altLang="en-US"/>
                </a:pPr>
                <a:r>
                  <a:rPr lang="ko-KR" altLang="en-US" sz="900" b="1"/>
                  <a:t>1/8</a:t>
                </a:r>
              </a:p>
            </p:txBody>
          </p:sp>
        </p:grpSp>
        <p:grpSp>
          <p:nvGrpSpPr>
            <p:cNvPr id="7528" name="그룹 7520"/>
            <p:cNvGrpSpPr/>
            <p:nvPr/>
          </p:nvGrpSpPr>
          <p:grpSpPr>
            <a:xfrm>
              <a:off x="5915976" y="5625242"/>
              <a:ext cx="504055" cy="283226"/>
              <a:chOff x="1307464" y="4185081"/>
              <a:chExt cx="504055" cy="283226"/>
            </a:xfrm>
          </p:grpSpPr>
          <p:sp>
            <p:nvSpPr>
              <p:cNvPr id="7529" name="직사각형 7521"/>
              <p:cNvSpPr/>
              <p:nvPr/>
            </p:nvSpPr>
            <p:spPr>
              <a:xfrm>
                <a:off x="1379476" y="4185084"/>
                <a:ext cx="216024" cy="216024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</a:ln>
              <a:effectLst>
                <a:innerShdw blurRad="152400">
                  <a:srgbClr val="000000">
                    <a:alpha val="50000"/>
                  </a:srgbClr>
                </a:innerShdw>
              </a:effectLst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530" name="TextBox 7522"/>
              <p:cNvSpPr txBox="1"/>
              <p:nvPr/>
            </p:nvSpPr>
            <p:spPr>
              <a:xfrm>
                <a:off x="1307464" y="4185081"/>
                <a:ext cx="504055" cy="2832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 lang="ko-KR" altLang="en-US"/>
                </a:pPr>
                <a:r>
                  <a:rPr lang="ko-KR" altLang="en-US" sz="900" b="1"/>
                  <a:t>2/8</a:t>
                </a:r>
              </a:p>
            </p:txBody>
          </p:sp>
        </p:grpSp>
        <p:grpSp>
          <p:nvGrpSpPr>
            <p:cNvPr id="7531" name="그룹 7523"/>
            <p:cNvGrpSpPr/>
            <p:nvPr/>
          </p:nvGrpSpPr>
          <p:grpSpPr>
            <a:xfrm>
              <a:off x="6276015" y="5625242"/>
              <a:ext cx="504056" cy="283226"/>
              <a:chOff x="1667503" y="4185081"/>
              <a:chExt cx="504056" cy="283226"/>
            </a:xfrm>
          </p:grpSpPr>
          <p:sp>
            <p:nvSpPr>
              <p:cNvPr id="7532" name="직사각형 7524"/>
              <p:cNvSpPr/>
              <p:nvPr/>
            </p:nvSpPr>
            <p:spPr>
              <a:xfrm>
                <a:off x="1739516" y="4185084"/>
                <a:ext cx="216024" cy="216024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</a:ln>
              <a:effectLst>
                <a:innerShdw blurRad="152400">
                  <a:srgbClr val="000000">
                    <a:alpha val="50000"/>
                  </a:srgbClr>
                </a:innerShdw>
              </a:effectLst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533" name="TextBox 7525"/>
              <p:cNvSpPr txBox="1"/>
              <p:nvPr/>
            </p:nvSpPr>
            <p:spPr>
              <a:xfrm>
                <a:off x="1667503" y="4185081"/>
                <a:ext cx="504056" cy="2832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 lang="ko-KR" altLang="en-US"/>
                </a:pPr>
                <a:r>
                  <a:rPr lang="ko-KR" altLang="en-US" sz="900" b="1"/>
                  <a:t>3/8</a:t>
                </a:r>
              </a:p>
            </p:txBody>
          </p:sp>
        </p:grpSp>
        <p:grpSp>
          <p:nvGrpSpPr>
            <p:cNvPr id="7534" name="그룹 7526"/>
            <p:cNvGrpSpPr/>
            <p:nvPr/>
          </p:nvGrpSpPr>
          <p:grpSpPr>
            <a:xfrm>
              <a:off x="6672059" y="5625242"/>
              <a:ext cx="504055" cy="283226"/>
              <a:chOff x="2063547" y="4185081"/>
              <a:chExt cx="504055" cy="283226"/>
            </a:xfrm>
          </p:grpSpPr>
          <p:sp>
            <p:nvSpPr>
              <p:cNvPr id="7535" name="직사각형 7527"/>
              <p:cNvSpPr/>
              <p:nvPr/>
            </p:nvSpPr>
            <p:spPr>
              <a:xfrm>
                <a:off x="2135560" y="4185084"/>
                <a:ext cx="216024" cy="216023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</a:ln>
              <a:effectLst>
                <a:innerShdw blurRad="152400">
                  <a:srgbClr val="000000">
                    <a:alpha val="50000"/>
                  </a:srgbClr>
                </a:innerShdw>
              </a:effectLst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536" name="TextBox 7528"/>
              <p:cNvSpPr txBox="1"/>
              <p:nvPr/>
            </p:nvSpPr>
            <p:spPr>
              <a:xfrm>
                <a:off x="2063547" y="4185081"/>
                <a:ext cx="504055" cy="2832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 lang="ko-KR" altLang="en-US"/>
                </a:pPr>
                <a:r>
                  <a:rPr lang="ko-KR" altLang="en-US" sz="900" b="1"/>
                  <a:t>4/8</a:t>
                </a:r>
              </a:p>
            </p:txBody>
          </p:sp>
        </p:grpSp>
        <p:grpSp>
          <p:nvGrpSpPr>
            <p:cNvPr id="7537" name="그룹 7529"/>
            <p:cNvGrpSpPr/>
            <p:nvPr/>
          </p:nvGrpSpPr>
          <p:grpSpPr>
            <a:xfrm>
              <a:off x="7032095" y="5625241"/>
              <a:ext cx="504059" cy="283226"/>
              <a:chOff x="2423584" y="4185081"/>
              <a:chExt cx="504059" cy="283226"/>
            </a:xfrm>
          </p:grpSpPr>
          <p:sp>
            <p:nvSpPr>
              <p:cNvPr id="7538" name="직사각형 7530"/>
              <p:cNvSpPr/>
              <p:nvPr/>
            </p:nvSpPr>
            <p:spPr>
              <a:xfrm>
                <a:off x="2495600" y="4185084"/>
                <a:ext cx="216024" cy="216024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</a:ln>
              <a:effectLst>
                <a:innerShdw blurRad="152400">
                  <a:srgbClr val="000000">
                    <a:alpha val="50000"/>
                  </a:srgbClr>
                </a:innerShdw>
              </a:effectLst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539" name="TextBox 7531"/>
              <p:cNvSpPr txBox="1"/>
              <p:nvPr/>
            </p:nvSpPr>
            <p:spPr>
              <a:xfrm>
                <a:off x="2423584" y="4185081"/>
                <a:ext cx="504059" cy="2832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 lang="ko-KR" altLang="en-US"/>
                </a:pPr>
                <a:r>
                  <a:rPr lang="ko-KR" altLang="en-US" sz="900" b="1"/>
                  <a:t>5/8</a:t>
                </a:r>
              </a:p>
            </p:txBody>
          </p:sp>
        </p:grpSp>
        <p:grpSp>
          <p:nvGrpSpPr>
            <p:cNvPr id="7540" name="그룹 7532"/>
            <p:cNvGrpSpPr/>
            <p:nvPr/>
          </p:nvGrpSpPr>
          <p:grpSpPr>
            <a:xfrm>
              <a:off x="7392142" y="5625242"/>
              <a:ext cx="504055" cy="283226"/>
              <a:chOff x="2783630" y="4185081"/>
              <a:chExt cx="504055" cy="283226"/>
            </a:xfrm>
          </p:grpSpPr>
          <p:sp>
            <p:nvSpPr>
              <p:cNvPr id="7541" name="직사각형 7533"/>
              <p:cNvSpPr/>
              <p:nvPr/>
            </p:nvSpPr>
            <p:spPr>
              <a:xfrm>
                <a:off x="2855640" y="4185084"/>
                <a:ext cx="216024" cy="216024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</a:ln>
              <a:effectLst>
                <a:innerShdw blurRad="152400">
                  <a:srgbClr val="000000">
                    <a:alpha val="50000"/>
                  </a:srgbClr>
                </a:innerShdw>
              </a:effectLst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542" name="TextBox 7534"/>
              <p:cNvSpPr txBox="1"/>
              <p:nvPr/>
            </p:nvSpPr>
            <p:spPr>
              <a:xfrm>
                <a:off x="2783630" y="4185081"/>
                <a:ext cx="504055" cy="2832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 lang="ko-KR" altLang="en-US"/>
                </a:pPr>
                <a:r>
                  <a:rPr lang="ko-KR" altLang="en-US" sz="900" b="1"/>
                  <a:t>6/8</a:t>
                </a:r>
              </a:p>
            </p:txBody>
          </p:sp>
        </p:grpSp>
        <p:grpSp>
          <p:nvGrpSpPr>
            <p:cNvPr id="7543" name="그룹 7535"/>
            <p:cNvGrpSpPr/>
            <p:nvPr/>
          </p:nvGrpSpPr>
          <p:grpSpPr>
            <a:xfrm>
              <a:off x="7752182" y="5618179"/>
              <a:ext cx="504057" cy="283226"/>
              <a:chOff x="3143671" y="4178019"/>
              <a:chExt cx="504057" cy="283226"/>
            </a:xfrm>
          </p:grpSpPr>
          <p:sp>
            <p:nvSpPr>
              <p:cNvPr id="7544" name="직사각형 7536"/>
              <p:cNvSpPr/>
              <p:nvPr/>
            </p:nvSpPr>
            <p:spPr>
              <a:xfrm>
                <a:off x="3215680" y="4185084"/>
                <a:ext cx="216024" cy="216024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</a:ln>
              <a:effectLst>
                <a:innerShdw blurRad="152400">
                  <a:srgbClr val="000000">
                    <a:alpha val="50000"/>
                  </a:srgbClr>
                </a:innerShdw>
              </a:effectLst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545" name="TextBox 7537"/>
              <p:cNvSpPr txBox="1"/>
              <p:nvPr/>
            </p:nvSpPr>
            <p:spPr>
              <a:xfrm>
                <a:off x="3143671" y="4178019"/>
                <a:ext cx="504057" cy="2832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 lang="ko-KR" altLang="en-US"/>
                </a:pPr>
                <a:r>
                  <a:rPr lang="ko-KR" altLang="en-US" sz="900" b="1"/>
                  <a:t>7/8</a:t>
                </a:r>
              </a:p>
            </p:txBody>
          </p:sp>
        </p:grpSp>
        <p:sp>
          <p:nvSpPr>
            <p:cNvPr id="7546" name="타원 7538"/>
            <p:cNvSpPr/>
            <p:nvPr/>
          </p:nvSpPr>
          <p:spPr>
            <a:xfrm>
              <a:off x="5879976" y="4797152"/>
              <a:ext cx="72008" cy="72008"/>
            </a:xfrm>
            <a:prstGeom prst="ellipse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7547" name="그룹 7539"/>
            <p:cNvGrpSpPr/>
            <p:nvPr/>
          </p:nvGrpSpPr>
          <p:grpSpPr>
            <a:xfrm>
              <a:off x="5591943" y="4437106"/>
              <a:ext cx="648064" cy="283226"/>
              <a:chOff x="983432" y="2996945"/>
              <a:chExt cx="648064" cy="283226"/>
            </a:xfrm>
          </p:grpSpPr>
          <p:sp>
            <p:nvSpPr>
              <p:cNvPr id="7548" name="직사각형 7540"/>
              <p:cNvSpPr/>
              <p:nvPr/>
            </p:nvSpPr>
            <p:spPr>
              <a:xfrm>
                <a:off x="983432" y="2996952"/>
                <a:ext cx="612068" cy="216024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</a:ln>
              <a:effectLst>
                <a:innerShdw blurRad="152400">
                  <a:srgbClr val="000000">
                    <a:alpha val="50000"/>
                  </a:srgbClr>
                </a:innerShdw>
              </a:effectLst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 sz="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549" name="TextBox 7541"/>
              <p:cNvSpPr txBox="1"/>
              <p:nvPr/>
            </p:nvSpPr>
            <p:spPr>
              <a:xfrm>
                <a:off x="1091436" y="2996945"/>
                <a:ext cx="540060" cy="2832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 lang="ko-KR" altLang="en-US"/>
                </a:pPr>
                <a:r>
                  <a:rPr lang="ko-KR" altLang="en-US" sz="900" b="1"/>
                  <a:t>정면</a:t>
                </a:r>
              </a:p>
            </p:txBody>
          </p:sp>
        </p:grpSp>
        <p:sp>
          <p:nvSpPr>
            <p:cNvPr id="7550" name="타원 7577"/>
            <p:cNvSpPr/>
            <p:nvPr/>
          </p:nvSpPr>
          <p:spPr>
            <a:xfrm>
              <a:off x="6384032" y="4293096"/>
              <a:ext cx="907301" cy="864096"/>
            </a:xfrm>
            <a:prstGeom prst="ellipse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  <a:softEdge rad="12700"/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7551" name="직선 연결선 7578"/>
            <p:cNvCxnSpPr>
              <a:stCxn id="7550" idx="0"/>
              <a:endCxn id="7550" idx="4"/>
            </p:cNvCxnSpPr>
            <p:nvPr/>
          </p:nvCxnSpPr>
          <p:spPr>
            <a:xfrm rot="16200000" flipH="1">
              <a:off x="6405634" y="4725144"/>
              <a:ext cx="864096" cy="0"/>
            </a:xfrm>
            <a:prstGeom prst="line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2" name="직선 연결선 7579"/>
            <p:cNvCxnSpPr/>
            <p:nvPr/>
          </p:nvCxnSpPr>
          <p:spPr>
            <a:xfrm rot="16200000" flipH="1">
              <a:off x="6262726" y="4712312"/>
              <a:ext cx="786763" cy="0"/>
            </a:xfrm>
            <a:prstGeom prst="line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3" name="직선 연결선 7580"/>
            <p:cNvCxnSpPr>
              <a:stCxn id="7550" idx="1"/>
              <a:endCxn id="7550" idx="3"/>
            </p:cNvCxnSpPr>
            <p:nvPr/>
          </p:nvCxnSpPr>
          <p:spPr>
            <a:xfrm rot="16200000" flipH="1">
              <a:off x="6211399" y="4725144"/>
              <a:ext cx="611008" cy="0"/>
            </a:xfrm>
            <a:prstGeom prst="line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4" name="직선 연결선 7581"/>
            <p:cNvCxnSpPr/>
            <p:nvPr/>
          </p:nvCxnSpPr>
          <p:spPr>
            <a:xfrm rot="16200000" flipH="1">
              <a:off x="6262932" y="4712312"/>
              <a:ext cx="363121" cy="0"/>
            </a:xfrm>
            <a:prstGeom prst="line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5" name="직선 연결선 7582"/>
            <p:cNvCxnSpPr/>
            <p:nvPr/>
          </p:nvCxnSpPr>
          <p:spPr>
            <a:xfrm rot="16200000" flipH="1">
              <a:off x="6625493" y="4712312"/>
              <a:ext cx="786763" cy="0"/>
            </a:xfrm>
            <a:prstGeom prst="line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6" name="직선 연결선 7583"/>
            <p:cNvCxnSpPr/>
            <p:nvPr/>
          </p:nvCxnSpPr>
          <p:spPr>
            <a:xfrm rot="16200000" flipH="1">
              <a:off x="6819223" y="4700025"/>
              <a:ext cx="641148" cy="0"/>
            </a:xfrm>
            <a:prstGeom prst="line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7" name="직선 연결선 7584"/>
            <p:cNvCxnSpPr/>
            <p:nvPr/>
          </p:nvCxnSpPr>
          <p:spPr>
            <a:xfrm rot="5400000">
              <a:off x="7021303" y="4743146"/>
              <a:ext cx="396044" cy="0"/>
            </a:xfrm>
            <a:prstGeom prst="line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558" name="그림 7457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6401687" y="5877272"/>
              <a:ext cx="198369" cy="305044"/>
            </a:xfrm>
            <a:prstGeom prst="rect">
              <a:avLst/>
            </a:prstGeom>
          </p:spPr>
        </p:pic>
        <p:grpSp>
          <p:nvGrpSpPr>
            <p:cNvPr id="7559" name="그룹 7498"/>
            <p:cNvGrpSpPr/>
            <p:nvPr/>
          </p:nvGrpSpPr>
          <p:grpSpPr>
            <a:xfrm>
              <a:off x="6384032" y="5985284"/>
              <a:ext cx="1188129" cy="557136"/>
              <a:chOff x="6564052" y="1268760"/>
              <a:chExt cx="1188129" cy="557136"/>
            </a:xfrm>
          </p:grpSpPr>
          <p:sp>
            <p:nvSpPr>
              <p:cNvPr id="7560" name="포인트가 7개인 별 7460"/>
              <p:cNvSpPr/>
              <p:nvPr/>
            </p:nvSpPr>
            <p:spPr>
              <a:xfrm>
                <a:off x="6564052" y="1268760"/>
                <a:ext cx="1116124" cy="540060"/>
              </a:xfrm>
              <a:prstGeom prst="star7">
                <a:avLst>
                  <a:gd name="adj" fmla="val 34601"/>
                  <a:gd name="hf" fmla="val 102572"/>
                  <a:gd name="vf" fmla="val 10521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7561" name="TextBox 7459"/>
              <p:cNvSpPr txBox="1"/>
              <p:nvPr/>
            </p:nvSpPr>
            <p:spPr>
              <a:xfrm>
                <a:off x="6744067" y="1372734"/>
                <a:ext cx="1008114" cy="4531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 lang="ko-KR" altLang="en-US"/>
                </a:pPr>
                <a:r>
                  <a:rPr lang="en-US" altLang="ko-KR" b="1"/>
                  <a:t>Touch</a:t>
                </a:r>
              </a:p>
            </p:txBody>
          </p:sp>
        </p:grpSp>
        <p:sp>
          <p:nvSpPr>
            <p:cNvPr id="7562" name="타원 7586"/>
            <p:cNvSpPr/>
            <p:nvPr/>
          </p:nvSpPr>
          <p:spPr>
            <a:xfrm>
              <a:off x="7032104" y="4293096"/>
              <a:ext cx="907301" cy="8640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  <a:softEdge rad="12700"/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563" name="타원 7587"/>
            <p:cNvSpPr/>
            <p:nvPr/>
          </p:nvSpPr>
          <p:spPr>
            <a:xfrm>
              <a:off x="6420036" y="5409220"/>
              <a:ext cx="72008" cy="72008"/>
            </a:xfrm>
            <a:prstGeom prst="ellipse">
              <a:avLst/>
            </a:prstGeom>
            <a:gradFill flip="none" rotWithShape="1">
              <a:gsLst>
                <a:gs pos="0">
                  <a:srgbClr val="05B6BF">
                    <a:shade val="20000"/>
                    <a:satMod val="125000"/>
                  </a:srgbClr>
                </a:gs>
                <a:gs pos="100000">
                  <a:srgbClr val="05B6BF">
                    <a:shade val="100000"/>
                    <a:satMod val="12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564" name="타원 7589"/>
            <p:cNvSpPr/>
            <p:nvPr/>
          </p:nvSpPr>
          <p:spPr>
            <a:xfrm>
              <a:off x="7428148" y="4653136"/>
              <a:ext cx="113412" cy="108012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  <a:softEdge rad="12700"/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7567" name="TextBox 7402"/>
          <p:cNvSpPr txBox="1"/>
          <p:nvPr/>
        </p:nvSpPr>
        <p:spPr>
          <a:xfrm>
            <a:off x="5718218" y="1164720"/>
            <a:ext cx="31388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 dirty="0" err="1">
                <a:latin typeface="맑은 고딕"/>
                <a:ea typeface="맑은 고딕"/>
                <a:cs typeface="맑은 고딕"/>
              </a:rPr>
              <a:t>스트로크</a:t>
            </a:r>
            <a:r>
              <a:rPr lang="ko-KR" altLang="en-US" b="1" dirty="0">
                <a:latin typeface="맑은 고딕"/>
                <a:ea typeface="맑은 고딕"/>
                <a:cs typeface="맑은 고딕"/>
              </a:rPr>
              <a:t> 길이버튼을 </a:t>
            </a:r>
            <a:r>
              <a:rPr lang="ko-KR" altLang="en-US" b="1" dirty="0" err="1">
                <a:latin typeface="맑은 고딕"/>
                <a:ea typeface="맑은 고딕"/>
                <a:cs typeface="맑은 고딕"/>
              </a:rPr>
              <a:t>선택시</a:t>
            </a:r>
            <a:endParaRPr lang="ko-KR" altLang="en-US" sz="2000" b="1" dirty="0"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endParaRPr lang="ko-KR" altLang="en-US" dirty="0">
              <a:latin typeface="맑은 고딕"/>
              <a:ea typeface="맑은 고딕"/>
              <a:cs typeface="맑은 고딕"/>
            </a:endParaRPr>
          </a:p>
          <a:p>
            <a:pPr algn="ctr">
              <a:defRPr lang="ko-KR" altLang="en-US"/>
            </a:pPr>
            <a:r>
              <a:rPr lang="ko-KR" altLang="en-US" dirty="0" err="1">
                <a:latin typeface="맑은 고딕"/>
                <a:ea typeface="맑은 고딕"/>
                <a:cs typeface="맑은 고딕"/>
              </a:rPr>
              <a:t>스트로크의</a:t>
            </a:r>
            <a:r>
              <a:rPr lang="ko-KR" altLang="en-US" dirty="0">
                <a:latin typeface="맑은 고딕"/>
                <a:ea typeface="맑은 고딕"/>
                <a:cs typeface="맑은 고딕"/>
              </a:rPr>
              <a:t> 길이를 입력</a:t>
            </a:r>
          </a:p>
        </p:txBody>
      </p:sp>
      <p:sp>
        <p:nvSpPr>
          <p:cNvPr id="7568" name="아래쪽 화살표 7403"/>
          <p:cNvSpPr/>
          <p:nvPr/>
        </p:nvSpPr>
        <p:spPr>
          <a:xfrm>
            <a:off x="7133412" y="3809513"/>
            <a:ext cx="707663" cy="75120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7569" name="그룹 7642"/>
          <p:cNvGrpSpPr/>
          <p:nvPr/>
        </p:nvGrpSpPr>
        <p:grpSpPr>
          <a:xfrm>
            <a:off x="6396895" y="2501760"/>
            <a:ext cx="2629148" cy="954106"/>
            <a:chOff x="1199456" y="2978950"/>
            <a:chExt cx="2556284" cy="954106"/>
          </a:xfrm>
        </p:grpSpPr>
        <p:sp>
          <p:nvSpPr>
            <p:cNvPr id="7570" name="직사각형 7590"/>
            <p:cNvSpPr/>
            <p:nvPr/>
          </p:nvSpPr>
          <p:spPr>
            <a:xfrm>
              <a:off x="1199456" y="2978950"/>
              <a:ext cx="2016224" cy="9541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7571" name="그룹 7634"/>
            <p:cNvGrpSpPr/>
            <p:nvPr/>
          </p:nvGrpSpPr>
          <p:grpSpPr>
            <a:xfrm>
              <a:off x="1487488" y="3248980"/>
              <a:ext cx="1440160" cy="72008"/>
              <a:chOff x="1343472" y="3248980"/>
              <a:chExt cx="1440160" cy="72008"/>
            </a:xfrm>
          </p:grpSpPr>
          <p:sp>
            <p:nvSpPr>
              <p:cNvPr id="7572" name="직사각형 7592"/>
              <p:cNvSpPr/>
              <p:nvPr/>
            </p:nvSpPr>
            <p:spPr>
              <a:xfrm>
                <a:off x="1343472" y="3248980"/>
                <a:ext cx="1440160" cy="720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  <a:effectLst>
                <a:innerShdw blurRad="152400">
                  <a:srgbClr val="000000">
                    <a:alpha val="50000"/>
                  </a:srgbClr>
                </a:innerShdw>
              </a:effectLst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cxnSp>
            <p:nvCxnSpPr>
              <p:cNvPr id="7573" name="직선 연결선 7594"/>
              <p:cNvCxnSpPr/>
              <p:nvPr/>
            </p:nvCxnSpPr>
            <p:spPr>
              <a:xfrm rot="16200000" flipH="1">
                <a:off x="1343472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74" name="직선 연결선 7595"/>
              <p:cNvCxnSpPr/>
              <p:nvPr/>
            </p:nvCxnSpPr>
            <p:spPr>
              <a:xfrm rot="16200000" flipH="1">
                <a:off x="1379476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75" name="직선 연결선 7596"/>
              <p:cNvCxnSpPr/>
              <p:nvPr/>
            </p:nvCxnSpPr>
            <p:spPr>
              <a:xfrm rot="16200000" flipH="1">
                <a:off x="1415480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76" name="직선 연결선 7597"/>
              <p:cNvCxnSpPr/>
              <p:nvPr/>
            </p:nvCxnSpPr>
            <p:spPr>
              <a:xfrm rot="16200000" flipH="1">
                <a:off x="1451484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77" name="직선 연결선 7598"/>
              <p:cNvCxnSpPr/>
              <p:nvPr/>
            </p:nvCxnSpPr>
            <p:spPr>
              <a:xfrm rot="16200000" flipH="1">
                <a:off x="1487488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78" name="직선 연결선 7599"/>
              <p:cNvCxnSpPr/>
              <p:nvPr/>
            </p:nvCxnSpPr>
            <p:spPr>
              <a:xfrm rot="16200000" flipH="1">
                <a:off x="1523492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79" name="직선 연결선 7600"/>
              <p:cNvCxnSpPr/>
              <p:nvPr/>
            </p:nvCxnSpPr>
            <p:spPr>
              <a:xfrm rot="16200000" flipH="1">
                <a:off x="1559496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80" name="직선 연결선 7601"/>
              <p:cNvCxnSpPr/>
              <p:nvPr/>
            </p:nvCxnSpPr>
            <p:spPr>
              <a:xfrm rot="16200000" flipH="1">
                <a:off x="1595500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81" name="직선 연결선 7602"/>
              <p:cNvCxnSpPr/>
              <p:nvPr/>
            </p:nvCxnSpPr>
            <p:spPr>
              <a:xfrm rot="16200000" flipH="1">
                <a:off x="1631504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82" name="직선 연결선 7603"/>
              <p:cNvCxnSpPr/>
              <p:nvPr/>
            </p:nvCxnSpPr>
            <p:spPr>
              <a:xfrm rot="16200000" flipH="1">
                <a:off x="1667508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83" name="직선 연결선 7604"/>
              <p:cNvCxnSpPr/>
              <p:nvPr/>
            </p:nvCxnSpPr>
            <p:spPr>
              <a:xfrm rot="16200000" flipH="1">
                <a:off x="1703512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84" name="직선 연결선 7605"/>
              <p:cNvCxnSpPr/>
              <p:nvPr/>
            </p:nvCxnSpPr>
            <p:spPr>
              <a:xfrm rot="16200000" flipH="1">
                <a:off x="1739516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85" name="직선 연결선 7606"/>
              <p:cNvCxnSpPr/>
              <p:nvPr/>
            </p:nvCxnSpPr>
            <p:spPr>
              <a:xfrm rot="16200000" flipH="1">
                <a:off x="1775520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86" name="직선 연결선 7607"/>
              <p:cNvCxnSpPr/>
              <p:nvPr/>
            </p:nvCxnSpPr>
            <p:spPr>
              <a:xfrm rot="16200000" flipH="1">
                <a:off x="1811524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87" name="직선 연결선 7608"/>
              <p:cNvCxnSpPr/>
              <p:nvPr/>
            </p:nvCxnSpPr>
            <p:spPr>
              <a:xfrm rot="16200000" flipH="1">
                <a:off x="1847528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88" name="직선 연결선 7609"/>
              <p:cNvCxnSpPr/>
              <p:nvPr/>
            </p:nvCxnSpPr>
            <p:spPr>
              <a:xfrm rot="16200000" flipH="1">
                <a:off x="1883532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89" name="직선 연결선 7610"/>
              <p:cNvCxnSpPr/>
              <p:nvPr/>
            </p:nvCxnSpPr>
            <p:spPr>
              <a:xfrm rot="16200000" flipH="1">
                <a:off x="1919536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90" name="직선 연결선 7611"/>
              <p:cNvCxnSpPr/>
              <p:nvPr/>
            </p:nvCxnSpPr>
            <p:spPr>
              <a:xfrm rot="16200000" flipH="1">
                <a:off x="1955540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91" name="직선 연결선 7612"/>
              <p:cNvCxnSpPr/>
              <p:nvPr/>
            </p:nvCxnSpPr>
            <p:spPr>
              <a:xfrm rot="16200000" flipH="1">
                <a:off x="1991544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92" name="직선 연결선 7613"/>
              <p:cNvCxnSpPr/>
              <p:nvPr/>
            </p:nvCxnSpPr>
            <p:spPr>
              <a:xfrm rot="16200000" flipH="1">
                <a:off x="2027548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93" name="직선 연결선 7614"/>
              <p:cNvCxnSpPr/>
              <p:nvPr/>
            </p:nvCxnSpPr>
            <p:spPr>
              <a:xfrm rot="16200000" flipH="1">
                <a:off x="2063552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94" name="직선 연결선 7615"/>
              <p:cNvCxnSpPr/>
              <p:nvPr/>
            </p:nvCxnSpPr>
            <p:spPr>
              <a:xfrm rot="16200000" flipH="1">
                <a:off x="2099556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95" name="직선 연결선 7616"/>
              <p:cNvCxnSpPr/>
              <p:nvPr/>
            </p:nvCxnSpPr>
            <p:spPr>
              <a:xfrm rot="16200000" flipH="1">
                <a:off x="2135560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96" name="직선 연결선 7617"/>
              <p:cNvCxnSpPr/>
              <p:nvPr/>
            </p:nvCxnSpPr>
            <p:spPr>
              <a:xfrm rot="16200000" flipH="1">
                <a:off x="2171564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97" name="직선 연결선 7618"/>
              <p:cNvCxnSpPr/>
              <p:nvPr/>
            </p:nvCxnSpPr>
            <p:spPr>
              <a:xfrm rot="16200000" flipH="1">
                <a:off x="2207568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98" name="직선 연결선 7619"/>
              <p:cNvCxnSpPr/>
              <p:nvPr/>
            </p:nvCxnSpPr>
            <p:spPr>
              <a:xfrm rot="16200000" flipH="1">
                <a:off x="2243572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99" name="직선 연결선 7620"/>
              <p:cNvCxnSpPr/>
              <p:nvPr/>
            </p:nvCxnSpPr>
            <p:spPr>
              <a:xfrm rot="16200000" flipH="1">
                <a:off x="2279576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00" name="직선 연결선 7621"/>
              <p:cNvCxnSpPr/>
              <p:nvPr/>
            </p:nvCxnSpPr>
            <p:spPr>
              <a:xfrm rot="16200000" flipH="1">
                <a:off x="2315580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01" name="직선 연결선 7622"/>
              <p:cNvCxnSpPr/>
              <p:nvPr/>
            </p:nvCxnSpPr>
            <p:spPr>
              <a:xfrm rot="16200000" flipH="1">
                <a:off x="2351584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02" name="직선 연결선 7623"/>
              <p:cNvCxnSpPr/>
              <p:nvPr/>
            </p:nvCxnSpPr>
            <p:spPr>
              <a:xfrm rot="16200000" flipH="1">
                <a:off x="2387588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03" name="직선 연결선 7624"/>
              <p:cNvCxnSpPr/>
              <p:nvPr/>
            </p:nvCxnSpPr>
            <p:spPr>
              <a:xfrm rot="16200000" flipH="1">
                <a:off x="2423592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04" name="직선 연결선 7625"/>
              <p:cNvCxnSpPr/>
              <p:nvPr/>
            </p:nvCxnSpPr>
            <p:spPr>
              <a:xfrm rot="16200000" flipH="1">
                <a:off x="2459596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05" name="직선 연결선 7626"/>
              <p:cNvCxnSpPr/>
              <p:nvPr/>
            </p:nvCxnSpPr>
            <p:spPr>
              <a:xfrm rot="16200000" flipH="1">
                <a:off x="2495600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06" name="직선 연결선 7627"/>
              <p:cNvCxnSpPr/>
              <p:nvPr/>
            </p:nvCxnSpPr>
            <p:spPr>
              <a:xfrm rot="16200000" flipH="1">
                <a:off x="2531604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07" name="직선 연결선 7628"/>
              <p:cNvCxnSpPr/>
              <p:nvPr/>
            </p:nvCxnSpPr>
            <p:spPr>
              <a:xfrm rot="16200000" flipH="1">
                <a:off x="2567608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08" name="직선 연결선 7629"/>
              <p:cNvCxnSpPr/>
              <p:nvPr/>
            </p:nvCxnSpPr>
            <p:spPr>
              <a:xfrm rot="16200000" flipH="1">
                <a:off x="2603612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09" name="직선 연결선 7630"/>
              <p:cNvCxnSpPr/>
              <p:nvPr/>
            </p:nvCxnSpPr>
            <p:spPr>
              <a:xfrm rot="16200000" flipH="1">
                <a:off x="2639616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10" name="직선 연결선 7631"/>
              <p:cNvCxnSpPr/>
              <p:nvPr/>
            </p:nvCxnSpPr>
            <p:spPr>
              <a:xfrm rot="16200000" flipH="1">
                <a:off x="2675620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11" name="직선 연결선 7632"/>
              <p:cNvCxnSpPr/>
              <p:nvPr/>
            </p:nvCxnSpPr>
            <p:spPr>
              <a:xfrm rot="16200000" flipH="1">
                <a:off x="2711624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12" name="TextBox 7635"/>
            <p:cNvSpPr txBox="1"/>
            <p:nvPr/>
          </p:nvSpPr>
          <p:spPr>
            <a:xfrm>
              <a:off x="1199456" y="3176972"/>
              <a:ext cx="46948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 sz="1000" b="1"/>
                <a:t>10</a:t>
              </a:r>
            </a:p>
          </p:txBody>
        </p:sp>
        <p:sp>
          <p:nvSpPr>
            <p:cNvPr id="7613" name="TextBox 7636"/>
            <p:cNvSpPr txBox="1"/>
            <p:nvPr/>
          </p:nvSpPr>
          <p:spPr>
            <a:xfrm>
              <a:off x="2891644" y="3176972"/>
              <a:ext cx="46948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 sz="1000" b="1"/>
                <a:t>40</a:t>
              </a:r>
            </a:p>
          </p:txBody>
        </p:sp>
        <p:sp>
          <p:nvSpPr>
            <p:cNvPr id="7614" name="위쪽/아래쪽 화살표 7637"/>
            <p:cNvSpPr/>
            <p:nvPr/>
          </p:nvSpPr>
          <p:spPr>
            <a:xfrm>
              <a:off x="1487488" y="3248980"/>
              <a:ext cx="36004" cy="108012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chemeClr val="bg1">
                <a:lumMod val="10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615" name="TextBox 7638"/>
            <p:cNvSpPr txBox="1"/>
            <p:nvPr/>
          </p:nvSpPr>
          <p:spPr>
            <a:xfrm>
              <a:off x="1199456" y="3054866"/>
              <a:ext cx="864096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en-US" altLang="ko-KR" sz="700"/>
                <a:t>Min</a:t>
              </a:r>
            </a:p>
          </p:txBody>
        </p:sp>
        <p:sp>
          <p:nvSpPr>
            <p:cNvPr id="7616" name="TextBox 7639"/>
            <p:cNvSpPr txBox="1"/>
            <p:nvPr/>
          </p:nvSpPr>
          <p:spPr>
            <a:xfrm>
              <a:off x="2891644" y="3052770"/>
              <a:ext cx="864096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en-US" altLang="ko-KR" sz="700"/>
                <a:t>Max</a:t>
              </a:r>
            </a:p>
          </p:txBody>
        </p:sp>
        <p:sp>
          <p:nvSpPr>
            <p:cNvPr id="7617" name="직사각형 7640"/>
            <p:cNvSpPr/>
            <p:nvPr/>
          </p:nvSpPr>
          <p:spPr>
            <a:xfrm>
              <a:off x="1991544" y="3573016"/>
              <a:ext cx="504056" cy="18002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10000"/>
                </a:schemeClr>
              </a:solidFill>
            </a:ln>
            <a:effectLst>
              <a:outerShdw blurRad="76200" sx="104000" sy="104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7618" name="TextBox 7641"/>
            <p:cNvSpPr txBox="1"/>
            <p:nvPr/>
          </p:nvSpPr>
          <p:spPr>
            <a:xfrm>
              <a:off x="1703512" y="3356990"/>
              <a:ext cx="1080120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900"/>
                <a:t>스트로크 길이</a:t>
              </a:r>
            </a:p>
          </p:txBody>
        </p:sp>
      </p:grpSp>
      <p:grpSp>
        <p:nvGrpSpPr>
          <p:cNvPr id="7619" name="그룹 7618"/>
          <p:cNvGrpSpPr/>
          <p:nvPr/>
        </p:nvGrpSpPr>
        <p:grpSpPr>
          <a:xfrm>
            <a:off x="6128074" y="5156041"/>
            <a:ext cx="2981637" cy="1283503"/>
            <a:chOff x="5519934" y="4239090"/>
            <a:chExt cx="2953268" cy="1674186"/>
          </a:xfrm>
        </p:grpSpPr>
        <p:sp>
          <p:nvSpPr>
            <p:cNvPr id="7620" name="직사각형 7644"/>
            <p:cNvSpPr/>
            <p:nvPr/>
          </p:nvSpPr>
          <p:spPr>
            <a:xfrm>
              <a:off x="5519936" y="4239090"/>
              <a:ext cx="2754560" cy="16741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7621" name="그룹 7645"/>
            <p:cNvGrpSpPr/>
            <p:nvPr/>
          </p:nvGrpSpPr>
          <p:grpSpPr>
            <a:xfrm>
              <a:off x="5913442" y="4712915"/>
              <a:ext cx="1967543" cy="126353"/>
              <a:chOff x="1343472" y="3248980"/>
              <a:chExt cx="1440160" cy="72008"/>
            </a:xfrm>
          </p:grpSpPr>
          <p:sp>
            <p:nvSpPr>
              <p:cNvPr id="7622" name="직사각형 7646"/>
              <p:cNvSpPr/>
              <p:nvPr/>
            </p:nvSpPr>
            <p:spPr>
              <a:xfrm>
                <a:off x="1343472" y="3248980"/>
                <a:ext cx="1440160" cy="720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  <a:effectLst>
                <a:innerShdw blurRad="152400">
                  <a:srgbClr val="000000">
                    <a:alpha val="50000"/>
                  </a:srgbClr>
                </a:innerShdw>
              </a:effectLst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cxnSp>
            <p:nvCxnSpPr>
              <p:cNvPr id="7623" name="직선 연결선 7647"/>
              <p:cNvCxnSpPr/>
              <p:nvPr/>
            </p:nvCxnSpPr>
            <p:spPr>
              <a:xfrm rot="16200000" flipH="1">
                <a:off x="1343472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24" name="직선 연결선 7648"/>
              <p:cNvCxnSpPr/>
              <p:nvPr/>
            </p:nvCxnSpPr>
            <p:spPr>
              <a:xfrm rot="16200000" flipH="1">
                <a:off x="1379476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25" name="직선 연결선 7649"/>
              <p:cNvCxnSpPr/>
              <p:nvPr/>
            </p:nvCxnSpPr>
            <p:spPr>
              <a:xfrm rot="16200000" flipH="1">
                <a:off x="1415480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26" name="직선 연결선 7650"/>
              <p:cNvCxnSpPr/>
              <p:nvPr/>
            </p:nvCxnSpPr>
            <p:spPr>
              <a:xfrm rot="16200000" flipH="1">
                <a:off x="1451484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27" name="직선 연결선 7651"/>
              <p:cNvCxnSpPr/>
              <p:nvPr/>
            </p:nvCxnSpPr>
            <p:spPr>
              <a:xfrm rot="16200000" flipH="1">
                <a:off x="1487488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28" name="직선 연결선 7652"/>
              <p:cNvCxnSpPr/>
              <p:nvPr/>
            </p:nvCxnSpPr>
            <p:spPr>
              <a:xfrm rot="16200000" flipH="1">
                <a:off x="1523492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29" name="직선 연결선 7653"/>
              <p:cNvCxnSpPr/>
              <p:nvPr/>
            </p:nvCxnSpPr>
            <p:spPr>
              <a:xfrm rot="16200000" flipH="1">
                <a:off x="1559496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30" name="직선 연결선 7654"/>
              <p:cNvCxnSpPr/>
              <p:nvPr/>
            </p:nvCxnSpPr>
            <p:spPr>
              <a:xfrm rot="16200000" flipH="1">
                <a:off x="1595500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31" name="직선 연결선 7655"/>
              <p:cNvCxnSpPr/>
              <p:nvPr/>
            </p:nvCxnSpPr>
            <p:spPr>
              <a:xfrm rot="16200000" flipH="1">
                <a:off x="1631504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32" name="직선 연결선 7656"/>
              <p:cNvCxnSpPr/>
              <p:nvPr/>
            </p:nvCxnSpPr>
            <p:spPr>
              <a:xfrm rot="16200000" flipH="1">
                <a:off x="1667508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33" name="직선 연결선 7657"/>
              <p:cNvCxnSpPr/>
              <p:nvPr/>
            </p:nvCxnSpPr>
            <p:spPr>
              <a:xfrm rot="16200000" flipH="1">
                <a:off x="1703512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34" name="직선 연결선 7658"/>
              <p:cNvCxnSpPr/>
              <p:nvPr/>
            </p:nvCxnSpPr>
            <p:spPr>
              <a:xfrm rot="16200000" flipH="1">
                <a:off x="1739516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35" name="직선 연결선 7659"/>
              <p:cNvCxnSpPr/>
              <p:nvPr/>
            </p:nvCxnSpPr>
            <p:spPr>
              <a:xfrm rot="16200000" flipH="1">
                <a:off x="1775520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36" name="직선 연결선 7660"/>
              <p:cNvCxnSpPr/>
              <p:nvPr/>
            </p:nvCxnSpPr>
            <p:spPr>
              <a:xfrm rot="16200000" flipH="1">
                <a:off x="1811524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37" name="직선 연결선 7661"/>
              <p:cNvCxnSpPr/>
              <p:nvPr/>
            </p:nvCxnSpPr>
            <p:spPr>
              <a:xfrm rot="16200000" flipH="1">
                <a:off x="1847528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38" name="직선 연결선 7662"/>
              <p:cNvCxnSpPr/>
              <p:nvPr/>
            </p:nvCxnSpPr>
            <p:spPr>
              <a:xfrm rot="16200000" flipH="1">
                <a:off x="1883532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39" name="직선 연결선 7663"/>
              <p:cNvCxnSpPr/>
              <p:nvPr/>
            </p:nvCxnSpPr>
            <p:spPr>
              <a:xfrm rot="16200000" flipH="1">
                <a:off x="1919536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40" name="직선 연결선 7664"/>
              <p:cNvCxnSpPr/>
              <p:nvPr/>
            </p:nvCxnSpPr>
            <p:spPr>
              <a:xfrm rot="16200000" flipH="1">
                <a:off x="1955540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41" name="직선 연결선 7665"/>
              <p:cNvCxnSpPr/>
              <p:nvPr/>
            </p:nvCxnSpPr>
            <p:spPr>
              <a:xfrm rot="16200000" flipH="1">
                <a:off x="1991544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42" name="직선 연결선 7666"/>
              <p:cNvCxnSpPr/>
              <p:nvPr/>
            </p:nvCxnSpPr>
            <p:spPr>
              <a:xfrm rot="16200000" flipH="1">
                <a:off x="2027548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43" name="직선 연결선 7667"/>
              <p:cNvCxnSpPr/>
              <p:nvPr/>
            </p:nvCxnSpPr>
            <p:spPr>
              <a:xfrm rot="16200000" flipH="1">
                <a:off x="2063552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44" name="직선 연결선 7668"/>
              <p:cNvCxnSpPr/>
              <p:nvPr/>
            </p:nvCxnSpPr>
            <p:spPr>
              <a:xfrm rot="16200000" flipH="1">
                <a:off x="2099556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45" name="직선 연결선 7669"/>
              <p:cNvCxnSpPr/>
              <p:nvPr/>
            </p:nvCxnSpPr>
            <p:spPr>
              <a:xfrm rot="16200000" flipH="1">
                <a:off x="2135560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46" name="직선 연결선 7670"/>
              <p:cNvCxnSpPr/>
              <p:nvPr/>
            </p:nvCxnSpPr>
            <p:spPr>
              <a:xfrm rot="16200000" flipH="1">
                <a:off x="2171564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47" name="직선 연결선 7671"/>
              <p:cNvCxnSpPr/>
              <p:nvPr/>
            </p:nvCxnSpPr>
            <p:spPr>
              <a:xfrm rot="16200000" flipH="1">
                <a:off x="2207568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48" name="직선 연결선 7672"/>
              <p:cNvCxnSpPr/>
              <p:nvPr/>
            </p:nvCxnSpPr>
            <p:spPr>
              <a:xfrm rot="16200000" flipH="1">
                <a:off x="2243572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49" name="직선 연결선 7673"/>
              <p:cNvCxnSpPr/>
              <p:nvPr/>
            </p:nvCxnSpPr>
            <p:spPr>
              <a:xfrm rot="16200000" flipH="1">
                <a:off x="2279576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50" name="직선 연결선 7674"/>
              <p:cNvCxnSpPr/>
              <p:nvPr/>
            </p:nvCxnSpPr>
            <p:spPr>
              <a:xfrm rot="16200000" flipH="1">
                <a:off x="2315580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51" name="직선 연결선 7675"/>
              <p:cNvCxnSpPr/>
              <p:nvPr/>
            </p:nvCxnSpPr>
            <p:spPr>
              <a:xfrm rot="16200000" flipH="1">
                <a:off x="2351584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52" name="직선 연결선 7676"/>
              <p:cNvCxnSpPr/>
              <p:nvPr/>
            </p:nvCxnSpPr>
            <p:spPr>
              <a:xfrm rot="16200000" flipH="1">
                <a:off x="2387588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53" name="직선 연결선 7677"/>
              <p:cNvCxnSpPr/>
              <p:nvPr/>
            </p:nvCxnSpPr>
            <p:spPr>
              <a:xfrm rot="16200000" flipH="1">
                <a:off x="2423592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54" name="직선 연결선 7678"/>
              <p:cNvCxnSpPr/>
              <p:nvPr/>
            </p:nvCxnSpPr>
            <p:spPr>
              <a:xfrm rot="16200000" flipH="1">
                <a:off x="2459596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55" name="직선 연결선 7679"/>
              <p:cNvCxnSpPr/>
              <p:nvPr/>
            </p:nvCxnSpPr>
            <p:spPr>
              <a:xfrm rot="16200000" flipH="1">
                <a:off x="2495600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56" name="직선 연결선 7680"/>
              <p:cNvCxnSpPr/>
              <p:nvPr/>
            </p:nvCxnSpPr>
            <p:spPr>
              <a:xfrm rot="16200000" flipH="1">
                <a:off x="2531604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57" name="직선 연결선 7681"/>
              <p:cNvCxnSpPr/>
              <p:nvPr/>
            </p:nvCxnSpPr>
            <p:spPr>
              <a:xfrm rot="16200000" flipH="1">
                <a:off x="2567608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58" name="직선 연결선 7682"/>
              <p:cNvCxnSpPr/>
              <p:nvPr/>
            </p:nvCxnSpPr>
            <p:spPr>
              <a:xfrm rot="16200000" flipH="1">
                <a:off x="2603612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59" name="직선 연결선 7683"/>
              <p:cNvCxnSpPr/>
              <p:nvPr/>
            </p:nvCxnSpPr>
            <p:spPr>
              <a:xfrm rot="16200000" flipH="1">
                <a:off x="2639616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60" name="직선 연결선 7684"/>
              <p:cNvCxnSpPr/>
              <p:nvPr/>
            </p:nvCxnSpPr>
            <p:spPr>
              <a:xfrm rot="16200000" flipH="1">
                <a:off x="2675620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61" name="직선 연결선 7685"/>
              <p:cNvCxnSpPr/>
              <p:nvPr/>
            </p:nvCxnSpPr>
            <p:spPr>
              <a:xfrm rot="16200000" flipH="1">
                <a:off x="2711624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62" name="TextBox 7686"/>
            <p:cNvSpPr txBox="1"/>
            <p:nvPr/>
          </p:nvSpPr>
          <p:spPr>
            <a:xfrm>
              <a:off x="5519935" y="4586560"/>
              <a:ext cx="641406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 sz="1000" b="1"/>
                <a:t>10</a:t>
              </a:r>
            </a:p>
          </p:txBody>
        </p:sp>
        <p:sp>
          <p:nvSpPr>
            <p:cNvPr id="7663" name="TextBox 7687"/>
            <p:cNvSpPr txBox="1"/>
            <p:nvPr/>
          </p:nvSpPr>
          <p:spPr>
            <a:xfrm>
              <a:off x="7831796" y="4586560"/>
              <a:ext cx="641406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 sz="1000" b="1"/>
                <a:t>40</a:t>
              </a:r>
            </a:p>
          </p:txBody>
        </p:sp>
        <p:sp>
          <p:nvSpPr>
            <p:cNvPr id="7664" name="위쪽/아래쪽 화살표 7688"/>
            <p:cNvSpPr/>
            <p:nvPr/>
          </p:nvSpPr>
          <p:spPr>
            <a:xfrm>
              <a:off x="6384032" y="4689140"/>
              <a:ext cx="49188" cy="18953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chemeClr val="bg1">
                <a:lumMod val="10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665" name="TextBox 7689"/>
            <p:cNvSpPr txBox="1"/>
            <p:nvPr/>
          </p:nvSpPr>
          <p:spPr>
            <a:xfrm>
              <a:off x="5519934" y="4372298"/>
              <a:ext cx="1180526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en-US" altLang="ko-KR" sz="700"/>
                <a:t>Min</a:t>
              </a:r>
            </a:p>
          </p:txBody>
        </p:sp>
        <p:sp>
          <p:nvSpPr>
            <p:cNvPr id="7666" name="직사각형 7691"/>
            <p:cNvSpPr/>
            <p:nvPr/>
          </p:nvSpPr>
          <p:spPr>
            <a:xfrm>
              <a:off x="6602084" y="5281508"/>
              <a:ext cx="688640" cy="3158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10000"/>
                </a:schemeClr>
              </a:solidFill>
            </a:ln>
            <a:effectLst>
              <a:outerShdw blurRad="76200" sx="104000" sy="104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7667" name="TextBox 7693"/>
            <p:cNvSpPr txBox="1"/>
            <p:nvPr/>
          </p:nvSpPr>
          <p:spPr>
            <a:xfrm>
              <a:off x="6744072" y="5265204"/>
              <a:ext cx="432048" cy="3398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 sz="1600"/>
                <a:t>20</a:t>
              </a:r>
            </a:p>
          </p:txBody>
        </p:sp>
        <p:sp>
          <p:nvSpPr>
            <p:cNvPr id="7668" name="TextBox 7694"/>
            <p:cNvSpPr txBox="1"/>
            <p:nvPr/>
          </p:nvSpPr>
          <p:spPr>
            <a:xfrm>
              <a:off x="6312024" y="4941167"/>
              <a:ext cx="1260140" cy="290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300" dirty="0" err="1"/>
                <a:t>스트로크</a:t>
              </a:r>
              <a:r>
                <a:rPr lang="ko-KR" altLang="en-US" sz="1300" dirty="0"/>
                <a:t> 길이</a:t>
              </a:r>
            </a:p>
          </p:txBody>
        </p:sp>
      </p:grpSp>
      <p:sp>
        <p:nvSpPr>
          <p:cNvPr id="248" name="TextBox 247"/>
          <p:cNvSpPr txBox="1"/>
          <p:nvPr/>
        </p:nvSpPr>
        <p:spPr>
          <a:xfrm>
            <a:off x="8412482" y="1198279"/>
            <a:ext cx="441272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 dirty="0" err="1">
                <a:latin typeface="맑은 고딕"/>
                <a:ea typeface="맑은 고딕"/>
                <a:cs typeface="맑은 고딕"/>
              </a:rPr>
              <a:t>샷</a:t>
            </a:r>
            <a:r>
              <a:rPr lang="ko-KR" altLang="en-US" b="1" dirty="0">
                <a:latin typeface="맑은 고딕"/>
                <a:ea typeface="맑은 고딕"/>
                <a:cs typeface="맑은 고딕"/>
              </a:rPr>
              <a:t> 스피드버튼을 </a:t>
            </a:r>
            <a:r>
              <a:rPr lang="ko-KR" altLang="en-US" b="1" dirty="0" smtClean="0">
                <a:latin typeface="맑은 고딕"/>
                <a:ea typeface="맑은 고딕"/>
                <a:cs typeface="맑은 고딕"/>
              </a:rPr>
              <a:t>선택 시</a:t>
            </a:r>
            <a:endParaRPr lang="ko-KR" altLang="en-US" b="1" dirty="0"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endParaRPr lang="ko-KR" altLang="en-US" dirty="0">
              <a:latin typeface="맑은 고딕"/>
              <a:ea typeface="맑은 고딕"/>
              <a:cs typeface="맑은 고딕"/>
            </a:endParaRPr>
          </a:p>
          <a:p>
            <a:pPr algn="ctr">
              <a:defRPr lang="ko-KR" altLang="en-US"/>
            </a:pPr>
            <a:r>
              <a:rPr lang="ko-KR" altLang="en-US" dirty="0" err="1">
                <a:latin typeface="맑은 고딕"/>
                <a:ea typeface="맑은 고딕"/>
                <a:cs typeface="맑은 고딕"/>
              </a:rPr>
              <a:t>샷</a:t>
            </a:r>
            <a:r>
              <a:rPr lang="ko-KR" altLang="en-US" dirty="0">
                <a:latin typeface="맑은 고딕"/>
                <a:ea typeface="맑은 고딕"/>
                <a:cs typeface="맑은 고딕"/>
              </a:rPr>
              <a:t> 스피드의 창이 출력되면</a:t>
            </a:r>
          </a:p>
          <a:p>
            <a:pPr algn="ctr">
              <a:defRPr lang="ko-KR" altLang="en-US"/>
            </a:pPr>
            <a:r>
              <a:rPr lang="ko-KR" altLang="en-US" dirty="0">
                <a:latin typeface="맑은 고딕"/>
                <a:ea typeface="맑은 고딕"/>
                <a:cs typeface="맑은 고딕"/>
              </a:rPr>
              <a:t>핸드폰을 쥐고 실제 </a:t>
            </a:r>
            <a:r>
              <a:rPr lang="ko-KR" altLang="en-US" dirty="0" err="1" smtClean="0">
                <a:latin typeface="맑은 고딕"/>
                <a:ea typeface="맑은 고딕"/>
                <a:cs typeface="맑은 고딕"/>
              </a:rPr>
              <a:t>샷</a:t>
            </a:r>
            <a:r>
              <a:rPr lang="ko-KR" altLang="en-US" dirty="0" err="1">
                <a:latin typeface="맑은 고딕"/>
                <a:ea typeface="맑은 고딕"/>
                <a:cs typeface="맑은 고딕"/>
              </a:rPr>
              <a:t>을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dirty="0">
                <a:latin typeface="맑은 고딕"/>
                <a:ea typeface="맑은 고딕"/>
                <a:cs typeface="맑은 고딕"/>
              </a:rPr>
              <a:t>하듯이 하면</a:t>
            </a:r>
          </a:p>
          <a:p>
            <a:pPr algn="ctr">
              <a:defRPr lang="ko-KR" altLang="en-US"/>
            </a:pPr>
            <a:r>
              <a:rPr lang="ko-KR" altLang="en-US" dirty="0">
                <a:latin typeface="맑은 고딕"/>
                <a:ea typeface="맑은 고딕"/>
                <a:cs typeface="맑은 고딕"/>
              </a:rPr>
              <a:t>숫자로 수치화해서 보여준다.</a:t>
            </a:r>
          </a:p>
        </p:txBody>
      </p:sp>
      <p:grpSp>
        <p:nvGrpSpPr>
          <p:cNvPr id="249" name="그룹 248"/>
          <p:cNvGrpSpPr/>
          <p:nvPr/>
        </p:nvGrpSpPr>
        <p:grpSpPr>
          <a:xfrm>
            <a:off x="9187800" y="2953534"/>
            <a:ext cx="2978017" cy="954106"/>
            <a:chOff x="1199456" y="2978950"/>
            <a:chExt cx="2161670" cy="954106"/>
          </a:xfrm>
        </p:grpSpPr>
        <p:sp>
          <p:nvSpPr>
            <p:cNvPr id="250" name="직사각형 249"/>
            <p:cNvSpPr/>
            <p:nvPr/>
          </p:nvSpPr>
          <p:spPr>
            <a:xfrm>
              <a:off x="1199456" y="2978950"/>
              <a:ext cx="2016224" cy="9541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맑은 고딕"/>
                <a:ea typeface="맑은 고딕"/>
                <a:cs typeface="맑은 고딕"/>
              </a:endParaRPr>
            </a:p>
          </p:txBody>
        </p:sp>
        <p:grpSp>
          <p:nvGrpSpPr>
            <p:cNvPr id="251" name="그룹 250"/>
            <p:cNvGrpSpPr/>
            <p:nvPr/>
          </p:nvGrpSpPr>
          <p:grpSpPr>
            <a:xfrm>
              <a:off x="1487488" y="3248980"/>
              <a:ext cx="1440160" cy="72008"/>
              <a:chOff x="1343472" y="3248980"/>
              <a:chExt cx="1440160" cy="72008"/>
            </a:xfrm>
          </p:grpSpPr>
          <p:sp>
            <p:nvSpPr>
              <p:cNvPr id="259" name="직사각형 258"/>
              <p:cNvSpPr/>
              <p:nvPr/>
            </p:nvSpPr>
            <p:spPr>
              <a:xfrm>
                <a:off x="1343472" y="3248980"/>
                <a:ext cx="1440160" cy="720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  <a:effectLst>
                <a:innerShdw blurRad="152400">
                  <a:srgbClr val="000000">
                    <a:alpha val="50000"/>
                  </a:srgbClr>
                </a:innerShdw>
              </a:effectLst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latin typeface="HY동녘M"/>
                  <a:ea typeface="HY동녘M"/>
                </a:endParaRPr>
              </a:p>
            </p:txBody>
          </p:sp>
          <p:cxnSp>
            <p:nvCxnSpPr>
              <p:cNvPr id="260" name="직선 연결선 259"/>
              <p:cNvCxnSpPr/>
              <p:nvPr/>
            </p:nvCxnSpPr>
            <p:spPr>
              <a:xfrm rot="16200000" flipH="1">
                <a:off x="1343472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직선 연결선 260"/>
              <p:cNvCxnSpPr/>
              <p:nvPr/>
            </p:nvCxnSpPr>
            <p:spPr>
              <a:xfrm rot="16200000" flipH="1">
                <a:off x="1379476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직선 연결선 261"/>
              <p:cNvCxnSpPr/>
              <p:nvPr/>
            </p:nvCxnSpPr>
            <p:spPr>
              <a:xfrm rot="16200000" flipH="1">
                <a:off x="1415480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직선 연결선 262"/>
              <p:cNvCxnSpPr/>
              <p:nvPr/>
            </p:nvCxnSpPr>
            <p:spPr>
              <a:xfrm rot="16200000" flipH="1">
                <a:off x="1451484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직선 연결선 263"/>
              <p:cNvCxnSpPr/>
              <p:nvPr/>
            </p:nvCxnSpPr>
            <p:spPr>
              <a:xfrm rot="16200000" flipH="1">
                <a:off x="1487488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직선 연결선 264"/>
              <p:cNvCxnSpPr/>
              <p:nvPr/>
            </p:nvCxnSpPr>
            <p:spPr>
              <a:xfrm rot="16200000" flipH="1">
                <a:off x="1523492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직선 연결선 265"/>
              <p:cNvCxnSpPr/>
              <p:nvPr/>
            </p:nvCxnSpPr>
            <p:spPr>
              <a:xfrm rot="16200000" flipH="1">
                <a:off x="1559496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직선 연결선 266"/>
              <p:cNvCxnSpPr/>
              <p:nvPr/>
            </p:nvCxnSpPr>
            <p:spPr>
              <a:xfrm rot="16200000" flipH="1">
                <a:off x="1595500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직선 연결선 267"/>
              <p:cNvCxnSpPr/>
              <p:nvPr/>
            </p:nvCxnSpPr>
            <p:spPr>
              <a:xfrm rot="16200000" flipH="1">
                <a:off x="1631504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직선 연결선 268"/>
              <p:cNvCxnSpPr/>
              <p:nvPr/>
            </p:nvCxnSpPr>
            <p:spPr>
              <a:xfrm rot="16200000" flipH="1">
                <a:off x="1667508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직선 연결선 269"/>
              <p:cNvCxnSpPr/>
              <p:nvPr/>
            </p:nvCxnSpPr>
            <p:spPr>
              <a:xfrm rot="16200000" flipH="1">
                <a:off x="1703512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직선 연결선 270"/>
              <p:cNvCxnSpPr/>
              <p:nvPr/>
            </p:nvCxnSpPr>
            <p:spPr>
              <a:xfrm rot="16200000" flipH="1">
                <a:off x="1739516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직선 연결선 271"/>
              <p:cNvCxnSpPr/>
              <p:nvPr/>
            </p:nvCxnSpPr>
            <p:spPr>
              <a:xfrm rot="16200000" flipH="1">
                <a:off x="1775520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직선 연결선 272"/>
              <p:cNvCxnSpPr/>
              <p:nvPr/>
            </p:nvCxnSpPr>
            <p:spPr>
              <a:xfrm rot="16200000" flipH="1">
                <a:off x="1811524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직선 연결선 273"/>
              <p:cNvCxnSpPr/>
              <p:nvPr/>
            </p:nvCxnSpPr>
            <p:spPr>
              <a:xfrm rot="16200000" flipH="1">
                <a:off x="1847528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 rot="16200000" flipH="1">
                <a:off x="1883532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 rot="16200000" flipH="1">
                <a:off x="1919536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직선 연결선 276"/>
              <p:cNvCxnSpPr/>
              <p:nvPr/>
            </p:nvCxnSpPr>
            <p:spPr>
              <a:xfrm rot="16200000" flipH="1">
                <a:off x="1955540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직선 연결선 277"/>
              <p:cNvCxnSpPr/>
              <p:nvPr/>
            </p:nvCxnSpPr>
            <p:spPr>
              <a:xfrm rot="16200000" flipH="1">
                <a:off x="1991544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직선 연결선 278"/>
              <p:cNvCxnSpPr/>
              <p:nvPr/>
            </p:nvCxnSpPr>
            <p:spPr>
              <a:xfrm rot="16200000" flipH="1">
                <a:off x="2027548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직선 연결선 279"/>
              <p:cNvCxnSpPr/>
              <p:nvPr/>
            </p:nvCxnSpPr>
            <p:spPr>
              <a:xfrm rot="16200000" flipH="1">
                <a:off x="2063552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직선 연결선 280"/>
              <p:cNvCxnSpPr/>
              <p:nvPr/>
            </p:nvCxnSpPr>
            <p:spPr>
              <a:xfrm rot="16200000" flipH="1">
                <a:off x="2099556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직선 연결선 281"/>
              <p:cNvCxnSpPr/>
              <p:nvPr/>
            </p:nvCxnSpPr>
            <p:spPr>
              <a:xfrm rot="16200000" flipH="1">
                <a:off x="2135560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직선 연결선 282"/>
              <p:cNvCxnSpPr/>
              <p:nvPr/>
            </p:nvCxnSpPr>
            <p:spPr>
              <a:xfrm rot="16200000" flipH="1">
                <a:off x="2171564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직선 연결선 283"/>
              <p:cNvCxnSpPr/>
              <p:nvPr/>
            </p:nvCxnSpPr>
            <p:spPr>
              <a:xfrm rot="16200000" flipH="1">
                <a:off x="2207568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직선 연결선 284"/>
              <p:cNvCxnSpPr/>
              <p:nvPr/>
            </p:nvCxnSpPr>
            <p:spPr>
              <a:xfrm rot="16200000" flipH="1">
                <a:off x="2243572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직선 연결선 285"/>
              <p:cNvCxnSpPr/>
              <p:nvPr/>
            </p:nvCxnSpPr>
            <p:spPr>
              <a:xfrm rot="16200000" flipH="1">
                <a:off x="2279576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직선 연결선 286"/>
              <p:cNvCxnSpPr/>
              <p:nvPr/>
            </p:nvCxnSpPr>
            <p:spPr>
              <a:xfrm rot="16200000" flipH="1">
                <a:off x="2315580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직선 연결선 287"/>
              <p:cNvCxnSpPr/>
              <p:nvPr/>
            </p:nvCxnSpPr>
            <p:spPr>
              <a:xfrm rot="16200000" flipH="1">
                <a:off x="2351584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직선 연결선 288"/>
              <p:cNvCxnSpPr/>
              <p:nvPr/>
            </p:nvCxnSpPr>
            <p:spPr>
              <a:xfrm rot="16200000" flipH="1">
                <a:off x="2387588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직선 연결선 289"/>
              <p:cNvCxnSpPr/>
              <p:nvPr/>
            </p:nvCxnSpPr>
            <p:spPr>
              <a:xfrm rot="16200000" flipH="1">
                <a:off x="2423592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직선 연결선 290"/>
              <p:cNvCxnSpPr/>
              <p:nvPr/>
            </p:nvCxnSpPr>
            <p:spPr>
              <a:xfrm rot="16200000" flipH="1">
                <a:off x="2459596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직선 연결선 291"/>
              <p:cNvCxnSpPr/>
              <p:nvPr/>
            </p:nvCxnSpPr>
            <p:spPr>
              <a:xfrm rot="16200000" flipH="1">
                <a:off x="2495600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직선 연결선 292"/>
              <p:cNvCxnSpPr/>
              <p:nvPr/>
            </p:nvCxnSpPr>
            <p:spPr>
              <a:xfrm rot="16200000" flipH="1">
                <a:off x="2531604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직선 연결선 293"/>
              <p:cNvCxnSpPr/>
              <p:nvPr/>
            </p:nvCxnSpPr>
            <p:spPr>
              <a:xfrm rot="16200000" flipH="1">
                <a:off x="2567608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직선 연결선 294"/>
              <p:cNvCxnSpPr/>
              <p:nvPr/>
            </p:nvCxnSpPr>
            <p:spPr>
              <a:xfrm rot="16200000" flipH="1">
                <a:off x="2603612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직선 연결선 295"/>
              <p:cNvCxnSpPr/>
              <p:nvPr/>
            </p:nvCxnSpPr>
            <p:spPr>
              <a:xfrm rot="16200000" flipH="1">
                <a:off x="2639616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직선 연결선 296"/>
              <p:cNvCxnSpPr/>
              <p:nvPr/>
            </p:nvCxnSpPr>
            <p:spPr>
              <a:xfrm rot="16200000" flipH="1">
                <a:off x="2675620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직선 연결선 297"/>
              <p:cNvCxnSpPr/>
              <p:nvPr/>
            </p:nvCxnSpPr>
            <p:spPr>
              <a:xfrm rot="16200000" flipH="1">
                <a:off x="2711624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2" name="TextBox 251"/>
            <p:cNvSpPr txBox="1"/>
            <p:nvPr/>
          </p:nvSpPr>
          <p:spPr>
            <a:xfrm>
              <a:off x="1199456" y="3176971"/>
              <a:ext cx="46948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 sz="1000" b="1">
                  <a:latin typeface="맑은 고딕"/>
                  <a:ea typeface="맑은 고딕"/>
                  <a:cs typeface="맑은 고딕"/>
                </a:rPr>
                <a:t>1</a:t>
              </a: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2891644" y="3176971"/>
              <a:ext cx="46948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 sz="1000" b="1">
                  <a:latin typeface="맑은 고딕"/>
                  <a:ea typeface="맑은 고딕"/>
                  <a:cs typeface="맑은 고딕"/>
                </a:rPr>
                <a:t>5</a:t>
              </a:r>
            </a:p>
          </p:txBody>
        </p:sp>
        <p:sp>
          <p:nvSpPr>
            <p:cNvPr id="254" name="위쪽/아래쪽 화살표 253"/>
            <p:cNvSpPr/>
            <p:nvPr/>
          </p:nvSpPr>
          <p:spPr>
            <a:xfrm>
              <a:off x="2459596" y="3248980"/>
              <a:ext cx="36004" cy="108012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chemeClr val="bg1">
                <a:lumMod val="10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1199456" y="3054866"/>
              <a:ext cx="864096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en-US" altLang="ko-KR" sz="700">
                  <a:latin typeface="맑은 고딕"/>
                  <a:ea typeface="맑은 고딕"/>
                  <a:cs typeface="맑은 고딕"/>
                </a:rPr>
                <a:t>Min</a:t>
              </a:r>
            </a:p>
          </p:txBody>
        </p:sp>
        <p:sp>
          <p:nvSpPr>
            <p:cNvPr id="256" name="직사각형 255"/>
            <p:cNvSpPr/>
            <p:nvPr/>
          </p:nvSpPr>
          <p:spPr>
            <a:xfrm>
              <a:off x="1991544" y="3573016"/>
              <a:ext cx="504056" cy="18002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10000"/>
                </a:schemeClr>
              </a:solidFill>
            </a:ln>
            <a:effectLst>
              <a:outerShdw blurRad="76200" sx="104000" sy="104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1667507" y="3356991"/>
              <a:ext cx="118813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900">
                  <a:latin typeface="맑은 고딕"/>
                  <a:ea typeface="맑은 고딕"/>
                  <a:cs typeface="맑은 고딕"/>
                </a:rPr>
                <a:t>샷 스피드</a:t>
              </a: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2099556" y="3521188"/>
              <a:ext cx="28803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 sz="1200">
                  <a:latin typeface="맑은 고딕"/>
                  <a:ea typeface="맑은 고딕"/>
                  <a:cs typeface="맑은 고딕"/>
                </a:rPr>
                <a:t>3</a:t>
              </a:r>
            </a:p>
          </p:txBody>
        </p:sp>
      </p:grpSp>
      <p:sp>
        <p:nvSpPr>
          <p:cNvPr id="299" name="TextBox 7236"/>
          <p:cNvSpPr txBox="1"/>
          <p:nvPr/>
        </p:nvSpPr>
        <p:spPr>
          <a:xfrm>
            <a:off x="9025963" y="4505121"/>
            <a:ext cx="34364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dirty="0">
                <a:latin typeface="맑은 고딕"/>
                <a:ea typeface="맑은 고딕"/>
                <a:cs typeface="맑은 고딕"/>
              </a:rPr>
              <a:t>가속도 센서와 </a:t>
            </a:r>
            <a:r>
              <a:rPr lang="ko-KR" altLang="en-US" dirty="0" err="1">
                <a:latin typeface="맑은 고딕"/>
                <a:ea typeface="맑은 고딕"/>
                <a:cs typeface="맑은 고딕"/>
              </a:rPr>
              <a:t>자이로</a:t>
            </a:r>
            <a:r>
              <a:rPr lang="ko-KR" altLang="en-US" dirty="0"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dirty="0" err="1">
                <a:latin typeface="맑은 고딕"/>
                <a:ea typeface="맑은 고딕"/>
                <a:cs typeface="맑은 고딕"/>
              </a:rPr>
              <a:t>스코프</a:t>
            </a:r>
            <a:r>
              <a:rPr lang="ko-KR" altLang="en-US" dirty="0">
                <a:latin typeface="맑은 고딕"/>
                <a:ea typeface="맑은 고딕"/>
                <a:cs typeface="맑은 고딕"/>
              </a:rPr>
              <a:t> 센서를 이용하여 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측정</a:t>
            </a:r>
            <a:endParaRPr lang="en-US" altLang="ko-KR" dirty="0" smtClean="0"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endParaRPr lang="en-US" altLang="ko-KR" dirty="0" smtClean="0"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lang="en-US" altLang="ko-KR" b="1" dirty="0" smtClean="0">
                <a:latin typeface="맑은 고딕"/>
                <a:ea typeface="맑은 고딕"/>
                <a:cs typeface="맑은 고딕"/>
              </a:rPr>
              <a:t>- </a:t>
            </a:r>
            <a:r>
              <a:rPr lang="ko-KR" altLang="en-US" b="1" dirty="0">
                <a:latin typeface="맑은 고딕"/>
                <a:ea typeface="맑은 고딕"/>
                <a:cs typeface="맑은 고딕"/>
              </a:rPr>
              <a:t>밀어치기 와 끊어 치기 정도</a:t>
            </a:r>
            <a:r>
              <a:rPr lang="en-US" altLang="ko-KR" b="1" dirty="0">
                <a:latin typeface="맑은 고딕"/>
                <a:ea typeface="맑은 고딕"/>
                <a:cs typeface="맑은 고딕"/>
              </a:rPr>
              <a:t>(</a:t>
            </a:r>
            <a:r>
              <a:rPr lang="ko-KR" altLang="en-US" b="1" dirty="0">
                <a:latin typeface="맑은 고딕"/>
                <a:ea typeface="맑은 고딕"/>
                <a:cs typeface="맑은 고딕"/>
              </a:rPr>
              <a:t>스피드</a:t>
            </a:r>
            <a:r>
              <a:rPr lang="en-US" altLang="ko-KR" b="1" dirty="0">
                <a:latin typeface="맑은 고딕"/>
                <a:ea typeface="맑은 고딕"/>
                <a:cs typeface="맑은 고딕"/>
              </a:rPr>
              <a:t>) </a:t>
            </a:r>
            <a:r>
              <a:rPr lang="ko-KR" altLang="en-US" b="1" dirty="0">
                <a:latin typeface="맑은 고딕"/>
                <a:ea typeface="맑은 고딕"/>
                <a:cs typeface="맑은 고딕"/>
              </a:rPr>
              <a:t>를 계산 해준다</a:t>
            </a:r>
            <a:r>
              <a:rPr lang="en-US" altLang="ko-KR" b="1" dirty="0">
                <a:latin typeface="맑은 고딕"/>
                <a:ea typeface="맑은 고딕"/>
                <a:cs typeface="맑은 고딕"/>
              </a:rPr>
              <a:t>.</a:t>
            </a:r>
            <a:endParaRPr lang="ko-KR" altLang="en-US" b="1" dirty="0"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9" name="직사각형 7358"/>
          <p:cNvSpPr/>
          <p:nvPr/>
        </p:nvSpPr>
        <p:spPr>
          <a:xfrm>
            <a:off x="5223684" y="1484784"/>
            <a:ext cx="992016" cy="4824536"/>
          </a:xfrm>
          <a:prstGeom prst="rect">
            <a:avLst/>
          </a:prstGeom>
          <a:gradFill flip="xy" rotWithShape="1">
            <a:gsLst>
              <a:gs pos="0">
                <a:schemeClr val="bg2">
                  <a:lumMod val="95000"/>
                  <a:alpha val="100000"/>
                </a:schemeClr>
              </a:gs>
              <a:gs pos="100000">
                <a:schemeClr val="bg1">
                  <a:alpha val="10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7174" name="TextBox 7173"/>
          <p:cNvSpPr txBox="1"/>
          <p:nvPr/>
        </p:nvSpPr>
        <p:spPr>
          <a:xfrm>
            <a:off x="9377829" y="260470"/>
            <a:ext cx="2938460" cy="2429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r" defTabSz="83034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kumimoji="1" lang="en-US" altLang="en-US" sz="1400" b="0" i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5</a:t>
            </a:r>
          </a:p>
        </p:txBody>
      </p:sp>
      <p:sp>
        <p:nvSpPr>
          <p:cNvPr id="7232" name="양쪽 모서리가 잘린 사각형 7231"/>
          <p:cNvSpPr/>
          <p:nvPr/>
        </p:nvSpPr>
        <p:spPr>
          <a:xfrm>
            <a:off x="1" y="3"/>
            <a:ext cx="2742152" cy="1052109"/>
          </a:xfrm>
          <a:prstGeom prst="snip2SameRect">
            <a:avLst>
              <a:gd name="adj1" fmla="val 16667"/>
              <a:gd name="adj2" fmla="val 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5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시나리오</a:t>
            </a:r>
          </a:p>
        </p:txBody>
      </p:sp>
      <p:cxnSp>
        <p:nvCxnSpPr>
          <p:cNvPr id="7233" name="직선 연결선 7232"/>
          <p:cNvCxnSpPr/>
          <p:nvPr/>
        </p:nvCxnSpPr>
        <p:spPr>
          <a:xfrm>
            <a:off x="1" y="1052109"/>
            <a:ext cx="1216878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</p:cxnSp>
      <p:sp>
        <p:nvSpPr>
          <p:cNvPr id="7246" name="직사각형 6"/>
          <p:cNvSpPr/>
          <p:nvPr/>
        </p:nvSpPr>
        <p:spPr>
          <a:xfrm>
            <a:off x="908415" y="1484784"/>
            <a:ext cx="4315269" cy="482453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47" name="직사각형 5"/>
          <p:cNvSpPr/>
          <p:nvPr/>
        </p:nvSpPr>
        <p:spPr>
          <a:xfrm>
            <a:off x="1196098" y="1705498"/>
            <a:ext cx="3729980" cy="4387801"/>
          </a:xfrm>
          <a:prstGeom prst="rect">
            <a:avLst/>
          </a:prstGeom>
          <a:solidFill>
            <a:srgbClr val="107FB5"/>
          </a:solidFill>
          <a:ln>
            <a:solidFill>
              <a:schemeClr val="tx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48" name="타원 11"/>
          <p:cNvSpPr/>
          <p:nvPr/>
        </p:nvSpPr>
        <p:spPr>
          <a:xfrm>
            <a:off x="3352287" y="4833064"/>
            <a:ext cx="383373" cy="2881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7253" name="직선 연결선 9"/>
          <p:cNvCxnSpPr/>
          <p:nvPr/>
        </p:nvCxnSpPr>
        <p:spPr>
          <a:xfrm rot="16200000" flipV="1">
            <a:off x="3193587" y="5879286"/>
            <a:ext cx="1332148" cy="248004"/>
          </a:xfrm>
          <a:prstGeom prst="line">
            <a:avLst/>
          </a:prstGeom>
          <a:ln w="127000">
            <a:solidFill>
              <a:schemeClr val="accent4">
                <a:lumMod val="40000"/>
                <a:lumOff val="60000"/>
              </a:schemeClr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63" name="타원 7"/>
          <p:cNvSpPr/>
          <p:nvPr/>
        </p:nvSpPr>
        <p:spPr>
          <a:xfrm>
            <a:off x="2842845" y="4833156"/>
            <a:ext cx="396807" cy="288032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87" name="타원 7286"/>
          <p:cNvSpPr/>
          <p:nvPr/>
        </p:nvSpPr>
        <p:spPr>
          <a:xfrm>
            <a:off x="4826878" y="1556792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90" name="타원 7289"/>
          <p:cNvSpPr/>
          <p:nvPr/>
        </p:nvSpPr>
        <p:spPr>
          <a:xfrm>
            <a:off x="5025281" y="1736812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91" name="타원 7290"/>
          <p:cNvSpPr/>
          <p:nvPr/>
        </p:nvSpPr>
        <p:spPr>
          <a:xfrm>
            <a:off x="4182068" y="1556792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92" name="타원 7291"/>
          <p:cNvSpPr/>
          <p:nvPr/>
        </p:nvSpPr>
        <p:spPr>
          <a:xfrm>
            <a:off x="3041250" y="1556792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93" name="타원 7292"/>
          <p:cNvSpPr/>
          <p:nvPr/>
        </p:nvSpPr>
        <p:spPr>
          <a:xfrm>
            <a:off x="1702029" y="1556792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94" name="타원 7293"/>
          <p:cNvSpPr/>
          <p:nvPr/>
        </p:nvSpPr>
        <p:spPr>
          <a:xfrm>
            <a:off x="1206021" y="1556792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95" name="타원 7294"/>
          <p:cNvSpPr/>
          <p:nvPr/>
        </p:nvSpPr>
        <p:spPr>
          <a:xfrm>
            <a:off x="1057218" y="1700808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7317" name="그룹 7316"/>
          <p:cNvGrpSpPr/>
          <p:nvPr/>
        </p:nvGrpSpPr>
        <p:grpSpPr>
          <a:xfrm flipV="1">
            <a:off x="1057217" y="6021288"/>
            <a:ext cx="4017664" cy="216024"/>
            <a:chOff x="839415" y="6237312"/>
            <a:chExt cx="2916324" cy="216024"/>
          </a:xfr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grpSpPr>
        <p:sp>
          <p:nvSpPr>
            <p:cNvPr id="7310" name="타원 7309"/>
            <p:cNvSpPr/>
            <p:nvPr/>
          </p:nvSpPr>
          <p:spPr>
            <a:xfrm rot="5400000">
              <a:off x="3575720" y="6237312"/>
              <a:ext cx="36003" cy="36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11" name="타원 7310"/>
            <p:cNvSpPr/>
            <p:nvPr/>
          </p:nvSpPr>
          <p:spPr>
            <a:xfrm rot="5400000">
              <a:off x="3719736" y="6417332"/>
              <a:ext cx="36003" cy="36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12" name="타원 7311"/>
            <p:cNvSpPr/>
            <p:nvPr/>
          </p:nvSpPr>
          <p:spPr>
            <a:xfrm rot="5400000">
              <a:off x="3107668" y="6237312"/>
              <a:ext cx="36003" cy="36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13" name="타원 7312"/>
            <p:cNvSpPr/>
            <p:nvPr/>
          </p:nvSpPr>
          <p:spPr>
            <a:xfrm rot="5400000">
              <a:off x="2279576" y="6237312"/>
              <a:ext cx="36003" cy="36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14" name="타원 7313"/>
            <p:cNvSpPr/>
            <p:nvPr/>
          </p:nvSpPr>
          <p:spPr>
            <a:xfrm rot="5400000">
              <a:off x="1307467" y="6237312"/>
              <a:ext cx="36003" cy="36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15" name="타원 7314"/>
            <p:cNvSpPr/>
            <p:nvPr/>
          </p:nvSpPr>
          <p:spPr>
            <a:xfrm rot="5400000">
              <a:off x="947427" y="6237312"/>
              <a:ext cx="36003" cy="36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16" name="타원 7315"/>
            <p:cNvSpPr/>
            <p:nvPr/>
          </p:nvSpPr>
          <p:spPr>
            <a:xfrm rot="5400000">
              <a:off x="839415" y="6381328"/>
              <a:ext cx="36003" cy="36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7318" name="타원 7317"/>
          <p:cNvSpPr/>
          <p:nvPr/>
        </p:nvSpPr>
        <p:spPr>
          <a:xfrm>
            <a:off x="5025281" y="3789040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20" name="타원 7319"/>
          <p:cNvSpPr/>
          <p:nvPr/>
        </p:nvSpPr>
        <p:spPr>
          <a:xfrm>
            <a:off x="1057218" y="3789040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23" name="타원 7322"/>
          <p:cNvSpPr/>
          <p:nvPr/>
        </p:nvSpPr>
        <p:spPr>
          <a:xfrm>
            <a:off x="5025281" y="2708920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24" name="타원 7323"/>
          <p:cNvSpPr/>
          <p:nvPr/>
        </p:nvSpPr>
        <p:spPr>
          <a:xfrm>
            <a:off x="1057218" y="2708920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25" name="타원 7324"/>
          <p:cNvSpPr/>
          <p:nvPr/>
        </p:nvSpPr>
        <p:spPr>
          <a:xfrm>
            <a:off x="5025281" y="4905164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26" name="타원 7325"/>
          <p:cNvSpPr/>
          <p:nvPr/>
        </p:nvSpPr>
        <p:spPr>
          <a:xfrm>
            <a:off x="1057218" y="4905164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31" name="타원 7330"/>
          <p:cNvSpPr/>
          <p:nvPr/>
        </p:nvSpPr>
        <p:spPr>
          <a:xfrm>
            <a:off x="5025281" y="2204864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32" name="타원 7331"/>
          <p:cNvSpPr/>
          <p:nvPr/>
        </p:nvSpPr>
        <p:spPr>
          <a:xfrm>
            <a:off x="5025281" y="3212976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33" name="타원 7332"/>
          <p:cNvSpPr/>
          <p:nvPr/>
        </p:nvSpPr>
        <p:spPr>
          <a:xfrm>
            <a:off x="5025281" y="4329100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34" name="타원 7333"/>
          <p:cNvSpPr/>
          <p:nvPr/>
        </p:nvSpPr>
        <p:spPr>
          <a:xfrm>
            <a:off x="5025281" y="5517232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35" name="타원 7334"/>
          <p:cNvSpPr/>
          <p:nvPr/>
        </p:nvSpPr>
        <p:spPr>
          <a:xfrm>
            <a:off x="1057218" y="5517232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36" name="타원 7335"/>
          <p:cNvSpPr/>
          <p:nvPr/>
        </p:nvSpPr>
        <p:spPr>
          <a:xfrm>
            <a:off x="1057218" y="4329100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37" name="타원 7336"/>
          <p:cNvSpPr/>
          <p:nvPr/>
        </p:nvSpPr>
        <p:spPr>
          <a:xfrm>
            <a:off x="1057218" y="3212976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38" name="타원 7337"/>
          <p:cNvSpPr/>
          <p:nvPr/>
        </p:nvSpPr>
        <p:spPr>
          <a:xfrm>
            <a:off x="1057218" y="2204864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39" name="타원 11"/>
          <p:cNvSpPr/>
          <p:nvPr/>
        </p:nvSpPr>
        <p:spPr>
          <a:xfrm>
            <a:off x="2856280" y="2564812"/>
            <a:ext cx="383373" cy="288127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40" name="타원 7339"/>
          <p:cNvSpPr/>
          <p:nvPr/>
        </p:nvSpPr>
        <p:spPr>
          <a:xfrm>
            <a:off x="5422086" y="1556792"/>
            <a:ext cx="644811" cy="43204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7341" name="직선 연결선 7340"/>
          <p:cNvCxnSpPr/>
          <p:nvPr/>
        </p:nvCxnSpPr>
        <p:spPr>
          <a:xfrm>
            <a:off x="5570889" y="1700808"/>
            <a:ext cx="347206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2" name="직선 연결선 7341"/>
          <p:cNvCxnSpPr/>
          <p:nvPr/>
        </p:nvCxnSpPr>
        <p:spPr>
          <a:xfrm>
            <a:off x="5570889" y="1772816"/>
            <a:ext cx="347206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3" name="직선 연결선 7342"/>
          <p:cNvCxnSpPr/>
          <p:nvPr/>
        </p:nvCxnSpPr>
        <p:spPr>
          <a:xfrm>
            <a:off x="5570889" y="1844824"/>
            <a:ext cx="347206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44" name="사다리꼴 7343"/>
          <p:cNvSpPr/>
          <p:nvPr/>
        </p:nvSpPr>
        <p:spPr>
          <a:xfrm>
            <a:off x="5620491" y="2276872"/>
            <a:ext cx="148803" cy="1764196"/>
          </a:xfrm>
          <a:prstGeom prst="trapezoid">
            <a:avLst>
              <a:gd name="adj" fmla="val 25000"/>
            </a:avLst>
          </a:prstGeom>
          <a:gradFill flip="xy" rotWithShape="1">
            <a:gsLst>
              <a:gs pos="0">
                <a:schemeClr val="tx2">
                  <a:lumMod val="40000"/>
                  <a:lumOff val="60000"/>
                  <a:alpha val="100000"/>
                </a:schemeClr>
              </a:gs>
              <a:gs pos="100000">
                <a:schemeClr val="bg1">
                  <a:alpha val="10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345" name="사다리꼴 7344"/>
          <p:cNvSpPr/>
          <p:nvPr/>
        </p:nvSpPr>
        <p:spPr>
          <a:xfrm>
            <a:off x="5620491" y="3212976"/>
            <a:ext cx="148803" cy="828092"/>
          </a:xfrm>
          <a:prstGeom prst="trapezoid">
            <a:avLst>
              <a:gd name="adj" fmla="val 25000"/>
            </a:avLst>
          </a:prstGeom>
          <a:solidFill>
            <a:srgbClr val="2C1759"/>
          </a:solidFill>
          <a:ln>
            <a:solidFill>
              <a:schemeClr val="tx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349" name="타원 7348"/>
          <p:cNvSpPr/>
          <p:nvPr/>
        </p:nvSpPr>
        <p:spPr>
          <a:xfrm>
            <a:off x="5521288" y="5085184"/>
            <a:ext cx="44640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50" name="타원 7349"/>
          <p:cNvSpPr/>
          <p:nvPr/>
        </p:nvSpPr>
        <p:spPr>
          <a:xfrm>
            <a:off x="5670090" y="4473116"/>
            <a:ext cx="446408" cy="324036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347" name="타원 7346"/>
          <p:cNvSpPr/>
          <p:nvPr/>
        </p:nvSpPr>
        <p:spPr>
          <a:xfrm>
            <a:off x="5422087" y="4473116"/>
            <a:ext cx="44640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51" name="타원 7350"/>
          <p:cNvSpPr/>
          <p:nvPr/>
        </p:nvSpPr>
        <p:spPr>
          <a:xfrm>
            <a:off x="5719692" y="5229200"/>
            <a:ext cx="49601" cy="36004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7354" name="그룹 7353"/>
          <p:cNvGrpSpPr/>
          <p:nvPr/>
        </p:nvGrpSpPr>
        <p:grpSpPr>
          <a:xfrm rot="16200000">
            <a:off x="5743256" y="5556104"/>
            <a:ext cx="63624" cy="705962"/>
            <a:chOff x="4439816" y="5364832"/>
            <a:chExt cx="63624" cy="764468"/>
          </a:xfr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grpSpPr>
        <p:sp>
          <p:nvSpPr>
            <p:cNvPr id="7352" name="사다리꼴 7351"/>
            <p:cNvSpPr/>
            <p:nvPr/>
          </p:nvSpPr>
          <p:spPr>
            <a:xfrm>
              <a:off x="4439816" y="5364832"/>
              <a:ext cx="63624" cy="764468"/>
            </a:xfrm>
            <a:prstGeom prst="trapezoid">
              <a:avLst>
                <a:gd name="adj" fmla="val 25000"/>
              </a:avLst>
            </a:prstGeom>
            <a:gradFill flip="xy" rotWithShape="1">
              <a:gsLst>
                <a:gs pos="0">
                  <a:schemeClr val="tx2">
                    <a:lumMod val="40000"/>
                    <a:lumOff val="60000"/>
                    <a:alpha val="100000"/>
                  </a:schemeClr>
                </a:gs>
                <a:gs pos="100000">
                  <a:schemeClr val="bg1">
                    <a:alpha val="10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53" name="사다리꼴 7352"/>
            <p:cNvSpPr/>
            <p:nvPr/>
          </p:nvSpPr>
          <p:spPr>
            <a:xfrm>
              <a:off x="4439816" y="5770468"/>
              <a:ext cx="63624" cy="358831"/>
            </a:xfrm>
            <a:prstGeom prst="trapezoid">
              <a:avLst>
                <a:gd name="adj" fmla="val 25000"/>
              </a:avLst>
            </a:prstGeom>
            <a:solidFill>
              <a:srgbClr val="2C17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cxnSp>
        <p:nvCxnSpPr>
          <p:cNvPr id="7355" name="직선 화살표 연결선 7354"/>
          <p:cNvCxnSpPr/>
          <p:nvPr/>
        </p:nvCxnSpPr>
        <p:spPr>
          <a:xfrm rot="10800000">
            <a:off x="5372487" y="6021288"/>
            <a:ext cx="74401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56" name="TextBox 7355"/>
          <p:cNvSpPr txBox="1"/>
          <p:nvPr/>
        </p:nvSpPr>
        <p:spPr>
          <a:xfrm>
            <a:off x="5422086" y="6093298"/>
            <a:ext cx="793613" cy="246221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000" b="1"/>
              <a:t>speed</a:t>
            </a:r>
          </a:p>
        </p:txBody>
      </p:sp>
      <p:sp>
        <p:nvSpPr>
          <p:cNvPr id="7377" name="타원 11"/>
          <p:cNvSpPr/>
          <p:nvPr/>
        </p:nvSpPr>
        <p:spPr>
          <a:xfrm>
            <a:off x="3090850" y="2780836"/>
            <a:ext cx="383373" cy="2881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78" name="타원 11"/>
          <p:cNvSpPr/>
          <p:nvPr/>
        </p:nvSpPr>
        <p:spPr>
          <a:xfrm>
            <a:off x="4592307" y="1952838"/>
            <a:ext cx="383373" cy="2881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79" name="타원 11"/>
          <p:cNvSpPr/>
          <p:nvPr/>
        </p:nvSpPr>
        <p:spPr>
          <a:xfrm>
            <a:off x="4281269" y="1700716"/>
            <a:ext cx="383373" cy="2881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7374" name="직선 화살표 연결선 7373"/>
          <p:cNvCxnSpPr>
            <a:stCxn id="7378" idx="6"/>
            <a:endCxn id="7379" idx="1"/>
          </p:cNvCxnSpPr>
          <p:nvPr/>
        </p:nvCxnSpPr>
        <p:spPr>
          <a:xfrm rot="10800000">
            <a:off x="4337414" y="1742909"/>
            <a:ext cx="638268" cy="353991"/>
          </a:xfrm>
          <a:prstGeom prst="straightConnector1">
            <a:avLst/>
          </a:prstGeom>
          <a:ln w="19050">
            <a:solidFill>
              <a:schemeClr val="bg1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1" name="직선 연결선 7370"/>
          <p:cNvCxnSpPr>
            <a:stCxn id="7248" idx="0"/>
            <a:endCxn id="7377" idx="0"/>
          </p:cNvCxnSpPr>
          <p:nvPr/>
        </p:nvCxnSpPr>
        <p:spPr>
          <a:xfrm rot="16200000" flipV="1">
            <a:off x="2387141" y="3676228"/>
            <a:ext cx="2052228" cy="261438"/>
          </a:xfrm>
          <a:prstGeom prst="line">
            <a:avLst/>
          </a:prstGeom>
          <a:ln w="19050">
            <a:solidFill>
              <a:schemeClr val="bg1">
                <a:lumMod val="10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2" name="직선 화살표 연결선 7371"/>
          <p:cNvCxnSpPr>
            <a:stCxn id="7377" idx="0"/>
            <a:endCxn id="7378" idx="7"/>
          </p:cNvCxnSpPr>
          <p:nvPr/>
        </p:nvCxnSpPr>
        <p:spPr>
          <a:xfrm flipV="1">
            <a:off x="3282536" y="1995034"/>
            <a:ext cx="1637000" cy="785801"/>
          </a:xfrm>
          <a:prstGeom prst="straightConnector1">
            <a:avLst/>
          </a:prstGeom>
          <a:ln w="19050">
            <a:solidFill>
              <a:schemeClr val="bg1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80" name="타원 11"/>
          <p:cNvSpPr/>
          <p:nvPr/>
        </p:nvSpPr>
        <p:spPr>
          <a:xfrm>
            <a:off x="1206021" y="2996955"/>
            <a:ext cx="383373" cy="2881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7375" name="직선 화살표 연결선 7374"/>
          <p:cNvCxnSpPr>
            <a:stCxn id="7379" idx="1"/>
            <a:endCxn id="7380" idx="3"/>
          </p:cNvCxnSpPr>
          <p:nvPr/>
        </p:nvCxnSpPr>
        <p:spPr>
          <a:xfrm rot="10800000" flipV="1">
            <a:off x="1262158" y="1742911"/>
            <a:ext cx="3075255" cy="1499975"/>
          </a:xfrm>
          <a:prstGeom prst="straightConnector1">
            <a:avLst/>
          </a:prstGeom>
          <a:ln w="19050">
            <a:solidFill>
              <a:schemeClr val="bg1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81" name="타원 11"/>
          <p:cNvSpPr/>
          <p:nvPr/>
        </p:nvSpPr>
        <p:spPr>
          <a:xfrm>
            <a:off x="2495642" y="4689048"/>
            <a:ext cx="383373" cy="2881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7376" name="직선 화살표 연결선 7375"/>
          <p:cNvCxnSpPr>
            <a:stCxn id="7380" idx="3"/>
            <a:endCxn id="7381" idx="5"/>
          </p:cNvCxnSpPr>
          <p:nvPr/>
        </p:nvCxnSpPr>
        <p:spPr>
          <a:xfrm rot="16200000" flipH="1">
            <a:off x="1196471" y="3308577"/>
            <a:ext cx="1692093" cy="1560706"/>
          </a:xfrm>
          <a:prstGeom prst="straightConnector1">
            <a:avLst/>
          </a:prstGeom>
          <a:ln w="19050">
            <a:solidFill>
              <a:schemeClr val="bg1">
                <a:lumMod val="10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82" name="TextBox 7381"/>
          <p:cNvSpPr txBox="1"/>
          <p:nvPr/>
        </p:nvSpPr>
        <p:spPr>
          <a:xfrm>
            <a:off x="6300789" y="1594384"/>
            <a:ext cx="540648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dirty="0" err="1">
                <a:latin typeface="맑은 고딕"/>
                <a:ea typeface="맑은 고딕"/>
                <a:cs typeface="맑은 고딕"/>
              </a:rPr>
              <a:t>변수값들이</a:t>
            </a:r>
            <a:r>
              <a:rPr lang="ko-KR" altLang="en-US" dirty="0">
                <a:latin typeface="맑은 고딕"/>
                <a:ea typeface="맑은 고딕"/>
                <a:cs typeface="맑은 고딕"/>
              </a:rPr>
              <a:t> 모두 입력됐을 때</a:t>
            </a:r>
          </a:p>
          <a:p>
            <a:pPr>
              <a:defRPr lang="ko-KR" altLang="en-US"/>
            </a:pPr>
            <a:endParaRPr lang="ko-KR" altLang="en-US" dirty="0"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lang="ko-KR" altLang="en-US" dirty="0">
                <a:latin typeface="맑은 고딕"/>
                <a:ea typeface="맑은 고딕"/>
                <a:cs typeface="맑은 고딕"/>
              </a:rPr>
              <a:t>계산을 통하여 수구가 나아가는</a:t>
            </a:r>
          </a:p>
          <a:p>
            <a:pPr>
              <a:defRPr lang="ko-KR" altLang="en-US"/>
            </a:pPr>
            <a:endParaRPr lang="ko-KR" altLang="en-US" dirty="0"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lang="ko-KR" altLang="en-US" dirty="0">
                <a:latin typeface="맑은 고딕"/>
                <a:ea typeface="맑은 고딕"/>
                <a:cs typeface="맑은 고딕"/>
              </a:rPr>
              <a:t>방향을 보여준다.</a:t>
            </a:r>
          </a:p>
        </p:txBody>
      </p:sp>
      <p:sp>
        <p:nvSpPr>
          <p:cNvPr id="7383" name="TextBox 7381"/>
          <p:cNvSpPr txBox="1"/>
          <p:nvPr/>
        </p:nvSpPr>
        <p:spPr>
          <a:xfrm>
            <a:off x="6300788" y="4042658"/>
            <a:ext cx="5852895" cy="20133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latin typeface="맑은 고딕"/>
                <a:ea typeface="맑은 고딕"/>
                <a:cs typeface="맑은 고딕"/>
              </a:rPr>
              <a:t>   	    </a:t>
            </a:r>
            <a:r>
              <a:rPr lang="ko-KR" altLang="en-US" b="1">
                <a:latin typeface="맑은 고딕"/>
                <a:ea typeface="맑은 고딕"/>
                <a:cs typeface="맑은 고딕"/>
              </a:rPr>
              <a:t>&lt;프로의 샷&gt;</a:t>
            </a:r>
            <a:endParaRPr lang="ko-KR" altLang="en-US"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lang="ko-KR" altLang="en-US">
                <a:latin typeface="맑은 고딕"/>
                <a:ea typeface="맑은 고딕"/>
                <a:cs typeface="맑은 고딕"/>
              </a:rPr>
              <a:t>실제 이 공의 위치에서 프로들은</a:t>
            </a:r>
          </a:p>
          <a:p>
            <a:pPr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lang="ko-KR" altLang="en-US">
                <a:latin typeface="맑은 고딕"/>
                <a:ea typeface="맑은 고딕"/>
                <a:cs typeface="맑은 고딕"/>
              </a:rPr>
              <a:t>어떻게 샷을 하였는지, 변수들은</a:t>
            </a:r>
          </a:p>
          <a:p>
            <a:pPr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lang="ko-KR" altLang="en-US">
                <a:latin typeface="맑은 고딕"/>
                <a:ea typeface="맑은 고딕"/>
                <a:cs typeface="맑은 고딕"/>
              </a:rPr>
              <a:t>어떻게 설정하였는지를 볼 수 있게 한다.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3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grpId="7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" presetClass="entr" presetSubtype="0" fill="hold" grpId="1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" presetClass="entr" presetSubtype="0" fill="hold" grpId="15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8" grpId="2" animBg="1"/>
      <p:bldP spid="7377" grpId="1" animBg="1"/>
      <p:bldP spid="7377" grpId="6" animBg="1"/>
      <p:bldP spid="7378" grpId="3" animBg="1"/>
      <p:bldP spid="7378" grpId="9" animBg="1"/>
      <p:bldP spid="7379" grpId="7" animBg="1"/>
      <p:bldP spid="7379" grpId="13" animBg="1"/>
      <p:bldP spid="7374" grpId="8" animBg="1"/>
      <p:bldP spid="7374" grpId="14" animBg="1"/>
      <p:bldP spid="7371" grpId="0" animBg="1"/>
      <p:bldP spid="7371" grpId="5" animBg="1"/>
      <p:bldP spid="7372" grpId="4" animBg="1"/>
      <p:bldP spid="7372" grpId="10" animBg="1"/>
      <p:bldP spid="7380" grpId="11" animBg="1"/>
      <p:bldP spid="7380" grpId="17" animBg="1"/>
      <p:bldP spid="7375" grpId="12" animBg="1"/>
      <p:bldP spid="7375" grpId="18" animBg="1"/>
      <p:bldP spid="7381" grpId="15" animBg="1"/>
      <p:bldP spid="7376" grpId="16" animBg="1"/>
    </p:bldLst>
  </p:timing>
</p:sld>
</file>

<file path=ppt/theme/theme1.xml><?xml version="1.0" encoding="utf-8"?>
<a:theme xmlns:a="http://schemas.openxmlformats.org/drawingml/2006/main" name="한컴오피스">
  <a:themeElements>
    <a:clrScheme name="나비">
      <a:dk1>
        <a:srgbClr val="333300"/>
      </a:dk1>
      <a:lt1>
        <a:srgbClr val="FFFFFF"/>
      </a:lt1>
      <a:dk2>
        <a:srgbClr val="D58F00"/>
      </a:dk2>
      <a:lt2>
        <a:srgbClr val="F3FED1"/>
      </a:lt2>
      <a:accent1>
        <a:srgbClr val="4EA429"/>
      </a:accent1>
      <a:accent2>
        <a:srgbClr val="ADD22C"/>
      </a:accent2>
      <a:accent3>
        <a:srgbClr val="FF9900"/>
      </a:accent3>
      <a:accent4>
        <a:srgbClr val="FF6600"/>
      </a:accent4>
      <a:accent5>
        <a:srgbClr val="CC0000"/>
      </a:accent5>
      <a:accent6>
        <a:srgbClr val="660033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474</Words>
  <Application>Microsoft Office PowerPoint</Application>
  <PresentationFormat>사용자 지정</PresentationFormat>
  <Paragraphs>194</Paragraphs>
  <Slides>14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한컴오피스</vt:lpstr>
      <vt:lpstr>PowerPoint 프레젠테이션</vt:lpstr>
      <vt:lpstr>차        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’2007 하계방학 프로젝트실습 안내</dc:title>
  <dc:creator>공학교육인증</dc:creator>
  <cp:lastModifiedBy>user</cp:lastModifiedBy>
  <cp:revision>118</cp:revision>
  <dcterms:created xsi:type="dcterms:W3CDTF">2007-05-11T05:56:01Z</dcterms:created>
  <dcterms:modified xsi:type="dcterms:W3CDTF">2016-12-25T03:06:41Z</dcterms:modified>
  <cp:version>0906.0100.01</cp:version>
</cp:coreProperties>
</file>