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5" r:id="rId4"/>
  </p:sldMasterIdLst>
  <p:notesMasterIdLst>
    <p:notesMasterId r:id="rId15"/>
  </p:notesMasterIdLst>
  <p:sldIdLst>
    <p:sldId id="306" r:id="rId5"/>
    <p:sldId id="308" r:id="rId6"/>
    <p:sldId id="314" r:id="rId7"/>
    <p:sldId id="315" r:id="rId8"/>
    <p:sldId id="317" r:id="rId9"/>
    <p:sldId id="318" r:id="rId10"/>
    <p:sldId id="319" r:id="rId11"/>
    <p:sldId id="320" r:id="rId12"/>
    <p:sldId id="325" r:id="rId13"/>
    <p:sldId id="32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4967" autoAdjust="0"/>
  </p:normalViewPr>
  <p:slideViewPr>
    <p:cSldViewPr snapToGrid="0">
      <p:cViewPr varScale="1">
        <p:scale>
          <a:sx n="99" d="100"/>
          <a:sy n="99" d="100"/>
        </p:scale>
        <p:origin x="84" y="342"/>
      </p:cViewPr>
      <p:guideLst>
        <p:guide orient="horz" pos="1392"/>
        <p:guide pos="7056"/>
        <p:guide orient="horz" pos="316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5E745A-5417-4C50-88CD-9C204BD7477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AFDE1F8-AFEE-48F6-AAB1-F1EEAF3F0D00}">
      <dgm:prSet/>
      <dgm:spPr/>
      <dgm:t>
        <a:bodyPr/>
        <a:lstStyle/>
        <a:p>
          <a:r>
            <a:rPr lang="en-US"/>
            <a:t>Scrum Master: The Scrum Master is responsible for ensuring that the Scrum framework is being followed and that the team operates effectively. They facilitate meetings, remove roadblocks, and guide the team through the Scrum process.</a:t>
          </a:r>
        </a:p>
      </dgm:t>
    </dgm:pt>
    <dgm:pt modelId="{011EC761-8BC1-40D7-8790-27076DD511B3}" type="parTrans" cxnId="{02DC34ED-C434-4BF4-A824-1D1813E49E51}">
      <dgm:prSet/>
      <dgm:spPr/>
      <dgm:t>
        <a:bodyPr/>
        <a:lstStyle/>
        <a:p>
          <a:endParaRPr lang="en-US"/>
        </a:p>
      </dgm:t>
    </dgm:pt>
    <dgm:pt modelId="{276B5D09-458C-46A1-8756-B0950AAD6363}" type="sibTrans" cxnId="{02DC34ED-C434-4BF4-A824-1D1813E49E51}">
      <dgm:prSet/>
      <dgm:spPr/>
      <dgm:t>
        <a:bodyPr/>
        <a:lstStyle/>
        <a:p>
          <a:endParaRPr lang="en-US"/>
        </a:p>
      </dgm:t>
    </dgm:pt>
    <dgm:pt modelId="{AFAD446B-65D1-4235-87F0-E2A918440207}">
      <dgm:prSet/>
      <dgm:spPr/>
      <dgm:t>
        <a:bodyPr/>
        <a:lstStyle/>
        <a:p>
          <a:r>
            <a:rPr lang="en-US"/>
            <a:t>Product Owner: The Product Owner acts as the voice of the customer, responsible for defining the product backlog, prioritizing user stories, and ensuring the team delivers value to the customer. They collaborate closely with the development team to clarify requirements.</a:t>
          </a:r>
        </a:p>
      </dgm:t>
    </dgm:pt>
    <dgm:pt modelId="{EF667BF9-2828-4D9F-BC1C-00CD09D956C3}" type="parTrans" cxnId="{125DEB7F-868C-497B-8D19-FACE91BD0C5D}">
      <dgm:prSet/>
      <dgm:spPr/>
      <dgm:t>
        <a:bodyPr/>
        <a:lstStyle/>
        <a:p>
          <a:endParaRPr lang="en-US"/>
        </a:p>
      </dgm:t>
    </dgm:pt>
    <dgm:pt modelId="{5C7D7F66-6EEC-42A2-9F67-D38B9FE8A688}" type="sibTrans" cxnId="{125DEB7F-868C-497B-8D19-FACE91BD0C5D}">
      <dgm:prSet/>
      <dgm:spPr/>
      <dgm:t>
        <a:bodyPr/>
        <a:lstStyle/>
        <a:p>
          <a:endParaRPr lang="en-US"/>
        </a:p>
      </dgm:t>
    </dgm:pt>
    <dgm:pt modelId="{33C01B2E-FBB3-4F70-B6A4-AB243C67AE41}">
      <dgm:prSet/>
      <dgm:spPr/>
      <dgm:t>
        <a:bodyPr/>
        <a:lstStyle/>
        <a:p>
          <a:r>
            <a:rPr lang="en-US"/>
            <a:t>Development Team: The Development Team consists of professionals who do the actual work of designing, coding, testing, and delivering the product. They are self-organizing, cross-functional, and work in sprints to deliver features incrementally.</a:t>
          </a:r>
        </a:p>
      </dgm:t>
    </dgm:pt>
    <dgm:pt modelId="{732A62E4-757F-4CD4-8DD4-77E17CF2C5CE}" type="parTrans" cxnId="{66367739-6333-4E45-A88E-2B0CC87A9F55}">
      <dgm:prSet/>
      <dgm:spPr/>
      <dgm:t>
        <a:bodyPr/>
        <a:lstStyle/>
        <a:p>
          <a:endParaRPr lang="en-US"/>
        </a:p>
      </dgm:t>
    </dgm:pt>
    <dgm:pt modelId="{9C96C388-4BA3-494B-A440-67665D680DCD}" type="sibTrans" cxnId="{66367739-6333-4E45-A88E-2B0CC87A9F55}">
      <dgm:prSet/>
      <dgm:spPr/>
      <dgm:t>
        <a:bodyPr/>
        <a:lstStyle/>
        <a:p>
          <a:endParaRPr lang="en-US"/>
        </a:p>
      </dgm:t>
    </dgm:pt>
    <dgm:pt modelId="{917CF391-B14D-48E1-B6E2-3017C16D482A}">
      <dgm:prSet/>
      <dgm:spPr/>
      <dgm:t>
        <a:bodyPr/>
        <a:lstStyle/>
        <a:p>
          <a:r>
            <a:rPr lang="en-US"/>
            <a:t>Importance of Each Role: Each role in a Scrum team is critical for ensuring the success of the project. The Scrum Master keeps the team on track, the Product Owner ensures customer value, and the Development Team delivers the product through collaboration and innovation.</a:t>
          </a:r>
        </a:p>
      </dgm:t>
    </dgm:pt>
    <dgm:pt modelId="{78CB2FB1-0F8D-47D8-809A-AEC14860C4A9}" type="parTrans" cxnId="{6911D8E1-2424-490A-9B1F-7D4E6EABF5BA}">
      <dgm:prSet/>
      <dgm:spPr/>
      <dgm:t>
        <a:bodyPr/>
        <a:lstStyle/>
        <a:p>
          <a:endParaRPr lang="en-US"/>
        </a:p>
      </dgm:t>
    </dgm:pt>
    <dgm:pt modelId="{4C4CACB2-BF16-48DC-84DF-A8446089A324}" type="sibTrans" cxnId="{6911D8E1-2424-490A-9B1F-7D4E6EABF5BA}">
      <dgm:prSet/>
      <dgm:spPr/>
      <dgm:t>
        <a:bodyPr/>
        <a:lstStyle/>
        <a:p>
          <a:endParaRPr lang="en-US"/>
        </a:p>
      </dgm:t>
    </dgm:pt>
    <dgm:pt modelId="{F5FB9497-C326-477C-B825-95BF503C9930}" type="pres">
      <dgm:prSet presAssocID="{6C5E745A-5417-4C50-88CD-9C204BD7477B}" presName="root" presStyleCnt="0">
        <dgm:presLayoutVars>
          <dgm:dir/>
          <dgm:resizeHandles val="exact"/>
        </dgm:presLayoutVars>
      </dgm:prSet>
      <dgm:spPr/>
    </dgm:pt>
    <dgm:pt modelId="{D6BAC417-A076-4300-B74C-489858B82345}" type="pres">
      <dgm:prSet presAssocID="{6C5E745A-5417-4C50-88CD-9C204BD7477B}" presName="container" presStyleCnt="0">
        <dgm:presLayoutVars>
          <dgm:dir/>
          <dgm:resizeHandles val="exact"/>
        </dgm:presLayoutVars>
      </dgm:prSet>
      <dgm:spPr/>
    </dgm:pt>
    <dgm:pt modelId="{E65655A6-3C4E-4202-BC84-0ABD1A01A7E2}" type="pres">
      <dgm:prSet presAssocID="{1AFDE1F8-AFEE-48F6-AAB1-F1EEAF3F0D00}" presName="compNode" presStyleCnt="0"/>
      <dgm:spPr/>
    </dgm:pt>
    <dgm:pt modelId="{AA7F10A5-0FE4-4C36-8143-446CA8AC89D1}" type="pres">
      <dgm:prSet presAssocID="{1AFDE1F8-AFEE-48F6-AAB1-F1EEAF3F0D00}" presName="iconBgRect" presStyleLbl="bgShp" presStyleIdx="0" presStyleCnt="4"/>
      <dgm:spPr/>
    </dgm:pt>
    <dgm:pt modelId="{1C4282E0-3466-4D16-9F2B-EB14044900DD}" type="pres">
      <dgm:prSet presAssocID="{1AFDE1F8-AFEE-48F6-AAB1-F1EEAF3F0D0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23669E0B-4535-44B5-BF51-8143C336718D}" type="pres">
      <dgm:prSet presAssocID="{1AFDE1F8-AFEE-48F6-AAB1-F1EEAF3F0D00}" presName="spaceRect" presStyleCnt="0"/>
      <dgm:spPr/>
    </dgm:pt>
    <dgm:pt modelId="{3AF40449-BF53-46E8-B713-3DC25EEB17F4}" type="pres">
      <dgm:prSet presAssocID="{1AFDE1F8-AFEE-48F6-AAB1-F1EEAF3F0D00}" presName="textRect" presStyleLbl="revTx" presStyleIdx="0" presStyleCnt="4">
        <dgm:presLayoutVars>
          <dgm:chMax val="1"/>
          <dgm:chPref val="1"/>
        </dgm:presLayoutVars>
      </dgm:prSet>
      <dgm:spPr/>
    </dgm:pt>
    <dgm:pt modelId="{7B5324E0-9EF3-48A6-9842-7E75B54DF646}" type="pres">
      <dgm:prSet presAssocID="{276B5D09-458C-46A1-8756-B0950AAD6363}" presName="sibTrans" presStyleLbl="sibTrans2D1" presStyleIdx="0" presStyleCnt="0"/>
      <dgm:spPr/>
    </dgm:pt>
    <dgm:pt modelId="{003C3410-06EE-407A-AE33-A3B5A6549C0D}" type="pres">
      <dgm:prSet presAssocID="{AFAD446B-65D1-4235-87F0-E2A918440207}" presName="compNode" presStyleCnt="0"/>
      <dgm:spPr/>
    </dgm:pt>
    <dgm:pt modelId="{C02E04D9-660E-46CA-AFD1-9889243F8807}" type="pres">
      <dgm:prSet presAssocID="{AFAD446B-65D1-4235-87F0-E2A918440207}" presName="iconBgRect" presStyleLbl="bgShp" presStyleIdx="1" presStyleCnt="4"/>
      <dgm:spPr/>
    </dgm:pt>
    <dgm:pt modelId="{0A41F6DB-CD0E-4475-8F9E-41B1E52C043E}" type="pres">
      <dgm:prSet presAssocID="{AFAD446B-65D1-4235-87F0-E2A91844020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EDED74CF-0A3B-4DEE-B024-11F44C97FBAB}" type="pres">
      <dgm:prSet presAssocID="{AFAD446B-65D1-4235-87F0-E2A918440207}" presName="spaceRect" presStyleCnt="0"/>
      <dgm:spPr/>
    </dgm:pt>
    <dgm:pt modelId="{801DDB2D-201B-4A86-9B30-DF6175457167}" type="pres">
      <dgm:prSet presAssocID="{AFAD446B-65D1-4235-87F0-E2A918440207}" presName="textRect" presStyleLbl="revTx" presStyleIdx="1" presStyleCnt="4">
        <dgm:presLayoutVars>
          <dgm:chMax val="1"/>
          <dgm:chPref val="1"/>
        </dgm:presLayoutVars>
      </dgm:prSet>
      <dgm:spPr/>
    </dgm:pt>
    <dgm:pt modelId="{550A6293-465D-4ACC-AA5A-87D8BA231A01}" type="pres">
      <dgm:prSet presAssocID="{5C7D7F66-6EEC-42A2-9F67-D38B9FE8A688}" presName="sibTrans" presStyleLbl="sibTrans2D1" presStyleIdx="0" presStyleCnt="0"/>
      <dgm:spPr/>
    </dgm:pt>
    <dgm:pt modelId="{F7634AA3-A50F-48BF-8D90-EA74F269A98E}" type="pres">
      <dgm:prSet presAssocID="{33C01B2E-FBB3-4F70-B6A4-AB243C67AE41}" presName="compNode" presStyleCnt="0"/>
      <dgm:spPr/>
    </dgm:pt>
    <dgm:pt modelId="{77D8809D-BB0F-4E2F-B098-A66631C124FF}" type="pres">
      <dgm:prSet presAssocID="{33C01B2E-FBB3-4F70-B6A4-AB243C67AE41}" presName="iconBgRect" presStyleLbl="bgShp" presStyleIdx="2" presStyleCnt="4"/>
      <dgm:spPr/>
    </dgm:pt>
    <dgm:pt modelId="{93377852-7845-447A-B64F-C578AC1A0E3E}" type="pres">
      <dgm:prSet presAssocID="{33C01B2E-FBB3-4F70-B6A4-AB243C67AE4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80E74271-70D5-4CB6-BC54-95933D26DFE2}" type="pres">
      <dgm:prSet presAssocID="{33C01B2E-FBB3-4F70-B6A4-AB243C67AE41}" presName="spaceRect" presStyleCnt="0"/>
      <dgm:spPr/>
    </dgm:pt>
    <dgm:pt modelId="{11212A67-ABAA-448A-8788-39EF3A730E86}" type="pres">
      <dgm:prSet presAssocID="{33C01B2E-FBB3-4F70-B6A4-AB243C67AE41}" presName="textRect" presStyleLbl="revTx" presStyleIdx="2" presStyleCnt="4">
        <dgm:presLayoutVars>
          <dgm:chMax val="1"/>
          <dgm:chPref val="1"/>
        </dgm:presLayoutVars>
      </dgm:prSet>
      <dgm:spPr/>
    </dgm:pt>
    <dgm:pt modelId="{BA445DA9-8A30-4A05-BAEC-C975963DBB7E}" type="pres">
      <dgm:prSet presAssocID="{9C96C388-4BA3-494B-A440-67665D680DCD}" presName="sibTrans" presStyleLbl="sibTrans2D1" presStyleIdx="0" presStyleCnt="0"/>
      <dgm:spPr/>
    </dgm:pt>
    <dgm:pt modelId="{06D6A038-08F3-4D2A-95BF-AD81770DE92B}" type="pres">
      <dgm:prSet presAssocID="{917CF391-B14D-48E1-B6E2-3017C16D482A}" presName="compNode" presStyleCnt="0"/>
      <dgm:spPr/>
    </dgm:pt>
    <dgm:pt modelId="{20E61322-61F2-4C21-90E9-A4B2E7D12552}" type="pres">
      <dgm:prSet presAssocID="{917CF391-B14D-48E1-B6E2-3017C16D482A}" presName="iconBgRect" presStyleLbl="bgShp" presStyleIdx="3" presStyleCnt="4"/>
      <dgm:spPr/>
    </dgm:pt>
    <dgm:pt modelId="{BF044044-0924-4E72-9ABD-7B7ECAC525BB}" type="pres">
      <dgm:prSet presAssocID="{917CF391-B14D-48E1-B6E2-3017C16D482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 of People"/>
        </a:ext>
      </dgm:extLst>
    </dgm:pt>
    <dgm:pt modelId="{26CD643C-719C-45DD-A3BA-B751488115F6}" type="pres">
      <dgm:prSet presAssocID="{917CF391-B14D-48E1-B6E2-3017C16D482A}" presName="spaceRect" presStyleCnt="0"/>
      <dgm:spPr/>
    </dgm:pt>
    <dgm:pt modelId="{7B449FB9-C543-460B-B6A4-2A5C85A3C4BA}" type="pres">
      <dgm:prSet presAssocID="{917CF391-B14D-48E1-B6E2-3017C16D482A}" presName="textRect" presStyleLbl="revTx" presStyleIdx="3" presStyleCnt="4">
        <dgm:presLayoutVars>
          <dgm:chMax val="1"/>
          <dgm:chPref val="1"/>
        </dgm:presLayoutVars>
      </dgm:prSet>
      <dgm:spPr/>
    </dgm:pt>
  </dgm:ptLst>
  <dgm:cxnLst>
    <dgm:cxn modelId="{66367739-6333-4E45-A88E-2B0CC87A9F55}" srcId="{6C5E745A-5417-4C50-88CD-9C204BD7477B}" destId="{33C01B2E-FBB3-4F70-B6A4-AB243C67AE41}" srcOrd="2" destOrd="0" parTransId="{732A62E4-757F-4CD4-8DD4-77E17CF2C5CE}" sibTransId="{9C96C388-4BA3-494B-A440-67665D680DCD}"/>
    <dgm:cxn modelId="{DC89243D-A026-42DA-8F6C-97E04D3DF873}" type="presOf" srcId="{6C5E745A-5417-4C50-88CD-9C204BD7477B}" destId="{F5FB9497-C326-477C-B825-95BF503C9930}" srcOrd="0" destOrd="0" presId="urn:microsoft.com/office/officeart/2018/2/layout/IconCircleList"/>
    <dgm:cxn modelId="{02B0B14D-B57A-4096-BBC6-15F782764E89}" type="presOf" srcId="{1AFDE1F8-AFEE-48F6-AAB1-F1EEAF3F0D00}" destId="{3AF40449-BF53-46E8-B713-3DC25EEB17F4}" srcOrd="0" destOrd="0" presId="urn:microsoft.com/office/officeart/2018/2/layout/IconCircleList"/>
    <dgm:cxn modelId="{3E8AD55A-A472-465B-972E-268ADC7AFBB9}" type="presOf" srcId="{5C7D7F66-6EEC-42A2-9F67-D38B9FE8A688}" destId="{550A6293-465D-4ACC-AA5A-87D8BA231A01}" srcOrd="0" destOrd="0" presId="urn:microsoft.com/office/officeart/2018/2/layout/IconCircleList"/>
    <dgm:cxn modelId="{125DEB7F-868C-497B-8D19-FACE91BD0C5D}" srcId="{6C5E745A-5417-4C50-88CD-9C204BD7477B}" destId="{AFAD446B-65D1-4235-87F0-E2A918440207}" srcOrd="1" destOrd="0" parTransId="{EF667BF9-2828-4D9F-BC1C-00CD09D956C3}" sibTransId="{5C7D7F66-6EEC-42A2-9F67-D38B9FE8A688}"/>
    <dgm:cxn modelId="{E03E8F98-B657-42D4-AFB2-9C22AC52DB27}" type="presOf" srcId="{917CF391-B14D-48E1-B6E2-3017C16D482A}" destId="{7B449FB9-C543-460B-B6A4-2A5C85A3C4BA}" srcOrd="0" destOrd="0" presId="urn:microsoft.com/office/officeart/2018/2/layout/IconCircleList"/>
    <dgm:cxn modelId="{DEEA14A3-ECC6-4B15-A0F2-86CC1755F5A1}" type="presOf" srcId="{9C96C388-4BA3-494B-A440-67665D680DCD}" destId="{BA445DA9-8A30-4A05-BAEC-C975963DBB7E}" srcOrd="0" destOrd="0" presId="urn:microsoft.com/office/officeart/2018/2/layout/IconCircleList"/>
    <dgm:cxn modelId="{7B59B5CC-53E6-448B-AA25-2E413ABFDC27}" type="presOf" srcId="{276B5D09-458C-46A1-8756-B0950AAD6363}" destId="{7B5324E0-9EF3-48A6-9842-7E75B54DF646}" srcOrd="0" destOrd="0" presId="urn:microsoft.com/office/officeart/2018/2/layout/IconCircleList"/>
    <dgm:cxn modelId="{7612B9CE-69BD-4184-AE27-A7F96B4B9737}" type="presOf" srcId="{33C01B2E-FBB3-4F70-B6A4-AB243C67AE41}" destId="{11212A67-ABAA-448A-8788-39EF3A730E86}" srcOrd="0" destOrd="0" presId="urn:microsoft.com/office/officeart/2018/2/layout/IconCircleList"/>
    <dgm:cxn modelId="{98B471DB-A97B-4D55-BC41-AE6C6A880AC0}" type="presOf" srcId="{AFAD446B-65D1-4235-87F0-E2A918440207}" destId="{801DDB2D-201B-4A86-9B30-DF6175457167}" srcOrd="0" destOrd="0" presId="urn:microsoft.com/office/officeart/2018/2/layout/IconCircleList"/>
    <dgm:cxn modelId="{6911D8E1-2424-490A-9B1F-7D4E6EABF5BA}" srcId="{6C5E745A-5417-4C50-88CD-9C204BD7477B}" destId="{917CF391-B14D-48E1-B6E2-3017C16D482A}" srcOrd="3" destOrd="0" parTransId="{78CB2FB1-0F8D-47D8-809A-AEC14860C4A9}" sibTransId="{4C4CACB2-BF16-48DC-84DF-A8446089A324}"/>
    <dgm:cxn modelId="{02DC34ED-C434-4BF4-A824-1D1813E49E51}" srcId="{6C5E745A-5417-4C50-88CD-9C204BD7477B}" destId="{1AFDE1F8-AFEE-48F6-AAB1-F1EEAF3F0D00}" srcOrd="0" destOrd="0" parTransId="{011EC761-8BC1-40D7-8790-27076DD511B3}" sibTransId="{276B5D09-458C-46A1-8756-B0950AAD6363}"/>
    <dgm:cxn modelId="{813965EF-1903-4858-8E0E-6D81ECB90E98}" type="presParOf" srcId="{F5FB9497-C326-477C-B825-95BF503C9930}" destId="{D6BAC417-A076-4300-B74C-489858B82345}" srcOrd="0" destOrd="0" presId="urn:microsoft.com/office/officeart/2018/2/layout/IconCircleList"/>
    <dgm:cxn modelId="{E72969FE-91E5-44AB-BE24-EE173591998E}" type="presParOf" srcId="{D6BAC417-A076-4300-B74C-489858B82345}" destId="{E65655A6-3C4E-4202-BC84-0ABD1A01A7E2}" srcOrd="0" destOrd="0" presId="urn:microsoft.com/office/officeart/2018/2/layout/IconCircleList"/>
    <dgm:cxn modelId="{3A161D48-E930-4B3F-AA71-4052DF6E8905}" type="presParOf" srcId="{E65655A6-3C4E-4202-BC84-0ABD1A01A7E2}" destId="{AA7F10A5-0FE4-4C36-8143-446CA8AC89D1}" srcOrd="0" destOrd="0" presId="urn:microsoft.com/office/officeart/2018/2/layout/IconCircleList"/>
    <dgm:cxn modelId="{EEBFEED9-B9BD-4FDB-82D4-77BBCDF62CD1}" type="presParOf" srcId="{E65655A6-3C4E-4202-BC84-0ABD1A01A7E2}" destId="{1C4282E0-3466-4D16-9F2B-EB14044900DD}" srcOrd="1" destOrd="0" presId="urn:microsoft.com/office/officeart/2018/2/layout/IconCircleList"/>
    <dgm:cxn modelId="{25DC455E-F049-4BE8-BD8A-9B35779A82CE}" type="presParOf" srcId="{E65655A6-3C4E-4202-BC84-0ABD1A01A7E2}" destId="{23669E0B-4535-44B5-BF51-8143C336718D}" srcOrd="2" destOrd="0" presId="urn:microsoft.com/office/officeart/2018/2/layout/IconCircleList"/>
    <dgm:cxn modelId="{FC0DE18C-0A6B-44DB-B74B-A8A52BF97689}" type="presParOf" srcId="{E65655A6-3C4E-4202-BC84-0ABD1A01A7E2}" destId="{3AF40449-BF53-46E8-B713-3DC25EEB17F4}" srcOrd="3" destOrd="0" presId="urn:microsoft.com/office/officeart/2018/2/layout/IconCircleList"/>
    <dgm:cxn modelId="{99AAD773-5EE9-4DC6-92F1-3C42FD29B0F4}" type="presParOf" srcId="{D6BAC417-A076-4300-B74C-489858B82345}" destId="{7B5324E0-9EF3-48A6-9842-7E75B54DF646}" srcOrd="1" destOrd="0" presId="urn:microsoft.com/office/officeart/2018/2/layout/IconCircleList"/>
    <dgm:cxn modelId="{6C0AA641-7E69-4F03-A816-00BE4D11AA38}" type="presParOf" srcId="{D6BAC417-A076-4300-B74C-489858B82345}" destId="{003C3410-06EE-407A-AE33-A3B5A6549C0D}" srcOrd="2" destOrd="0" presId="urn:microsoft.com/office/officeart/2018/2/layout/IconCircleList"/>
    <dgm:cxn modelId="{594F7A58-414B-444A-84FB-AB33D9D9AEC8}" type="presParOf" srcId="{003C3410-06EE-407A-AE33-A3B5A6549C0D}" destId="{C02E04D9-660E-46CA-AFD1-9889243F8807}" srcOrd="0" destOrd="0" presId="urn:microsoft.com/office/officeart/2018/2/layout/IconCircleList"/>
    <dgm:cxn modelId="{3660863A-7A8E-4661-B315-6A23CCD47FA9}" type="presParOf" srcId="{003C3410-06EE-407A-AE33-A3B5A6549C0D}" destId="{0A41F6DB-CD0E-4475-8F9E-41B1E52C043E}" srcOrd="1" destOrd="0" presId="urn:microsoft.com/office/officeart/2018/2/layout/IconCircleList"/>
    <dgm:cxn modelId="{BCB8C441-5C49-46DF-9318-EE687B27F4E7}" type="presParOf" srcId="{003C3410-06EE-407A-AE33-A3B5A6549C0D}" destId="{EDED74CF-0A3B-4DEE-B024-11F44C97FBAB}" srcOrd="2" destOrd="0" presId="urn:microsoft.com/office/officeart/2018/2/layout/IconCircleList"/>
    <dgm:cxn modelId="{F5B0FE68-D2F2-4A59-8C84-90B3BC826869}" type="presParOf" srcId="{003C3410-06EE-407A-AE33-A3B5A6549C0D}" destId="{801DDB2D-201B-4A86-9B30-DF6175457167}" srcOrd="3" destOrd="0" presId="urn:microsoft.com/office/officeart/2018/2/layout/IconCircleList"/>
    <dgm:cxn modelId="{4337C6F9-700C-417F-A5A2-4CDE9BEC269A}" type="presParOf" srcId="{D6BAC417-A076-4300-B74C-489858B82345}" destId="{550A6293-465D-4ACC-AA5A-87D8BA231A01}" srcOrd="3" destOrd="0" presId="urn:microsoft.com/office/officeart/2018/2/layout/IconCircleList"/>
    <dgm:cxn modelId="{74C3B0C6-93FF-4037-8BB5-C5DE9227D675}" type="presParOf" srcId="{D6BAC417-A076-4300-B74C-489858B82345}" destId="{F7634AA3-A50F-48BF-8D90-EA74F269A98E}" srcOrd="4" destOrd="0" presId="urn:microsoft.com/office/officeart/2018/2/layout/IconCircleList"/>
    <dgm:cxn modelId="{75927AC0-1518-4CCF-919F-78738637F136}" type="presParOf" srcId="{F7634AA3-A50F-48BF-8D90-EA74F269A98E}" destId="{77D8809D-BB0F-4E2F-B098-A66631C124FF}" srcOrd="0" destOrd="0" presId="urn:microsoft.com/office/officeart/2018/2/layout/IconCircleList"/>
    <dgm:cxn modelId="{2575216A-AA71-4E4B-891B-D7198DAD93FE}" type="presParOf" srcId="{F7634AA3-A50F-48BF-8D90-EA74F269A98E}" destId="{93377852-7845-447A-B64F-C578AC1A0E3E}" srcOrd="1" destOrd="0" presId="urn:microsoft.com/office/officeart/2018/2/layout/IconCircleList"/>
    <dgm:cxn modelId="{42FFE2D0-8803-48F1-BF6B-C71BE84DE56B}" type="presParOf" srcId="{F7634AA3-A50F-48BF-8D90-EA74F269A98E}" destId="{80E74271-70D5-4CB6-BC54-95933D26DFE2}" srcOrd="2" destOrd="0" presId="urn:microsoft.com/office/officeart/2018/2/layout/IconCircleList"/>
    <dgm:cxn modelId="{78CF241F-2D37-4F65-9FEE-807C2EF845A8}" type="presParOf" srcId="{F7634AA3-A50F-48BF-8D90-EA74F269A98E}" destId="{11212A67-ABAA-448A-8788-39EF3A730E86}" srcOrd="3" destOrd="0" presId="urn:microsoft.com/office/officeart/2018/2/layout/IconCircleList"/>
    <dgm:cxn modelId="{BF0CFF41-27CC-4F98-A959-004D996FE4E7}" type="presParOf" srcId="{D6BAC417-A076-4300-B74C-489858B82345}" destId="{BA445DA9-8A30-4A05-BAEC-C975963DBB7E}" srcOrd="5" destOrd="0" presId="urn:microsoft.com/office/officeart/2018/2/layout/IconCircleList"/>
    <dgm:cxn modelId="{F61E214D-3F81-4895-A892-06508DB68356}" type="presParOf" srcId="{D6BAC417-A076-4300-B74C-489858B82345}" destId="{06D6A038-08F3-4D2A-95BF-AD81770DE92B}" srcOrd="6" destOrd="0" presId="urn:microsoft.com/office/officeart/2018/2/layout/IconCircleList"/>
    <dgm:cxn modelId="{49CE1D2D-06DB-457D-BA1A-57ADD4508D7B}" type="presParOf" srcId="{06D6A038-08F3-4D2A-95BF-AD81770DE92B}" destId="{20E61322-61F2-4C21-90E9-A4B2E7D12552}" srcOrd="0" destOrd="0" presId="urn:microsoft.com/office/officeart/2018/2/layout/IconCircleList"/>
    <dgm:cxn modelId="{E0917375-5946-4A0A-AA5A-98B32FDCF7C1}" type="presParOf" srcId="{06D6A038-08F3-4D2A-95BF-AD81770DE92B}" destId="{BF044044-0924-4E72-9ABD-7B7ECAC525BB}" srcOrd="1" destOrd="0" presId="urn:microsoft.com/office/officeart/2018/2/layout/IconCircleList"/>
    <dgm:cxn modelId="{83DA3AAD-4578-4EB3-82BE-B94CED637A44}" type="presParOf" srcId="{06D6A038-08F3-4D2A-95BF-AD81770DE92B}" destId="{26CD643C-719C-45DD-A3BA-B751488115F6}" srcOrd="2" destOrd="0" presId="urn:microsoft.com/office/officeart/2018/2/layout/IconCircleList"/>
    <dgm:cxn modelId="{6987D7C1-959C-478F-8130-6EA24997F981}" type="presParOf" srcId="{06D6A038-08F3-4D2A-95BF-AD81770DE92B}" destId="{7B449FB9-C543-460B-B6A4-2A5C85A3C4B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B506FB-EF8F-49C9-9F6B-4312C967F1B5}" type="doc">
      <dgm:prSet loTypeId="urn:microsoft.com/office/officeart/2005/8/layout/arrow5" loCatId="relationship" qsTypeId="urn:microsoft.com/office/officeart/2005/8/quickstyle/simple1" qsCatId="simple" csTypeId="urn:microsoft.com/office/officeart/2005/8/colors/accent1_2" csCatId="accent1"/>
      <dgm:spPr/>
      <dgm:t>
        <a:bodyPr/>
        <a:lstStyle/>
        <a:p>
          <a:endParaRPr lang="en-US"/>
        </a:p>
      </dgm:t>
    </dgm:pt>
    <dgm:pt modelId="{82E71F34-1587-439C-AF56-F6657E08EC78}">
      <dgm:prSet/>
      <dgm:spPr/>
      <dgm:t>
        <a:bodyPr/>
        <a:lstStyle/>
        <a:p>
          <a:r>
            <a:rPr lang="en-US" b="1"/>
            <a:t>Responsibilities</a:t>
          </a:r>
          <a:r>
            <a:rPr lang="en-US"/>
            <a:t>: Testers are responsible for ensuring the quality of the software by writing and executing tests (manual or automated), identifying bugs, and verifying that the product works as expected. They collaborate closely with developers to validate features and functionality before deployment.</a:t>
          </a:r>
        </a:p>
      </dgm:t>
    </dgm:pt>
    <dgm:pt modelId="{F0A6DFAC-684E-48B2-B182-FFEE1F00BE93}" type="parTrans" cxnId="{87DDE801-DFFF-46F2-BBC6-38AC7DF7AEBB}">
      <dgm:prSet/>
      <dgm:spPr/>
      <dgm:t>
        <a:bodyPr/>
        <a:lstStyle/>
        <a:p>
          <a:endParaRPr lang="en-US"/>
        </a:p>
      </dgm:t>
    </dgm:pt>
    <dgm:pt modelId="{DE4E6025-1EEB-4DCE-B834-DC79670A73A9}" type="sibTrans" cxnId="{87DDE801-DFFF-46F2-BBC6-38AC7DF7AEBB}">
      <dgm:prSet/>
      <dgm:spPr/>
      <dgm:t>
        <a:bodyPr/>
        <a:lstStyle/>
        <a:p>
          <a:endParaRPr lang="en-US"/>
        </a:p>
      </dgm:t>
    </dgm:pt>
    <dgm:pt modelId="{6A7AD67C-279D-4673-A53C-4E47102FE4F7}">
      <dgm:prSet/>
      <dgm:spPr/>
      <dgm:t>
        <a:bodyPr/>
        <a:lstStyle/>
        <a:p>
          <a:r>
            <a:rPr lang="en-US" b="1"/>
            <a:t>Key Focus</a:t>
          </a:r>
          <a:r>
            <a:rPr lang="en-US"/>
            <a:t>: Ensuring the software meets the acceptance criteria set by the Product Owner and providing feedback for continuous improvement of the product.</a:t>
          </a:r>
        </a:p>
      </dgm:t>
    </dgm:pt>
    <dgm:pt modelId="{EA48E6CA-E639-432F-899B-BE20EB1C829A}" type="parTrans" cxnId="{1CB002F4-17D0-45FC-BDC6-21C512ECE889}">
      <dgm:prSet/>
      <dgm:spPr/>
      <dgm:t>
        <a:bodyPr/>
        <a:lstStyle/>
        <a:p>
          <a:endParaRPr lang="en-US"/>
        </a:p>
      </dgm:t>
    </dgm:pt>
    <dgm:pt modelId="{90C477FD-F7E2-4411-844F-5E55B6509DD2}" type="sibTrans" cxnId="{1CB002F4-17D0-45FC-BDC6-21C512ECE889}">
      <dgm:prSet/>
      <dgm:spPr/>
      <dgm:t>
        <a:bodyPr/>
        <a:lstStyle/>
        <a:p>
          <a:endParaRPr lang="en-US"/>
        </a:p>
      </dgm:t>
    </dgm:pt>
    <dgm:pt modelId="{8DA476A1-EE42-4283-AC42-BEEBE97E94EC}" type="pres">
      <dgm:prSet presAssocID="{19B506FB-EF8F-49C9-9F6B-4312C967F1B5}" presName="diagram" presStyleCnt="0">
        <dgm:presLayoutVars>
          <dgm:dir/>
          <dgm:resizeHandles val="exact"/>
        </dgm:presLayoutVars>
      </dgm:prSet>
      <dgm:spPr/>
    </dgm:pt>
    <dgm:pt modelId="{F2B21F23-D239-486C-B387-25CD0B30C7DC}" type="pres">
      <dgm:prSet presAssocID="{82E71F34-1587-439C-AF56-F6657E08EC78}" presName="arrow" presStyleLbl="node1" presStyleIdx="0" presStyleCnt="2">
        <dgm:presLayoutVars>
          <dgm:bulletEnabled val="1"/>
        </dgm:presLayoutVars>
      </dgm:prSet>
      <dgm:spPr/>
    </dgm:pt>
    <dgm:pt modelId="{23311B03-B70F-4131-89F4-B8EE1D58A741}" type="pres">
      <dgm:prSet presAssocID="{6A7AD67C-279D-4673-A53C-4E47102FE4F7}" presName="arrow" presStyleLbl="node1" presStyleIdx="1" presStyleCnt="2">
        <dgm:presLayoutVars>
          <dgm:bulletEnabled val="1"/>
        </dgm:presLayoutVars>
      </dgm:prSet>
      <dgm:spPr/>
    </dgm:pt>
  </dgm:ptLst>
  <dgm:cxnLst>
    <dgm:cxn modelId="{87DDE801-DFFF-46F2-BBC6-38AC7DF7AEBB}" srcId="{19B506FB-EF8F-49C9-9F6B-4312C967F1B5}" destId="{82E71F34-1587-439C-AF56-F6657E08EC78}" srcOrd="0" destOrd="0" parTransId="{F0A6DFAC-684E-48B2-B182-FFEE1F00BE93}" sibTransId="{DE4E6025-1EEB-4DCE-B834-DC79670A73A9}"/>
    <dgm:cxn modelId="{E2F3B01D-608F-4AB2-ABE8-CE1E3B9CBA7D}" type="presOf" srcId="{82E71F34-1587-439C-AF56-F6657E08EC78}" destId="{F2B21F23-D239-486C-B387-25CD0B30C7DC}" srcOrd="0" destOrd="0" presId="urn:microsoft.com/office/officeart/2005/8/layout/arrow5"/>
    <dgm:cxn modelId="{F3A1C32E-3305-4FE5-9F8F-7BD38DC81B13}" type="presOf" srcId="{19B506FB-EF8F-49C9-9F6B-4312C967F1B5}" destId="{8DA476A1-EE42-4283-AC42-BEEBE97E94EC}" srcOrd="0" destOrd="0" presId="urn:microsoft.com/office/officeart/2005/8/layout/arrow5"/>
    <dgm:cxn modelId="{5AD00CE7-9253-4692-848B-E4904D51620F}" type="presOf" srcId="{6A7AD67C-279D-4673-A53C-4E47102FE4F7}" destId="{23311B03-B70F-4131-89F4-B8EE1D58A741}" srcOrd="0" destOrd="0" presId="urn:microsoft.com/office/officeart/2005/8/layout/arrow5"/>
    <dgm:cxn modelId="{1CB002F4-17D0-45FC-BDC6-21C512ECE889}" srcId="{19B506FB-EF8F-49C9-9F6B-4312C967F1B5}" destId="{6A7AD67C-279D-4673-A53C-4E47102FE4F7}" srcOrd="1" destOrd="0" parTransId="{EA48E6CA-E639-432F-899B-BE20EB1C829A}" sibTransId="{90C477FD-F7E2-4411-844F-5E55B6509DD2}"/>
    <dgm:cxn modelId="{7B720B61-B7FA-4690-8040-554797EEC63F}" type="presParOf" srcId="{8DA476A1-EE42-4283-AC42-BEEBE97E94EC}" destId="{F2B21F23-D239-486C-B387-25CD0B30C7DC}" srcOrd="0" destOrd="0" presId="urn:microsoft.com/office/officeart/2005/8/layout/arrow5"/>
    <dgm:cxn modelId="{36652703-D9E9-4DC4-BAB2-5000AED01413}" type="presParOf" srcId="{8DA476A1-EE42-4283-AC42-BEEBE97E94EC}" destId="{23311B03-B70F-4131-89F4-B8EE1D58A741}"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6BB19D-2569-498E-B0CA-E3AF66F5D8E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018695E-7FC6-47B1-88F4-04840ED370A0}">
      <dgm:prSet/>
      <dgm:spPr/>
      <dgm:t>
        <a:bodyPr/>
        <a:lstStyle/>
        <a:p>
          <a:r>
            <a:rPr lang="en-US" b="1"/>
            <a:t>Concept/Initiation</a:t>
          </a:r>
          <a:r>
            <a:rPr lang="en-US"/>
            <a:t>: This phase focuses on gathering requirements, understanding user needs, and defining project goals. The Product Owner works with stakeholders to identify the scope and vision for the product.</a:t>
          </a:r>
        </a:p>
      </dgm:t>
    </dgm:pt>
    <dgm:pt modelId="{EF63F14E-4F46-496D-A9A4-412676787FA6}" type="parTrans" cxnId="{8EB0735B-0450-4496-AD06-6DE25D9DC84F}">
      <dgm:prSet/>
      <dgm:spPr/>
      <dgm:t>
        <a:bodyPr/>
        <a:lstStyle/>
        <a:p>
          <a:endParaRPr lang="en-US"/>
        </a:p>
      </dgm:t>
    </dgm:pt>
    <dgm:pt modelId="{E687983C-158D-4F02-AF16-FDD2D643C718}" type="sibTrans" cxnId="{8EB0735B-0450-4496-AD06-6DE25D9DC84F}">
      <dgm:prSet/>
      <dgm:spPr/>
      <dgm:t>
        <a:bodyPr/>
        <a:lstStyle/>
        <a:p>
          <a:endParaRPr lang="en-US"/>
        </a:p>
      </dgm:t>
    </dgm:pt>
    <dgm:pt modelId="{B79619F2-5E03-46FC-9E43-4A96B7B46045}">
      <dgm:prSet/>
      <dgm:spPr/>
      <dgm:t>
        <a:bodyPr/>
        <a:lstStyle/>
        <a:p>
          <a:r>
            <a:rPr lang="en-US" b="1"/>
            <a:t>Iteration/Increment</a:t>
          </a:r>
          <a:r>
            <a:rPr lang="en-US"/>
            <a:t>: The core of Agile development. Work is divided into small, manageable pieces (user stories), and the development team builds features incrementally in short, time-boxed iterations or sprints. At the end of each sprint, a potentially shippable product increment is delivered.</a:t>
          </a:r>
        </a:p>
      </dgm:t>
    </dgm:pt>
    <dgm:pt modelId="{8D8311CF-9D10-4BD6-8FB9-5F088DB3A3C1}" type="parTrans" cxnId="{A94A9C66-D411-4BC1-9C8C-D8F4526733D0}">
      <dgm:prSet/>
      <dgm:spPr/>
      <dgm:t>
        <a:bodyPr/>
        <a:lstStyle/>
        <a:p>
          <a:endParaRPr lang="en-US"/>
        </a:p>
      </dgm:t>
    </dgm:pt>
    <dgm:pt modelId="{58F5D06B-11C4-4E03-B6D7-40C9C7A4AD19}" type="sibTrans" cxnId="{A94A9C66-D411-4BC1-9C8C-D8F4526733D0}">
      <dgm:prSet/>
      <dgm:spPr/>
      <dgm:t>
        <a:bodyPr/>
        <a:lstStyle/>
        <a:p>
          <a:endParaRPr lang="en-US"/>
        </a:p>
      </dgm:t>
    </dgm:pt>
    <dgm:pt modelId="{9642E82D-9FAA-4843-9BF2-580375D61810}">
      <dgm:prSet/>
      <dgm:spPr/>
      <dgm:t>
        <a:bodyPr/>
        <a:lstStyle/>
        <a:p>
          <a:r>
            <a:rPr lang="en-US" b="1"/>
            <a:t>Release</a:t>
          </a:r>
          <a:r>
            <a:rPr lang="en-US"/>
            <a:t>: After multiple iterations, the product reaches a state where it can be released to users. The release phase may involve a final round of testing and deployment to production.</a:t>
          </a:r>
        </a:p>
      </dgm:t>
    </dgm:pt>
    <dgm:pt modelId="{0AAF6426-576D-4447-9F8C-2CC9E0DF3032}" type="parTrans" cxnId="{969363A6-1A21-4A3F-96ED-292ED5A82091}">
      <dgm:prSet/>
      <dgm:spPr/>
      <dgm:t>
        <a:bodyPr/>
        <a:lstStyle/>
        <a:p>
          <a:endParaRPr lang="en-US"/>
        </a:p>
      </dgm:t>
    </dgm:pt>
    <dgm:pt modelId="{EDA7E993-45FC-4CA3-9330-094713AB577A}" type="sibTrans" cxnId="{969363A6-1A21-4A3F-96ED-292ED5A82091}">
      <dgm:prSet/>
      <dgm:spPr/>
      <dgm:t>
        <a:bodyPr/>
        <a:lstStyle/>
        <a:p>
          <a:endParaRPr lang="en-US"/>
        </a:p>
      </dgm:t>
    </dgm:pt>
    <dgm:pt modelId="{E603E15C-AD9A-4C20-BD8A-E6FBFA457AEC}">
      <dgm:prSet/>
      <dgm:spPr/>
      <dgm:t>
        <a:bodyPr/>
        <a:lstStyle/>
        <a:p>
          <a:r>
            <a:rPr lang="en-US" b="1"/>
            <a:t>Review/Feedback</a:t>
          </a:r>
          <a:r>
            <a:rPr lang="en-US"/>
            <a:t>: Agile emphasizes continuous improvement. At the end of each sprint, a review session is held where stakeholders provide feedback on the delivered product, which is then used to adjust the product backlog for the next sprint.</a:t>
          </a:r>
        </a:p>
      </dgm:t>
    </dgm:pt>
    <dgm:pt modelId="{7D0FF652-DBDA-4DF2-886F-CF4AA87A81D7}" type="parTrans" cxnId="{8935261D-FEFD-4D05-9395-AB37E2807D0E}">
      <dgm:prSet/>
      <dgm:spPr/>
      <dgm:t>
        <a:bodyPr/>
        <a:lstStyle/>
        <a:p>
          <a:endParaRPr lang="en-US"/>
        </a:p>
      </dgm:t>
    </dgm:pt>
    <dgm:pt modelId="{7D99B610-E305-4893-B1D5-0F5CF47BF64F}" type="sibTrans" cxnId="{8935261D-FEFD-4D05-9395-AB37E2807D0E}">
      <dgm:prSet/>
      <dgm:spPr/>
      <dgm:t>
        <a:bodyPr/>
        <a:lstStyle/>
        <a:p>
          <a:endParaRPr lang="en-US"/>
        </a:p>
      </dgm:t>
    </dgm:pt>
    <dgm:pt modelId="{9D1EB19B-0DAA-4762-9FE9-A88877C36161}" type="pres">
      <dgm:prSet presAssocID="{DF6BB19D-2569-498E-B0CA-E3AF66F5D8E3}" presName="root" presStyleCnt="0">
        <dgm:presLayoutVars>
          <dgm:dir/>
          <dgm:resizeHandles val="exact"/>
        </dgm:presLayoutVars>
      </dgm:prSet>
      <dgm:spPr/>
    </dgm:pt>
    <dgm:pt modelId="{795BE1F3-0FD7-4358-816E-DEA305EB2820}" type="pres">
      <dgm:prSet presAssocID="{E018695E-7FC6-47B1-88F4-04840ED370A0}" presName="compNode" presStyleCnt="0"/>
      <dgm:spPr/>
    </dgm:pt>
    <dgm:pt modelId="{F0EC775C-2824-44FA-8D5C-7711C13EF4F9}" type="pres">
      <dgm:prSet presAssocID="{E018695E-7FC6-47B1-88F4-04840ED370A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row Circle"/>
        </a:ext>
      </dgm:extLst>
    </dgm:pt>
    <dgm:pt modelId="{76F36010-EECB-4461-9DCA-23EFA091928A}" type="pres">
      <dgm:prSet presAssocID="{E018695E-7FC6-47B1-88F4-04840ED370A0}" presName="spaceRect" presStyleCnt="0"/>
      <dgm:spPr/>
    </dgm:pt>
    <dgm:pt modelId="{3FF6CF47-E1A6-491E-BF14-AA768DB20F31}" type="pres">
      <dgm:prSet presAssocID="{E018695E-7FC6-47B1-88F4-04840ED370A0}" presName="textRect" presStyleLbl="revTx" presStyleIdx="0" presStyleCnt="4">
        <dgm:presLayoutVars>
          <dgm:chMax val="1"/>
          <dgm:chPref val="1"/>
        </dgm:presLayoutVars>
      </dgm:prSet>
      <dgm:spPr/>
    </dgm:pt>
    <dgm:pt modelId="{FC8C74BB-5232-4240-9F53-2EF30136A88B}" type="pres">
      <dgm:prSet presAssocID="{E687983C-158D-4F02-AF16-FDD2D643C718}" presName="sibTrans" presStyleCnt="0"/>
      <dgm:spPr/>
    </dgm:pt>
    <dgm:pt modelId="{05FC9C18-1A5A-4BD7-9514-3B2A31831FE5}" type="pres">
      <dgm:prSet presAssocID="{B79619F2-5E03-46FC-9E43-4A96B7B46045}" presName="compNode" presStyleCnt="0"/>
      <dgm:spPr/>
    </dgm:pt>
    <dgm:pt modelId="{F18EB9B6-6106-4F7A-9826-D3189B5BB1DE}" type="pres">
      <dgm:prSet presAssocID="{B79619F2-5E03-46FC-9E43-4A96B7B4604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0450C884-3580-44DC-9334-85FAE0E237DE}" type="pres">
      <dgm:prSet presAssocID="{B79619F2-5E03-46FC-9E43-4A96B7B46045}" presName="spaceRect" presStyleCnt="0"/>
      <dgm:spPr/>
    </dgm:pt>
    <dgm:pt modelId="{B756C0C2-1B38-42AF-BDB7-E3CAEFDE4736}" type="pres">
      <dgm:prSet presAssocID="{B79619F2-5E03-46FC-9E43-4A96B7B46045}" presName="textRect" presStyleLbl="revTx" presStyleIdx="1" presStyleCnt="4">
        <dgm:presLayoutVars>
          <dgm:chMax val="1"/>
          <dgm:chPref val="1"/>
        </dgm:presLayoutVars>
      </dgm:prSet>
      <dgm:spPr/>
    </dgm:pt>
    <dgm:pt modelId="{8CE7298B-B5D7-4601-84E4-CFE3337B0DAD}" type="pres">
      <dgm:prSet presAssocID="{58F5D06B-11C4-4E03-B6D7-40C9C7A4AD19}" presName="sibTrans" presStyleCnt="0"/>
      <dgm:spPr/>
    </dgm:pt>
    <dgm:pt modelId="{F7660E50-4905-4ECC-9877-E171075CB333}" type="pres">
      <dgm:prSet presAssocID="{9642E82D-9FAA-4843-9BF2-580375D61810}" presName="compNode" presStyleCnt="0"/>
      <dgm:spPr/>
    </dgm:pt>
    <dgm:pt modelId="{4A4CE644-197B-4F66-9547-CAB7EF04C4DA}" type="pres">
      <dgm:prSet presAssocID="{9642E82D-9FAA-4843-9BF2-580375D6181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low"/>
        </a:ext>
      </dgm:extLst>
    </dgm:pt>
    <dgm:pt modelId="{2370155A-AE8E-41B9-A9F3-B4279DF42573}" type="pres">
      <dgm:prSet presAssocID="{9642E82D-9FAA-4843-9BF2-580375D61810}" presName="spaceRect" presStyleCnt="0"/>
      <dgm:spPr/>
    </dgm:pt>
    <dgm:pt modelId="{5EB4DBCB-4F5A-4021-82C4-686AC358D1CE}" type="pres">
      <dgm:prSet presAssocID="{9642E82D-9FAA-4843-9BF2-580375D61810}" presName="textRect" presStyleLbl="revTx" presStyleIdx="2" presStyleCnt="4">
        <dgm:presLayoutVars>
          <dgm:chMax val="1"/>
          <dgm:chPref val="1"/>
        </dgm:presLayoutVars>
      </dgm:prSet>
      <dgm:spPr/>
    </dgm:pt>
    <dgm:pt modelId="{A4F7605A-0DD4-4894-8CD6-916161E51352}" type="pres">
      <dgm:prSet presAssocID="{EDA7E993-45FC-4CA3-9330-094713AB577A}" presName="sibTrans" presStyleCnt="0"/>
      <dgm:spPr/>
    </dgm:pt>
    <dgm:pt modelId="{6855EF90-4326-4EAB-88FF-FD0255E3A8BF}" type="pres">
      <dgm:prSet presAssocID="{E603E15C-AD9A-4C20-BD8A-E6FBFA457AEC}" presName="compNode" presStyleCnt="0"/>
      <dgm:spPr/>
    </dgm:pt>
    <dgm:pt modelId="{F9632968-8B08-4851-979A-1E7E0C5312A8}" type="pres">
      <dgm:prSet presAssocID="{E603E15C-AD9A-4C20-BD8A-E6FBFA457AE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15A89294-D8A6-4B6D-A6EC-1C9105C51F7F}" type="pres">
      <dgm:prSet presAssocID="{E603E15C-AD9A-4C20-BD8A-E6FBFA457AEC}" presName="spaceRect" presStyleCnt="0"/>
      <dgm:spPr/>
    </dgm:pt>
    <dgm:pt modelId="{999186F1-340F-4ACB-A733-072021998D11}" type="pres">
      <dgm:prSet presAssocID="{E603E15C-AD9A-4C20-BD8A-E6FBFA457AEC}" presName="textRect" presStyleLbl="revTx" presStyleIdx="3" presStyleCnt="4">
        <dgm:presLayoutVars>
          <dgm:chMax val="1"/>
          <dgm:chPref val="1"/>
        </dgm:presLayoutVars>
      </dgm:prSet>
      <dgm:spPr/>
    </dgm:pt>
  </dgm:ptLst>
  <dgm:cxnLst>
    <dgm:cxn modelId="{8935261D-FEFD-4D05-9395-AB37E2807D0E}" srcId="{DF6BB19D-2569-498E-B0CA-E3AF66F5D8E3}" destId="{E603E15C-AD9A-4C20-BD8A-E6FBFA457AEC}" srcOrd="3" destOrd="0" parTransId="{7D0FF652-DBDA-4DF2-886F-CF4AA87A81D7}" sibTransId="{7D99B610-E305-4893-B1D5-0F5CF47BF64F}"/>
    <dgm:cxn modelId="{8EB0735B-0450-4496-AD06-6DE25D9DC84F}" srcId="{DF6BB19D-2569-498E-B0CA-E3AF66F5D8E3}" destId="{E018695E-7FC6-47B1-88F4-04840ED370A0}" srcOrd="0" destOrd="0" parTransId="{EF63F14E-4F46-496D-A9A4-412676787FA6}" sibTransId="{E687983C-158D-4F02-AF16-FDD2D643C718}"/>
    <dgm:cxn modelId="{8615D35F-1050-462B-9B03-89A70CB9F910}" type="presOf" srcId="{B79619F2-5E03-46FC-9E43-4A96B7B46045}" destId="{B756C0C2-1B38-42AF-BDB7-E3CAEFDE4736}" srcOrd="0" destOrd="0" presId="urn:microsoft.com/office/officeart/2018/2/layout/IconLabelList"/>
    <dgm:cxn modelId="{A94A9C66-D411-4BC1-9C8C-D8F4526733D0}" srcId="{DF6BB19D-2569-498E-B0CA-E3AF66F5D8E3}" destId="{B79619F2-5E03-46FC-9E43-4A96B7B46045}" srcOrd="1" destOrd="0" parTransId="{8D8311CF-9D10-4BD6-8FB9-5F088DB3A3C1}" sibTransId="{58F5D06B-11C4-4E03-B6D7-40C9C7A4AD19}"/>
    <dgm:cxn modelId="{D5ECEB86-7AB8-451E-812D-B2752511A5AB}" type="presOf" srcId="{E018695E-7FC6-47B1-88F4-04840ED370A0}" destId="{3FF6CF47-E1A6-491E-BF14-AA768DB20F31}" srcOrd="0" destOrd="0" presId="urn:microsoft.com/office/officeart/2018/2/layout/IconLabelList"/>
    <dgm:cxn modelId="{A8F26CA1-6167-4445-886D-EEA8C4CD835E}" type="presOf" srcId="{9642E82D-9FAA-4843-9BF2-580375D61810}" destId="{5EB4DBCB-4F5A-4021-82C4-686AC358D1CE}" srcOrd="0" destOrd="0" presId="urn:microsoft.com/office/officeart/2018/2/layout/IconLabelList"/>
    <dgm:cxn modelId="{640C05A5-DEC9-44A4-95DF-C94ED55EA5CB}" type="presOf" srcId="{E603E15C-AD9A-4C20-BD8A-E6FBFA457AEC}" destId="{999186F1-340F-4ACB-A733-072021998D11}" srcOrd="0" destOrd="0" presId="urn:microsoft.com/office/officeart/2018/2/layout/IconLabelList"/>
    <dgm:cxn modelId="{969363A6-1A21-4A3F-96ED-292ED5A82091}" srcId="{DF6BB19D-2569-498E-B0CA-E3AF66F5D8E3}" destId="{9642E82D-9FAA-4843-9BF2-580375D61810}" srcOrd="2" destOrd="0" parTransId="{0AAF6426-576D-4447-9F8C-2CC9E0DF3032}" sibTransId="{EDA7E993-45FC-4CA3-9330-094713AB577A}"/>
    <dgm:cxn modelId="{19AF33D6-4F1D-49D6-B704-D19181626175}" type="presOf" srcId="{DF6BB19D-2569-498E-B0CA-E3AF66F5D8E3}" destId="{9D1EB19B-0DAA-4762-9FE9-A88877C36161}" srcOrd="0" destOrd="0" presId="urn:microsoft.com/office/officeart/2018/2/layout/IconLabelList"/>
    <dgm:cxn modelId="{01055D4C-D124-4A5F-983D-1E4F59E98B44}" type="presParOf" srcId="{9D1EB19B-0DAA-4762-9FE9-A88877C36161}" destId="{795BE1F3-0FD7-4358-816E-DEA305EB2820}" srcOrd="0" destOrd="0" presId="urn:microsoft.com/office/officeart/2018/2/layout/IconLabelList"/>
    <dgm:cxn modelId="{A8E8864B-63E2-4B6A-9A5A-BDCEB52F7B70}" type="presParOf" srcId="{795BE1F3-0FD7-4358-816E-DEA305EB2820}" destId="{F0EC775C-2824-44FA-8D5C-7711C13EF4F9}" srcOrd="0" destOrd="0" presId="urn:microsoft.com/office/officeart/2018/2/layout/IconLabelList"/>
    <dgm:cxn modelId="{3A802099-748B-49BE-980D-757AD98EBA39}" type="presParOf" srcId="{795BE1F3-0FD7-4358-816E-DEA305EB2820}" destId="{76F36010-EECB-4461-9DCA-23EFA091928A}" srcOrd="1" destOrd="0" presId="urn:microsoft.com/office/officeart/2018/2/layout/IconLabelList"/>
    <dgm:cxn modelId="{3364B9C4-1833-4381-8AE9-E49F7B35C680}" type="presParOf" srcId="{795BE1F3-0FD7-4358-816E-DEA305EB2820}" destId="{3FF6CF47-E1A6-491E-BF14-AA768DB20F31}" srcOrd="2" destOrd="0" presId="urn:microsoft.com/office/officeart/2018/2/layout/IconLabelList"/>
    <dgm:cxn modelId="{F902E2A0-A7C8-4DA8-B1EF-9BA1DFF9E800}" type="presParOf" srcId="{9D1EB19B-0DAA-4762-9FE9-A88877C36161}" destId="{FC8C74BB-5232-4240-9F53-2EF30136A88B}" srcOrd="1" destOrd="0" presId="urn:microsoft.com/office/officeart/2018/2/layout/IconLabelList"/>
    <dgm:cxn modelId="{442D0438-055A-4FD0-87E0-0983DEAF7380}" type="presParOf" srcId="{9D1EB19B-0DAA-4762-9FE9-A88877C36161}" destId="{05FC9C18-1A5A-4BD7-9514-3B2A31831FE5}" srcOrd="2" destOrd="0" presId="urn:microsoft.com/office/officeart/2018/2/layout/IconLabelList"/>
    <dgm:cxn modelId="{A050ED1A-F484-49C5-B726-ED1CEA2BFC08}" type="presParOf" srcId="{05FC9C18-1A5A-4BD7-9514-3B2A31831FE5}" destId="{F18EB9B6-6106-4F7A-9826-D3189B5BB1DE}" srcOrd="0" destOrd="0" presId="urn:microsoft.com/office/officeart/2018/2/layout/IconLabelList"/>
    <dgm:cxn modelId="{5CD7BF66-3E16-45AD-BE67-83781586FD6D}" type="presParOf" srcId="{05FC9C18-1A5A-4BD7-9514-3B2A31831FE5}" destId="{0450C884-3580-44DC-9334-85FAE0E237DE}" srcOrd="1" destOrd="0" presId="urn:microsoft.com/office/officeart/2018/2/layout/IconLabelList"/>
    <dgm:cxn modelId="{1D0841AB-2603-4633-B64A-873569A145DD}" type="presParOf" srcId="{05FC9C18-1A5A-4BD7-9514-3B2A31831FE5}" destId="{B756C0C2-1B38-42AF-BDB7-E3CAEFDE4736}" srcOrd="2" destOrd="0" presId="urn:microsoft.com/office/officeart/2018/2/layout/IconLabelList"/>
    <dgm:cxn modelId="{838496F2-82E7-436D-BB5F-951BF8A37921}" type="presParOf" srcId="{9D1EB19B-0DAA-4762-9FE9-A88877C36161}" destId="{8CE7298B-B5D7-4601-84E4-CFE3337B0DAD}" srcOrd="3" destOrd="0" presId="urn:microsoft.com/office/officeart/2018/2/layout/IconLabelList"/>
    <dgm:cxn modelId="{9EBD95F8-5003-49E4-B485-E706AA814B3F}" type="presParOf" srcId="{9D1EB19B-0DAA-4762-9FE9-A88877C36161}" destId="{F7660E50-4905-4ECC-9877-E171075CB333}" srcOrd="4" destOrd="0" presId="urn:microsoft.com/office/officeart/2018/2/layout/IconLabelList"/>
    <dgm:cxn modelId="{B92A2BA7-654F-44A9-A60E-D29B39224DED}" type="presParOf" srcId="{F7660E50-4905-4ECC-9877-E171075CB333}" destId="{4A4CE644-197B-4F66-9547-CAB7EF04C4DA}" srcOrd="0" destOrd="0" presId="urn:microsoft.com/office/officeart/2018/2/layout/IconLabelList"/>
    <dgm:cxn modelId="{67378A42-9758-43DA-82FF-AC80FF16EFBF}" type="presParOf" srcId="{F7660E50-4905-4ECC-9877-E171075CB333}" destId="{2370155A-AE8E-41B9-A9F3-B4279DF42573}" srcOrd="1" destOrd="0" presId="urn:microsoft.com/office/officeart/2018/2/layout/IconLabelList"/>
    <dgm:cxn modelId="{20F9C5F7-30AE-47CB-99B0-5C7F8185138A}" type="presParOf" srcId="{F7660E50-4905-4ECC-9877-E171075CB333}" destId="{5EB4DBCB-4F5A-4021-82C4-686AC358D1CE}" srcOrd="2" destOrd="0" presId="urn:microsoft.com/office/officeart/2018/2/layout/IconLabelList"/>
    <dgm:cxn modelId="{38D43030-786E-4D84-AF88-C646A846C4E6}" type="presParOf" srcId="{9D1EB19B-0DAA-4762-9FE9-A88877C36161}" destId="{A4F7605A-0DD4-4894-8CD6-916161E51352}" srcOrd="5" destOrd="0" presId="urn:microsoft.com/office/officeart/2018/2/layout/IconLabelList"/>
    <dgm:cxn modelId="{4F7AA9C0-79C6-4632-B57F-6BC89EFFA290}" type="presParOf" srcId="{9D1EB19B-0DAA-4762-9FE9-A88877C36161}" destId="{6855EF90-4326-4EAB-88FF-FD0255E3A8BF}" srcOrd="6" destOrd="0" presId="urn:microsoft.com/office/officeart/2018/2/layout/IconLabelList"/>
    <dgm:cxn modelId="{2389D21C-EE71-4302-BBA3-3C7CCCB7B74E}" type="presParOf" srcId="{6855EF90-4326-4EAB-88FF-FD0255E3A8BF}" destId="{F9632968-8B08-4851-979A-1E7E0C5312A8}" srcOrd="0" destOrd="0" presId="urn:microsoft.com/office/officeart/2018/2/layout/IconLabelList"/>
    <dgm:cxn modelId="{EAC8C2FD-58FD-4E87-B86F-70688AA2333B}" type="presParOf" srcId="{6855EF90-4326-4EAB-88FF-FD0255E3A8BF}" destId="{15A89294-D8A6-4B6D-A6EC-1C9105C51F7F}" srcOrd="1" destOrd="0" presId="urn:microsoft.com/office/officeart/2018/2/layout/IconLabelList"/>
    <dgm:cxn modelId="{C948C4C2-D067-4E8F-AC2E-DC467098E945}" type="presParOf" srcId="{6855EF90-4326-4EAB-88FF-FD0255E3A8BF}" destId="{999186F1-340F-4ACB-A733-072021998D1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6BE2CA-B888-4179-8F95-EE518B178BFB}" type="doc">
      <dgm:prSet loTypeId="urn:microsoft.com/office/officeart/2005/8/layout/cycle1" loCatId="cycle" qsTypeId="urn:microsoft.com/office/officeart/2005/8/quickstyle/simple1" qsCatId="simple" csTypeId="urn:microsoft.com/office/officeart/2005/8/colors/accent1_2" csCatId="accent1"/>
      <dgm:spPr/>
      <dgm:t>
        <a:bodyPr/>
        <a:lstStyle/>
        <a:p>
          <a:endParaRPr lang="en-US"/>
        </a:p>
      </dgm:t>
    </dgm:pt>
    <dgm:pt modelId="{FAED301D-2153-48C7-8CB6-67B5C153DE23}">
      <dgm:prSet/>
      <dgm:spPr/>
      <dgm:t>
        <a:bodyPr/>
        <a:lstStyle/>
        <a:p>
          <a:r>
            <a:rPr lang="en-US" b="1" dirty="0"/>
            <a:t>Structure</a:t>
          </a:r>
          <a:r>
            <a:rPr lang="en-US" dirty="0"/>
            <a:t>: A linear and sequential approach, where each phase must be completed before moving on to the next. Phases include: requirements gathering, design, development, testing, and deployment.</a:t>
          </a:r>
        </a:p>
      </dgm:t>
    </dgm:pt>
    <dgm:pt modelId="{68614BC1-8085-4786-9663-6B3B4882589D}" type="parTrans" cxnId="{12EDAC06-D550-49F2-BD32-B6688F1C5579}">
      <dgm:prSet/>
      <dgm:spPr/>
      <dgm:t>
        <a:bodyPr/>
        <a:lstStyle/>
        <a:p>
          <a:endParaRPr lang="en-US"/>
        </a:p>
      </dgm:t>
    </dgm:pt>
    <dgm:pt modelId="{93F390AC-7E02-41B1-8C6B-C986D7F8BDBE}" type="sibTrans" cxnId="{12EDAC06-D550-49F2-BD32-B6688F1C5579}">
      <dgm:prSet/>
      <dgm:spPr/>
      <dgm:t>
        <a:bodyPr/>
        <a:lstStyle/>
        <a:p>
          <a:endParaRPr lang="en-US"/>
        </a:p>
      </dgm:t>
    </dgm:pt>
    <dgm:pt modelId="{AA0A1CE7-7921-4CC8-B23E-532AAEE55A3C}">
      <dgm:prSet/>
      <dgm:spPr/>
      <dgm:t>
        <a:bodyPr/>
        <a:lstStyle/>
        <a:p>
          <a:r>
            <a:rPr lang="en-US" b="1"/>
            <a:t>Key Characteristics</a:t>
          </a:r>
          <a:r>
            <a:rPr lang="en-US"/>
            <a:t>: Rigid, non-flexible, and minimal customer interaction after requirements are gathered.</a:t>
          </a:r>
        </a:p>
      </dgm:t>
    </dgm:pt>
    <dgm:pt modelId="{A832FAB4-2C71-4D40-AB2D-5F34EF809CB3}" type="parTrans" cxnId="{088A9CAA-3B60-451A-A88D-DD5B08A41C34}">
      <dgm:prSet/>
      <dgm:spPr/>
      <dgm:t>
        <a:bodyPr/>
        <a:lstStyle/>
        <a:p>
          <a:endParaRPr lang="en-US"/>
        </a:p>
      </dgm:t>
    </dgm:pt>
    <dgm:pt modelId="{B68F5691-A35E-4064-B94C-58FA92BDC6A0}" type="sibTrans" cxnId="{088A9CAA-3B60-451A-A88D-DD5B08A41C34}">
      <dgm:prSet/>
      <dgm:spPr/>
      <dgm:t>
        <a:bodyPr/>
        <a:lstStyle/>
        <a:p>
          <a:endParaRPr lang="en-US"/>
        </a:p>
      </dgm:t>
    </dgm:pt>
    <dgm:pt modelId="{EB69C407-04B4-4906-AD57-AD41D5DAA42C}">
      <dgm:prSet/>
      <dgm:spPr/>
      <dgm:t>
        <a:bodyPr/>
        <a:lstStyle/>
        <a:p>
          <a:r>
            <a:rPr lang="en-US" b="1"/>
            <a:t>Pros</a:t>
          </a:r>
          <a:r>
            <a:rPr lang="en-US"/>
            <a:t>: Clear and well-defined process, easy to manage for smaller projects, and suitable when requirements are fixed.</a:t>
          </a:r>
        </a:p>
      </dgm:t>
    </dgm:pt>
    <dgm:pt modelId="{94CB509B-219A-447B-8859-5859BEA49BDD}" type="parTrans" cxnId="{5BA03D83-87FF-4749-8B67-8AB1515DDA67}">
      <dgm:prSet/>
      <dgm:spPr/>
      <dgm:t>
        <a:bodyPr/>
        <a:lstStyle/>
        <a:p>
          <a:endParaRPr lang="en-US"/>
        </a:p>
      </dgm:t>
    </dgm:pt>
    <dgm:pt modelId="{FECA22EB-1A57-4D33-9080-0521878B6DF2}" type="sibTrans" cxnId="{5BA03D83-87FF-4749-8B67-8AB1515DDA67}">
      <dgm:prSet/>
      <dgm:spPr/>
      <dgm:t>
        <a:bodyPr/>
        <a:lstStyle/>
        <a:p>
          <a:endParaRPr lang="en-US"/>
        </a:p>
      </dgm:t>
    </dgm:pt>
    <dgm:pt modelId="{F8C71D3C-FAB1-4A31-A8F7-2078546369A4}">
      <dgm:prSet/>
      <dgm:spPr/>
      <dgm:t>
        <a:bodyPr/>
        <a:lstStyle/>
        <a:p>
          <a:r>
            <a:rPr lang="en-US" b="1" dirty="0"/>
            <a:t>Cons</a:t>
          </a:r>
          <a:r>
            <a:rPr lang="en-US" dirty="0"/>
            <a:t>: Difficult to accommodate changes during development, delayed testing until later phases, and limited flexibility for iterative improvements.</a:t>
          </a:r>
        </a:p>
      </dgm:t>
    </dgm:pt>
    <dgm:pt modelId="{B05242AE-8D9D-4E5A-8AF6-982BB28BB474}" type="parTrans" cxnId="{F58D83D2-04F2-44E0-98CD-27AF87F7671D}">
      <dgm:prSet/>
      <dgm:spPr/>
      <dgm:t>
        <a:bodyPr/>
        <a:lstStyle/>
        <a:p>
          <a:endParaRPr lang="en-US"/>
        </a:p>
      </dgm:t>
    </dgm:pt>
    <dgm:pt modelId="{CF44B3A7-A64E-48A4-965E-6BA3055D41AB}" type="sibTrans" cxnId="{F58D83D2-04F2-44E0-98CD-27AF87F7671D}">
      <dgm:prSet/>
      <dgm:spPr/>
      <dgm:t>
        <a:bodyPr/>
        <a:lstStyle/>
        <a:p>
          <a:endParaRPr lang="en-US"/>
        </a:p>
      </dgm:t>
    </dgm:pt>
    <dgm:pt modelId="{FEFD5B08-B4C2-4708-B9A7-B3ABCA33E2B8}" type="pres">
      <dgm:prSet presAssocID="{556BE2CA-B888-4179-8F95-EE518B178BFB}" presName="cycle" presStyleCnt="0">
        <dgm:presLayoutVars>
          <dgm:dir/>
          <dgm:resizeHandles val="exact"/>
        </dgm:presLayoutVars>
      </dgm:prSet>
      <dgm:spPr/>
    </dgm:pt>
    <dgm:pt modelId="{94468F74-8323-424B-83BF-AEBA057A1A31}" type="pres">
      <dgm:prSet presAssocID="{FAED301D-2153-48C7-8CB6-67B5C153DE23}" presName="dummy" presStyleCnt="0"/>
      <dgm:spPr/>
    </dgm:pt>
    <dgm:pt modelId="{D569D7FE-E45B-42E8-B43A-F334B61219B1}" type="pres">
      <dgm:prSet presAssocID="{FAED301D-2153-48C7-8CB6-67B5C153DE23}" presName="node" presStyleLbl="revTx" presStyleIdx="0" presStyleCnt="4">
        <dgm:presLayoutVars>
          <dgm:bulletEnabled val="1"/>
        </dgm:presLayoutVars>
      </dgm:prSet>
      <dgm:spPr/>
    </dgm:pt>
    <dgm:pt modelId="{A9F7CC3E-0D14-4C29-A38F-1D1984A44BF0}" type="pres">
      <dgm:prSet presAssocID="{93F390AC-7E02-41B1-8C6B-C986D7F8BDBE}" presName="sibTrans" presStyleLbl="node1" presStyleIdx="0" presStyleCnt="4"/>
      <dgm:spPr/>
    </dgm:pt>
    <dgm:pt modelId="{EAB727A4-B6A4-4FDE-9F59-F21476AEB149}" type="pres">
      <dgm:prSet presAssocID="{AA0A1CE7-7921-4CC8-B23E-532AAEE55A3C}" presName="dummy" presStyleCnt="0"/>
      <dgm:spPr/>
    </dgm:pt>
    <dgm:pt modelId="{C111A5A0-6C90-4322-8402-02FD6C20F6EE}" type="pres">
      <dgm:prSet presAssocID="{AA0A1CE7-7921-4CC8-B23E-532AAEE55A3C}" presName="node" presStyleLbl="revTx" presStyleIdx="1" presStyleCnt="4">
        <dgm:presLayoutVars>
          <dgm:bulletEnabled val="1"/>
        </dgm:presLayoutVars>
      </dgm:prSet>
      <dgm:spPr/>
    </dgm:pt>
    <dgm:pt modelId="{59402955-E03E-423E-B386-BA0E1842E5CD}" type="pres">
      <dgm:prSet presAssocID="{B68F5691-A35E-4064-B94C-58FA92BDC6A0}" presName="sibTrans" presStyleLbl="node1" presStyleIdx="1" presStyleCnt="4"/>
      <dgm:spPr/>
    </dgm:pt>
    <dgm:pt modelId="{6E43277B-2754-43D5-A373-3EEE24739783}" type="pres">
      <dgm:prSet presAssocID="{EB69C407-04B4-4906-AD57-AD41D5DAA42C}" presName="dummy" presStyleCnt="0"/>
      <dgm:spPr/>
    </dgm:pt>
    <dgm:pt modelId="{B4615BA2-DDEE-4197-ABCD-3B0E50551803}" type="pres">
      <dgm:prSet presAssocID="{EB69C407-04B4-4906-AD57-AD41D5DAA42C}" presName="node" presStyleLbl="revTx" presStyleIdx="2" presStyleCnt="4">
        <dgm:presLayoutVars>
          <dgm:bulletEnabled val="1"/>
        </dgm:presLayoutVars>
      </dgm:prSet>
      <dgm:spPr/>
    </dgm:pt>
    <dgm:pt modelId="{247B1265-1040-47BF-8964-A8CA24744213}" type="pres">
      <dgm:prSet presAssocID="{FECA22EB-1A57-4D33-9080-0521878B6DF2}" presName="sibTrans" presStyleLbl="node1" presStyleIdx="2" presStyleCnt="4"/>
      <dgm:spPr/>
    </dgm:pt>
    <dgm:pt modelId="{4BB29061-CF21-4A23-9DDC-662C6CB298E3}" type="pres">
      <dgm:prSet presAssocID="{F8C71D3C-FAB1-4A31-A8F7-2078546369A4}" presName="dummy" presStyleCnt="0"/>
      <dgm:spPr/>
    </dgm:pt>
    <dgm:pt modelId="{0248815F-80D0-4F38-AC88-541F5A799198}" type="pres">
      <dgm:prSet presAssocID="{F8C71D3C-FAB1-4A31-A8F7-2078546369A4}" presName="node" presStyleLbl="revTx" presStyleIdx="3" presStyleCnt="4">
        <dgm:presLayoutVars>
          <dgm:bulletEnabled val="1"/>
        </dgm:presLayoutVars>
      </dgm:prSet>
      <dgm:spPr/>
    </dgm:pt>
    <dgm:pt modelId="{C282B9F6-DA8B-4D24-9191-1C34259DCAA4}" type="pres">
      <dgm:prSet presAssocID="{CF44B3A7-A64E-48A4-965E-6BA3055D41AB}" presName="sibTrans" presStyleLbl="node1" presStyleIdx="3" presStyleCnt="4"/>
      <dgm:spPr/>
    </dgm:pt>
  </dgm:ptLst>
  <dgm:cxnLst>
    <dgm:cxn modelId="{12EDAC06-D550-49F2-BD32-B6688F1C5579}" srcId="{556BE2CA-B888-4179-8F95-EE518B178BFB}" destId="{FAED301D-2153-48C7-8CB6-67B5C153DE23}" srcOrd="0" destOrd="0" parTransId="{68614BC1-8085-4786-9663-6B3B4882589D}" sibTransId="{93F390AC-7E02-41B1-8C6B-C986D7F8BDBE}"/>
    <dgm:cxn modelId="{EF508A0B-6655-4A84-9C25-A1D8F325F21B}" type="presOf" srcId="{CF44B3A7-A64E-48A4-965E-6BA3055D41AB}" destId="{C282B9F6-DA8B-4D24-9191-1C34259DCAA4}" srcOrd="0" destOrd="0" presId="urn:microsoft.com/office/officeart/2005/8/layout/cycle1"/>
    <dgm:cxn modelId="{156E7C13-C70C-4C40-8A03-C6CF6547C1EA}" type="presOf" srcId="{FAED301D-2153-48C7-8CB6-67B5C153DE23}" destId="{D569D7FE-E45B-42E8-B43A-F334B61219B1}" srcOrd="0" destOrd="0" presId="urn:microsoft.com/office/officeart/2005/8/layout/cycle1"/>
    <dgm:cxn modelId="{5BA03D83-87FF-4749-8B67-8AB1515DDA67}" srcId="{556BE2CA-B888-4179-8F95-EE518B178BFB}" destId="{EB69C407-04B4-4906-AD57-AD41D5DAA42C}" srcOrd="2" destOrd="0" parTransId="{94CB509B-219A-447B-8859-5859BEA49BDD}" sibTransId="{FECA22EB-1A57-4D33-9080-0521878B6DF2}"/>
    <dgm:cxn modelId="{1BB4D587-828B-402F-AF8B-25FEC3FDE8C7}" type="presOf" srcId="{AA0A1CE7-7921-4CC8-B23E-532AAEE55A3C}" destId="{C111A5A0-6C90-4322-8402-02FD6C20F6EE}" srcOrd="0" destOrd="0" presId="urn:microsoft.com/office/officeart/2005/8/layout/cycle1"/>
    <dgm:cxn modelId="{C7D982A8-6DD5-41C5-9ADA-63DF280005CD}" type="presOf" srcId="{556BE2CA-B888-4179-8F95-EE518B178BFB}" destId="{FEFD5B08-B4C2-4708-B9A7-B3ABCA33E2B8}" srcOrd="0" destOrd="0" presId="urn:microsoft.com/office/officeart/2005/8/layout/cycle1"/>
    <dgm:cxn modelId="{088A9CAA-3B60-451A-A88D-DD5B08A41C34}" srcId="{556BE2CA-B888-4179-8F95-EE518B178BFB}" destId="{AA0A1CE7-7921-4CC8-B23E-532AAEE55A3C}" srcOrd="1" destOrd="0" parTransId="{A832FAB4-2C71-4D40-AB2D-5F34EF809CB3}" sibTransId="{B68F5691-A35E-4064-B94C-58FA92BDC6A0}"/>
    <dgm:cxn modelId="{3D6715C1-0D7A-4336-87DF-27B14992C339}" type="presOf" srcId="{F8C71D3C-FAB1-4A31-A8F7-2078546369A4}" destId="{0248815F-80D0-4F38-AC88-541F5A799198}" srcOrd="0" destOrd="0" presId="urn:microsoft.com/office/officeart/2005/8/layout/cycle1"/>
    <dgm:cxn modelId="{A07A54C5-18D3-4BBF-8D80-678609259F25}" type="presOf" srcId="{FECA22EB-1A57-4D33-9080-0521878B6DF2}" destId="{247B1265-1040-47BF-8964-A8CA24744213}" srcOrd="0" destOrd="0" presId="urn:microsoft.com/office/officeart/2005/8/layout/cycle1"/>
    <dgm:cxn modelId="{D164BFC9-86F8-4361-90D5-A25720140FFB}" type="presOf" srcId="{93F390AC-7E02-41B1-8C6B-C986D7F8BDBE}" destId="{A9F7CC3E-0D14-4C29-A38F-1D1984A44BF0}" srcOrd="0" destOrd="0" presId="urn:microsoft.com/office/officeart/2005/8/layout/cycle1"/>
    <dgm:cxn modelId="{E2EA2AD2-030E-4ECF-8728-1569010661EE}" type="presOf" srcId="{B68F5691-A35E-4064-B94C-58FA92BDC6A0}" destId="{59402955-E03E-423E-B386-BA0E1842E5CD}" srcOrd="0" destOrd="0" presId="urn:microsoft.com/office/officeart/2005/8/layout/cycle1"/>
    <dgm:cxn modelId="{F58D83D2-04F2-44E0-98CD-27AF87F7671D}" srcId="{556BE2CA-B888-4179-8F95-EE518B178BFB}" destId="{F8C71D3C-FAB1-4A31-A8F7-2078546369A4}" srcOrd="3" destOrd="0" parTransId="{B05242AE-8D9D-4E5A-8AF6-982BB28BB474}" sibTransId="{CF44B3A7-A64E-48A4-965E-6BA3055D41AB}"/>
    <dgm:cxn modelId="{8C2BC9F7-C50D-4CDA-B3A2-9FB58F4B8491}" type="presOf" srcId="{EB69C407-04B4-4906-AD57-AD41D5DAA42C}" destId="{B4615BA2-DDEE-4197-ABCD-3B0E50551803}" srcOrd="0" destOrd="0" presId="urn:microsoft.com/office/officeart/2005/8/layout/cycle1"/>
    <dgm:cxn modelId="{9C694C3F-A88A-4D23-810E-6BE1B3BE0180}" type="presParOf" srcId="{FEFD5B08-B4C2-4708-B9A7-B3ABCA33E2B8}" destId="{94468F74-8323-424B-83BF-AEBA057A1A31}" srcOrd="0" destOrd="0" presId="urn:microsoft.com/office/officeart/2005/8/layout/cycle1"/>
    <dgm:cxn modelId="{55BC8012-41D2-4835-82E4-67ADBD04526C}" type="presParOf" srcId="{FEFD5B08-B4C2-4708-B9A7-B3ABCA33E2B8}" destId="{D569D7FE-E45B-42E8-B43A-F334B61219B1}" srcOrd="1" destOrd="0" presId="urn:microsoft.com/office/officeart/2005/8/layout/cycle1"/>
    <dgm:cxn modelId="{B5A38F2F-41D0-4510-B9E5-B0F55866D043}" type="presParOf" srcId="{FEFD5B08-B4C2-4708-B9A7-B3ABCA33E2B8}" destId="{A9F7CC3E-0D14-4C29-A38F-1D1984A44BF0}" srcOrd="2" destOrd="0" presId="urn:microsoft.com/office/officeart/2005/8/layout/cycle1"/>
    <dgm:cxn modelId="{F1598768-74FA-4C14-94A9-E97D28F1FD7B}" type="presParOf" srcId="{FEFD5B08-B4C2-4708-B9A7-B3ABCA33E2B8}" destId="{EAB727A4-B6A4-4FDE-9F59-F21476AEB149}" srcOrd="3" destOrd="0" presId="urn:microsoft.com/office/officeart/2005/8/layout/cycle1"/>
    <dgm:cxn modelId="{21DF5A2D-3767-4981-A763-EEBCB0CB1535}" type="presParOf" srcId="{FEFD5B08-B4C2-4708-B9A7-B3ABCA33E2B8}" destId="{C111A5A0-6C90-4322-8402-02FD6C20F6EE}" srcOrd="4" destOrd="0" presId="urn:microsoft.com/office/officeart/2005/8/layout/cycle1"/>
    <dgm:cxn modelId="{7DB7B49F-5193-4F87-A880-058D890C0189}" type="presParOf" srcId="{FEFD5B08-B4C2-4708-B9A7-B3ABCA33E2B8}" destId="{59402955-E03E-423E-B386-BA0E1842E5CD}" srcOrd="5" destOrd="0" presId="urn:microsoft.com/office/officeart/2005/8/layout/cycle1"/>
    <dgm:cxn modelId="{5BFB5B24-773D-4AFD-872C-133A395D254C}" type="presParOf" srcId="{FEFD5B08-B4C2-4708-B9A7-B3ABCA33E2B8}" destId="{6E43277B-2754-43D5-A373-3EEE24739783}" srcOrd="6" destOrd="0" presId="urn:microsoft.com/office/officeart/2005/8/layout/cycle1"/>
    <dgm:cxn modelId="{EF2E767C-80C9-49DA-B14F-1E6C1E3E1FF7}" type="presParOf" srcId="{FEFD5B08-B4C2-4708-B9A7-B3ABCA33E2B8}" destId="{B4615BA2-DDEE-4197-ABCD-3B0E50551803}" srcOrd="7" destOrd="0" presId="urn:microsoft.com/office/officeart/2005/8/layout/cycle1"/>
    <dgm:cxn modelId="{64F0259F-0324-47C2-B147-168E70CF0FA4}" type="presParOf" srcId="{FEFD5B08-B4C2-4708-B9A7-B3ABCA33E2B8}" destId="{247B1265-1040-47BF-8964-A8CA24744213}" srcOrd="8" destOrd="0" presId="urn:microsoft.com/office/officeart/2005/8/layout/cycle1"/>
    <dgm:cxn modelId="{0D053190-1692-425E-AAD2-2554C02C9FA3}" type="presParOf" srcId="{FEFD5B08-B4C2-4708-B9A7-B3ABCA33E2B8}" destId="{4BB29061-CF21-4A23-9DDC-662C6CB298E3}" srcOrd="9" destOrd="0" presId="urn:microsoft.com/office/officeart/2005/8/layout/cycle1"/>
    <dgm:cxn modelId="{D85396A2-E3D2-4F95-A451-A9531B984230}" type="presParOf" srcId="{FEFD5B08-B4C2-4708-B9A7-B3ABCA33E2B8}" destId="{0248815F-80D0-4F38-AC88-541F5A799198}" srcOrd="10" destOrd="0" presId="urn:microsoft.com/office/officeart/2005/8/layout/cycle1"/>
    <dgm:cxn modelId="{FA04AF45-4113-420B-B021-94673E37F28C}" type="presParOf" srcId="{FEFD5B08-B4C2-4708-B9A7-B3ABCA33E2B8}" destId="{C282B9F6-DA8B-4D24-9191-1C34259DCAA4}" srcOrd="11"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2EE0EF7-B9D8-4C7C-84BF-E50A88865802}"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5E78AD56-84DC-4FD0-AD02-094AB780964D}">
      <dgm:prSet/>
      <dgm:spPr/>
      <dgm:t>
        <a:bodyPr/>
        <a:lstStyle/>
        <a:p>
          <a:pPr>
            <a:lnSpc>
              <a:spcPct val="100000"/>
            </a:lnSpc>
            <a:defRPr cap="all"/>
          </a:pPr>
          <a:r>
            <a:rPr lang="en-US" b="1"/>
            <a:t>Conclusion</a:t>
          </a:r>
          <a:r>
            <a:rPr lang="en-US"/>
            <a:t>:The Agile (Scrum) methodology provides several benefits over the traditional Waterfall approach, especially for dynamic, customer-focused projects like the SNHU Travel application. Agile’s flexibility, iterative development, and emphasis on continuous feedback allow teams to adapt quickly to changing requirements and deliver functional product increments on a regular basis.</a:t>
          </a:r>
        </a:p>
      </dgm:t>
    </dgm:pt>
    <dgm:pt modelId="{4A9E7235-D4D9-4439-A2E0-AFA7AAC8B335}" type="parTrans" cxnId="{2D258728-DA2B-4991-997B-8F7352F13F9E}">
      <dgm:prSet/>
      <dgm:spPr/>
      <dgm:t>
        <a:bodyPr/>
        <a:lstStyle/>
        <a:p>
          <a:endParaRPr lang="en-US"/>
        </a:p>
      </dgm:t>
    </dgm:pt>
    <dgm:pt modelId="{3B910B17-E9F2-4342-A067-A75978F29336}" type="sibTrans" cxnId="{2D258728-DA2B-4991-997B-8F7352F13F9E}">
      <dgm:prSet/>
      <dgm:spPr/>
      <dgm:t>
        <a:bodyPr/>
        <a:lstStyle/>
        <a:p>
          <a:endParaRPr lang="en-US"/>
        </a:p>
      </dgm:t>
    </dgm:pt>
    <dgm:pt modelId="{3D133AF8-70CF-4258-916A-5721005960FF}">
      <dgm:prSet/>
      <dgm:spPr/>
      <dgm:t>
        <a:bodyPr/>
        <a:lstStyle/>
        <a:p>
          <a:pPr>
            <a:lnSpc>
              <a:spcPct val="100000"/>
            </a:lnSpc>
            <a:defRPr cap="all"/>
          </a:pPr>
          <a:r>
            <a:rPr lang="en-US" b="1"/>
            <a:t>Key Benefits</a:t>
          </a:r>
          <a:r>
            <a:rPr lang="en-US"/>
            <a:t>: Increased collaboration, quicker time to market, better handling of changes, and improved customer satisfaction. Agile's ability to manage risks and incorporate continuous feedback provides significant value to projects that evolve over time.</a:t>
          </a:r>
        </a:p>
      </dgm:t>
    </dgm:pt>
    <dgm:pt modelId="{2846CB24-B0EA-48D7-A1B6-78D444B05C0F}" type="parTrans" cxnId="{78A85CCA-7913-4B0E-AA46-6A6BE61AF9D3}">
      <dgm:prSet/>
      <dgm:spPr/>
      <dgm:t>
        <a:bodyPr/>
        <a:lstStyle/>
        <a:p>
          <a:endParaRPr lang="en-US"/>
        </a:p>
      </dgm:t>
    </dgm:pt>
    <dgm:pt modelId="{7292F1CF-22B3-4104-8BCE-967B011DA9A2}" type="sibTrans" cxnId="{78A85CCA-7913-4B0E-AA46-6A6BE61AF9D3}">
      <dgm:prSet/>
      <dgm:spPr/>
      <dgm:t>
        <a:bodyPr/>
        <a:lstStyle/>
        <a:p>
          <a:endParaRPr lang="en-US"/>
        </a:p>
      </dgm:t>
    </dgm:pt>
    <dgm:pt modelId="{0BB7D89E-B577-4AB5-BECE-E5091D283BB4}" type="pres">
      <dgm:prSet presAssocID="{B2EE0EF7-B9D8-4C7C-84BF-E50A88865802}" presName="root" presStyleCnt="0">
        <dgm:presLayoutVars>
          <dgm:dir/>
          <dgm:resizeHandles val="exact"/>
        </dgm:presLayoutVars>
      </dgm:prSet>
      <dgm:spPr/>
    </dgm:pt>
    <dgm:pt modelId="{5D31DD53-99A2-4B63-9BEC-E8BBB7E3461C}" type="pres">
      <dgm:prSet presAssocID="{5E78AD56-84DC-4FD0-AD02-094AB780964D}" presName="compNode" presStyleCnt="0"/>
      <dgm:spPr/>
    </dgm:pt>
    <dgm:pt modelId="{E621BF6E-60B4-445B-8B4B-187085BB2065}" type="pres">
      <dgm:prSet presAssocID="{5E78AD56-84DC-4FD0-AD02-094AB780964D}" presName="iconBgRect" presStyleLbl="bgShp" presStyleIdx="0" presStyleCnt="2"/>
      <dgm:spPr/>
    </dgm:pt>
    <dgm:pt modelId="{A88FF670-5F78-4F5A-9FE5-BDFD0949E363}" type="pres">
      <dgm:prSet presAssocID="{5E78AD56-84DC-4FD0-AD02-094AB780964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aterfall scene"/>
        </a:ext>
      </dgm:extLst>
    </dgm:pt>
    <dgm:pt modelId="{215024BC-407C-4140-9C7E-D7F916873A83}" type="pres">
      <dgm:prSet presAssocID="{5E78AD56-84DC-4FD0-AD02-094AB780964D}" presName="spaceRect" presStyleCnt="0"/>
      <dgm:spPr/>
    </dgm:pt>
    <dgm:pt modelId="{6FEECAB2-3502-4FF3-8166-CC02C8AE7642}" type="pres">
      <dgm:prSet presAssocID="{5E78AD56-84DC-4FD0-AD02-094AB780964D}" presName="textRect" presStyleLbl="revTx" presStyleIdx="0" presStyleCnt="2">
        <dgm:presLayoutVars>
          <dgm:chMax val="1"/>
          <dgm:chPref val="1"/>
        </dgm:presLayoutVars>
      </dgm:prSet>
      <dgm:spPr/>
    </dgm:pt>
    <dgm:pt modelId="{DC5FF865-094C-4050-98F8-B98FA4E6B002}" type="pres">
      <dgm:prSet presAssocID="{3B910B17-E9F2-4342-A067-A75978F29336}" presName="sibTrans" presStyleCnt="0"/>
      <dgm:spPr/>
    </dgm:pt>
    <dgm:pt modelId="{B983072A-68BA-4366-8EF3-B90BB1AAFA99}" type="pres">
      <dgm:prSet presAssocID="{3D133AF8-70CF-4258-916A-5721005960FF}" presName="compNode" presStyleCnt="0"/>
      <dgm:spPr/>
    </dgm:pt>
    <dgm:pt modelId="{FC401815-F520-4914-9CFD-5198F12CE4C0}" type="pres">
      <dgm:prSet presAssocID="{3D133AF8-70CF-4258-916A-5721005960FF}" presName="iconBgRect" presStyleLbl="bgShp" presStyleIdx="1" presStyleCnt="2"/>
      <dgm:spPr/>
    </dgm:pt>
    <dgm:pt modelId="{E383D66A-F8E8-4E27-9FD2-0222A6AA9D9C}" type="pres">
      <dgm:prSet presAssocID="{3D133AF8-70CF-4258-916A-5721005960F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andshake"/>
        </a:ext>
      </dgm:extLst>
    </dgm:pt>
    <dgm:pt modelId="{303C5210-94C1-4829-B0EA-358D8265AE63}" type="pres">
      <dgm:prSet presAssocID="{3D133AF8-70CF-4258-916A-5721005960FF}" presName="spaceRect" presStyleCnt="0"/>
      <dgm:spPr/>
    </dgm:pt>
    <dgm:pt modelId="{9E2E47C3-6D57-4816-8BB6-BBF588DD8750}" type="pres">
      <dgm:prSet presAssocID="{3D133AF8-70CF-4258-916A-5721005960FF}" presName="textRect" presStyleLbl="revTx" presStyleIdx="1" presStyleCnt="2">
        <dgm:presLayoutVars>
          <dgm:chMax val="1"/>
          <dgm:chPref val="1"/>
        </dgm:presLayoutVars>
      </dgm:prSet>
      <dgm:spPr/>
    </dgm:pt>
  </dgm:ptLst>
  <dgm:cxnLst>
    <dgm:cxn modelId="{8DE5E424-202B-4D6B-B8F3-EF1541E8320D}" type="presOf" srcId="{5E78AD56-84DC-4FD0-AD02-094AB780964D}" destId="{6FEECAB2-3502-4FF3-8166-CC02C8AE7642}" srcOrd="0" destOrd="0" presId="urn:microsoft.com/office/officeart/2018/5/layout/IconCircleLabelList"/>
    <dgm:cxn modelId="{2D258728-DA2B-4991-997B-8F7352F13F9E}" srcId="{B2EE0EF7-B9D8-4C7C-84BF-E50A88865802}" destId="{5E78AD56-84DC-4FD0-AD02-094AB780964D}" srcOrd="0" destOrd="0" parTransId="{4A9E7235-D4D9-4439-A2E0-AFA7AAC8B335}" sibTransId="{3B910B17-E9F2-4342-A067-A75978F29336}"/>
    <dgm:cxn modelId="{E6689866-B397-45FB-9213-539E8F48A689}" type="presOf" srcId="{B2EE0EF7-B9D8-4C7C-84BF-E50A88865802}" destId="{0BB7D89E-B577-4AB5-BECE-E5091D283BB4}" srcOrd="0" destOrd="0" presId="urn:microsoft.com/office/officeart/2018/5/layout/IconCircleLabelList"/>
    <dgm:cxn modelId="{78A85CCA-7913-4B0E-AA46-6A6BE61AF9D3}" srcId="{B2EE0EF7-B9D8-4C7C-84BF-E50A88865802}" destId="{3D133AF8-70CF-4258-916A-5721005960FF}" srcOrd="1" destOrd="0" parTransId="{2846CB24-B0EA-48D7-A1B6-78D444B05C0F}" sibTransId="{7292F1CF-22B3-4104-8BCE-967B011DA9A2}"/>
    <dgm:cxn modelId="{626E29EC-E874-4D1D-AEE6-579EE1E342E1}" type="presOf" srcId="{3D133AF8-70CF-4258-916A-5721005960FF}" destId="{9E2E47C3-6D57-4816-8BB6-BBF588DD8750}" srcOrd="0" destOrd="0" presId="urn:microsoft.com/office/officeart/2018/5/layout/IconCircleLabelList"/>
    <dgm:cxn modelId="{3BB446E8-904C-4941-AFBD-006D9A3FD63A}" type="presParOf" srcId="{0BB7D89E-B577-4AB5-BECE-E5091D283BB4}" destId="{5D31DD53-99A2-4B63-9BEC-E8BBB7E3461C}" srcOrd="0" destOrd="0" presId="urn:microsoft.com/office/officeart/2018/5/layout/IconCircleLabelList"/>
    <dgm:cxn modelId="{F4F73783-245B-416C-ADF9-71A40E2CCDA5}" type="presParOf" srcId="{5D31DD53-99A2-4B63-9BEC-E8BBB7E3461C}" destId="{E621BF6E-60B4-445B-8B4B-187085BB2065}" srcOrd="0" destOrd="0" presId="urn:microsoft.com/office/officeart/2018/5/layout/IconCircleLabelList"/>
    <dgm:cxn modelId="{EF6A85DB-8C16-4FC8-AC52-F9511FCCFFD2}" type="presParOf" srcId="{5D31DD53-99A2-4B63-9BEC-E8BBB7E3461C}" destId="{A88FF670-5F78-4F5A-9FE5-BDFD0949E363}" srcOrd="1" destOrd="0" presId="urn:microsoft.com/office/officeart/2018/5/layout/IconCircleLabelList"/>
    <dgm:cxn modelId="{CFB388B7-F056-4A04-8FB6-863EC5ADC3F6}" type="presParOf" srcId="{5D31DD53-99A2-4B63-9BEC-E8BBB7E3461C}" destId="{215024BC-407C-4140-9C7E-D7F916873A83}" srcOrd="2" destOrd="0" presId="urn:microsoft.com/office/officeart/2018/5/layout/IconCircleLabelList"/>
    <dgm:cxn modelId="{5F8F2D96-F8A0-449F-B1C3-9AFF8871E146}" type="presParOf" srcId="{5D31DD53-99A2-4B63-9BEC-E8BBB7E3461C}" destId="{6FEECAB2-3502-4FF3-8166-CC02C8AE7642}" srcOrd="3" destOrd="0" presId="urn:microsoft.com/office/officeart/2018/5/layout/IconCircleLabelList"/>
    <dgm:cxn modelId="{E9823776-C1B5-4F47-AD1C-4793DAC9404D}" type="presParOf" srcId="{0BB7D89E-B577-4AB5-BECE-E5091D283BB4}" destId="{DC5FF865-094C-4050-98F8-B98FA4E6B002}" srcOrd="1" destOrd="0" presId="urn:microsoft.com/office/officeart/2018/5/layout/IconCircleLabelList"/>
    <dgm:cxn modelId="{17463CB1-A2C8-4F03-87D4-27A67F88070B}" type="presParOf" srcId="{0BB7D89E-B577-4AB5-BECE-E5091D283BB4}" destId="{B983072A-68BA-4366-8EF3-B90BB1AAFA99}" srcOrd="2" destOrd="0" presId="urn:microsoft.com/office/officeart/2018/5/layout/IconCircleLabelList"/>
    <dgm:cxn modelId="{C66F767A-8D8C-4718-A979-19B7E8482B18}" type="presParOf" srcId="{B983072A-68BA-4366-8EF3-B90BB1AAFA99}" destId="{FC401815-F520-4914-9CFD-5198F12CE4C0}" srcOrd="0" destOrd="0" presId="urn:microsoft.com/office/officeart/2018/5/layout/IconCircleLabelList"/>
    <dgm:cxn modelId="{064CCAD6-BDB4-4055-B266-59F3080DFAF5}" type="presParOf" srcId="{B983072A-68BA-4366-8EF3-B90BB1AAFA99}" destId="{E383D66A-F8E8-4E27-9FD2-0222A6AA9D9C}" srcOrd="1" destOrd="0" presId="urn:microsoft.com/office/officeart/2018/5/layout/IconCircleLabelList"/>
    <dgm:cxn modelId="{A288B903-6493-4DE1-ADF7-45E78214F8F3}" type="presParOf" srcId="{B983072A-68BA-4366-8EF3-B90BB1AAFA99}" destId="{303C5210-94C1-4829-B0EA-358D8265AE63}" srcOrd="2" destOrd="0" presId="urn:microsoft.com/office/officeart/2018/5/layout/IconCircleLabelList"/>
    <dgm:cxn modelId="{418EBEC6-30F7-486A-93F3-D56FF8AA224C}" type="presParOf" srcId="{B983072A-68BA-4366-8EF3-B90BB1AAFA99}" destId="{9E2E47C3-6D57-4816-8BB6-BBF588DD875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F10A5-0FE4-4C36-8143-446CA8AC89D1}">
      <dsp:nvSpPr>
        <dsp:cNvPr id="0" name=""/>
        <dsp:cNvSpPr/>
      </dsp:nvSpPr>
      <dsp:spPr>
        <a:xfrm>
          <a:off x="57854" y="123482"/>
          <a:ext cx="1256182" cy="12561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4282E0-3466-4D16-9F2B-EB14044900DD}">
      <dsp:nvSpPr>
        <dsp:cNvPr id="0" name=""/>
        <dsp:cNvSpPr/>
      </dsp:nvSpPr>
      <dsp:spPr>
        <a:xfrm>
          <a:off x="321652" y="387280"/>
          <a:ext cx="728586" cy="728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F40449-BF53-46E8-B713-3DC25EEB17F4}">
      <dsp:nvSpPr>
        <dsp:cNvPr id="0" name=""/>
        <dsp:cNvSpPr/>
      </dsp:nvSpPr>
      <dsp:spPr>
        <a:xfrm>
          <a:off x="1583219" y="123482"/>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Scrum Master: The Scrum Master is responsible for ensuring that the Scrum framework is being followed and that the team operates effectively. They facilitate meetings, remove roadblocks, and guide the team through the Scrum process.</a:t>
          </a:r>
        </a:p>
      </dsp:txBody>
      <dsp:txXfrm>
        <a:off x="1583219" y="123482"/>
        <a:ext cx="2961002" cy="1256182"/>
      </dsp:txXfrm>
    </dsp:sp>
    <dsp:sp modelId="{C02E04D9-660E-46CA-AFD1-9889243F8807}">
      <dsp:nvSpPr>
        <dsp:cNvPr id="0" name=""/>
        <dsp:cNvSpPr/>
      </dsp:nvSpPr>
      <dsp:spPr>
        <a:xfrm>
          <a:off x="5060153" y="123482"/>
          <a:ext cx="1256182" cy="12561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41F6DB-CD0E-4475-8F9E-41B1E52C043E}">
      <dsp:nvSpPr>
        <dsp:cNvPr id="0" name=""/>
        <dsp:cNvSpPr/>
      </dsp:nvSpPr>
      <dsp:spPr>
        <a:xfrm>
          <a:off x="5323952" y="387280"/>
          <a:ext cx="728586" cy="728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01DDB2D-201B-4A86-9B30-DF6175457167}">
      <dsp:nvSpPr>
        <dsp:cNvPr id="0" name=""/>
        <dsp:cNvSpPr/>
      </dsp:nvSpPr>
      <dsp:spPr>
        <a:xfrm>
          <a:off x="6585518" y="123482"/>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Product Owner: The Product Owner acts as the voice of the customer, responsible for defining the product backlog, prioritizing user stories, and ensuring the team delivers value to the customer. They collaborate closely with the development team to clarify requirements.</a:t>
          </a:r>
        </a:p>
      </dsp:txBody>
      <dsp:txXfrm>
        <a:off x="6585518" y="123482"/>
        <a:ext cx="2961002" cy="1256182"/>
      </dsp:txXfrm>
    </dsp:sp>
    <dsp:sp modelId="{77D8809D-BB0F-4E2F-B098-A66631C124FF}">
      <dsp:nvSpPr>
        <dsp:cNvPr id="0" name=""/>
        <dsp:cNvSpPr/>
      </dsp:nvSpPr>
      <dsp:spPr>
        <a:xfrm>
          <a:off x="57854" y="1944828"/>
          <a:ext cx="1256182" cy="12561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77852-7845-447A-B64F-C578AC1A0E3E}">
      <dsp:nvSpPr>
        <dsp:cNvPr id="0" name=""/>
        <dsp:cNvSpPr/>
      </dsp:nvSpPr>
      <dsp:spPr>
        <a:xfrm>
          <a:off x="321652" y="2208627"/>
          <a:ext cx="728586" cy="728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1212A67-ABAA-448A-8788-39EF3A730E86}">
      <dsp:nvSpPr>
        <dsp:cNvPr id="0" name=""/>
        <dsp:cNvSpPr/>
      </dsp:nvSpPr>
      <dsp:spPr>
        <a:xfrm>
          <a:off x="1583219" y="1944828"/>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Development Team: The Development Team consists of professionals who do the actual work of designing, coding, testing, and delivering the product. They are self-organizing, cross-functional, and work in sprints to deliver features incrementally.</a:t>
          </a:r>
        </a:p>
      </dsp:txBody>
      <dsp:txXfrm>
        <a:off x="1583219" y="1944828"/>
        <a:ext cx="2961002" cy="1256182"/>
      </dsp:txXfrm>
    </dsp:sp>
    <dsp:sp modelId="{20E61322-61F2-4C21-90E9-A4B2E7D12552}">
      <dsp:nvSpPr>
        <dsp:cNvPr id="0" name=""/>
        <dsp:cNvSpPr/>
      </dsp:nvSpPr>
      <dsp:spPr>
        <a:xfrm>
          <a:off x="5060153" y="1944828"/>
          <a:ext cx="1256182" cy="125618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044044-0924-4E72-9ABD-7B7ECAC525BB}">
      <dsp:nvSpPr>
        <dsp:cNvPr id="0" name=""/>
        <dsp:cNvSpPr/>
      </dsp:nvSpPr>
      <dsp:spPr>
        <a:xfrm>
          <a:off x="5323952" y="2208627"/>
          <a:ext cx="728586" cy="7285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449FB9-C543-460B-B6A4-2A5C85A3C4BA}">
      <dsp:nvSpPr>
        <dsp:cNvPr id="0" name=""/>
        <dsp:cNvSpPr/>
      </dsp:nvSpPr>
      <dsp:spPr>
        <a:xfrm>
          <a:off x="6585518" y="1944828"/>
          <a:ext cx="2961002" cy="125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Importance of Each Role: Each role in a Scrum team is critical for ensuring the success of the project. The Scrum Master keeps the team on track, the Product Owner ensures customer value, and the Development Team delivers the product through collaboration and innovation.</a:t>
          </a:r>
        </a:p>
      </dsp:txBody>
      <dsp:txXfrm>
        <a:off x="6585518" y="1944828"/>
        <a:ext cx="2961002" cy="12561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B21F23-D239-486C-B387-25CD0B30C7DC}">
      <dsp:nvSpPr>
        <dsp:cNvPr id="0" name=""/>
        <dsp:cNvSpPr/>
      </dsp:nvSpPr>
      <dsp:spPr>
        <a:xfrm rot="16200000">
          <a:off x="1032" y="598179"/>
          <a:ext cx="2488229" cy="2488229"/>
        </a:xfrm>
        <a:prstGeom prst="downArrow">
          <a:avLst>
            <a:gd name="adj1" fmla="val 50000"/>
            <a:gd name="adj2" fmla="val 3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b="1" kern="1200"/>
            <a:t>Responsibilities</a:t>
          </a:r>
          <a:r>
            <a:rPr lang="en-US" sz="800" kern="1200"/>
            <a:t>: Testers are responsible for ensuring the quality of the software by writing and executing tests (manual or automated), identifying bugs, and verifying that the product works as expected. They collaborate closely with developers to validate features and functionality before deployment.</a:t>
          </a:r>
        </a:p>
      </dsp:txBody>
      <dsp:txXfrm rot="5400000">
        <a:off x="1032" y="1220236"/>
        <a:ext cx="2052789" cy="1244115"/>
      </dsp:txXfrm>
    </dsp:sp>
    <dsp:sp modelId="{23311B03-B70F-4131-89F4-B8EE1D58A741}">
      <dsp:nvSpPr>
        <dsp:cNvPr id="0" name=""/>
        <dsp:cNvSpPr/>
      </dsp:nvSpPr>
      <dsp:spPr>
        <a:xfrm rot="5400000">
          <a:off x="2668525" y="598179"/>
          <a:ext cx="2488229" cy="2488229"/>
        </a:xfrm>
        <a:prstGeom prst="downArrow">
          <a:avLst>
            <a:gd name="adj1" fmla="val 50000"/>
            <a:gd name="adj2" fmla="val 3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896" tIns="56896" rIns="56896" bIns="56896" numCol="1" spcCol="1270" anchor="ctr" anchorCtr="0">
          <a:noAutofit/>
        </a:bodyPr>
        <a:lstStyle/>
        <a:p>
          <a:pPr marL="0" lvl="0" indent="0" algn="ctr" defTabSz="355600">
            <a:lnSpc>
              <a:spcPct val="90000"/>
            </a:lnSpc>
            <a:spcBef>
              <a:spcPct val="0"/>
            </a:spcBef>
            <a:spcAft>
              <a:spcPct val="35000"/>
            </a:spcAft>
            <a:buNone/>
          </a:pPr>
          <a:r>
            <a:rPr lang="en-US" sz="800" b="1" kern="1200"/>
            <a:t>Key Focus</a:t>
          </a:r>
          <a:r>
            <a:rPr lang="en-US" sz="800" kern="1200"/>
            <a:t>: Ensuring the software meets the acceptance criteria set by the Product Owner and providing feedback for continuous improvement of the product.</a:t>
          </a:r>
        </a:p>
      </dsp:txBody>
      <dsp:txXfrm rot="-5400000">
        <a:off x="3103965" y="1220236"/>
        <a:ext cx="2052789" cy="12441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EC775C-2824-44FA-8D5C-7711C13EF4F9}">
      <dsp:nvSpPr>
        <dsp:cNvPr id="0" name=""/>
        <dsp:cNvSpPr/>
      </dsp:nvSpPr>
      <dsp:spPr>
        <a:xfrm>
          <a:off x="1371420" y="175067"/>
          <a:ext cx="776777" cy="7767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F6CF47-E1A6-491E-BF14-AA768DB20F31}">
      <dsp:nvSpPr>
        <dsp:cNvPr id="0" name=""/>
        <dsp:cNvSpPr/>
      </dsp:nvSpPr>
      <dsp:spPr>
        <a:xfrm>
          <a:off x="896723" y="1457873"/>
          <a:ext cx="1726171" cy="2090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Concept/Initiation</a:t>
          </a:r>
          <a:r>
            <a:rPr lang="en-US" sz="1100" kern="1200"/>
            <a:t>: This phase focuses on gathering requirements, understanding user needs, and defining project goals. The Product Owner works with stakeholders to identify the scope and vision for the product.</a:t>
          </a:r>
        </a:p>
      </dsp:txBody>
      <dsp:txXfrm>
        <a:off x="896723" y="1457873"/>
        <a:ext cx="1726171" cy="2090286"/>
      </dsp:txXfrm>
    </dsp:sp>
    <dsp:sp modelId="{F18EB9B6-6106-4F7A-9826-D3189B5BB1DE}">
      <dsp:nvSpPr>
        <dsp:cNvPr id="0" name=""/>
        <dsp:cNvSpPr/>
      </dsp:nvSpPr>
      <dsp:spPr>
        <a:xfrm>
          <a:off x="3399672" y="175067"/>
          <a:ext cx="776777" cy="7767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756C0C2-1B38-42AF-BDB7-E3CAEFDE4736}">
      <dsp:nvSpPr>
        <dsp:cNvPr id="0" name=""/>
        <dsp:cNvSpPr/>
      </dsp:nvSpPr>
      <dsp:spPr>
        <a:xfrm>
          <a:off x="2924975" y="1457873"/>
          <a:ext cx="1726171" cy="2090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Iteration/Increment</a:t>
          </a:r>
          <a:r>
            <a:rPr lang="en-US" sz="1100" kern="1200"/>
            <a:t>: The core of Agile development. Work is divided into small, manageable pieces (user stories), and the development team builds features incrementally in short, time-boxed iterations or sprints. At the end of each sprint, a potentially shippable product increment is delivered.</a:t>
          </a:r>
        </a:p>
      </dsp:txBody>
      <dsp:txXfrm>
        <a:off x="2924975" y="1457873"/>
        <a:ext cx="1726171" cy="2090286"/>
      </dsp:txXfrm>
    </dsp:sp>
    <dsp:sp modelId="{4A4CE644-197B-4F66-9547-CAB7EF04C4DA}">
      <dsp:nvSpPr>
        <dsp:cNvPr id="0" name=""/>
        <dsp:cNvSpPr/>
      </dsp:nvSpPr>
      <dsp:spPr>
        <a:xfrm>
          <a:off x="5427924" y="175067"/>
          <a:ext cx="776777" cy="7767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EB4DBCB-4F5A-4021-82C4-686AC358D1CE}">
      <dsp:nvSpPr>
        <dsp:cNvPr id="0" name=""/>
        <dsp:cNvSpPr/>
      </dsp:nvSpPr>
      <dsp:spPr>
        <a:xfrm>
          <a:off x="4953227" y="1457873"/>
          <a:ext cx="1726171" cy="2090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Release</a:t>
          </a:r>
          <a:r>
            <a:rPr lang="en-US" sz="1100" kern="1200"/>
            <a:t>: After multiple iterations, the product reaches a state where it can be released to users. The release phase may involve a final round of testing and deployment to production.</a:t>
          </a:r>
        </a:p>
      </dsp:txBody>
      <dsp:txXfrm>
        <a:off x="4953227" y="1457873"/>
        <a:ext cx="1726171" cy="2090286"/>
      </dsp:txXfrm>
    </dsp:sp>
    <dsp:sp modelId="{F9632968-8B08-4851-979A-1E7E0C5312A8}">
      <dsp:nvSpPr>
        <dsp:cNvPr id="0" name=""/>
        <dsp:cNvSpPr/>
      </dsp:nvSpPr>
      <dsp:spPr>
        <a:xfrm>
          <a:off x="7456176" y="175067"/>
          <a:ext cx="776777" cy="7767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9186F1-340F-4ACB-A733-072021998D11}">
      <dsp:nvSpPr>
        <dsp:cNvPr id="0" name=""/>
        <dsp:cNvSpPr/>
      </dsp:nvSpPr>
      <dsp:spPr>
        <a:xfrm>
          <a:off x="6981479" y="1457873"/>
          <a:ext cx="1726171" cy="20902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Review/Feedback</a:t>
          </a:r>
          <a:r>
            <a:rPr lang="en-US" sz="1100" kern="1200"/>
            <a:t>: Agile emphasizes continuous improvement. At the end of each sprint, a review session is held where stakeholders provide feedback on the delivered product, which is then used to adjust the product backlog for the next sprint.</a:t>
          </a:r>
        </a:p>
      </dsp:txBody>
      <dsp:txXfrm>
        <a:off x="6981479" y="1457873"/>
        <a:ext cx="1726171" cy="20902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69D7FE-E45B-42E8-B43A-F334B61219B1}">
      <dsp:nvSpPr>
        <dsp:cNvPr id="0" name=""/>
        <dsp:cNvSpPr/>
      </dsp:nvSpPr>
      <dsp:spPr>
        <a:xfrm>
          <a:off x="3035048" y="81581"/>
          <a:ext cx="1304557" cy="1304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b="1" kern="1200" dirty="0"/>
            <a:t>Structure</a:t>
          </a:r>
          <a:r>
            <a:rPr lang="en-US" sz="900" kern="1200" dirty="0"/>
            <a:t>: A linear and sequential approach, where each phase must be completed before moving on to the next. Phases include: requirements gathering, design, development, testing, and deployment.</a:t>
          </a:r>
        </a:p>
      </dsp:txBody>
      <dsp:txXfrm>
        <a:off x="3035048" y="81581"/>
        <a:ext cx="1304557" cy="1304557"/>
      </dsp:txXfrm>
    </dsp:sp>
    <dsp:sp modelId="{A9F7CC3E-0D14-4C29-A38F-1D1984A44BF0}">
      <dsp:nvSpPr>
        <dsp:cNvPr id="0" name=""/>
        <dsp:cNvSpPr/>
      </dsp:nvSpPr>
      <dsp:spPr>
        <a:xfrm>
          <a:off x="735744" y="-855"/>
          <a:ext cx="3686298" cy="3686298"/>
        </a:xfrm>
        <a:prstGeom prst="circularArrow">
          <a:avLst>
            <a:gd name="adj1" fmla="val 6901"/>
            <a:gd name="adj2" fmla="val 465262"/>
            <a:gd name="adj3" fmla="val 549795"/>
            <a:gd name="adj4" fmla="val 20584943"/>
            <a:gd name="adj5" fmla="val 8051"/>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11A5A0-6C90-4322-8402-02FD6C20F6EE}">
      <dsp:nvSpPr>
        <dsp:cNvPr id="0" name=""/>
        <dsp:cNvSpPr/>
      </dsp:nvSpPr>
      <dsp:spPr>
        <a:xfrm>
          <a:off x="3035048" y="2298448"/>
          <a:ext cx="1304557" cy="1304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b="1" kern="1200"/>
            <a:t>Key Characteristics</a:t>
          </a:r>
          <a:r>
            <a:rPr lang="en-US" sz="900" kern="1200"/>
            <a:t>: Rigid, non-flexible, and minimal customer interaction after requirements are gathered.</a:t>
          </a:r>
        </a:p>
      </dsp:txBody>
      <dsp:txXfrm>
        <a:off x="3035048" y="2298448"/>
        <a:ext cx="1304557" cy="1304557"/>
      </dsp:txXfrm>
    </dsp:sp>
    <dsp:sp modelId="{59402955-E03E-423E-B386-BA0E1842E5CD}">
      <dsp:nvSpPr>
        <dsp:cNvPr id="0" name=""/>
        <dsp:cNvSpPr/>
      </dsp:nvSpPr>
      <dsp:spPr>
        <a:xfrm>
          <a:off x="735744" y="-855"/>
          <a:ext cx="3686298" cy="3686298"/>
        </a:xfrm>
        <a:prstGeom prst="circularArrow">
          <a:avLst>
            <a:gd name="adj1" fmla="val 6901"/>
            <a:gd name="adj2" fmla="val 465262"/>
            <a:gd name="adj3" fmla="val 5949795"/>
            <a:gd name="adj4" fmla="val 4384943"/>
            <a:gd name="adj5" fmla="val 8051"/>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615BA2-DDEE-4197-ABCD-3B0E50551803}">
      <dsp:nvSpPr>
        <dsp:cNvPr id="0" name=""/>
        <dsp:cNvSpPr/>
      </dsp:nvSpPr>
      <dsp:spPr>
        <a:xfrm>
          <a:off x="818181" y="2298448"/>
          <a:ext cx="1304557" cy="1304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b="1" kern="1200"/>
            <a:t>Pros</a:t>
          </a:r>
          <a:r>
            <a:rPr lang="en-US" sz="900" kern="1200"/>
            <a:t>: Clear and well-defined process, easy to manage for smaller projects, and suitable when requirements are fixed.</a:t>
          </a:r>
        </a:p>
      </dsp:txBody>
      <dsp:txXfrm>
        <a:off x="818181" y="2298448"/>
        <a:ext cx="1304557" cy="1304557"/>
      </dsp:txXfrm>
    </dsp:sp>
    <dsp:sp modelId="{247B1265-1040-47BF-8964-A8CA24744213}">
      <dsp:nvSpPr>
        <dsp:cNvPr id="0" name=""/>
        <dsp:cNvSpPr/>
      </dsp:nvSpPr>
      <dsp:spPr>
        <a:xfrm>
          <a:off x="735744" y="-855"/>
          <a:ext cx="3686298" cy="3686298"/>
        </a:xfrm>
        <a:prstGeom prst="circularArrow">
          <a:avLst>
            <a:gd name="adj1" fmla="val 6901"/>
            <a:gd name="adj2" fmla="val 465262"/>
            <a:gd name="adj3" fmla="val 11349795"/>
            <a:gd name="adj4" fmla="val 9784943"/>
            <a:gd name="adj5" fmla="val 8051"/>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48815F-80D0-4F38-AC88-541F5A799198}">
      <dsp:nvSpPr>
        <dsp:cNvPr id="0" name=""/>
        <dsp:cNvSpPr/>
      </dsp:nvSpPr>
      <dsp:spPr>
        <a:xfrm>
          <a:off x="818181" y="81581"/>
          <a:ext cx="1304557" cy="13045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US" sz="900" b="1" kern="1200" dirty="0"/>
            <a:t>Cons</a:t>
          </a:r>
          <a:r>
            <a:rPr lang="en-US" sz="900" kern="1200" dirty="0"/>
            <a:t>: Difficult to accommodate changes during development, delayed testing until later phases, and limited flexibility for iterative improvements.</a:t>
          </a:r>
        </a:p>
      </dsp:txBody>
      <dsp:txXfrm>
        <a:off x="818181" y="81581"/>
        <a:ext cx="1304557" cy="1304557"/>
      </dsp:txXfrm>
    </dsp:sp>
    <dsp:sp modelId="{C282B9F6-DA8B-4D24-9191-1C34259DCAA4}">
      <dsp:nvSpPr>
        <dsp:cNvPr id="0" name=""/>
        <dsp:cNvSpPr/>
      </dsp:nvSpPr>
      <dsp:spPr>
        <a:xfrm>
          <a:off x="735744" y="-855"/>
          <a:ext cx="3686298" cy="3686298"/>
        </a:xfrm>
        <a:prstGeom prst="circularArrow">
          <a:avLst>
            <a:gd name="adj1" fmla="val 6901"/>
            <a:gd name="adj2" fmla="val 465262"/>
            <a:gd name="adj3" fmla="val 16749795"/>
            <a:gd name="adj4" fmla="val 15184943"/>
            <a:gd name="adj5" fmla="val 8051"/>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1BF6E-60B4-445B-8B4B-187085BB2065}">
      <dsp:nvSpPr>
        <dsp:cNvPr id="0" name=""/>
        <dsp:cNvSpPr/>
      </dsp:nvSpPr>
      <dsp:spPr>
        <a:xfrm>
          <a:off x="416711" y="690419"/>
          <a:ext cx="1235250" cy="1235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8FF670-5F78-4F5A-9FE5-BDFD0949E363}">
      <dsp:nvSpPr>
        <dsp:cNvPr id="0" name=""/>
        <dsp:cNvSpPr/>
      </dsp:nvSpPr>
      <dsp:spPr>
        <a:xfrm>
          <a:off x="679961" y="953669"/>
          <a:ext cx="708750" cy="7087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EECAB2-3502-4FF3-8166-CC02C8AE7642}">
      <dsp:nvSpPr>
        <dsp:cNvPr id="0" name=""/>
        <dsp:cNvSpPr/>
      </dsp:nvSpPr>
      <dsp:spPr>
        <a:xfrm>
          <a:off x="21836" y="2310419"/>
          <a:ext cx="2025000" cy="3126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Conclusion</a:t>
          </a:r>
          <a:r>
            <a:rPr lang="en-US" sz="1100" kern="1200"/>
            <a:t>:The Agile (Scrum) methodology provides several benefits over the traditional Waterfall approach, especially for dynamic, customer-focused projects like the SNHU Travel application. Agile’s flexibility, iterative development, and emphasis on continuous feedback allow teams to adapt quickly to changing requirements and deliver functional product increments on a regular basis.</a:t>
          </a:r>
        </a:p>
      </dsp:txBody>
      <dsp:txXfrm>
        <a:off x="21836" y="2310419"/>
        <a:ext cx="2025000" cy="3126093"/>
      </dsp:txXfrm>
    </dsp:sp>
    <dsp:sp modelId="{FC401815-F520-4914-9CFD-5198F12CE4C0}">
      <dsp:nvSpPr>
        <dsp:cNvPr id="0" name=""/>
        <dsp:cNvSpPr/>
      </dsp:nvSpPr>
      <dsp:spPr>
        <a:xfrm>
          <a:off x="2796086" y="690419"/>
          <a:ext cx="1235250" cy="123525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83D66A-F8E8-4E27-9FD2-0222A6AA9D9C}">
      <dsp:nvSpPr>
        <dsp:cNvPr id="0" name=""/>
        <dsp:cNvSpPr/>
      </dsp:nvSpPr>
      <dsp:spPr>
        <a:xfrm>
          <a:off x="3059336" y="953669"/>
          <a:ext cx="708750" cy="7087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2E47C3-6D57-4816-8BB6-BBF588DD8750}">
      <dsp:nvSpPr>
        <dsp:cNvPr id="0" name=""/>
        <dsp:cNvSpPr/>
      </dsp:nvSpPr>
      <dsp:spPr>
        <a:xfrm>
          <a:off x="2401211" y="2310419"/>
          <a:ext cx="2025000" cy="3126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Key Benefits</a:t>
          </a:r>
          <a:r>
            <a:rPr lang="en-US" sz="1100" kern="1200"/>
            <a:t>: Increased collaboration, quicker time to market, better handling of changes, and improved customer satisfaction. Agile's ability to manage risks and incorporate continuous feedback provides significant value to projects that evolve over time.</a:t>
          </a:r>
        </a:p>
      </dsp:txBody>
      <dsp:txXfrm>
        <a:off x="2401211" y="2310419"/>
        <a:ext cx="2025000" cy="3126093"/>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2/24/2025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54375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9/3/20XX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71356121"/>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118528775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5147870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320747332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9/3/20XX</a:t>
            </a:r>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17472915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9/3/20XX</a:t>
            </a:r>
            <a:endParaRPr lang="en-US" dirty="0"/>
          </a:p>
        </p:txBody>
      </p:sp>
      <p:sp>
        <p:nvSpPr>
          <p:cNvPr id="4"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33391453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103150498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9/3/20XX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107835865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p:nvPr>
        </p:nvSpPr>
        <p:spPr>
          <a:xfrm>
            <a:off x="7451965" y="1665520"/>
            <a:ext cx="4266960" cy="426696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a:xfrm>
            <a:off x="804672" y="1335024"/>
            <a:ext cx="6190488" cy="1179576"/>
          </a:xfrm>
        </p:spPr>
        <p:txBody>
          <a:bodyPr lIns="91440" tIns="45720" rIns="91440" bIns="45720" anchor="b"/>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850392" y="2825496"/>
            <a:ext cx="6190488" cy="3346704"/>
          </a:xfrm>
        </p:spPr>
        <p:txBody>
          <a:bodyPr/>
          <a:lstStyle>
            <a:lvl1pPr marL="0" indent="0">
              <a:lnSpc>
                <a:spcPct val="110000"/>
              </a:lnSpc>
              <a:buNone/>
              <a:defRPr sz="2000"/>
            </a:lvl1pPr>
            <a:lvl2pPr marL="228600">
              <a:defRPr sz="1800"/>
            </a:lvl2pPr>
            <a:lvl3pPr marL="457200">
              <a:defRPr sz="1600"/>
            </a:lvl3pPr>
            <a:lvl4pPr marL="685800">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solidFill>
                  <a:schemeClr val="accent2"/>
                </a:solidFill>
              </a:defRPr>
            </a:lvl1pPr>
          </a:lstStyle>
          <a:p>
            <a:r>
              <a:rPr lang="en-US" dirty="0"/>
              <a:t>9/3/20XX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a:xfrm>
            <a:off x="7964424" y="621792"/>
            <a:ext cx="4114800" cy="365125"/>
          </a:xfrm>
        </p:spPr>
        <p:txBody>
          <a:bodyPr/>
          <a:lstStyle>
            <a:lvl1pPr>
              <a:defRPr baseline="0">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9" name="Straight Connector 8">
            <a:extLst>
              <a:ext uri="{FF2B5EF4-FFF2-40B4-BE49-F238E27FC236}">
                <a16:creationId xmlns:a16="http://schemas.microsoft.com/office/drawing/2014/main" id="{FA8B3D0E-ED3F-46FA-AE79-5FEFDE9168E3}"/>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7" name="Graphic 10">
            <a:extLst>
              <a:ext uri="{FF2B5EF4-FFF2-40B4-BE49-F238E27FC236}">
                <a16:creationId xmlns:a16="http://schemas.microsoft.com/office/drawing/2014/main" id="{AAD06B87-D9B2-4F94-B734-A8F039A2033F}"/>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Tree>
    <p:extLst>
      <p:ext uri="{BB962C8B-B14F-4D97-AF65-F5344CB8AC3E}">
        <p14:creationId xmlns:p14="http://schemas.microsoft.com/office/powerpoint/2010/main" val="8069020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6391656" y="841248"/>
            <a:ext cx="4434840" cy="3236976"/>
          </a:xfrm>
        </p:spPr>
        <p:txBody>
          <a:bodyPr anchor="b"/>
          <a:lstStyle>
            <a:lvl1pPr algn="l">
              <a:lnSpc>
                <a:spcPct val="110000"/>
              </a:lnSpc>
              <a:spcBef>
                <a:spcPts val="1000"/>
              </a:spcBef>
              <a:defRPr sz="3600" b="0" i="0" cap="none"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6391655" y="4498848"/>
            <a:ext cx="4434835" cy="510474"/>
          </a:xfrm>
        </p:spPr>
        <p:txBody>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a:xfrm rot="16200000">
            <a:off x="9811512" y="1591056"/>
            <a:ext cx="3547872" cy="365125"/>
          </a:xfrm>
        </p:spPr>
        <p:txBody>
          <a:bodyPr/>
          <a:lstStyle>
            <a:lvl1pPr>
              <a:defRPr>
                <a:solidFill>
                  <a:schemeClr val="accent2"/>
                </a:solidFill>
              </a:defRPr>
            </a:lvl1pPr>
          </a:lstStyle>
          <a:p>
            <a:r>
              <a:rPr lang="en-US" dirty="0"/>
              <a:t>Presentation Title</a:t>
            </a:r>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lvl1pPr>
              <a:defRPr>
                <a:solidFill>
                  <a:schemeClr val="accent2"/>
                </a:solidFill>
              </a:defRPr>
            </a:lvl1pPr>
          </a:lstStyle>
          <a:p>
            <a:fld id="{D8DA9DAA-006C-4F4B-980E-E3DF019B24E2}" type="slidenum">
              <a:rPr lang="en-US" smtClean="0"/>
              <a:pPr/>
              <a:t>‹#›</a:t>
            </a:fld>
            <a:endParaRPr lang="en-US" dirty="0"/>
          </a:p>
        </p:txBody>
      </p:sp>
      <p:cxnSp>
        <p:nvCxnSpPr>
          <p:cNvPr id="7" name="Straight Connector 6">
            <a:extLst>
              <a:ext uri="{FF2B5EF4-FFF2-40B4-BE49-F238E27FC236}">
                <a16:creationId xmlns:a16="http://schemas.microsoft.com/office/drawing/2014/main" id="{6939C974-0ED4-4915-BBF7-1FB00C18AD45}"/>
              </a:ext>
            </a:extLst>
          </p:cNvPr>
          <p:cNvCxnSpPr>
            <a:cxnSpLocks/>
          </p:cNvCxnSpPr>
          <p:nvPr userDrawn="1"/>
        </p:nvCxnSpPr>
        <p:spPr>
          <a:xfrm>
            <a:off x="11586162" y="3619272"/>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15930B2-E36D-4D05-A6B3-CA1BF61D50CC}"/>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p:nvPr>
        </p:nvSpPr>
        <p:spPr>
          <a:xfrm>
            <a:off x="283464" y="301752"/>
            <a:ext cx="5221224" cy="6263640"/>
          </a:xfrm>
        </p:spPr>
        <p:txBody>
          <a:bodyPr anchor="ctr"/>
          <a:lstStyle>
            <a:lvl1pPr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99048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724101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3186EA6A-5CD5-4DF7-9C8A-EDFAF28A80D9}"/>
              </a:ext>
            </a:extLst>
          </p:cNvPr>
          <p:cNvSpPr>
            <a:spLocks noGrp="1"/>
          </p:cNvSpPr>
          <p:nvPr>
            <p:ph type="pic" sz="quarter" idx="14"/>
          </p:nvPr>
        </p:nvSpPr>
        <p:spPr>
          <a:xfrm>
            <a:off x="1777111" y="407499"/>
            <a:ext cx="1952279" cy="1952279"/>
          </a:xfrm>
          <a:custGeom>
            <a:avLst/>
            <a:gdLst>
              <a:gd name="connsiteX0" fmla="*/ 976140 w 1952279"/>
              <a:gd name="connsiteY0" fmla="*/ 0 h 1952279"/>
              <a:gd name="connsiteX1" fmla="*/ 1952279 w 1952279"/>
              <a:gd name="connsiteY1" fmla="*/ 976140 h 1952279"/>
              <a:gd name="connsiteX2" fmla="*/ 976140 w 1952279"/>
              <a:gd name="connsiteY2" fmla="*/ 1952279 h 1952279"/>
              <a:gd name="connsiteX3" fmla="*/ 0 w 1952279"/>
              <a:gd name="connsiteY3" fmla="*/ 976140 h 1952279"/>
              <a:gd name="connsiteX4" fmla="*/ 976140 w 1952279"/>
              <a:gd name="connsiteY4" fmla="*/ 0 h 19522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2279" h="1952279">
                <a:moveTo>
                  <a:pt x="976140" y="0"/>
                </a:moveTo>
                <a:cubicBezTo>
                  <a:pt x="1515247" y="0"/>
                  <a:pt x="1952279" y="437033"/>
                  <a:pt x="1952279" y="976140"/>
                </a:cubicBezTo>
                <a:cubicBezTo>
                  <a:pt x="1952279" y="1515246"/>
                  <a:pt x="1515247" y="1952279"/>
                  <a:pt x="976140" y="1952279"/>
                </a:cubicBezTo>
                <a:cubicBezTo>
                  <a:pt x="437033" y="1952279"/>
                  <a:pt x="0" y="1515246"/>
                  <a:pt x="0" y="976140"/>
                </a:cubicBezTo>
                <a:cubicBezTo>
                  <a:pt x="0" y="437033"/>
                  <a:pt x="437033" y="0"/>
                  <a:pt x="976140"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2" name="Picture Placeholder 31">
            <a:extLst>
              <a:ext uri="{FF2B5EF4-FFF2-40B4-BE49-F238E27FC236}">
                <a16:creationId xmlns:a16="http://schemas.microsoft.com/office/drawing/2014/main" id="{83D5117F-F235-498D-99A5-9DE2D665576C}"/>
              </a:ext>
            </a:extLst>
          </p:cNvPr>
          <p:cNvSpPr>
            <a:spLocks noGrp="1"/>
          </p:cNvSpPr>
          <p:nvPr>
            <p:ph type="pic" sz="quarter" idx="15"/>
          </p:nvPr>
        </p:nvSpPr>
        <p:spPr>
          <a:xfrm>
            <a:off x="3528345" y="1972581"/>
            <a:ext cx="2290065" cy="2273502"/>
          </a:xfrm>
          <a:custGeom>
            <a:avLst/>
            <a:gdLst>
              <a:gd name="connsiteX0" fmla="*/ 1145032 w 2290065"/>
              <a:gd name="connsiteY0" fmla="*/ 0 h 2273502"/>
              <a:gd name="connsiteX1" fmla="*/ 2290065 w 2290065"/>
              <a:gd name="connsiteY1" fmla="*/ 1145033 h 2273502"/>
              <a:gd name="connsiteX2" fmla="*/ 1375797 w 2290065"/>
              <a:gd name="connsiteY2" fmla="*/ 2266803 h 2273502"/>
              <a:gd name="connsiteX3" fmla="*/ 1331903 w 2290065"/>
              <a:gd name="connsiteY3" fmla="*/ 2273502 h 2273502"/>
              <a:gd name="connsiteX4" fmla="*/ 958162 w 2290065"/>
              <a:gd name="connsiteY4" fmla="*/ 2273502 h 2273502"/>
              <a:gd name="connsiteX5" fmla="*/ 914268 w 2290065"/>
              <a:gd name="connsiteY5" fmla="*/ 2266803 h 2273502"/>
              <a:gd name="connsiteX6" fmla="*/ 5911 w 2290065"/>
              <a:gd name="connsiteY6" fmla="*/ 1262106 h 2273502"/>
              <a:gd name="connsiteX7" fmla="*/ 0 w 2290065"/>
              <a:gd name="connsiteY7" fmla="*/ 1145053 h 2273502"/>
              <a:gd name="connsiteX8" fmla="*/ 0 w 2290065"/>
              <a:gd name="connsiteY8" fmla="*/ 1145014 h 2273502"/>
              <a:gd name="connsiteX9" fmla="*/ 5911 w 2290065"/>
              <a:gd name="connsiteY9" fmla="*/ 1027960 h 2273502"/>
              <a:gd name="connsiteX10" fmla="*/ 1145032 w 2290065"/>
              <a:gd name="connsiteY10" fmla="*/ 0 h 2273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0065" h="2273502">
                <a:moveTo>
                  <a:pt x="1145032" y="0"/>
                </a:moveTo>
                <a:cubicBezTo>
                  <a:pt x="1777417" y="0"/>
                  <a:pt x="2290065" y="512649"/>
                  <a:pt x="2290065" y="1145033"/>
                </a:cubicBezTo>
                <a:cubicBezTo>
                  <a:pt x="2290065" y="1698370"/>
                  <a:pt x="1897569" y="2160033"/>
                  <a:pt x="1375797" y="2266803"/>
                </a:cubicBezTo>
                <a:lnTo>
                  <a:pt x="1331903" y="2273502"/>
                </a:lnTo>
                <a:lnTo>
                  <a:pt x="958162" y="2273502"/>
                </a:lnTo>
                <a:lnTo>
                  <a:pt x="914268" y="2266803"/>
                </a:lnTo>
                <a:cubicBezTo>
                  <a:pt x="429765" y="2167660"/>
                  <a:pt x="56730" y="1762511"/>
                  <a:pt x="5911" y="1262106"/>
                </a:cubicBezTo>
                <a:lnTo>
                  <a:pt x="0" y="1145053"/>
                </a:lnTo>
                <a:lnTo>
                  <a:pt x="0" y="1145014"/>
                </a:lnTo>
                <a:lnTo>
                  <a:pt x="5911" y="1027960"/>
                </a:lnTo>
                <a:cubicBezTo>
                  <a:pt x="64548" y="450571"/>
                  <a:pt x="552172" y="0"/>
                  <a:pt x="1145032"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1" name="Picture Placeholder 30">
            <a:extLst>
              <a:ext uri="{FF2B5EF4-FFF2-40B4-BE49-F238E27FC236}">
                <a16:creationId xmlns:a16="http://schemas.microsoft.com/office/drawing/2014/main" id="{E1E0A794-F1D3-4628-B5B1-9D48AB34C3D4}"/>
              </a:ext>
            </a:extLst>
          </p:cNvPr>
          <p:cNvSpPr>
            <a:spLocks noGrp="1"/>
          </p:cNvSpPr>
          <p:nvPr>
            <p:ph type="pic" sz="quarter" idx="16"/>
          </p:nvPr>
        </p:nvSpPr>
        <p:spPr>
          <a:xfrm>
            <a:off x="5579539" y="4386312"/>
            <a:ext cx="3119293" cy="2462810"/>
          </a:xfrm>
          <a:custGeom>
            <a:avLst/>
            <a:gdLst>
              <a:gd name="connsiteX0" fmla="*/ 1559647 w 3119293"/>
              <a:gd name="connsiteY0" fmla="*/ 0 h 2462810"/>
              <a:gd name="connsiteX1" fmla="*/ 3119293 w 3119293"/>
              <a:gd name="connsiteY1" fmla="*/ 1559647 h 2462810"/>
              <a:gd name="connsiteX2" fmla="*/ 2852930 w 3119293"/>
              <a:gd name="connsiteY2" fmla="*/ 2431660 h 2462810"/>
              <a:gd name="connsiteX3" fmla="*/ 2829636 w 3119293"/>
              <a:gd name="connsiteY3" fmla="*/ 2462810 h 2462810"/>
              <a:gd name="connsiteX4" fmla="*/ 289658 w 3119293"/>
              <a:gd name="connsiteY4" fmla="*/ 2462810 h 2462810"/>
              <a:gd name="connsiteX5" fmla="*/ 266363 w 3119293"/>
              <a:gd name="connsiteY5" fmla="*/ 2431660 h 2462810"/>
              <a:gd name="connsiteX6" fmla="*/ 0 w 3119293"/>
              <a:gd name="connsiteY6" fmla="*/ 1559647 h 2462810"/>
              <a:gd name="connsiteX7" fmla="*/ 1559647 w 3119293"/>
              <a:gd name="connsiteY7" fmla="*/ 0 h 246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19293" h="2462810">
                <a:moveTo>
                  <a:pt x="1559647" y="0"/>
                </a:moveTo>
                <a:cubicBezTo>
                  <a:pt x="2421016" y="0"/>
                  <a:pt x="3119293" y="698278"/>
                  <a:pt x="3119293" y="1559647"/>
                </a:cubicBezTo>
                <a:cubicBezTo>
                  <a:pt x="3119293" y="1882660"/>
                  <a:pt x="3021098" y="2182739"/>
                  <a:pt x="2852930" y="2431660"/>
                </a:cubicBezTo>
                <a:lnTo>
                  <a:pt x="2829636" y="2462810"/>
                </a:lnTo>
                <a:lnTo>
                  <a:pt x="289658" y="2462810"/>
                </a:lnTo>
                <a:lnTo>
                  <a:pt x="266363" y="2431660"/>
                </a:lnTo>
                <a:cubicBezTo>
                  <a:pt x="98195" y="2182739"/>
                  <a:pt x="0" y="1882660"/>
                  <a:pt x="0" y="1559647"/>
                </a:cubicBezTo>
                <a:cubicBezTo>
                  <a:pt x="0" y="698278"/>
                  <a:pt x="698278" y="0"/>
                  <a:pt x="1559647" y="0"/>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30" name="Picture Placeholder 29">
            <a:extLst>
              <a:ext uri="{FF2B5EF4-FFF2-40B4-BE49-F238E27FC236}">
                <a16:creationId xmlns:a16="http://schemas.microsoft.com/office/drawing/2014/main" id="{B8D3F45B-B631-47D3-A33C-71CEC2B3602C}"/>
              </a:ext>
            </a:extLst>
          </p:cNvPr>
          <p:cNvSpPr>
            <a:spLocks noGrp="1"/>
          </p:cNvSpPr>
          <p:nvPr>
            <p:ph type="pic" sz="quarter" idx="17"/>
          </p:nvPr>
        </p:nvSpPr>
        <p:spPr>
          <a:xfrm>
            <a:off x="1092905" y="4018982"/>
            <a:ext cx="3854161" cy="2839018"/>
          </a:xfrm>
          <a:custGeom>
            <a:avLst/>
            <a:gdLst>
              <a:gd name="connsiteX0" fmla="*/ 1927061 w 3854161"/>
              <a:gd name="connsiteY0" fmla="*/ 0 h 2839018"/>
              <a:gd name="connsiteX1" fmla="*/ 1927101 w 3854161"/>
              <a:gd name="connsiteY1" fmla="*/ 0 h 2839018"/>
              <a:gd name="connsiteX2" fmla="*/ 2124114 w 3854161"/>
              <a:gd name="connsiteY2" fmla="*/ 9948 h 2839018"/>
              <a:gd name="connsiteX3" fmla="*/ 3854161 w 3854161"/>
              <a:gd name="connsiteY3" fmla="*/ 1927080 h 2839018"/>
              <a:gd name="connsiteX4" fmla="*/ 3702722 w 3854161"/>
              <a:gd name="connsiteY4" fmla="*/ 2677187 h 2839018"/>
              <a:gd name="connsiteX5" fmla="*/ 3624763 w 3854161"/>
              <a:gd name="connsiteY5" fmla="*/ 2839018 h 2839018"/>
              <a:gd name="connsiteX6" fmla="*/ 229398 w 3854161"/>
              <a:gd name="connsiteY6" fmla="*/ 2839018 h 2839018"/>
              <a:gd name="connsiteX7" fmla="*/ 151440 w 3854161"/>
              <a:gd name="connsiteY7" fmla="*/ 2677187 h 2839018"/>
              <a:gd name="connsiteX8" fmla="*/ 0 w 3854161"/>
              <a:gd name="connsiteY8" fmla="*/ 1927080 h 2839018"/>
              <a:gd name="connsiteX9" fmla="*/ 1730048 w 3854161"/>
              <a:gd name="connsiteY9" fmla="*/ 9948 h 2839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54161" h="2839018">
                <a:moveTo>
                  <a:pt x="1927061" y="0"/>
                </a:moveTo>
                <a:lnTo>
                  <a:pt x="1927101" y="0"/>
                </a:lnTo>
                <a:lnTo>
                  <a:pt x="2124114" y="9948"/>
                </a:lnTo>
                <a:cubicBezTo>
                  <a:pt x="3095856" y="108634"/>
                  <a:pt x="3854161" y="929301"/>
                  <a:pt x="3854161" y="1927080"/>
                </a:cubicBezTo>
                <a:cubicBezTo>
                  <a:pt x="3854161" y="2193154"/>
                  <a:pt x="3800237" y="2446634"/>
                  <a:pt x="3702722" y="2677187"/>
                </a:cubicBezTo>
                <a:lnTo>
                  <a:pt x="3624763" y="2839018"/>
                </a:lnTo>
                <a:lnTo>
                  <a:pt x="229398" y="2839018"/>
                </a:lnTo>
                <a:lnTo>
                  <a:pt x="151440" y="2677187"/>
                </a:lnTo>
                <a:cubicBezTo>
                  <a:pt x="53924" y="2446634"/>
                  <a:pt x="0" y="2193154"/>
                  <a:pt x="0" y="1927080"/>
                </a:cubicBezTo>
                <a:cubicBezTo>
                  <a:pt x="0" y="929301"/>
                  <a:pt x="758305" y="108634"/>
                  <a:pt x="1730048" y="9948"/>
                </a:cubicBezTo>
                <a:close/>
              </a:path>
            </a:pathLst>
          </a:custGeom>
        </p:spPr>
        <p:txBody>
          <a:bodyPr wrap="square" anchor="ctr">
            <a:noAutofit/>
          </a:bodyPr>
          <a:lstStyle>
            <a:lvl1pPr algn="ctr">
              <a:buNone/>
              <a:defRPr sz="18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5760720" y="585216"/>
            <a:ext cx="5276088" cy="2276856"/>
          </a:xfrm>
        </p:spPr>
        <p:txBody>
          <a:bodyPr anchor="b"/>
          <a:lstStyle>
            <a:lvl1pPr algn="r">
              <a:defRPr sz="4800" b="1" cap="all" spc="400" baseline="0">
                <a:solidFill>
                  <a:schemeClr val="bg1"/>
                </a:solidFill>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a:xfrm>
            <a:off x="658368" y="201168"/>
            <a:ext cx="2743200" cy="365125"/>
          </a:xfrm>
        </p:spPr>
        <p:txBody>
          <a:bodyPr/>
          <a:lstStyle>
            <a:lvl1pPr>
              <a:defRPr>
                <a:solidFill>
                  <a:schemeClr val="bg1"/>
                </a:solidFill>
              </a:defRPr>
            </a:lvl1pPr>
          </a:lstStyle>
          <a:p>
            <a:r>
              <a:rPr lang="en-US" dirty="0"/>
              <a:t>9/3/20XX</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rot="16200000">
            <a:off x="-548640" y="1938528"/>
            <a:ext cx="2788920" cy="365125"/>
          </a:xfrm>
        </p:spPr>
        <p:txBody>
          <a:bodyPr/>
          <a:lstStyle>
            <a:lvl1pPr>
              <a:defRPr>
                <a:solidFill>
                  <a:schemeClr val="bg1"/>
                </a:solidFill>
              </a:defRPr>
            </a:lvl1pPr>
          </a:lstStyle>
          <a:p>
            <a:r>
              <a:rPr lang="en-US" dirty="0"/>
              <a:t>Presentation Title</a:t>
            </a:r>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8610600" y="201168"/>
            <a:ext cx="2743200" cy="365125"/>
          </a:xfrm>
        </p:spPr>
        <p:txBody>
          <a:bodyPr/>
          <a:lstStyle>
            <a:lvl1pPr>
              <a:defRPr>
                <a:solidFill>
                  <a:schemeClr val="bg1"/>
                </a:solidFill>
              </a:defRPr>
            </a:lvl1pPr>
          </a:lstStyle>
          <a:p>
            <a:fld id="{D8DA9DAA-006C-4F4B-980E-E3DF019B24E2}" type="slidenum">
              <a:rPr lang="en-US" smtClean="0"/>
              <a:pPr/>
              <a:t>‹#›</a:t>
            </a:fld>
            <a:endParaRPr lang="en-US" dirty="0"/>
          </a:p>
        </p:txBody>
      </p:sp>
      <p:sp>
        <p:nvSpPr>
          <p:cNvPr id="8" name="Graphic 32">
            <a:extLst>
              <a:ext uri="{FF2B5EF4-FFF2-40B4-BE49-F238E27FC236}">
                <a16:creationId xmlns:a16="http://schemas.microsoft.com/office/drawing/2014/main" id="{846CD0EA-B0AA-4845-81A5-4ADD7C58B12F}"/>
              </a:ext>
            </a:extLst>
          </p:cNvPr>
          <p:cNvSpPr/>
          <p:nvPr userDrawn="1"/>
        </p:nvSpPr>
        <p:spPr>
          <a:xfrm>
            <a:off x="1472366" y="185953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0" name="Graphic 33">
            <a:extLst>
              <a:ext uri="{FF2B5EF4-FFF2-40B4-BE49-F238E27FC236}">
                <a16:creationId xmlns:a16="http://schemas.microsoft.com/office/drawing/2014/main" id="{0E97A0CB-7CB1-47F0-BD48-EEECBAC39CD2}"/>
              </a:ext>
            </a:extLst>
          </p:cNvPr>
          <p:cNvSpPr/>
          <p:nvPr userDrawn="1"/>
        </p:nvSpPr>
        <p:spPr>
          <a:xfrm>
            <a:off x="2014523" y="3146867"/>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2" name="Graphic 31">
            <a:extLst>
              <a:ext uri="{FF2B5EF4-FFF2-40B4-BE49-F238E27FC236}">
                <a16:creationId xmlns:a16="http://schemas.microsoft.com/office/drawing/2014/main" id="{477816C9-06CB-4BC5-B26B-6A2877BD941A}"/>
              </a:ext>
            </a:extLst>
          </p:cNvPr>
          <p:cNvSpPr/>
          <p:nvPr userDrawn="1"/>
        </p:nvSpPr>
        <p:spPr>
          <a:xfrm>
            <a:off x="5404920" y="450829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cxnSp>
        <p:nvCxnSpPr>
          <p:cNvPr id="14" name="Straight Connector 13">
            <a:extLst>
              <a:ext uri="{FF2B5EF4-FFF2-40B4-BE49-F238E27FC236}">
                <a16:creationId xmlns:a16="http://schemas.microsoft.com/office/drawing/2014/main" id="{13AE7F8D-AE68-4A83-BAB5-3A97D473CE3C}"/>
              </a:ext>
            </a:extLst>
          </p:cNvPr>
          <p:cNvCxnSpPr>
            <a:cxnSpLocks/>
          </p:cNvCxnSpPr>
          <p:nvPr userDrawn="1"/>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p:nvPr>
        </p:nvSpPr>
        <p:spPr>
          <a:xfrm>
            <a:off x="5760720" y="3127248"/>
            <a:ext cx="5276088" cy="1124712"/>
          </a:xfrm>
        </p:spPr>
        <p:txBody>
          <a:bodyPr/>
          <a:lstStyle>
            <a:lvl1pPr marL="0" indent="0" algn="r">
              <a:buNone/>
              <a:defRPr sz="18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1045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7" name="Graphic 12">
            <a:extLst>
              <a:ext uri="{FF2B5EF4-FFF2-40B4-BE49-F238E27FC236}">
                <a16:creationId xmlns:a16="http://schemas.microsoft.com/office/drawing/2014/main" id="{F263C2F7-582B-E783-5880-127FDB01181D}"/>
              </a:ext>
            </a:extLst>
          </p:cNvPr>
          <p:cNvSpPr/>
          <p:nvPr userDrawn="1"/>
        </p:nvSpPr>
        <p:spPr>
          <a:xfrm>
            <a:off x="10772266" y="3054359"/>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8" name="Graphic 13">
            <a:extLst>
              <a:ext uri="{FF2B5EF4-FFF2-40B4-BE49-F238E27FC236}">
                <a16:creationId xmlns:a16="http://schemas.microsoft.com/office/drawing/2014/main" id="{006949F5-B05D-98E1-CD9D-2EDD67E2A6F7}"/>
              </a:ext>
            </a:extLst>
          </p:cNvPr>
          <p:cNvSpPr/>
          <p:nvPr userDrawn="1"/>
        </p:nvSpPr>
        <p:spPr>
          <a:xfrm>
            <a:off x="10724364" y="2515838"/>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9" name="Graphic 15">
            <a:extLst>
              <a:ext uri="{FF2B5EF4-FFF2-40B4-BE49-F238E27FC236}">
                <a16:creationId xmlns:a16="http://schemas.microsoft.com/office/drawing/2014/main" id="{0E9BBF68-6270-D077-A4E2-4D369F84621C}"/>
              </a:ext>
            </a:extLst>
          </p:cNvPr>
          <p:cNvSpPr/>
          <p:nvPr userDrawn="1"/>
        </p:nvSpPr>
        <p:spPr>
          <a:xfrm>
            <a:off x="11024834" y="2787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10" name="Graphic 22">
            <a:extLst>
              <a:ext uri="{FF2B5EF4-FFF2-40B4-BE49-F238E27FC236}">
                <a16:creationId xmlns:a16="http://schemas.microsoft.com/office/drawing/2014/main" id="{703E8BEA-8823-DE0C-99A2-05D938A85D44}"/>
              </a:ext>
            </a:extLst>
          </p:cNvPr>
          <p:cNvSpPr/>
          <p:nvPr userDrawn="1"/>
        </p:nvSpPr>
        <p:spPr>
          <a:xfrm>
            <a:off x="1261869" y="2633448"/>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chemeClr val="bg1"/>
          </a:solidFill>
          <a:ln w="646" cap="flat">
            <a:noFill/>
            <a:prstDash val="solid"/>
            <a:miter/>
          </a:ln>
        </p:spPr>
        <p:txBody>
          <a:bodyPr rtlCol="0" anchor="ctr"/>
          <a:lstStyle/>
          <a:p>
            <a:endParaRPr lang="en-US" dirty="0"/>
          </a:p>
        </p:txBody>
      </p:sp>
      <p:sp>
        <p:nvSpPr>
          <p:cNvPr id="11" name="Graphic 21">
            <a:extLst>
              <a:ext uri="{FF2B5EF4-FFF2-40B4-BE49-F238E27FC236}">
                <a16:creationId xmlns:a16="http://schemas.microsoft.com/office/drawing/2014/main" id="{E676E8A7-6800-36FC-F668-FBBF8C168FB6}"/>
              </a:ext>
            </a:extLst>
          </p:cNvPr>
          <p:cNvSpPr/>
          <p:nvPr userDrawn="1"/>
        </p:nvSpPr>
        <p:spPr>
          <a:xfrm>
            <a:off x="1064053" y="3083338"/>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chemeClr val="bg1"/>
          </a:solidFill>
          <a:ln w="469" cap="flat">
            <a:noFill/>
            <a:prstDash val="solid"/>
            <a:miter/>
          </a:ln>
        </p:spPr>
        <p:txBody>
          <a:bodyPr rtlCol="0" anchor="ctr"/>
          <a:lstStyle/>
          <a:p>
            <a:endParaRPr lang="en-US" dirty="0"/>
          </a:p>
        </p:txBody>
      </p:sp>
      <p:sp>
        <p:nvSpPr>
          <p:cNvPr id="12" name="Graphic 23">
            <a:extLst>
              <a:ext uri="{FF2B5EF4-FFF2-40B4-BE49-F238E27FC236}">
                <a16:creationId xmlns:a16="http://schemas.microsoft.com/office/drawing/2014/main" id="{355641BD-8998-1D15-8856-B97FC04DCE8C}"/>
              </a:ext>
            </a:extLst>
          </p:cNvPr>
          <p:cNvSpPr/>
          <p:nvPr userDrawn="1"/>
        </p:nvSpPr>
        <p:spPr>
          <a:xfrm>
            <a:off x="1413405" y="3492870"/>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chemeClr val="bg1"/>
          </a:solidFill>
          <a:ln w="516" cap="flat">
            <a:noFill/>
            <a:prstDash val="solid"/>
            <a:miter/>
          </a:ln>
        </p:spPr>
        <p:txBody>
          <a:bodyPr rtlCol="0" anchor="ctr"/>
          <a:lstStyle/>
          <a:p>
            <a:endParaRPr lang="en-US" dirty="0"/>
          </a:p>
        </p:txBody>
      </p:sp>
    </p:spTree>
    <p:extLst>
      <p:ext uri="{BB962C8B-B14F-4D97-AF65-F5344CB8AC3E}">
        <p14:creationId xmlns:p14="http://schemas.microsoft.com/office/powerpoint/2010/main" val="3235422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2/24/2025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
        <p:nvSpPr>
          <p:cNvPr id="8" name="Graphic 15">
            <a:extLst>
              <a:ext uri="{FF2B5EF4-FFF2-40B4-BE49-F238E27FC236}">
                <a16:creationId xmlns:a16="http://schemas.microsoft.com/office/drawing/2014/main" id="{1D504D4F-EAA3-2010-F509-12DF3E0AA3F7}"/>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9" name="Graphic 16">
            <a:extLst>
              <a:ext uri="{FF2B5EF4-FFF2-40B4-BE49-F238E27FC236}">
                <a16:creationId xmlns:a16="http://schemas.microsoft.com/office/drawing/2014/main" id="{BE1694E2-1804-60EB-0C02-DA5A4D9501FE}"/>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0" name="Graphic 14">
            <a:extLst>
              <a:ext uri="{FF2B5EF4-FFF2-40B4-BE49-F238E27FC236}">
                <a16:creationId xmlns:a16="http://schemas.microsoft.com/office/drawing/2014/main" id="{EFEBCCCF-33AA-BFD8-5555-2B70AC40A7A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2393880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2/24/2025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
        <p:nvSpPr>
          <p:cNvPr id="10" name="Graphic 15">
            <a:extLst>
              <a:ext uri="{FF2B5EF4-FFF2-40B4-BE49-F238E27FC236}">
                <a16:creationId xmlns:a16="http://schemas.microsoft.com/office/drawing/2014/main" id="{C5B88CDF-0609-3EC1-EC75-BACFD138131E}"/>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1" name="Graphic 16">
            <a:extLst>
              <a:ext uri="{FF2B5EF4-FFF2-40B4-BE49-F238E27FC236}">
                <a16:creationId xmlns:a16="http://schemas.microsoft.com/office/drawing/2014/main" id="{E4F4E4DB-C516-8C9F-1609-97C742AFDCC0}"/>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2" name="Graphic 14">
            <a:extLst>
              <a:ext uri="{FF2B5EF4-FFF2-40B4-BE49-F238E27FC236}">
                <a16:creationId xmlns:a16="http://schemas.microsoft.com/office/drawing/2014/main" id="{A6472AA8-52C0-B579-F01C-5659545EFB30}"/>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648618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r>
              <a:rPr lang="en-US"/>
              <a:t>9/3/20XX</a:t>
            </a:r>
            <a:endParaRPr lang="en-US" dirty="0"/>
          </a:p>
        </p:txBody>
      </p:sp>
      <p:sp>
        <p:nvSpPr>
          <p:cNvPr id="5" name="Footer Placeholder 3"/>
          <p:cNvSpPr>
            <a:spLocks noGrp="1"/>
          </p:cNvSpPr>
          <p:nvPr>
            <p:ph type="ftr" sz="quarter" idx="11"/>
          </p:nvPr>
        </p:nvSpPr>
        <p:spPr/>
        <p:txBody>
          <a:bodyPr/>
          <a:lstStyle/>
          <a:p>
            <a:r>
              <a:rPr lang="en-US"/>
              <a:t>Presentation Title</a:t>
            </a:r>
            <a:endParaRPr lang="en-US" dirty="0"/>
          </a:p>
        </p:txBody>
      </p:sp>
      <p:sp>
        <p:nvSpPr>
          <p:cNvPr id="6" name="Slide Number Placeholder 4"/>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3325566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a:t>9/3/20XX</a:t>
            </a:r>
            <a:endParaRPr lang="en-US" dirty="0"/>
          </a:p>
        </p:txBody>
      </p:sp>
      <p:sp>
        <p:nvSpPr>
          <p:cNvPr id="5" name="Footer Placeholder 2"/>
          <p:cNvSpPr>
            <a:spLocks noGrp="1"/>
          </p:cNvSpPr>
          <p:nvPr>
            <p:ph type="ftr" sz="quarter" idx="11"/>
          </p:nvPr>
        </p:nvSpPr>
        <p:spPr/>
        <p:txBody>
          <a:bodyPr/>
          <a:lstStyle/>
          <a:p>
            <a:r>
              <a:rPr lang="en-US"/>
              <a:t>Presentation Title</a:t>
            </a:r>
            <a:endParaRPr lang="en-US" dirty="0"/>
          </a:p>
        </p:txBody>
      </p:sp>
      <p:sp>
        <p:nvSpPr>
          <p:cNvPr id="6" name="Slide Number Placeholder 3"/>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1655043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r>
              <a:rPr lang="en-US"/>
              <a:t>9/3/20XX</a:t>
            </a:r>
            <a:endParaRPr lang="en-US" dirty="0"/>
          </a:p>
        </p:txBody>
      </p:sp>
      <p:sp>
        <p:nvSpPr>
          <p:cNvPr id="5" name="Footer Placeholder 5"/>
          <p:cNvSpPr>
            <a:spLocks noGrp="1"/>
          </p:cNvSpPr>
          <p:nvPr>
            <p:ph type="ftr" sz="quarter" idx="11"/>
          </p:nvPr>
        </p:nvSpPr>
        <p:spPr/>
        <p:txBody>
          <a:bodyPr/>
          <a:lstStyle/>
          <a:p>
            <a:r>
              <a:rPr lang="en-US"/>
              <a:t>Presentation Title</a:t>
            </a:r>
            <a:endParaRPr lang="en-US" dirty="0"/>
          </a:p>
        </p:txBody>
      </p:sp>
      <p:sp>
        <p:nvSpPr>
          <p:cNvPr id="6" name="Slide Number Placeholder 6"/>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95086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9/3/20XX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D8DA9DAA-006C-4F4B-980E-E3DF019B24E2}" type="slidenum">
              <a:rPr lang="en-US" smtClean="0"/>
              <a:t>‹#›</a:t>
            </a:fld>
            <a:endParaRPr lang="en-US" dirty="0"/>
          </a:p>
        </p:txBody>
      </p:sp>
    </p:spTree>
    <p:extLst>
      <p:ext uri="{BB962C8B-B14F-4D97-AF65-F5344CB8AC3E}">
        <p14:creationId xmlns:p14="http://schemas.microsoft.com/office/powerpoint/2010/main" val="78958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r>
              <a:rPr lang="en-US"/>
              <a:t>9/3/20XX</a:t>
            </a:r>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8DA9DAA-006C-4F4B-980E-E3DF019B24E2}" type="slidenum">
              <a:rPr lang="en-US" smtClean="0"/>
              <a:t>‹#›</a:t>
            </a:fld>
            <a:endParaRPr lang="en-US" dirty="0"/>
          </a:p>
        </p:txBody>
      </p:sp>
    </p:spTree>
    <p:extLst>
      <p:ext uri="{BB962C8B-B14F-4D97-AF65-F5344CB8AC3E}">
        <p14:creationId xmlns:p14="http://schemas.microsoft.com/office/powerpoint/2010/main" val="84464363"/>
      </p:ext>
    </p:extLst>
  </p:cSld>
  <p:clrMap bg1="dk1" tx1="lt1" bg2="dk2" tx2="lt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 id="2147483843" r:id="rId18"/>
    <p:sldLayoutId id="2147483713" r:id="rId19"/>
    <p:sldLayoutId id="2147483715" r:id="rId20"/>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844476" y="1600199"/>
            <a:ext cx="3539266" cy="4297680"/>
          </a:xfrm>
        </p:spPr>
        <p:txBody>
          <a:bodyPr vert="horz" lIns="91440" tIns="45720" rIns="91440" bIns="45720" rtlCol="0" anchor="ctr">
            <a:normAutofit/>
          </a:bodyPr>
          <a:lstStyle/>
          <a:p>
            <a:r>
              <a:rPr lang="en-US" sz="3200" b="0" i="0" kern="1200" cap="all" dirty="0">
                <a:solidFill>
                  <a:schemeClr val="tx1"/>
                </a:solidFill>
                <a:effectLst/>
                <a:latin typeface="+mj-lt"/>
                <a:ea typeface="+mj-ea"/>
                <a:cs typeface="+mj-cs"/>
              </a:rPr>
              <a:t>Sprint Review and Retrospective: Transition to Agile at ChadaTech</a:t>
            </a:r>
          </a:p>
        </p:txBody>
      </p:sp>
      <p:sp>
        <p:nvSpPr>
          <p:cNvPr id="3" name="Subtitle 2">
            <a:extLst>
              <a:ext uri="{FF2B5EF4-FFF2-40B4-BE49-F238E27FC236}">
                <a16:creationId xmlns:a16="http://schemas.microsoft.com/office/drawing/2014/main" id="{A5F14073-9F68-4B7E-A576-26899D58C7A9}"/>
              </a:ext>
            </a:extLst>
          </p:cNvPr>
          <p:cNvSpPr>
            <a:spLocks noGrp="1"/>
          </p:cNvSpPr>
          <p:nvPr>
            <p:ph type="subTitle" idx="1"/>
          </p:nvPr>
        </p:nvSpPr>
        <p:spPr>
          <a:xfrm>
            <a:off x="4924851" y="1600199"/>
            <a:ext cx="6130003" cy="4297680"/>
          </a:xfrm>
        </p:spPr>
        <p:txBody>
          <a:bodyPr vert="horz" lIns="91440" tIns="45720" rIns="91440" bIns="45720" rtlCol="0" anchor="ctr">
            <a:normAutofit/>
          </a:bodyPr>
          <a:lstStyle/>
          <a:p>
            <a:pPr indent="-228600">
              <a:buFont typeface="Arial" panose="020B0604020202020204" pitchFamily="34" charset="0"/>
              <a:buChar char="•"/>
            </a:pPr>
            <a:r>
              <a:rPr lang="en-US"/>
              <a:t>Eddy Kwon</a:t>
            </a:r>
          </a:p>
          <a:p>
            <a:pPr indent="-228600">
              <a:buFont typeface="Arial" panose="020B0604020202020204" pitchFamily="34" charset="0"/>
              <a:buChar char="•"/>
            </a:pPr>
            <a:r>
              <a:rPr lang="en-US" dirty="0"/>
              <a:t>CS 250</a:t>
            </a:r>
            <a:endParaRPr lang="en-US"/>
          </a:p>
          <a:p>
            <a:pPr indent="-228600">
              <a:buFont typeface="Arial" panose="020B0604020202020204" pitchFamily="34" charset="0"/>
              <a:buChar char="•"/>
            </a:pPr>
            <a:r>
              <a:rPr lang="en-US" dirty="0"/>
              <a:t>7-1 Final Project</a:t>
            </a:r>
            <a:endParaRPr lang="en-US"/>
          </a:p>
          <a:p>
            <a:pPr indent="-228600">
              <a:buFont typeface="Arial" panose="020B0604020202020204" pitchFamily="34" charset="0"/>
              <a:buChar char="•"/>
            </a:pPr>
            <a:r>
              <a:rPr lang="en-US" dirty="0"/>
              <a:t>Eddy Kwon</a:t>
            </a:r>
            <a:endParaRPr lang="en-US"/>
          </a:p>
        </p:txBody>
      </p:sp>
    </p:spTree>
    <p:extLst>
      <p:ext uri="{BB962C8B-B14F-4D97-AF65-F5344CB8AC3E}">
        <p14:creationId xmlns:p14="http://schemas.microsoft.com/office/powerpoint/2010/main" val="114769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CC8B2-0C7A-FC71-7C22-0D3851A29E9D}"/>
              </a:ext>
            </a:extLst>
          </p:cNvPr>
          <p:cNvSpPr>
            <a:spLocks noGrp="1"/>
          </p:cNvSpPr>
          <p:nvPr>
            <p:ph type="title"/>
          </p:nvPr>
        </p:nvSpPr>
        <p:spPr/>
        <p:txBody>
          <a:bodyPr/>
          <a:lstStyle/>
          <a:p>
            <a:r>
              <a:rPr lang="en-US" dirty="0"/>
              <a:t>References</a:t>
            </a:r>
          </a:p>
        </p:txBody>
      </p:sp>
      <p:sp>
        <p:nvSpPr>
          <p:cNvPr id="4" name="Content Placeholder 3">
            <a:extLst>
              <a:ext uri="{FF2B5EF4-FFF2-40B4-BE49-F238E27FC236}">
                <a16:creationId xmlns:a16="http://schemas.microsoft.com/office/drawing/2014/main" id="{2C7AF8D0-6A24-82D3-A7FA-45AC720CBB20}"/>
              </a:ext>
            </a:extLst>
          </p:cNvPr>
          <p:cNvSpPr>
            <a:spLocks noGrp="1"/>
          </p:cNvSpPr>
          <p:nvPr>
            <p:ph sz="half" idx="2"/>
          </p:nvPr>
        </p:nvSpPr>
        <p:spPr>
          <a:xfrm>
            <a:off x="1633407" y="2082574"/>
            <a:ext cx="8925186" cy="3684588"/>
          </a:xfrm>
        </p:spPr>
        <p:txBody>
          <a:bodyPr>
            <a:normAutofit/>
          </a:bodyPr>
          <a:lstStyle/>
          <a:p>
            <a:pPr marL="0" indent="0">
              <a:buNone/>
            </a:pPr>
            <a:r>
              <a:rPr lang="en-US" sz="1800" i="1" dirty="0">
                <a:effectLst/>
                <a:latin typeface="Times New Roman" panose="02020603050405020304" pitchFamily="18" charset="0"/>
              </a:rPr>
              <a:t>CS250-Module One: SDLC Methodologies</a:t>
            </a:r>
            <a:r>
              <a:rPr lang="en-US" sz="1800" dirty="0">
                <a:effectLst/>
                <a:latin typeface="Times New Roman" panose="02020603050405020304" pitchFamily="18" charset="0"/>
              </a:rPr>
              <a:t>.  [Slides]. SNHU-Media. http://snhu-	media.snhu.edu/files/</a:t>
            </a:r>
            <a:r>
              <a:rPr lang="en-US" sz="1800" dirty="0" err="1">
                <a:effectLst/>
                <a:latin typeface="Times New Roman" panose="02020603050405020304" pitchFamily="18" charset="0"/>
              </a:rPr>
              <a:t>course_repository</a:t>
            </a:r>
            <a:r>
              <a:rPr lang="en-US" sz="1800" dirty="0">
                <a:effectLst/>
                <a:latin typeface="Times New Roman" panose="02020603050405020304" pitchFamily="18" charset="0"/>
              </a:rPr>
              <a:t>/undergraduate/cs/cs250/storyline/mod1/story	_html5.html</a:t>
            </a:r>
          </a:p>
          <a:p>
            <a:pPr marL="0" indent="0">
              <a:buNone/>
            </a:pPr>
            <a:endParaRPr lang="en-US" sz="1800" dirty="0">
              <a:effectLst/>
              <a:latin typeface="Times New Roman" panose="02020603050405020304" pitchFamily="18" charset="0"/>
            </a:endParaRPr>
          </a:p>
          <a:p>
            <a:pPr marL="0" indent="0">
              <a:buNone/>
            </a:pPr>
            <a:r>
              <a:rPr lang="en-US" sz="1800" i="1" dirty="0">
                <a:effectLst/>
                <a:latin typeface="Times New Roman" panose="02020603050405020304" pitchFamily="18" charset="0"/>
              </a:rPr>
              <a:t>SDLC - Waterfall Model</a:t>
            </a:r>
            <a:r>
              <a:rPr lang="en-US" sz="1800" dirty="0">
                <a:effectLst/>
                <a:latin typeface="Times New Roman" panose="02020603050405020304" pitchFamily="18" charset="0"/>
              </a:rPr>
              <a:t>. (n.d.). </a:t>
            </a:r>
            <a:r>
              <a:rPr lang="en-US" sz="1800" dirty="0" err="1">
                <a:effectLst/>
                <a:latin typeface="Times New Roman" panose="02020603050405020304" pitchFamily="18" charset="0"/>
              </a:rPr>
              <a:t>TutorialsPoint</a:t>
            </a:r>
            <a:r>
              <a:rPr lang="en-US" sz="1800" dirty="0">
                <a:effectLst/>
                <a:latin typeface="Times New Roman" panose="02020603050405020304" pitchFamily="18" charset="0"/>
              </a:rPr>
              <a:t>. 	https://www.tutorialspoint.com/sdlc/sdlc_waterfall_model.htm</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i="1" dirty="0">
                <a:effectLst/>
                <a:latin typeface="Times New Roman" panose="02020603050405020304" pitchFamily="18" charset="0"/>
              </a:rPr>
              <a:t>CS250-Module One: SDLC Methodologies</a:t>
            </a:r>
            <a:r>
              <a:rPr lang="en-US" sz="1800" dirty="0">
                <a:effectLst/>
                <a:latin typeface="Times New Roman" panose="02020603050405020304" pitchFamily="18" charset="0"/>
              </a:rPr>
              <a:t>.  [Slides]. SNHU-Media. http://snhu-	media.snhu.edu/files/</a:t>
            </a:r>
            <a:r>
              <a:rPr lang="en-US" sz="1800" dirty="0" err="1">
                <a:effectLst/>
                <a:latin typeface="Times New Roman" panose="02020603050405020304" pitchFamily="18" charset="0"/>
              </a:rPr>
              <a:t>course_repository</a:t>
            </a:r>
            <a:r>
              <a:rPr lang="en-US" sz="1800" dirty="0">
                <a:effectLst/>
                <a:latin typeface="Times New Roman" panose="02020603050405020304" pitchFamily="18" charset="0"/>
              </a:rPr>
              <a:t>/undergraduate/cs/cs250/storyline/mod1/story	_html5.html</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10870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Illustration of people on a blockchain">
            <a:extLst>
              <a:ext uri="{FF2B5EF4-FFF2-40B4-BE49-F238E27FC236}">
                <a16:creationId xmlns:a16="http://schemas.microsoft.com/office/drawing/2014/main" id="{4FFD4644-75AF-E3BE-1A5E-6F42C852D8D9}"/>
              </a:ext>
            </a:extLst>
          </p:cNvPr>
          <p:cNvPicPr>
            <a:picLocks noChangeAspect="1"/>
          </p:cNvPicPr>
          <p:nvPr/>
        </p:nvPicPr>
        <p:blipFill>
          <a:blip r:embed="rId2">
            <a:alphaModFix amt="50000"/>
          </a:blip>
          <a:srcRect t="10382" r="-1" b="1033"/>
          <a:stretch/>
        </p:blipFill>
        <p:spPr>
          <a:xfrm>
            <a:off x="305" y="10"/>
            <a:ext cx="12191695" cy="6857990"/>
          </a:xfrm>
          <a:prstGeom prst="rect">
            <a:avLst/>
          </a:prstGeom>
        </p:spPr>
      </p:pic>
      <p:sp>
        <p:nvSpPr>
          <p:cNvPr id="3" name="Title 2">
            <a:extLst>
              <a:ext uri="{FF2B5EF4-FFF2-40B4-BE49-F238E27FC236}">
                <a16:creationId xmlns:a16="http://schemas.microsoft.com/office/drawing/2014/main" id="{0115FF41-AFA4-4D25-AB42-AB034F4B4FEC}"/>
              </a:ext>
            </a:extLst>
          </p:cNvPr>
          <p:cNvSpPr>
            <a:spLocks noGrp="1"/>
          </p:cNvSpPr>
          <p:nvPr>
            <p:ph type="title"/>
          </p:nvPr>
        </p:nvSpPr>
        <p:spPr>
          <a:xfrm>
            <a:off x="1130271" y="1193800"/>
            <a:ext cx="3193050" cy="4699000"/>
          </a:xfrm>
        </p:spPr>
        <p:txBody>
          <a:bodyPr vert="horz" lIns="91440" tIns="45720" rIns="91440" bIns="45720" rtlCol="0" anchor="ctr">
            <a:normAutofit/>
          </a:bodyPr>
          <a:lstStyle/>
          <a:p>
            <a:r>
              <a:rPr lang="en-US" sz="3000"/>
              <a:t>Introduction</a:t>
            </a:r>
          </a:p>
        </p:txBody>
      </p:sp>
      <p:sp>
        <p:nvSpPr>
          <p:cNvPr id="4" name="Content Placeholder 3">
            <a:extLst>
              <a:ext uri="{FF2B5EF4-FFF2-40B4-BE49-F238E27FC236}">
                <a16:creationId xmlns:a16="http://schemas.microsoft.com/office/drawing/2014/main" id="{B0881FA9-F3B0-4912-B0E1-352094195C30}"/>
              </a:ext>
            </a:extLst>
          </p:cNvPr>
          <p:cNvSpPr>
            <a:spLocks noGrp="1"/>
          </p:cNvSpPr>
          <p:nvPr>
            <p:ph idx="1"/>
          </p:nvPr>
        </p:nvSpPr>
        <p:spPr>
          <a:xfrm>
            <a:off x="4976636" y="1193800"/>
            <a:ext cx="6085091" cy="4699000"/>
          </a:xfrm>
        </p:spPr>
        <p:txBody>
          <a:bodyPr vert="horz" lIns="91440" tIns="45720" rIns="91440" bIns="45720" rtlCol="0" anchor="ctr">
            <a:normAutofit fontScale="92500" lnSpcReduction="10000"/>
          </a:bodyPr>
          <a:lstStyle/>
          <a:p>
            <a:pPr indent="-228600">
              <a:lnSpc>
                <a:spcPct val="120000"/>
              </a:lnSpc>
              <a:buFont typeface="Arial" panose="020B0604020202020204" pitchFamily="34" charset="0"/>
              <a:buChar char="•"/>
            </a:pPr>
            <a:r>
              <a:rPr lang="en-US"/>
              <a:t>In this presentation, we will explore the transition from the Waterfall development model to the Agile methodology, specifically using the Scrum framework. ChadaTech, traditionally relying on Waterfall for its software development, is considering adopting Agile to enhance flexibility, improve team collaboration, and accelerate project delivery. This presentation will outline the key differences between Agile and Waterfall, explain the roles and phases within the Agile process, and assess how Agile can improve project outcomes, ultimately helping ChadaTech leadership make an informed decision about embracing this approach across teams.</a:t>
            </a:r>
          </a:p>
        </p:txBody>
      </p:sp>
      <p:sp>
        <p:nvSpPr>
          <p:cNvPr id="11" name="Slide Number Placeholder 10">
            <a:extLst>
              <a:ext uri="{FF2B5EF4-FFF2-40B4-BE49-F238E27FC236}">
                <a16:creationId xmlns:a16="http://schemas.microsoft.com/office/drawing/2014/main" id="{56AE2454-CE9A-4A6B-AB5A-349E0D967654}"/>
              </a:ext>
            </a:extLst>
          </p:cNvPr>
          <p:cNvSpPr>
            <a:spLocks noGrp="1"/>
          </p:cNvSpPr>
          <p:nvPr>
            <p:ph type="sldNum" sz="quarter" idx="12"/>
          </p:nvPr>
        </p:nvSpPr>
        <p:spPr>
          <a:xfrm>
            <a:off x="3512302" y="448056"/>
            <a:ext cx="811019" cy="503578"/>
          </a:xfrm>
        </p:spPr>
        <p:txBody>
          <a:bodyPr vert="horz" lIns="91440" tIns="45720" rIns="91440" bIns="45720" rtlCol="0" anchor="t">
            <a:normAutofit/>
          </a:bodyPr>
          <a:lstStyle/>
          <a:p>
            <a:pPr>
              <a:lnSpc>
                <a:spcPct val="90000"/>
              </a:lnSpc>
              <a:spcAft>
                <a:spcPts val="600"/>
              </a:spcAft>
            </a:pPr>
            <a:fld id="{D8DA9DAA-006C-4F4B-980E-E3DF019B24E2}" type="slidenum">
              <a:rPr lang="en-US">
                <a:solidFill>
                  <a:schemeClr val="tx1"/>
                </a:solidFill>
              </a:rPr>
              <a:pPr>
                <a:lnSpc>
                  <a:spcPct val="90000"/>
                </a:lnSpc>
                <a:spcAft>
                  <a:spcPts val="600"/>
                </a:spcAft>
              </a:pPr>
              <a:t>2</a:t>
            </a:fld>
            <a:endParaRPr lang="en-US">
              <a:solidFill>
                <a:schemeClr val="tx1"/>
              </a:solidFill>
            </a:endParaRPr>
          </a:p>
        </p:txBody>
      </p:sp>
    </p:spTree>
    <p:extLst>
      <p:ext uri="{BB962C8B-B14F-4D97-AF65-F5344CB8AC3E}">
        <p14:creationId xmlns:p14="http://schemas.microsoft.com/office/powerpoint/2010/main" val="36533491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6137-E0DC-4DB8-EFE2-473A4661BA0A}"/>
              </a:ext>
            </a:extLst>
          </p:cNvPr>
          <p:cNvSpPr>
            <a:spLocks noGrp="1"/>
          </p:cNvSpPr>
          <p:nvPr>
            <p:ph type="title"/>
          </p:nvPr>
        </p:nvSpPr>
        <p:spPr/>
        <p:txBody>
          <a:bodyPr>
            <a:normAutofit/>
          </a:bodyPr>
          <a:lstStyle/>
          <a:p>
            <a:r>
              <a:rPr lang="en-US" dirty="0"/>
              <a:t>Scrum-Agile Team Roles</a:t>
            </a:r>
          </a:p>
        </p:txBody>
      </p:sp>
      <p:graphicFrame>
        <p:nvGraphicFramePr>
          <p:cNvPr id="33" name="Content Placeholder 2">
            <a:extLst>
              <a:ext uri="{FF2B5EF4-FFF2-40B4-BE49-F238E27FC236}">
                <a16:creationId xmlns:a16="http://schemas.microsoft.com/office/drawing/2014/main" id="{16A2EFFB-B0E3-B294-C6CE-DC64459FE9D8}"/>
              </a:ext>
            </a:extLst>
          </p:cNvPr>
          <p:cNvGraphicFramePr>
            <a:graphicFrameLocks noGrp="1"/>
          </p:cNvGraphicFramePr>
          <p:nvPr>
            <p:ph idx="1"/>
            <p:extLst>
              <p:ext uri="{D42A27DB-BD31-4B8C-83A1-F6EECF244321}">
                <p14:modId xmlns:p14="http://schemas.microsoft.com/office/powerpoint/2010/main" val="2649696159"/>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 name="Date Placeholder 3">
            <a:extLst>
              <a:ext uri="{FF2B5EF4-FFF2-40B4-BE49-F238E27FC236}">
                <a16:creationId xmlns:a16="http://schemas.microsoft.com/office/drawing/2014/main" id="{E9E26CF9-4D38-EF93-8F9A-F6FDD391FCBD}"/>
              </a:ext>
            </a:extLst>
          </p:cNvPr>
          <p:cNvSpPr>
            <a:spLocks noGrp="1"/>
          </p:cNvSpPr>
          <p:nvPr>
            <p:ph type="dt" sz="half" idx="10"/>
          </p:nvPr>
        </p:nvSpPr>
        <p:spPr/>
        <p:txBody>
          <a:bodyPr>
            <a:normAutofit/>
          </a:bodyPr>
          <a:lstStyle/>
          <a:p>
            <a:pPr>
              <a:spcAft>
                <a:spcPts val="600"/>
              </a:spcAft>
            </a:pPr>
            <a:fld id="{64756841-C09A-4A41-B0AA-A8078CD427E5}" type="datetime1">
              <a:rPr lang="en-US"/>
              <a:pPr>
                <a:spcAft>
                  <a:spcPts val="600"/>
                </a:spcAft>
              </a:pPr>
              <a:t>2/24/2025</a:t>
            </a:fld>
            <a:endParaRPr lang="en-US" dirty="0"/>
          </a:p>
        </p:txBody>
      </p:sp>
      <p:sp>
        <p:nvSpPr>
          <p:cNvPr id="29" name="Footer Placeholder 4">
            <a:extLst>
              <a:ext uri="{FF2B5EF4-FFF2-40B4-BE49-F238E27FC236}">
                <a16:creationId xmlns:a16="http://schemas.microsoft.com/office/drawing/2014/main" id="{75D299C0-D2E5-B1AE-389C-13227D287913}"/>
              </a:ext>
            </a:extLst>
          </p:cNvPr>
          <p:cNvSpPr>
            <a:spLocks noGrp="1"/>
          </p:cNvSpPr>
          <p:nvPr>
            <p:ph type="ftr" sz="quarter" idx="11"/>
          </p:nvPr>
        </p:nvSpPr>
        <p:spPr/>
        <p:txBody>
          <a:bodyPr>
            <a:normAutofit/>
          </a:bodyPr>
          <a:lstStyle/>
          <a:p>
            <a:endParaRPr lang="en-US"/>
          </a:p>
        </p:txBody>
      </p:sp>
      <p:sp>
        <p:nvSpPr>
          <p:cNvPr id="31" name="Slide Number Placeholder 5">
            <a:extLst>
              <a:ext uri="{FF2B5EF4-FFF2-40B4-BE49-F238E27FC236}">
                <a16:creationId xmlns:a16="http://schemas.microsoft.com/office/drawing/2014/main" id="{81193451-575C-B80F-0784-B10C81E1EE5D}"/>
              </a:ext>
            </a:extLst>
          </p:cNvPr>
          <p:cNvSpPr>
            <a:spLocks noGrp="1"/>
          </p:cNvSpPr>
          <p:nvPr>
            <p:ph type="sldNum" sz="quarter" idx="12"/>
          </p:nvPr>
        </p:nvSpPr>
        <p:spPr/>
        <p:txBody>
          <a:bodyPr>
            <a:normAutofit/>
          </a:bodyPr>
          <a:lstStyle/>
          <a:p>
            <a:pPr>
              <a:lnSpc>
                <a:spcPct val="90000"/>
              </a:lnSpc>
              <a:spcAft>
                <a:spcPts val="600"/>
              </a:spcAft>
            </a:pPr>
            <a:fld id="{D8DA9DAA-006C-4F4B-980E-E3DF019B24E2}" type="slidenum">
              <a:rPr lang="en-US" smtClean="0"/>
              <a:pPr>
                <a:lnSpc>
                  <a:spcPct val="90000"/>
                </a:lnSpc>
                <a:spcAft>
                  <a:spcPts val="600"/>
                </a:spcAft>
              </a:pPr>
              <a:t>3</a:t>
            </a:fld>
            <a:endParaRPr lang="en-US"/>
          </a:p>
        </p:txBody>
      </p:sp>
    </p:spTree>
    <p:extLst>
      <p:ext uri="{BB962C8B-B14F-4D97-AF65-F5344CB8AC3E}">
        <p14:creationId xmlns:p14="http://schemas.microsoft.com/office/powerpoint/2010/main" val="1053687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E4D0-7810-772A-0ABF-22B696AEB07E}"/>
              </a:ext>
            </a:extLst>
          </p:cNvPr>
          <p:cNvSpPr>
            <a:spLocks noGrp="1"/>
          </p:cNvSpPr>
          <p:nvPr>
            <p:ph type="title"/>
          </p:nvPr>
        </p:nvSpPr>
        <p:spPr>
          <a:xfrm>
            <a:off x="838200" y="104775"/>
            <a:ext cx="10515600" cy="1325563"/>
          </a:xfrm>
        </p:spPr>
        <p:txBody>
          <a:bodyPr/>
          <a:lstStyle/>
          <a:p>
            <a:r>
              <a:rPr lang="en-US" dirty="0"/>
              <a:t>Tester and Developer Roles in Scrum-Agile</a:t>
            </a:r>
          </a:p>
        </p:txBody>
      </p:sp>
      <p:sp>
        <p:nvSpPr>
          <p:cNvPr id="3" name="Text Placeholder 2">
            <a:extLst>
              <a:ext uri="{FF2B5EF4-FFF2-40B4-BE49-F238E27FC236}">
                <a16:creationId xmlns:a16="http://schemas.microsoft.com/office/drawing/2014/main" id="{70396B96-73BD-E723-CCF5-B9AA586DDD66}"/>
              </a:ext>
            </a:extLst>
          </p:cNvPr>
          <p:cNvSpPr>
            <a:spLocks noGrp="1"/>
          </p:cNvSpPr>
          <p:nvPr>
            <p:ph type="body" idx="1"/>
          </p:nvPr>
        </p:nvSpPr>
        <p:spPr>
          <a:xfrm>
            <a:off x="925512" y="1018382"/>
            <a:ext cx="5157787" cy="823912"/>
          </a:xfrm>
        </p:spPr>
        <p:txBody>
          <a:bodyPr/>
          <a:lstStyle/>
          <a:p>
            <a:r>
              <a:rPr lang="en-US" b="1" dirty="0"/>
              <a:t>Tester Role</a:t>
            </a:r>
            <a:r>
              <a:rPr lang="en-US" dirty="0"/>
              <a:t>:</a:t>
            </a:r>
          </a:p>
        </p:txBody>
      </p:sp>
      <p:graphicFrame>
        <p:nvGraphicFramePr>
          <p:cNvPr id="13" name="Content Placeholder 3">
            <a:extLst>
              <a:ext uri="{FF2B5EF4-FFF2-40B4-BE49-F238E27FC236}">
                <a16:creationId xmlns:a16="http://schemas.microsoft.com/office/drawing/2014/main" id="{639E3E5C-5709-DF31-E5F5-C24A669FE785}"/>
              </a:ext>
            </a:extLst>
          </p:cNvPr>
          <p:cNvGraphicFramePr>
            <a:graphicFrameLocks noGrp="1"/>
          </p:cNvGraphicFramePr>
          <p:nvPr>
            <p:ph sz="half" idx="2"/>
          </p:nvPr>
        </p:nvGraphicFramePr>
        <p:xfrm>
          <a:off x="938213" y="1842294"/>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5F814730-5935-CD46-04BA-D89DF56738C1}"/>
              </a:ext>
            </a:extLst>
          </p:cNvPr>
          <p:cNvSpPr>
            <a:spLocks noGrp="1"/>
          </p:cNvSpPr>
          <p:nvPr>
            <p:ph type="body" sz="quarter" idx="3"/>
          </p:nvPr>
        </p:nvSpPr>
        <p:spPr>
          <a:xfrm>
            <a:off x="6257924" y="1018382"/>
            <a:ext cx="5183188" cy="823912"/>
          </a:xfrm>
        </p:spPr>
        <p:txBody>
          <a:bodyPr/>
          <a:lstStyle/>
          <a:p>
            <a:r>
              <a:rPr lang="en-US" b="1" dirty="0"/>
              <a:t>Developer Role</a:t>
            </a:r>
            <a:r>
              <a:rPr lang="en-US" dirty="0"/>
              <a:t>:</a:t>
            </a:r>
          </a:p>
        </p:txBody>
      </p:sp>
      <p:sp>
        <p:nvSpPr>
          <p:cNvPr id="6" name="Content Placeholder 5">
            <a:extLst>
              <a:ext uri="{FF2B5EF4-FFF2-40B4-BE49-F238E27FC236}">
                <a16:creationId xmlns:a16="http://schemas.microsoft.com/office/drawing/2014/main" id="{24A1E6E4-047C-B26F-E750-A9E796ADE695}"/>
              </a:ext>
            </a:extLst>
          </p:cNvPr>
          <p:cNvSpPr>
            <a:spLocks noGrp="1"/>
          </p:cNvSpPr>
          <p:nvPr>
            <p:ph sz="quarter" idx="4"/>
          </p:nvPr>
        </p:nvSpPr>
        <p:spPr>
          <a:xfrm>
            <a:off x="6257924" y="1842294"/>
            <a:ext cx="5183188" cy="3684588"/>
          </a:xfrm>
        </p:spPr>
        <p:txBody>
          <a:bodyPr>
            <a:normAutofit lnSpcReduction="10000"/>
          </a:bodyPr>
          <a:lstStyle/>
          <a:p>
            <a:r>
              <a:rPr lang="en-US" b="1" dirty="0"/>
              <a:t>Responsibilities</a:t>
            </a:r>
            <a:r>
              <a:rPr lang="en-US" dirty="0"/>
              <a:t>: Developers in a Scrum team are responsible for writing code, implementing features, and ensuring that all user stories are completed within the sprint. They work collaboratively with the Product Owner to understand the requirements and with the Scrum Master to overcome any obstacles during development.</a:t>
            </a:r>
          </a:p>
          <a:p>
            <a:r>
              <a:rPr lang="en-US" b="1" dirty="0"/>
              <a:t>Key Focus</a:t>
            </a:r>
            <a:r>
              <a:rPr lang="en-US" dirty="0"/>
              <a:t>: Creating high-quality software, adhering to coding standards, and delivering incremental improvements every sprint.</a:t>
            </a:r>
          </a:p>
        </p:txBody>
      </p:sp>
      <p:sp>
        <p:nvSpPr>
          <p:cNvPr id="11" name="TextBox 10">
            <a:extLst>
              <a:ext uri="{FF2B5EF4-FFF2-40B4-BE49-F238E27FC236}">
                <a16:creationId xmlns:a16="http://schemas.microsoft.com/office/drawing/2014/main" id="{F877FDDA-E700-2DF2-587C-28D0E1E17C25}"/>
              </a:ext>
            </a:extLst>
          </p:cNvPr>
          <p:cNvSpPr txBox="1"/>
          <p:nvPr/>
        </p:nvSpPr>
        <p:spPr>
          <a:xfrm>
            <a:off x="1052285" y="5239453"/>
            <a:ext cx="10784115" cy="1200329"/>
          </a:xfrm>
          <a:prstGeom prst="rect">
            <a:avLst/>
          </a:prstGeom>
          <a:noFill/>
        </p:spPr>
        <p:txBody>
          <a:bodyPr wrap="square" rtlCol="0">
            <a:spAutoFit/>
          </a:bodyPr>
          <a:lstStyle/>
          <a:p>
            <a:pPr algn="ctr"/>
            <a:r>
              <a:rPr lang="en-US" b="1" dirty="0"/>
              <a:t>Collaboration Between Developer and Tester</a:t>
            </a:r>
            <a:r>
              <a:rPr lang="en-US" dirty="0"/>
              <a:t>:</a:t>
            </a:r>
          </a:p>
          <a:p>
            <a:r>
              <a:rPr lang="en-US" dirty="0"/>
              <a:t> In Agile, developers and testers work together from the start of each sprint, often in a continuous feedback loop. This collaboration helps ensure that the software is not only built correctly but also meets quality standards at each stage.</a:t>
            </a:r>
          </a:p>
        </p:txBody>
      </p:sp>
    </p:spTree>
    <p:extLst>
      <p:ext uri="{BB962C8B-B14F-4D97-AF65-F5344CB8AC3E}">
        <p14:creationId xmlns:p14="http://schemas.microsoft.com/office/powerpoint/2010/main" val="1897221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E4D0-7810-772A-0ABF-22B696AEB07E}"/>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dirty="0"/>
              <a:t>Phases of the SDLC in Agile</a:t>
            </a:r>
          </a:p>
        </p:txBody>
      </p:sp>
      <p:graphicFrame>
        <p:nvGraphicFramePr>
          <p:cNvPr id="11" name="Text Placeholder 5">
            <a:extLst>
              <a:ext uri="{FF2B5EF4-FFF2-40B4-BE49-F238E27FC236}">
                <a16:creationId xmlns:a16="http://schemas.microsoft.com/office/drawing/2014/main" id="{5D26D9F0-BD65-7140-839E-247DB5F54A14}"/>
              </a:ext>
            </a:extLst>
          </p:cNvPr>
          <p:cNvGraphicFramePr>
            <a:graphicFrameLocks noGrp="1"/>
          </p:cNvGraphicFramePr>
          <p:nvPr>
            <p:ph sz="half" idx="2"/>
            <p:extLst>
              <p:ext uri="{D42A27DB-BD31-4B8C-83A1-F6EECF244321}">
                <p14:modId xmlns:p14="http://schemas.microsoft.com/office/powerpoint/2010/main" val="3951538556"/>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5351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E4D0-7810-772A-0ABF-22B696AEB07E}"/>
              </a:ext>
            </a:extLst>
          </p:cNvPr>
          <p:cNvSpPr>
            <a:spLocks noGrp="1"/>
          </p:cNvSpPr>
          <p:nvPr>
            <p:ph type="title"/>
          </p:nvPr>
        </p:nvSpPr>
        <p:spPr/>
        <p:txBody>
          <a:bodyPr/>
          <a:lstStyle/>
          <a:p>
            <a:r>
              <a:rPr lang="en-US" dirty="0"/>
              <a:t>Waterfall vs. Agile: A Comparison</a:t>
            </a:r>
          </a:p>
        </p:txBody>
      </p:sp>
      <p:sp>
        <p:nvSpPr>
          <p:cNvPr id="10" name="Text Placeholder 9">
            <a:extLst>
              <a:ext uri="{FF2B5EF4-FFF2-40B4-BE49-F238E27FC236}">
                <a16:creationId xmlns:a16="http://schemas.microsoft.com/office/drawing/2014/main" id="{0C891C34-4283-E43F-FF1B-562DBB9E2358}"/>
              </a:ext>
            </a:extLst>
          </p:cNvPr>
          <p:cNvSpPr>
            <a:spLocks noGrp="1"/>
          </p:cNvSpPr>
          <p:nvPr>
            <p:ph type="body" idx="1"/>
          </p:nvPr>
        </p:nvSpPr>
        <p:spPr>
          <a:xfrm>
            <a:off x="938213" y="1057161"/>
            <a:ext cx="5157787" cy="823912"/>
          </a:xfrm>
        </p:spPr>
        <p:txBody>
          <a:bodyPr/>
          <a:lstStyle/>
          <a:p>
            <a:r>
              <a:rPr lang="en-US" b="1" dirty="0"/>
              <a:t>Waterfall Model</a:t>
            </a:r>
            <a:r>
              <a:rPr lang="en-US" dirty="0"/>
              <a:t>:</a:t>
            </a:r>
          </a:p>
        </p:txBody>
      </p:sp>
      <p:graphicFrame>
        <p:nvGraphicFramePr>
          <p:cNvPr id="17" name="Content Placeholder 10">
            <a:extLst>
              <a:ext uri="{FF2B5EF4-FFF2-40B4-BE49-F238E27FC236}">
                <a16:creationId xmlns:a16="http://schemas.microsoft.com/office/drawing/2014/main" id="{E74B8834-59A4-AE39-431B-4E448E5B94B1}"/>
              </a:ext>
            </a:extLst>
          </p:cNvPr>
          <p:cNvGraphicFramePr>
            <a:graphicFrameLocks noGrp="1"/>
          </p:cNvGraphicFramePr>
          <p:nvPr>
            <p:ph sz="half" idx="2"/>
            <p:extLst>
              <p:ext uri="{D42A27DB-BD31-4B8C-83A1-F6EECF244321}">
                <p14:modId xmlns:p14="http://schemas.microsoft.com/office/powerpoint/2010/main" val="3020133131"/>
              </p:ext>
            </p:extLst>
          </p:nvPr>
        </p:nvGraphicFramePr>
        <p:xfrm>
          <a:off x="862014" y="1853248"/>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5">
            <a:extLst>
              <a:ext uri="{FF2B5EF4-FFF2-40B4-BE49-F238E27FC236}">
                <a16:creationId xmlns:a16="http://schemas.microsoft.com/office/drawing/2014/main" id="{AA0D4FAB-5AD5-9302-FAB3-0DDAFD28ED76}"/>
              </a:ext>
            </a:extLst>
          </p:cNvPr>
          <p:cNvSpPr>
            <a:spLocks noGrp="1"/>
          </p:cNvSpPr>
          <p:nvPr>
            <p:ph type="body" sz="quarter" idx="3"/>
          </p:nvPr>
        </p:nvSpPr>
        <p:spPr>
          <a:xfrm>
            <a:off x="6409700" y="1542348"/>
            <a:ext cx="4645152" cy="802237"/>
          </a:xfrm>
        </p:spPr>
        <p:txBody>
          <a:bodyPr/>
          <a:lstStyle/>
          <a:p>
            <a:r>
              <a:rPr lang="en-US" b="1" dirty="0"/>
              <a:t>Agile Approach</a:t>
            </a:r>
            <a:r>
              <a:rPr lang="en-US" dirty="0"/>
              <a:t>:</a:t>
            </a:r>
          </a:p>
          <a:p>
            <a:endParaRPr lang="en-US" dirty="0"/>
          </a:p>
        </p:txBody>
      </p:sp>
      <p:sp>
        <p:nvSpPr>
          <p:cNvPr id="4" name="Content Placeholder 3">
            <a:extLst>
              <a:ext uri="{FF2B5EF4-FFF2-40B4-BE49-F238E27FC236}">
                <a16:creationId xmlns:a16="http://schemas.microsoft.com/office/drawing/2014/main" id="{6873CC11-72CC-EAC2-5EEC-C69EC15C2046}"/>
              </a:ext>
            </a:extLst>
          </p:cNvPr>
          <p:cNvSpPr>
            <a:spLocks noGrp="1"/>
          </p:cNvSpPr>
          <p:nvPr>
            <p:ph sz="quarter" idx="4"/>
          </p:nvPr>
        </p:nvSpPr>
        <p:spPr>
          <a:xfrm>
            <a:off x="6146798" y="1956597"/>
            <a:ext cx="5183188" cy="3684588"/>
          </a:xfrm>
        </p:spPr>
        <p:txBody>
          <a:bodyPr>
            <a:normAutofit fontScale="92500" lnSpcReduction="20000"/>
          </a:bodyPr>
          <a:lstStyle/>
          <a:p>
            <a:r>
              <a:rPr lang="en-US" b="1" dirty="0"/>
              <a:t>Structure</a:t>
            </a:r>
            <a:r>
              <a:rPr lang="en-US" dirty="0"/>
              <a:t>: Iterative and incremental. The product is developed in small, manageable pieces with regular feedback loops. Each sprint results in a potentially shippable increment.</a:t>
            </a:r>
          </a:p>
          <a:p>
            <a:r>
              <a:rPr lang="en-US" b="1" dirty="0"/>
              <a:t>Key Characteristics</a:t>
            </a:r>
            <a:r>
              <a:rPr lang="en-US" dirty="0"/>
              <a:t>: Flexible, collaborative, customer-focused, and adaptable to changes throughout the project.</a:t>
            </a:r>
          </a:p>
          <a:p>
            <a:r>
              <a:rPr lang="en-US" b="1" dirty="0"/>
              <a:t>Pros</a:t>
            </a:r>
            <a:r>
              <a:rPr lang="en-US" dirty="0"/>
              <a:t>: Embraces change, encourages continuous feedback, delivers faster, promotes team collaboration.</a:t>
            </a:r>
          </a:p>
          <a:p>
            <a:r>
              <a:rPr lang="en-US" b="1" dirty="0"/>
              <a:t>Cons</a:t>
            </a:r>
            <a:r>
              <a:rPr lang="en-US" dirty="0"/>
              <a:t>: Can be challenging to scale for larger teams, requires active customer involvement, and can be unpredictable in terms of final project scope.</a:t>
            </a:r>
          </a:p>
        </p:txBody>
      </p:sp>
      <p:sp>
        <p:nvSpPr>
          <p:cNvPr id="13" name="TextBox 12">
            <a:extLst>
              <a:ext uri="{FF2B5EF4-FFF2-40B4-BE49-F238E27FC236}">
                <a16:creationId xmlns:a16="http://schemas.microsoft.com/office/drawing/2014/main" id="{9419D7BC-BA84-3395-3C4C-F23B44763DEF}"/>
              </a:ext>
            </a:extLst>
          </p:cNvPr>
          <p:cNvSpPr txBox="1"/>
          <p:nvPr/>
        </p:nvSpPr>
        <p:spPr>
          <a:xfrm>
            <a:off x="1259114" y="5349239"/>
            <a:ext cx="9826171" cy="1754326"/>
          </a:xfrm>
          <a:prstGeom prst="rect">
            <a:avLst/>
          </a:prstGeom>
          <a:noFill/>
        </p:spPr>
        <p:txBody>
          <a:bodyPr wrap="square" rtlCol="0">
            <a:spAutoFit/>
          </a:bodyPr>
          <a:lstStyle/>
          <a:p>
            <a:r>
              <a:rPr lang="en-US" b="1" dirty="0"/>
              <a:t>Key Differences</a:t>
            </a:r>
            <a:r>
              <a:rPr lang="en-US" dirty="0"/>
              <a:t>:</a:t>
            </a:r>
          </a:p>
          <a:p>
            <a:pPr>
              <a:buFont typeface="Arial" panose="020B0604020202020204" pitchFamily="34" charset="0"/>
              <a:buChar char="•"/>
            </a:pPr>
            <a:r>
              <a:rPr lang="en-US" dirty="0"/>
              <a:t>Waterfall is a linear process with less flexibility, while Agile is iterative and can adapt to changes at any point.</a:t>
            </a:r>
          </a:p>
          <a:p>
            <a:pPr>
              <a:buFont typeface="Arial" panose="020B0604020202020204" pitchFamily="34" charset="0"/>
              <a:buChar char="•"/>
            </a:pPr>
            <a:r>
              <a:rPr lang="en-US" dirty="0"/>
              <a:t>Waterfall may take longer to deliver a product (as all stages must be completed), whereas Agile delivers a product incrementally with faster turnaround.</a:t>
            </a:r>
          </a:p>
          <a:p>
            <a:endParaRPr lang="en-US" b="1" dirty="0"/>
          </a:p>
        </p:txBody>
      </p:sp>
    </p:spTree>
    <p:extLst>
      <p:ext uri="{BB962C8B-B14F-4D97-AF65-F5344CB8AC3E}">
        <p14:creationId xmlns:p14="http://schemas.microsoft.com/office/powerpoint/2010/main" val="186063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E4D0-7810-772A-0ABF-22B696AEB07E}"/>
              </a:ext>
            </a:extLst>
          </p:cNvPr>
          <p:cNvSpPr>
            <a:spLocks noGrp="1"/>
          </p:cNvSpPr>
          <p:nvPr>
            <p:ph type="title"/>
          </p:nvPr>
        </p:nvSpPr>
        <p:spPr/>
        <p:txBody>
          <a:bodyPr/>
          <a:lstStyle/>
          <a:p>
            <a:r>
              <a:rPr lang="en-US" dirty="0"/>
              <a:t>Waterfall vs. Agile: Application to SNHU Travel</a:t>
            </a:r>
          </a:p>
        </p:txBody>
      </p:sp>
      <p:sp>
        <p:nvSpPr>
          <p:cNvPr id="3" name="Rectangle 1">
            <a:extLst>
              <a:ext uri="{FF2B5EF4-FFF2-40B4-BE49-F238E27FC236}">
                <a16:creationId xmlns:a16="http://schemas.microsoft.com/office/drawing/2014/main" id="{94754BFB-1A1B-2FF7-5347-A0256BD47F84}"/>
              </a:ext>
            </a:extLst>
          </p:cNvPr>
          <p:cNvSpPr>
            <a:spLocks noGrp="1" noChangeArrowheads="1"/>
          </p:cNvSpPr>
          <p:nvPr>
            <p:ph sz="half" idx="2"/>
          </p:nvPr>
        </p:nvSpPr>
        <p:spPr bwMode="auto">
          <a:xfrm>
            <a:off x="957486" y="2846536"/>
            <a:ext cx="4663668" cy="3236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b="1" dirty="0"/>
              <a:t>Waterfall Impact</a:t>
            </a:r>
            <a:r>
              <a:rPr lang="en-US" sz="1400" dirty="0"/>
              <a:t>:</a:t>
            </a:r>
          </a:p>
          <a:p>
            <a:pPr>
              <a:buFont typeface="Arial" panose="020B0604020202020204" pitchFamily="34" charset="0"/>
              <a:buChar char="•"/>
            </a:pPr>
            <a:r>
              <a:rPr lang="en-US" sz="1400" b="1" dirty="0"/>
              <a:t>Impact of Changes</a:t>
            </a:r>
            <a:r>
              <a:rPr lang="en-US" sz="1400" dirty="0"/>
              <a:t>: In the Waterfall model, once a phase is completed (e.g., the design phase), it is difficult and costly to go back and make significant changes. If new requirements or a change in scope occurred, it could cause significant delays, force rework in earlier phases (such as design or development), and may even result in an extended timeline or additional costs.</a:t>
            </a:r>
          </a:p>
          <a:p>
            <a:pPr marL="0" marR="0" lvl="0" indent="0" algn="l" defTabSz="914400" rtl="0" eaLnBrk="0" fontAlgn="base" latinLnBrk="0" hangingPunct="0">
              <a:lnSpc>
                <a:spcPct val="100000"/>
              </a:lnSpc>
              <a:spcBef>
                <a:spcPct val="0"/>
              </a:spcBef>
              <a:spcAft>
                <a:spcPct val="0"/>
              </a:spcAft>
              <a:buClrTx/>
              <a:buSzTx/>
              <a:buFontTx/>
              <a:buNone/>
              <a:tabLst/>
            </a:pPr>
            <a:r>
              <a:rPr lang="en-US" sz="1400" b="1" dirty="0"/>
              <a:t>Lack of Flexibility</a:t>
            </a:r>
            <a:r>
              <a:rPr lang="en-US" sz="1400" dirty="0"/>
              <a:t>: Waterfall doesn't accommodate changes well. Thus, if customer feedback came in late, it would be difficult to implement those changes within the same development cycle.</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A4C6372-FBA8-64AA-FBA0-10A8A9E5AF2B}"/>
              </a:ext>
            </a:extLst>
          </p:cNvPr>
          <p:cNvSpPr txBox="1"/>
          <p:nvPr/>
        </p:nvSpPr>
        <p:spPr>
          <a:xfrm>
            <a:off x="5872479" y="2789318"/>
            <a:ext cx="4773061" cy="2739211"/>
          </a:xfrm>
          <a:prstGeom prst="rect">
            <a:avLst/>
          </a:prstGeom>
          <a:noFill/>
        </p:spPr>
        <p:txBody>
          <a:bodyPr wrap="square" rtlCol="0">
            <a:spAutoFit/>
          </a:bodyPr>
          <a:lstStyle/>
          <a:p>
            <a:r>
              <a:rPr lang="en-US" sz="1400" b="1" dirty="0"/>
              <a:t>Agile Impact</a:t>
            </a:r>
            <a:r>
              <a:rPr lang="en-US" sz="1400" dirty="0"/>
              <a:t>:</a:t>
            </a:r>
          </a:p>
          <a:p>
            <a:pPr>
              <a:buFont typeface="Arial" panose="020B0604020202020204" pitchFamily="34" charset="0"/>
              <a:buChar char="•"/>
            </a:pPr>
            <a:r>
              <a:rPr lang="en-US" sz="1400" b="1" dirty="0"/>
              <a:t>Adaptability</a:t>
            </a:r>
            <a:r>
              <a:rPr lang="en-US" sz="1400" dirty="0"/>
              <a:t>: In an Agile environment, changes are handled more seamlessly. At the start of each sprint, the team can adjust the backlog to prioritize new features or shift focus based on the latest client feedback.</a:t>
            </a:r>
          </a:p>
          <a:p>
            <a:pPr>
              <a:buFont typeface="Arial" panose="020B0604020202020204" pitchFamily="34" charset="0"/>
              <a:buChar char="•"/>
            </a:pPr>
            <a:r>
              <a:rPr lang="en-US" sz="1400" b="1" dirty="0"/>
              <a:t>Incremental Delivery</a:t>
            </a:r>
            <a:r>
              <a:rPr lang="en-US" sz="1400" dirty="0"/>
              <a:t>: With Agile, even if changes are requested midway, the product is delivered incrementally, so the team can easily adjust the scope for the upcoming sprints without major disruptions to the overall project.</a:t>
            </a:r>
          </a:p>
          <a:p>
            <a:endParaRPr lang="en-US" dirty="0"/>
          </a:p>
        </p:txBody>
      </p:sp>
      <p:sp>
        <p:nvSpPr>
          <p:cNvPr id="8" name="TextBox 7">
            <a:extLst>
              <a:ext uri="{FF2B5EF4-FFF2-40B4-BE49-F238E27FC236}">
                <a16:creationId xmlns:a16="http://schemas.microsoft.com/office/drawing/2014/main" id="{00CAA617-BBE6-5E95-9F4F-FA22CBD00566}"/>
              </a:ext>
            </a:extLst>
          </p:cNvPr>
          <p:cNvSpPr txBox="1"/>
          <p:nvPr/>
        </p:nvSpPr>
        <p:spPr>
          <a:xfrm>
            <a:off x="1371600" y="1813774"/>
            <a:ext cx="9448800" cy="92333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b="1" dirty="0"/>
              <a:t>Scenario</a:t>
            </a:r>
            <a:r>
              <a:rPr lang="en-US" sz="1800" dirty="0"/>
              <a:t>: During the development of the SNHU Travel application, suppose there was a major change in requirements midway through the project (e.g., a change in the target audience or a new feature requested by the client).</a:t>
            </a:r>
          </a:p>
        </p:txBody>
      </p:sp>
    </p:spTree>
    <p:extLst>
      <p:ext uri="{BB962C8B-B14F-4D97-AF65-F5344CB8AC3E}">
        <p14:creationId xmlns:p14="http://schemas.microsoft.com/office/powerpoint/2010/main" val="69740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E4D0-7810-772A-0ABF-22B696AEB07E}"/>
              </a:ext>
            </a:extLst>
          </p:cNvPr>
          <p:cNvSpPr>
            <a:spLocks noGrp="1"/>
          </p:cNvSpPr>
          <p:nvPr>
            <p:ph type="title"/>
          </p:nvPr>
        </p:nvSpPr>
        <p:spPr/>
        <p:txBody>
          <a:bodyPr/>
          <a:lstStyle/>
          <a:p>
            <a:r>
              <a:rPr lang="en-US" dirty="0"/>
              <a:t>Choosing Between Waterfall and Agile</a:t>
            </a:r>
            <a:br>
              <a:rPr lang="en-US" dirty="0"/>
            </a:br>
            <a:r>
              <a:rPr lang="en-US" sz="1800" b="1" dirty="0"/>
              <a:t>Factors to Consider</a:t>
            </a:r>
            <a:r>
              <a:rPr lang="en-US" sz="1800" dirty="0"/>
              <a:t>:</a:t>
            </a:r>
          </a:p>
        </p:txBody>
      </p:sp>
      <p:sp>
        <p:nvSpPr>
          <p:cNvPr id="11" name="Content Placeholder 10">
            <a:extLst>
              <a:ext uri="{FF2B5EF4-FFF2-40B4-BE49-F238E27FC236}">
                <a16:creationId xmlns:a16="http://schemas.microsoft.com/office/drawing/2014/main" id="{8EB87A49-E1FC-8E1E-53B8-370AC39E506C}"/>
              </a:ext>
            </a:extLst>
          </p:cNvPr>
          <p:cNvSpPr>
            <a:spLocks noGrp="1"/>
          </p:cNvSpPr>
          <p:nvPr>
            <p:ph sz="half" idx="2"/>
          </p:nvPr>
        </p:nvSpPr>
        <p:spPr>
          <a:xfrm>
            <a:off x="1568489" y="2888185"/>
            <a:ext cx="4302905" cy="2109334"/>
          </a:xfrm>
        </p:spPr>
        <p:txBody>
          <a:bodyPr>
            <a:normAutofit fontScale="92500" lnSpcReduction="20000"/>
          </a:bodyPr>
          <a:lstStyle/>
          <a:p>
            <a:r>
              <a:rPr lang="en-US" b="1" dirty="0"/>
              <a:t>When to Choose Agile</a:t>
            </a:r>
            <a:r>
              <a:rPr lang="en-US" dirty="0"/>
              <a:t>:</a:t>
            </a:r>
          </a:p>
          <a:p>
            <a:pPr>
              <a:buFont typeface="Arial" panose="020B0604020202020204" pitchFamily="34" charset="0"/>
              <a:buChar char="•"/>
            </a:pPr>
            <a:r>
              <a:rPr lang="en-US" dirty="0"/>
              <a:t>Projects with changing requirements, high customer collaboration, and the need for frequent releases or updates.</a:t>
            </a:r>
          </a:p>
          <a:p>
            <a:pPr>
              <a:buFont typeface="Arial" panose="020B0604020202020204" pitchFamily="34" charset="0"/>
              <a:buChar char="•"/>
            </a:pPr>
            <a:r>
              <a:rPr lang="en-US" dirty="0"/>
              <a:t>Projects that need to deliver value quickly, with constant iterations and improvements based on feedback.</a:t>
            </a:r>
          </a:p>
          <a:p>
            <a:endParaRPr lang="en-US" dirty="0"/>
          </a:p>
        </p:txBody>
      </p:sp>
      <p:sp>
        <p:nvSpPr>
          <p:cNvPr id="5" name="TextBox 4">
            <a:extLst>
              <a:ext uri="{FF2B5EF4-FFF2-40B4-BE49-F238E27FC236}">
                <a16:creationId xmlns:a16="http://schemas.microsoft.com/office/drawing/2014/main" id="{851625B2-DEC6-E676-823B-DB8B672D386D}"/>
              </a:ext>
            </a:extLst>
          </p:cNvPr>
          <p:cNvSpPr txBox="1"/>
          <p:nvPr/>
        </p:nvSpPr>
        <p:spPr>
          <a:xfrm>
            <a:off x="6441906" y="2782852"/>
            <a:ext cx="3715657" cy="2308324"/>
          </a:xfrm>
          <a:prstGeom prst="rect">
            <a:avLst/>
          </a:prstGeom>
          <a:noFill/>
        </p:spPr>
        <p:txBody>
          <a:bodyPr wrap="square" rtlCol="0">
            <a:spAutoFit/>
          </a:bodyPr>
          <a:lstStyle/>
          <a:p>
            <a:r>
              <a:rPr lang="en-US" b="1" dirty="0"/>
              <a:t>When to Choose Waterfall</a:t>
            </a:r>
            <a:r>
              <a:rPr lang="en-US" dirty="0"/>
              <a:t>:</a:t>
            </a:r>
          </a:p>
          <a:p>
            <a:pPr>
              <a:buFont typeface="Arial" panose="020B0604020202020204" pitchFamily="34" charset="0"/>
              <a:buChar char="•"/>
            </a:pPr>
            <a:r>
              <a:rPr lang="en-US" dirty="0"/>
              <a:t>Projects with well-defined and unchanging requirements, where the process can be clearly outlined from the beginning.</a:t>
            </a:r>
          </a:p>
          <a:p>
            <a:pPr>
              <a:buFont typeface="Arial" panose="020B0604020202020204" pitchFamily="34" charset="0"/>
              <a:buChar char="•"/>
            </a:pPr>
            <a:r>
              <a:rPr lang="en-US" dirty="0"/>
              <a:t>Smaller projects or when the cost of making changes mid-project is too high</a:t>
            </a:r>
          </a:p>
        </p:txBody>
      </p:sp>
    </p:spTree>
    <p:extLst>
      <p:ext uri="{BB962C8B-B14F-4D97-AF65-F5344CB8AC3E}">
        <p14:creationId xmlns:p14="http://schemas.microsoft.com/office/powerpoint/2010/main" val="1198387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E4D0-7810-772A-0ABF-22B696AEB07E}"/>
              </a:ext>
            </a:extLst>
          </p:cNvPr>
          <p:cNvSpPr>
            <a:spLocks noGrp="1"/>
          </p:cNvSpPr>
          <p:nvPr>
            <p:ph type="title"/>
          </p:nvPr>
        </p:nvSpPr>
        <p:spPr/>
        <p:txBody>
          <a:bodyPr/>
          <a:lstStyle/>
          <a:p>
            <a:r>
              <a:rPr lang="en-US" dirty="0"/>
              <a:t>Conclusion and Recommendations</a:t>
            </a:r>
          </a:p>
        </p:txBody>
      </p:sp>
      <p:sp>
        <p:nvSpPr>
          <p:cNvPr id="10" name="Text Placeholder 9">
            <a:extLst>
              <a:ext uri="{FF2B5EF4-FFF2-40B4-BE49-F238E27FC236}">
                <a16:creationId xmlns:a16="http://schemas.microsoft.com/office/drawing/2014/main" id="{0C891C34-4283-E43F-FF1B-562DBB9E2358}"/>
              </a:ext>
            </a:extLst>
          </p:cNvPr>
          <p:cNvSpPr>
            <a:spLocks noGrp="1"/>
          </p:cNvSpPr>
          <p:nvPr>
            <p:ph type="body" idx="1"/>
          </p:nvPr>
        </p:nvSpPr>
        <p:spPr>
          <a:xfrm>
            <a:off x="1444752" y="1400426"/>
            <a:ext cx="9054806" cy="823912"/>
          </a:xfrm>
        </p:spPr>
        <p:txBody>
          <a:bodyPr/>
          <a:lstStyle/>
          <a:p>
            <a:r>
              <a:rPr lang="en-US" b="1" dirty="0"/>
              <a:t>Recommendations for </a:t>
            </a:r>
            <a:r>
              <a:rPr lang="en-US" b="1" dirty="0" err="1"/>
              <a:t>ChadaTech</a:t>
            </a:r>
            <a:r>
              <a:rPr lang="en-US" dirty="0"/>
              <a:t>:</a:t>
            </a:r>
          </a:p>
          <a:p>
            <a:endParaRPr lang="en-US" dirty="0"/>
          </a:p>
        </p:txBody>
      </p:sp>
      <p:graphicFrame>
        <p:nvGraphicFramePr>
          <p:cNvPr id="13" name="Content Placeholder 10">
            <a:extLst>
              <a:ext uri="{FF2B5EF4-FFF2-40B4-BE49-F238E27FC236}">
                <a16:creationId xmlns:a16="http://schemas.microsoft.com/office/drawing/2014/main" id="{D3793C26-C0EC-49F6-7C2D-DF181AA9F4CF}"/>
              </a:ext>
            </a:extLst>
          </p:cNvPr>
          <p:cNvGraphicFramePr>
            <a:graphicFrameLocks noGrp="1"/>
          </p:cNvGraphicFramePr>
          <p:nvPr>
            <p:ph sz="half" idx="2"/>
            <p:extLst>
              <p:ext uri="{D42A27DB-BD31-4B8C-83A1-F6EECF244321}">
                <p14:modId xmlns:p14="http://schemas.microsoft.com/office/powerpoint/2010/main" val="669328438"/>
              </p:ext>
            </p:extLst>
          </p:nvPr>
        </p:nvGraphicFramePr>
        <p:xfrm>
          <a:off x="1107867" y="1783713"/>
          <a:ext cx="4448048" cy="61269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6E93F663-396E-92B7-DDA9-07B8EFE44A1A}"/>
              </a:ext>
            </a:extLst>
          </p:cNvPr>
          <p:cNvSpPr txBox="1"/>
          <p:nvPr/>
        </p:nvSpPr>
        <p:spPr>
          <a:xfrm>
            <a:off x="6096000" y="1787006"/>
            <a:ext cx="5259388" cy="4832092"/>
          </a:xfrm>
          <a:prstGeom prst="rect">
            <a:avLst/>
          </a:prstGeom>
          <a:noFill/>
        </p:spPr>
        <p:txBody>
          <a:bodyPr wrap="square" rtlCol="0">
            <a:spAutoFit/>
          </a:bodyPr>
          <a:lstStyle/>
          <a:p>
            <a:r>
              <a:rPr lang="en-US" sz="1600" b="1" dirty="0"/>
              <a:t>Pilot Agile in Additional Teams</a:t>
            </a:r>
            <a:r>
              <a:rPr lang="en-US" sz="1600" dirty="0"/>
              <a:t>: Given the positive results from the pilot phase with SNHU Travel, we recommend expanding Agile adoption to other development teams within </a:t>
            </a:r>
            <a:r>
              <a:rPr lang="en-US" sz="1600" dirty="0" err="1"/>
              <a:t>ChadaTech</a:t>
            </a:r>
            <a:r>
              <a:rPr lang="en-US" sz="1600" dirty="0"/>
              <a:t>. This would help the company gain more experience with Agile and refine its processes.</a:t>
            </a:r>
          </a:p>
          <a:p>
            <a:r>
              <a:rPr lang="en-US" sz="1600" b="1" dirty="0"/>
              <a:t>Ongoing Training</a:t>
            </a:r>
            <a:r>
              <a:rPr lang="en-US" sz="1600" dirty="0"/>
              <a:t>: To ensure successful implementation, continuous training for Scrum Masters, Product Owners, and Development Teams is essential. This will ensure everyone understands their roles and can effectively contribute to the Scrum process.</a:t>
            </a:r>
          </a:p>
          <a:p>
            <a:r>
              <a:rPr lang="en-US" sz="1600" b="1" dirty="0"/>
              <a:t>Balanced Approach</a:t>
            </a:r>
            <a:r>
              <a:rPr lang="en-US" sz="1600" dirty="0"/>
              <a:t>: While Agile offers many advantages, Waterfall could still be appropriate for certain projects with fixed requirements. It is important to consider each project’s unique needs and select the best methodology accordingly.</a:t>
            </a:r>
          </a:p>
          <a:p>
            <a:endParaRPr lang="en-US" dirty="0"/>
          </a:p>
          <a:p>
            <a:endParaRPr lang="en-US" dirty="0"/>
          </a:p>
        </p:txBody>
      </p:sp>
    </p:spTree>
    <p:extLst>
      <p:ext uri="{BB962C8B-B14F-4D97-AF65-F5344CB8AC3E}">
        <p14:creationId xmlns:p14="http://schemas.microsoft.com/office/powerpoint/2010/main" val="10099130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8E00D1-8EA3-4E42-801D-0253E1EAFC21}">
  <ds:schemaRefs>
    <ds:schemaRef ds:uri="http://schemas.microsoft.com/sharepoint/v3/contenttype/forms"/>
  </ds:schemaRefs>
</ds:datastoreItem>
</file>

<file path=customXml/itemProps2.xml><?xml version="1.0" encoding="utf-8"?>
<ds:datastoreItem xmlns:ds="http://schemas.openxmlformats.org/officeDocument/2006/customXml" ds:itemID="{99919F73-B6C2-4A43-95E2-833EC48925F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BC329F5-30EE-4BF7-AA2A-B837B51416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13045</TotalTime>
  <Words>1600</Words>
  <Application>Microsoft Office PowerPoint</Application>
  <PresentationFormat>Widescreen</PresentationFormat>
  <Paragraphs>71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Times New Roman</vt:lpstr>
      <vt:lpstr>Wingdings 3</vt:lpstr>
      <vt:lpstr>Ion</vt:lpstr>
      <vt:lpstr>Sprint Review and Retrospective: Transition to Agile at ChadaTech</vt:lpstr>
      <vt:lpstr>Introduction</vt:lpstr>
      <vt:lpstr>Scrum-Agile Team Roles</vt:lpstr>
      <vt:lpstr>Tester and Developer Roles in Scrum-Agile</vt:lpstr>
      <vt:lpstr>Phases of the SDLC in Agile</vt:lpstr>
      <vt:lpstr>Waterfall vs. Agile: A Comparison</vt:lpstr>
      <vt:lpstr>Waterfall vs. Agile: Application to SNHU Travel</vt:lpstr>
      <vt:lpstr>Choosing Between Waterfall and Agile Factors to Consider:</vt:lpstr>
      <vt:lpstr>Conclusion and 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shift to agile</dc:title>
  <dc:creator>Nadeau, Jennifer</dc:creator>
  <cp:lastModifiedBy>Kwon, Eddy</cp:lastModifiedBy>
  <cp:revision>8</cp:revision>
  <dcterms:created xsi:type="dcterms:W3CDTF">2022-08-05T20:31:17Z</dcterms:created>
  <dcterms:modified xsi:type="dcterms:W3CDTF">2025-02-24T16:33:21Z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