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Roboto"/>
      <p:regular r:id="rId40"/>
      <p:bold r:id="rId41"/>
      <p:italic r:id="rId42"/>
      <p:boldItalic r:id="rId43"/>
    </p:embeddedFont>
    <p:embeddedFont>
      <p:font typeface="Lora"/>
      <p:regular r:id="rId44"/>
      <p:bold r:id="rId45"/>
      <p:italic r:id="rId46"/>
      <p:boldItalic r:id="rId47"/>
    </p:embeddedFont>
    <p:embeddedFont>
      <p:font typeface="Quattrocento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Lora-regular.fntdata"/><Relationship Id="rId43" Type="http://schemas.openxmlformats.org/officeDocument/2006/relationships/font" Target="fonts/Roboto-boldItalic.fntdata"/><Relationship Id="rId46" Type="http://schemas.openxmlformats.org/officeDocument/2006/relationships/font" Target="fonts/Lora-italic.fntdata"/><Relationship Id="rId45" Type="http://schemas.openxmlformats.org/officeDocument/2006/relationships/font" Target="fonts/Lor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QuattrocentoSans-regular.fntdata"/><Relationship Id="rId47" Type="http://schemas.openxmlformats.org/officeDocument/2006/relationships/font" Target="fonts/Lora-boldItalic.fntdata"/><Relationship Id="rId49" Type="http://schemas.openxmlformats.org/officeDocument/2006/relationships/font" Target="fonts/Quattrocento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QuattrocentoSans-boldItalic.fntdata"/><Relationship Id="rId50" Type="http://schemas.openxmlformats.org/officeDocument/2006/relationships/font" Target="fonts/Quattrocento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4ab056e4e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4ab056e4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4a257ada3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4a257ada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4ab056e4e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4ab056e4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4ab056e4e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4ab056e4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4ab056e4e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4ab056e4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4ab056e4e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24ab056e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4a257ada3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4a257ada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24ab056e4e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24ab056e4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4ab056e4e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4ab056e4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4a257ada3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24a257ada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4a257ada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4a257ad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24a257ada3_0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24a257ada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4a257ada3_0_2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4a257ada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4ab056e4e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4ab056e4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24ab056e4e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24ab056e4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24ab056e4e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24ab056e4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24a257ada3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24a257ada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24a3cba049_3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24a3cba04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24a3cba049_3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24a3cba049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24a3cba049_3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24a3cba049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4a3cba049_3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4a3cba049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24a3cba049_3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24a3cba049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24a3cba049_3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24a3cba049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24a257ada3_0_2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24a257ada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24a3cba049_3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24a3cba04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24a3cba049_3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24a3cba049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5a3b4cb58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5a3b4cb5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4a257ada3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4a257ada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4a257ada3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4a257ad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4ab056e4e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4ab056e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2" name="Google Shape;12;p2"/>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5" name="Shape 65"/>
        <p:cNvGrpSpPr/>
        <p:nvPr/>
      </p:nvGrpSpPr>
      <p:grpSpPr>
        <a:xfrm>
          <a:off x="0" y="0"/>
          <a:ext cx="0" cy="0"/>
          <a:chOff x="0" y="0"/>
          <a:chExt cx="0" cy="0"/>
        </a:xfrm>
      </p:grpSpPr>
      <p:sp>
        <p:nvSpPr>
          <p:cNvPr id="66" name="Google Shape;66;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15" name="Google Shape;15;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6" name="Google Shape;16;p3"/>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8" name="Google Shape;18;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19" name="Google Shape;19;p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algn="ctr">
              <a:spcBef>
                <a:spcPts val="0"/>
              </a:spcBef>
              <a:spcAft>
                <a:spcPts val="0"/>
              </a:spcAft>
              <a:buSzPts val="2400"/>
              <a:buFont typeface="Lora"/>
              <a:buChar char="■"/>
              <a:defRPr i="1" sz="2400">
                <a:latin typeface="Lora"/>
                <a:ea typeface="Lora"/>
                <a:cs typeface="Lora"/>
                <a:sym typeface="Lora"/>
              </a:defRPr>
            </a:lvl9pPr>
          </a:lstStyle>
          <a:p/>
        </p:txBody>
      </p:sp>
      <p:cxnSp>
        <p:nvCxnSpPr>
          <p:cNvPr id="22" name="Google Shape;22;p4"/>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3" name="Google Shape;23;p4"/>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25" name="Google Shape;25;p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28" name="Google Shape;28;p5"/>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0" name="Google Shape;30;p5"/>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1" name="Google Shape;31;p5"/>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2" name="Google Shape;32;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5" name="Google Shape;35;p6"/>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2" type="body"/>
          </p:nvPr>
        </p:nvSpPr>
        <p:spPr>
          <a:xfrm>
            <a:off x="5012916"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7" name="Google Shape;37;p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8" name="Google Shape;38;p6"/>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0" name="Google Shape;40;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1" name="Shape 41"/>
        <p:cNvGrpSpPr/>
        <p:nvPr/>
      </p:nvGrpSpPr>
      <p:grpSpPr>
        <a:xfrm>
          <a:off x="0" y="0"/>
          <a:ext cx="0" cy="0"/>
          <a:chOff x="0" y="0"/>
          <a:chExt cx="0" cy="0"/>
        </a:xfrm>
      </p:grpSpPr>
      <p:sp>
        <p:nvSpPr>
          <p:cNvPr id="42" name="Google Shape;42;p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3" name="Google Shape;43;p7"/>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4" name="Google Shape;44;p7"/>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5" name="Google Shape;45;p7"/>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46" name="Google Shape;46;p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47" name="Google Shape;47;p7"/>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9" name="Google Shape;49;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52" name="Google Shape;52;p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53" name="Google Shape;53;p8"/>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55" name="Google Shape;55;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8" name="Google Shape;58;p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9" name="Google Shape;59;p9"/>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63" name="Google Shape;63;p10"/>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indent="-355600" lvl="1" marL="9144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indent="-355600" lvl="2" marL="1371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indent="-342900" lvl="3" marL="18288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indent="-342900" lvl="4" marL="22860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indent="-342900" lvl="5" marL="27432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indent="-342900" lvl="6" marL="32004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indent="-342900" lvl="7" marL="36576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indent="-342900" lvl="8" marL="41148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b="1" sz="2000">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b="1" sz="2000">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b="1" sz="2000">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b="1" sz="2000">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b="1" sz="2000">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b="1" sz="2000">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b="1" sz="2000">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b="1" sz="2000">
                <a:solidFill>
                  <a:schemeClr val="dk1"/>
                </a:solidFill>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drive.google.com/file/d/1tK2b3-drVib1-JZrQOILhHOiMbf35iIG/view?usp=share_lin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openbudgetsindia.org/dataset/sarva-shiksha-abhiyan-ssa-2015-16-to-2017-1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ctrTitle"/>
          </p:nvPr>
        </p:nvSpPr>
        <p:spPr>
          <a:xfrm>
            <a:off x="1541400" y="0"/>
            <a:ext cx="6436200" cy="144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SARVA SHIKSHA ABHIYAN </a:t>
            </a:r>
            <a:endParaRPr sz="2800"/>
          </a:p>
          <a:p>
            <a:pPr indent="0" lvl="0" marL="0" rtl="0" algn="ctr">
              <a:spcBef>
                <a:spcPts val="0"/>
              </a:spcBef>
              <a:spcAft>
                <a:spcPts val="0"/>
              </a:spcAft>
              <a:buNone/>
            </a:pPr>
            <a:r>
              <a:rPr lang="en" sz="2800"/>
              <a:t>EXPLORATORY DATA ANALYSIS </a:t>
            </a:r>
            <a:endParaRPr sz="2800"/>
          </a:p>
        </p:txBody>
      </p:sp>
      <p:pic>
        <p:nvPicPr>
          <p:cNvPr id="72" name="Google Shape;72;p12"/>
          <p:cNvPicPr preferRelativeResize="0"/>
          <p:nvPr/>
        </p:nvPicPr>
        <p:blipFill>
          <a:blip r:embed="rId3">
            <a:alphaModFix/>
          </a:blip>
          <a:stretch>
            <a:fillRect/>
          </a:stretch>
        </p:blipFill>
        <p:spPr>
          <a:xfrm>
            <a:off x="0" y="2968500"/>
            <a:ext cx="9144000" cy="2725025"/>
          </a:xfrm>
          <a:prstGeom prst="rect">
            <a:avLst/>
          </a:prstGeom>
          <a:noFill/>
          <a:ln>
            <a:noFill/>
          </a:ln>
        </p:spPr>
      </p:pic>
      <p:sp>
        <p:nvSpPr>
          <p:cNvPr id="73" name="Google Shape;73;p12"/>
          <p:cNvSpPr txBox="1"/>
          <p:nvPr/>
        </p:nvSpPr>
        <p:spPr>
          <a:xfrm>
            <a:off x="327750" y="1687200"/>
            <a:ext cx="84885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Lora"/>
                <a:ea typeface="Lora"/>
                <a:cs typeface="Lora"/>
                <a:sym typeface="Lora"/>
              </a:rPr>
              <a:t>Course Code: IT495 </a:t>
            </a:r>
            <a:endParaRPr b="1" sz="1600">
              <a:latin typeface="Lora"/>
              <a:ea typeface="Lora"/>
              <a:cs typeface="Lora"/>
              <a:sym typeface="Lora"/>
            </a:endParaRPr>
          </a:p>
          <a:p>
            <a:pPr indent="0" lvl="0" marL="0" rtl="0" algn="ctr">
              <a:spcBef>
                <a:spcPts val="0"/>
              </a:spcBef>
              <a:spcAft>
                <a:spcPts val="0"/>
              </a:spcAft>
              <a:buNone/>
            </a:pPr>
            <a:r>
              <a:rPr b="1" lang="en" sz="1600">
                <a:latin typeface="Lora"/>
                <a:ea typeface="Lora"/>
                <a:cs typeface="Lora"/>
                <a:sym typeface="Lora"/>
              </a:rPr>
              <a:t>Semester 2 </a:t>
            </a:r>
            <a:endParaRPr b="1" sz="1600">
              <a:latin typeface="Lora"/>
              <a:ea typeface="Lora"/>
              <a:cs typeface="Lora"/>
              <a:sym typeface="Lora"/>
            </a:endParaRPr>
          </a:p>
          <a:p>
            <a:pPr indent="0" lvl="0" marL="0" rtl="0" algn="ctr">
              <a:spcBef>
                <a:spcPts val="0"/>
              </a:spcBef>
              <a:spcAft>
                <a:spcPts val="0"/>
              </a:spcAft>
              <a:buNone/>
            </a:pPr>
            <a:r>
              <a:rPr b="1" lang="en" sz="1600">
                <a:latin typeface="Lora"/>
                <a:ea typeface="Lora"/>
                <a:cs typeface="Lora"/>
                <a:sym typeface="Lora"/>
              </a:rPr>
              <a:t>Course Instructor: Gopinath Panda</a:t>
            </a:r>
            <a:endParaRPr b="1" sz="1600">
              <a:latin typeface="Lora"/>
              <a:ea typeface="Lora"/>
              <a:cs typeface="Lora"/>
              <a:sym typeface="Lora"/>
            </a:endParaRPr>
          </a:p>
          <a:p>
            <a:pPr indent="0" lvl="0" marL="0" rtl="0" algn="ctr">
              <a:spcBef>
                <a:spcPts val="0"/>
              </a:spcBef>
              <a:spcAft>
                <a:spcPts val="0"/>
              </a:spcAft>
              <a:buNone/>
            </a:pPr>
            <a:r>
              <a:rPr b="1" lang="en" sz="1600">
                <a:latin typeface="Lora"/>
                <a:ea typeface="Lora"/>
                <a:cs typeface="Lora"/>
                <a:sym typeface="Lora"/>
              </a:rPr>
              <a:t>Group Number – 01 </a:t>
            </a:r>
            <a:endParaRPr b="1" sz="1600">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Descriptive Analysis</a:t>
            </a:r>
            <a:endParaRPr/>
          </a:p>
        </p:txBody>
      </p:sp>
      <p:sp>
        <p:nvSpPr>
          <p:cNvPr id="188" name="Google Shape;188;p21"/>
          <p:cNvSpPr txBox="1"/>
          <p:nvPr>
            <p:ph idx="1" type="body"/>
          </p:nvPr>
        </p:nvSpPr>
        <p:spPr>
          <a:xfrm>
            <a:off x="1437150" y="4404100"/>
            <a:ext cx="6269700" cy="596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latin typeface="Arial"/>
                <a:ea typeface="Arial"/>
                <a:cs typeface="Arial"/>
                <a:sym typeface="Arial"/>
              </a:rPr>
              <a:t>Summary Of the Data (including 5 number summary)</a:t>
            </a:r>
            <a:endParaRPr sz="1800">
              <a:latin typeface="Arial"/>
              <a:ea typeface="Arial"/>
              <a:cs typeface="Arial"/>
              <a:sym typeface="Arial"/>
            </a:endParaRPr>
          </a:p>
        </p:txBody>
      </p:sp>
      <p:sp>
        <p:nvSpPr>
          <p:cNvPr id="189" name="Google Shape;189;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0" name="Google Shape;190;p21"/>
          <p:cNvPicPr preferRelativeResize="0"/>
          <p:nvPr/>
        </p:nvPicPr>
        <p:blipFill>
          <a:blip r:embed="rId3">
            <a:alphaModFix/>
          </a:blip>
          <a:stretch>
            <a:fillRect/>
          </a:stretch>
        </p:blipFill>
        <p:spPr>
          <a:xfrm>
            <a:off x="639702" y="1516850"/>
            <a:ext cx="7864599" cy="2818971"/>
          </a:xfrm>
          <a:prstGeom prst="rect">
            <a:avLst/>
          </a:prstGeom>
          <a:noFill/>
          <a:ln>
            <a:noFill/>
          </a:ln>
        </p:spPr>
      </p:pic>
      <p:grpSp>
        <p:nvGrpSpPr>
          <p:cNvPr id="191" name="Google Shape;191;p21"/>
          <p:cNvGrpSpPr/>
          <p:nvPr/>
        </p:nvGrpSpPr>
        <p:grpSpPr>
          <a:xfrm>
            <a:off x="916458" y="1019750"/>
            <a:ext cx="214625" cy="214625"/>
            <a:chOff x="2594050" y="1631825"/>
            <a:chExt cx="439625" cy="439625"/>
          </a:xfrm>
        </p:grpSpPr>
        <p:sp>
          <p:nvSpPr>
            <p:cNvPr id="192" name="Google Shape;192;p2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Dataset Cleaning</a:t>
            </a:r>
            <a:endParaRPr sz="3500"/>
          </a:p>
        </p:txBody>
      </p:sp>
      <p:sp>
        <p:nvSpPr>
          <p:cNvPr id="201" name="Google Shape;201;p22"/>
          <p:cNvSpPr txBox="1"/>
          <p:nvPr>
            <p:ph idx="1" type="subTitle"/>
          </p:nvPr>
        </p:nvSpPr>
        <p:spPr>
          <a:xfrm>
            <a:off x="2022300" y="2815927"/>
            <a:ext cx="6640200" cy="17211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Lora"/>
              <a:buChar char="❖"/>
            </a:pPr>
            <a:r>
              <a:rPr lang="en" sz="1600">
                <a:latin typeface="Lora"/>
                <a:ea typeface="Lora"/>
                <a:cs typeface="Lora"/>
                <a:sym typeface="Lora"/>
              </a:rPr>
              <a:t>Handling missing values.</a:t>
            </a:r>
            <a:endParaRPr b="1" sz="2000">
              <a:latin typeface="Lora"/>
              <a:ea typeface="Lora"/>
              <a:cs typeface="Lora"/>
              <a:sym typeface="Lora"/>
            </a:endParaRPr>
          </a:p>
        </p:txBody>
      </p:sp>
      <p:sp>
        <p:nvSpPr>
          <p:cNvPr id="202" name="Google Shape;202;p22"/>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3</a:t>
            </a:r>
            <a:endParaRPr sz="2400">
              <a:latin typeface="Lora"/>
              <a:ea typeface="Lora"/>
              <a:cs typeface="Lora"/>
              <a:sym typeface="Lora"/>
            </a:endParaRPr>
          </a:p>
        </p:txBody>
      </p:sp>
      <p:sp>
        <p:nvSpPr>
          <p:cNvPr id="203" name="Google Shape;203;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Checking Missing Value</a:t>
            </a:r>
            <a:endParaRPr/>
          </a:p>
        </p:txBody>
      </p:sp>
      <p:sp>
        <p:nvSpPr>
          <p:cNvPr id="210" name="Google Shape;210;p23"/>
          <p:cNvSpPr txBox="1"/>
          <p:nvPr>
            <p:ph idx="1" type="body"/>
          </p:nvPr>
        </p:nvSpPr>
        <p:spPr>
          <a:xfrm>
            <a:off x="470350" y="1616475"/>
            <a:ext cx="4345800" cy="32289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Font typeface="Arial"/>
              <a:buChar char="●"/>
            </a:pPr>
            <a:r>
              <a:rPr lang="en" sz="1600">
                <a:latin typeface="Arial"/>
                <a:ea typeface="Arial"/>
                <a:cs typeface="Arial"/>
                <a:sym typeface="Arial"/>
              </a:rPr>
              <a:t>Checking for missing values in data is a crucial step in data analysis and preprocessing.</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Missing values refer to the absence of data entries or values in specific variables or observations within a dataset.</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Checking for missing values is important because it can affect the accuracy and reliability of any data analysis.</a:t>
            </a:r>
            <a:endParaRPr sz="1600">
              <a:latin typeface="Arial"/>
              <a:ea typeface="Arial"/>
              <a:cs typeface="Arial"/>
              <a:sym typeface="Arial"/>
            </a:endParaRPr>
          </a:p>
        </p:txBody>
      </p:sp>
      <p:sp>
        <p:nvSpPr>
          <p:cNvPr id="211" name="Google Shape;211;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12" name="Google Shape;212;p23"/>
          <p:cNvGrpSpPr/>
          <p:nvPr/>
        </p:nvGrpSpPr>
        <p:grpSpPr>
          <a:xfrm>
            <a:off x="916458" y="1019750"/>
            <a:ext cx="214625" cy="214625"/>
            <a:chOff x="2594050" y="1631825"/>
            <a:chExt cx="439625" cy="439625"/>
          </a:xfrm>
        </p:grpSpPr>
        <p:sp>
          <p:nvSpPr>
            <p:cNvPr id="213" name="Google Shape;213;p2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7" name="Google Shape;217;p23"/>
          <p:cNvPicPr preferRelativeResize="0"/>
          <p:nvPr/>
        </p:nvPicPr>
        <p:blipFill>
          <a:blip r:embed="rId3">
            <a:alphaModFix/>
          </a:blip>
          <a:stretch>
            <a:fillRect/>
          </a:stretch>
        </p:blipFill>
        <p:spPr>
          <a:xfrm>
            <a:off x="5128250" y="1225867"/>
            <a:ext cx="3337725" cy="39147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Visualizing Missing Values</a:t>
            </a:r>
            <a:endParaRPr/>
          </a:p>
        </p:txBody>
      </p:sp>
      <p:sp>
        <p:nvSpPr>
          <p:cNvPr id="223" name="Google Shape;223;p24"/>
          <p:cNvSpPr txBox="1"/>
          <p:nvPr>
            <p:ph idx="1" type="body"/>
          </p:nvPr>
        </p:nvSpPr>
        <p:spPr>
          <a:xfrm>
            <a:off x="1115250" y="4462675"/>
            <a:ext cx="6913500" cy="393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600">
                <a:latin typeface="Arial"/>
                <a:ea typeface="Arial"/>
                <a:cs typeface="Arial"/>
                <a:sym typeface="Arial"/>
              </a:rPr>
              <a:t>Matrix plot visualization of missing values using msno.matrix(ssa)</a:t>
            </a:r>
            <a:endParaRPr sz="1600">
              <a:latin typeface="Arial"/>
              <a:ea typeface="Arial"/>
              <a:cs typeface="Arial"/>
              <a:sym typeface="Arial"/>
            </a:endParaRPr>
          </a:p>
        </p:txBody>
      </p:sp>
      <p:sp>
        <p:nvSpPr>
          <p:cNvPr id="224" name="Google Shape;224;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24"/>
          <p:cNvPicPr preferRelativeResize="0"/>
          <p:nvPr/>
        </p:nvPicPr>
        <p:blipFill>
          <a:blip r:embed="rId3">
            <a:alphaModFix/>
          </a:blip>
          <a:stretch>
            <a:fillRect/>
          </a:stretch>
        </p:blipFill>
        <p:spPr>
          <a:xfrm>
            <a:off x="953276" y="1406801"/>
            <a:ext cx="7237448" cy="3112200"/>
          </a:xfrm>
          <a:prstGeom prst="rect">
            <a:avLst/>
          </a:prstGeom>
          <a:noFill/>
          <a:ln>
            <a:noFill/>
          </a:ln>
        </p:spPr>
      </p:pic>
      <p:grpSp>
        <p:nvGrpSpPr>
          <p:cNvPr id="226" name="Google Shape;226;p24"/>
          <p:cNvGrpSpPr/>
          <p:nvPr/>
        </p:nvGrpSpPr>
        <p:grpSpPr>
          <a:xfrm>
            <a:off x="916458" y="1019750"/>
            <a:ext cx="214625" cy="214625"/>
            <a:chOff x="2594050" y="1631825"/>
            <a:chExt cx="439625" cy="439625"/>
          </a:xfrm>
        </p:grpSpPr>
        <p:sp>
          <p:nvSpPr>
            <p:cNvPr id="227" name="Google Shape;227;p2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Drop/Delete Missing Values</a:t>
            </a:r>
            <a:endParaRPr/>
          </a:p>
        </p:txBody>
      </p:sp>
      <p:sp>
        <p:nvSpPr>
          <p:cNvPr id="236" name="Google Shape;236;p25"/>
          <p:cNvSpPr txBox="1"/>
          <p:nvPr>
            <p:ph idx="1" type="body"/>
          </p:nvPr>
        </p:nvSpPr>
        <p:spPr>
          <a:xfrm>
            <a:off x="749250" y="3223201"/>
            <a:ext cx="7645500" cy="844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600">
                <a:latin typeface="Arial"/>
                <a:ea typeface="Arial"/>
                <a:cs typeface="Arial"/>
                <a:sym typeface="Arial"/>
              </a:rPr>
              <a:t>We can see that the ‘budget_approved’ column is null for ‘state’ Ladakh. Furthermore, all columns of Ladakh are null. Since this data won't be beneficial for our analysis it's better to delete this from our dataset.</a:t>
            </a:r>
            <a:endParaRPr sz="1600">
              <a:latin typeface="Arial"/>
              <a:ea typeface="Arial"/>
              <a:cs typeface="Arial"/>
              <a:sym typeface="Arial"/>
            </a:endParaRPr>
          </a:p>
        </p:txBody>
      </p:sp>
      <p:sp>
        <p:nvSpPr>
          <p:cNvPr id="237" name="Google Shape;237;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38" name="Google Shape;238;p25"/>
          <p:cNvGrpSpPr/>
          <p:nvPr/>
        </p:nvGrpSpPr>
        <p:grpSpPr>
          <a:xfrm>
            <a:off x="916458" y="1019750"/>
            <a:ext cx="214625" cy="214625"/>
            <a:chOff x="2594050" y="1631825"/>
            <a:chExt cx="439625" cy="439625"/>
          </a:xfrm>
        </p:grpSpPr>
        <p:sp>
          <p:nvSpPr>
            <p:cNvPr id="239" name="Google Shape;239;p2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3" name="Google Shape;243;p25"/>
          <p:cNvPicPr preferRelativeResize="0"/>
          <p:nvPr/>
        </p:nvPicPr>
        <p:blipFill>
          <a:blip r:embed="rId3">
            <a:alphaModFix/>
          </a:blip>
          <a:stretch>
            <a:fillRect/>
          </a:stretch>
        </p:blipFill>
        <p:spPr>
          <a:xfrm>
            <a:off x="896200" y="1510525"/>
            <a:ext cx="7351610" cy="14365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Other Null Values</a:t>
            </a:r>
            <a:endParaRPr/>
          </a:p>
        </p:txBody>
      </p:sp>
      <p:sp>
        <p:nvSpPr>
          <p:cNvPr id="249" name="Google Shape;249;p26"/>
          <p:cNvSpPr txBox="1"/>
          <p:nvPr>
            <p:ph idx="1" type="body"/>
          </p:nvPr>
        </p:nvSpPr>
        <p:spPr>
          <a:xfrm>
            <a:off x="974400" y="3634450"/>
            <a:ext cx="7195200" cy="1009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500">
                <a:latin typeface="Arial"/>
                <a:ea typeface="Arial"/>
                <a:cs typeface="Arial"/>
                <a:sym typeface="Arial"/>
              </a:rPr>
              <a:t>For Chhattisgarh, Haryana and Karnataka we have null values in some cells. </a:t>
            </a:r>
            <a:r>
              <a:rPr lang="en" sz="1500">
                <a:latin typeface="Arial"/>
                <a:ea typeface="Arial"/>
                <a:cs typeface="Arial"/>
                <a:sym typeface="Arial"/>
              </a:rPr>
              <a:t>We need to handle these missing values in order to further work on our data.</a:t>
            </a:r>
            <a:endParaRPr sz="1500">
              <a:latin typeface="Arial"/>
              <a:ea typeface="Arial"/>
              <a:cs typeface="Arial"/>
              <a:sym typeface="Arial"/>
            </a:endParaRPr>
          </a:p>
        </p:txBody>
      </p:sp>
      <p:sp>
        <p:nvSpPr>
          <p:cNvPr id="250" name="Google Shape;250;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1" name="Google Shape;251;p26"/>
          <p:cNvPicPr preferRelativeResize="0"/>
          <p:nvPr/>
        </p:nvPicPr>
        <p:blipFill>
          <a:blip r:embed="rId3">
            <a:alphaModFix/>
          </a:blip>
          <a:stretch>
            <a:fillRect/>
          </a:stretch>
        </p:blipFill>
        <p:spPr>
          <a:xfrm>
            <a:off x="423863" y="1560312"/>
            <a:ext cx="8296275" cy="1781175"/>
          </a:xfrm>
          <a:prstGeom prst="rect">
            <a:avLst/>
          </a:prstGeom>
          <a:noFill/>
          <a:ln>
            <a:noFill/>
          </a:ln>
        </p:spPr>
      </p:pic>
      <p:grpSp>
        <p:nvGrpSpPr>
          <p:cNvPr id="252" name="Google Shape;252;p26"/>
          <p:cNvGrpSpPr/>
          <p:nvPr/>
        </p:nvGrpSpPr>
        <p:grpSpPr>
          <a:xfrm>
            <a:off x="916458" y="1019750"/>
            <a:ext cx="214625" cy="214625"/>
            <a:chOff x="2594050" y="1631825"/>
            <a:chExt cx="439625" cy="439625"/>
          </a:xfrm>
        </p:grpSpPr>
        <p:sp>
          <p:nvSpPr>
            <p:cNvPr id="253" name="Google Shape;253;p2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Types of Missing Values</a:t>
            </a:r>
            <a:endParaRPr/>
          </a:p>
        </p:txBody>
      </p:sp>
      <p:sp>
        <p:nvSpPr>
          <p:cNvPr id="262" name="Google Shape;262;p27"/>
          <p:cNvSpPr txBox="1"/>
          <p:nvPr>
            <p:ph idx="1" type="body"/>
          </p:nvPr>
        </p:nvSpPr>
        <p:spPr>
          <a:xfrm>
            <a:off x="1071525" y="1556950"/>
            <a:ext cx="6809700" cy="2800200"/>
          </a:xfrm>
          <a:prstGeom prst="rect">
            <a:avLst/>
          </a:prstGeom>
        </p:spPr>
        <p:txBody>
          <a:bodyPr anchorCtr="0" anchor="t" bIns="91425" lIns="91425" spcFirstLastPara="1" rIns="91425" wrap="square" tIns="91425">
            <a:noAutofit/>
          </a:bodyPr>
          <a:lstStyle/>
          <a:p>
            <a:pPr indent="-361950" lvl="0" marL="914400" rtl="0" algn="l">
              <a:spcBef>
                <a:spcPts val="600"/>
              </a:spcBef>
              <a:spcAft>
                <a:spcPts val="0"/>
              </a:spcAft>
              <a:buSzPts val="2100"/>
              <a:buFont typeface="Arial"/>
              <a:buChar char="❖"/>
            </a:pPr>
            <a:r>
              <a:rPr lang="en" sz="1800">
                <a:latin typeface="Arial"/>
                <a:ea typeface="Arial"/>
                <a:cs typeface="Arial"/>
                <a:sym typeface="Arial"/>
              </a:rPr>
              <a:t>Missing Completely At Random (MCAR)</a:t>
            </a:r>
            <a:endParaRPr sz="1800">
              <a:latin typeface="Arial"/>
              <a:ea typeface="Arial"/>
              <a:cs typeface="Arial"/>
              <a:sym typeface="Arial"/>
            </a:endParaRPr>
          </a:p>
          <a:p>
            <a:pPr indent="-361950" lvl="0" marL="914400" rtl="0" algn="l">
              <a:spcBef>
                <a:spcPts val="0"/>
              </a:spcBef>
              <a:spcAft>
                <a:spcPts val="0"/>
              </a:spcAft>
              <a:buSzPts val="2100"/>
              <a:buFont typeface="Arial"/>
              <a:buChar char="❖"/>
            </a:pPr>
            <a:r>
              <a:rPr lang="en" sz="1800">
                <a:latin typeface="Arial"/>
                <a:ea typeface="Arial"/>
                <a:cs typeface="Arial"/>
                <a:sym typeface="Arial"/>
              </a:rPr>
              <a:t>Missing At Random (MAR)</a:t>
            </a:r>
            <a:endParaRPr sz="1800">
              <a:latin typeface="Arial"/>
              <a:ea typeface="Arial"/>
              <a:cs typeface="Arial"/>
              <a:sym typeface="Arial"/>
            </a:endParaRPr>
          </a:p>
          <a:p>
            <a:pPr indent="-361950" lvl="0" marL="914400" rtl="0" algn="l">
              <a:spcBef>
                <a:spcPts val="0"/>
              </a:spcBef>
              <a:spcAft>
                <a:spcPts val="0"/>
              </a:spcAft>
              <a:buSzPts val="2100"/>
              <a:buFont typeface="Arial"/>
              <a:buChar char="❖"/>
            </a:pPr>
            <a:r>
              <a:rPr lang="en" sz="1800">
                <a:latin typeface="Arial"/>
                <a:ea typeface="Arial"/>
                <a:cs typeface="Arial"/>
                <a:sym typeface="Arial"/>
              </a:rPr>
              <a:t>Missing Not At Random (MNAR)</a:t>
            </a:r>
            <a:endParaRPr sz="1800">
              <a:latin typeface="Arial"/>
              <a:ea typeface="Arial"/>
              <a:cs typeface="Arial"/>
              <a:sym typeface="Arial"/>
            </a:endParaRPr>
          </a:p>
          <a:p>
            <a:pPr indent="0" lvl="0" marL="457200" rtl="0" algn="l">
              <a:spcBef>
                <a:spcPts val="600"/>
              </a:spcBef>
              <a:spcAft>
                <a:spcPts val="0"/>
              </a:spcAft>
              <a:buNone/>
            </a:pPr>
            <a:r>
              <a:t/>
            </a:r>
            <a:endParaRPr sz="1600">
              <a:latin typeface="Arial"/>
              <a:ea typeface="Arial"/>
              <a:cs typeface="Arial"/>
              <a:sym typeface="Arial"/>
            </a:endParaRPr>
          </a:p>
          <a:p>
            <a:pPr indent="0" lvl="0" marL="0" rtl="0" algn="l">
              <a:spcBef>
                <a:spcPts val="600"/>
              </a:spcBef>
              <a:spcAft>
                <a:spcPts val="0"/>
              </a:spcAft>
              <a:buNone/>
            </a:pPr>
            <a:r>
              <a:rPr lang="en" sz="1600">
                <a:latin typeface="Arial"/>
                <a:ea typeface="Arial"/>
                <a:cs typeface="Arial"/>
                <a:sym typeface="Arial"/>
              </a:rPr>
              <a:t>Here the missingness depends on other observed variables in the dataset, but not on the missing variable itself. Hence our data is </a:t>
            </a:r>
            <a:r>
              <a:rPr b="1" lang="en" sz="1600">
                <a:latin typeface="Arial"/>
                <a:ea typeface="Arial"/>
                <a:cs typeface="Arial"/>
                <a:sym typeface="Arial"/>
              </a:rPr>
              <a:t>Missing at Random(MAR)</a:t>
            </a:r>
            <a:r>
              <a:rPr lang="en" sz="1600">
                <a:latin typeface="Arial"/>
                <a:ea typeface="Arial"/>
                <a:cs typeface="Arial"/>
                <a:sym typeface="Arial"/>
              </a:rPr>
              <a:t>, so we impute it by using their respective mean and pattern.</a:t>
            </a:r>
            <a:endParaRPr sz="1600">
              <a:latin typeface="Arial"/>
              <a:ea typeface="Arial"/>
              <a:cs typeface="Arial"/>
              <a:sym typeface="Arial"/>
            </a:endParaRPr>
          </a:p>
        </p:txBody>
      </p:sp>
      <p:sp>
        <p:nvSpPr>
          <p:cNvPr id="263" name="Google Shape;263;p2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64" name="Google Shape;264;p27"/>
          <p:cNvGrpSpPr/>
          <p:nvPr/>
        </p:nvGrpSpPr>
        <p:grpSpPr>
          <a:xfrm>
            <a:off x="916458" y="1019750"/>
            <a:ext cx="214625" cy="214625"/>
            <a:chOff x="2594050" y="1631825"/>
            <a:chExt cx="439625" cy="439625"/>
          </a:xfrm>
        </p:grpSpPr>
        <p:sp>
          <p:nvSpPr>
            <p:cNvPr id="265" name="Google Shape;265;p2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Imputation</a:t>
            </a:r>
            <a:endParaRPr/>
          </a:p>
        </p:txBody>
      </p:sp>
      <p:sp>
        <p:nvSpPr>
          <p:cNvPr id="274" name="Google Shape;274;p28"/>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330200" lvl="0" marL="457200" rtl="0" algn="just">
              <a:spcBef>
                <a:spcPts val="600"/>
              </a:spcBef>
              <a:spcAft>
                <a:spcPts val="0"/>
              </a:spcAft>
              <a:buSzPts val="1600"/>
              <a:buFont typeface="Arial"/>
              <a:buChar char="●"/>
            </a:pPr>
            <a:r>
              <a:rPr lang="en" sz="1600">
                <a:latin typeface="Arial"/>
                <a:ea typeface="Arial"/>
                <a:cs typeface="Arial"/>
                <a:sym typeface="Arial"/>
              </a:rPr>
              <a:t>For column “released_funds_by_states” we have filled the null values by taking the mean of other years’ data.</a:t>
            </a:r>
            <a:endParaRPr sz="1600">
              <a:latin typeface="Arial"/>
              <a:ea typeface="Arial"/>
              <a:cs typeface="Arial"/>
              <a:sym typeface="Arial"/>
            </a:endParaRPr>
          </a:p>
          <a:p>
            <a:pPr indent="0" lvl="0" marL="0" rtl="0" algn="just">
              <a:spcBef>
                <a:spcPts val="600"/>
              </a:spcBef>
              <a:spcAft>
                <a:spcPts val="0"/>
              </a:spcAft>
              <a:buNone/>
            </a:pPr>
            <a:r>
              <a:t/>
            </a:r>
            <a:endParaRPr sz="1300">
              <a:latin typeface="Arial"/>
              <a:ea typeface="Arial"/>
              <a:cs typeface="Arial"/>
              <a:sym typeface="Arial"/>
            </a:endParaRPr>
          </a:p>
          <a:p>
            <a:pPr indent="-330200" lvl="0" marL="457200" rtl="0" algn="just">
              <a:spcBef>
                <a:spcPts val="600"/>
              </a:spcBef>
              <a:spcAft>
                <a:spcPts val="0"/>
              </a:spcAft>
              <a:buSzPts val="1600"/>
              <a:buFont typeface="Arial"/>
              <a:buChar char="●"/>
            </a:pPr>
            <a:r>
              <a:rPr lang="en" sz="1600">
                <a:latin typeface="Arial"/>
                <a:ea typeface="Arial"/>
                <a:cs typeface="Arial"/>
                <a:sym typeface="Arial"/>
              </a:rPr>
              <a:t>For column “total_funds_released” we have filled null values </a:t>
            </a:r>
            <a:r>
              <a:rPr lang="en" sz="1600">
                <a:latin typeface="Arial"/>
                <a:ea typeface="Arial"/>
                <a:cs typeface="Arial"/>
                <a:sym typeface="Arial"/>
              </a:rPr>
              <a:t>using</a:t>
            </a:r>
            <a:r>
              <a:rPr lang="en" sz="1600">
                <a:latin typeface="Arial"/>
                <a:ea typeface="Arial"/>
                <a:cs typeface="Arial"/>
                <a:sym typeface="Arial"/>
              </a:rPr>
              <a:t> the formula </a:t>
            </a:r>
            <a:r>
              <a:rPr lang="en" sz="1600">
                <a:latin typeface="Arial"/>
                <a:ea typeface="Arial"/>
                <a:cs typeface="Arial"/>
                <a:sym typeface="Arial"/>
              </a:rPr>
              <a:t>below</a:t>
            </a:r>
            <a:r>
              <a:rPr lang="en" sz="1600">
                <a:latin typeface="Arial"/>
                <a:ea typeface="Arial"/>
                <a:cs typeface="Arial"/>
                <a:sym typeface="Arial"/>
              </a:rPr>
              <a:t> -</a:t>
            </a:r>
            <a:endParaRPr sz="1600">
              <a:latin typeface="Arial"/>
              <a:ea typeface="Arial"/>
              <a:cs typeface="Arial"/>
              <a:sym typeface="Arial"/>
            </a:endParaRPr>
          </a:p>
          <a:p>
            <a:pPr indent="0" lvl="0" marL="457200" rtl="0" algn="ctr">
              <a:spcBef>
                <a:spcPts val="600"/>
              </a:spcBef>
              <a:spcAft>
                <a:spcPts val="0"/>
              </a:spcAft>
              <a:buNone/>
            </a:pPr>
            <a:r>
              <a:rPr lang="en" sz="1300">
                <a:latin typeface="Arial"/>
                <a:ea typeface="Arial"/>
                <a:cs typeface="Arial"/>
                <a:sym typeface="Arial"/>
              </a:rPr>
              <a:t>total_funds_released = released_funds_by_goi + released_funds_by_states</a:t>
            </a:r>
            <a:endParaRPr sz="1300">
              <a:latin typeface="Arial"/>
              <a:ea typeface="Arial"/>
              <a:cs typeface="Arial"/>
              <a:sym typeface="Arial"/>
            </a:endParaRPr>
          </a:p>
          <a:p>
            <a:pPr indent="0" lvl="0" marL="0" rtl="0" algn="l">
              <a:spcBef>
                <a:spcPts val="600"/>
              </a:spcBef>
              <a:spcAft>
                <a:spcPts val="0"/>
              </a:spcAft>
              <a:buNone/>
            </a:pPr>
            <a:r>
              <a:t/>
            </a:r>
            <a:endParaRPr sz="1300">
              <a:latin typeface="Arial"/>
              <a:ea typeface="Arial"/>
              <a:cs typeface="Arial"/>
              <a:sym typeface="Arial"/>
            </a:endParaRPr>
          </a:p>
          <a:p>
            <a:pPr indent="-330200" lvl="0" marL="457200" rtl="0" algn="just">
              <a:spcBef>
                <a:spcPts val="600"/>
              </a:spcBef>
              <a:spcAft>
                <a:spcPts val="0"/>
              </a:spcAft>
              <a:buSzPts val="1600"/>
              <a:buFont typeface="Arial"/>
              <a:buChar char="●"/>
            </a:pPr>
            <a:r>
              <a:rPr lang="en" sz="1600">
                <a:latin typeface="Arial"/>
                <a:ea typeface="Arial"/>
                <a:cs typeface="Arial"/>
                <a:sym typeface="Arial"/>
              </a:rPr>
              <a:t>For column “funds_released_against_budget_approved” we have filled null values using the formula below -</a:t>
            </a:r>
            <a:endParaRPr sz="1600">
              <a:latin typeface="Arial"/>
              <a:ea typeface="Arial"/>
              <a:cs typeface="Arial"/>
              <a:sym typeface="Arial"/>
            </a:endParaRPr>
          </a:p>
          <a:p>
            <a:pPr indent="0" lvl="0" marL="457200" rtl="0" algn="l">
              <a:spcBef>
                <a:spcPts val="600"/>
              </a:spcBef>
              <a:spcAft>
                <a:spcPts val="0"/>
              </a:spcAft>
              <a:buNone/>
            </a:pPr>
            <a:r>
              <a:rPr lang="en" sz="1200">
                <a:latin typeface="Arial"/>
                <a:ea typeface="Arial"/>
                <a:cs typeface="Arial"/>
                <a:sym typeface="Arial"/>
              </a:rPr>
              <a:t>funds_released_against_budget_approved = (total_funds_released/budget_approved)×100</a:t>
            </a:r>
            <a:endParaRPr sz="1500">
              <a:latin typeface="Arial"/>
              <a:ea typeface="Arial"/>
              <a:cs typeface="Arial"/>
              <a:sym typeface="Arial"/>
            </a:endParaRPr>
          </a:p>
        </p:txBody>
      </p:sp>
      <p:sp>
        <p:nvSpPr>
          <p:cNvPr id="275" name="Google Shape;275;p2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76" name="Google Shape;276;p28"/>
          <p:cNvGrpSpPr/>
          <p:nvPr/>
        </p:nvGrpSpPr>
        <p:grpSpPr>
          <a:xfrm>
            <a:off x="916458" y="1019750"/>
            <a:ext cx="214625" cy="214625"/>
            <a:chOff x="2594050" y="1631825"/>
            <a:chExt cx="439625" cy="439625"/>
          </a:xfrm>
        </p:grpSpPr>
        <p:sp>
          <p:nvSpPr>
            <p:cNvPr id="277" name="Google Shape;277;p2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Verifying Null Values</a:t>
            </a:r>
            <a:endParaRPr/>
          </a:p>
        </p:txBody>
      </p:sp>
      <p:sp>
        <p:nvSpPr>
          <p:cNvPr id="286" name="Google Shape;286;p29"/>
          <p:cNvSpPr txBox="1"/>
          <p:nvPr>
            <p:ph idx="1" type="body"/>
          </p:nvPr>
        </p:nvSpPr>
        <p:spPr>
          <a:xfrm>
            <a:off x="554825" y="2102625"/>
            <a:ext cx="2505900" cy="22476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700">
                <a:latin typeface="Arial"/>
                <a:ea typeface="Arial"/>
                <a:cs typeface="Arial"/>
                <a:sym typeface="Arial"/>
              </a:rPr>
              <a:t>After completing the imputation process, it is essential to conduct a thorough verification of null values to ensure that no additional missing values have been overlooked.</a:t>
            </a:r>
            <a:endParaRPr sz="1700">
              <a:latin typeface="Arial"/>
              <a:ea typeface="Arial"/>
              <a:cs typeface="Arial"/>
              <a:sym typeface="Arial"/>
            </a:endParaRPr>
          </a:p>
        </p:txBody>
      </p:sp>
      <p:sp>
        <p:nvSpPr>
          <p:cNvPr id="287" name="Google Shape;287;p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8" name="Google Shape;288;p29"/>
          <p:cNvPicPr preferRelativeResize="0"/>
          <p:nvPr/>
        </p:nvPicPr>
        <p:blipFill>
          <a:blip r:embed="rId3">
            <a:alphaModFix/>
          </a:blip>
          <a:stretch>
            <a:fillRect/>
          </a:stretch>
        </p:blipFill>
        <p:spPr>
          <a:xfrm>
            <a:off x="3493400" y="1427675"/>
            <a:ext cx="5650600" cy="3597500"/>
          </a:xfrm>
          <a:prstGeom prst="rect">
            <a:avLst/>
          </a:prstGeom>
          <a:noFill/>
          <a:ln>
            <a:noFill/>
          </a:ln>
        </p:spPr>
      </p:pic>
      <p:grpSp>
        <p:nvGrpSpPr>
          <p:cNvPr id="289" name="Google Shape;289;p29"/>
          <p:cNvGrpSpPr/>
          <p:nvPr/>
        </p:nvGrpSpPr>
        <p:grpSpPr>
          <a:xfrm>
            <a:off x="916458" y="1019750"/>
            <a:ext cx="214625" cy="214625"/>
            <a:chOff x="2594050" y="1631825"/>
            <a:chExt cx="439625" cy="439625"/>
          </a:xfrm>
        </p:grpSpPr>
        <p:sp>
          <p:nvSpPr>
            <p:cNvPr id="290" name="Google Shape;290;p2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0"/>
          <p:cNvSpPr txBox="1"/>
          <p:nvPr>
            <p:ph type="ctrTitle"/>
          </p:nvPr>
        </p:nvSpPr>
        <p:spPr>
          <a:xfrm>
            <a:off x="2022225" y="1693525"/>
            <a:ext cx="3787800" cy="153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Dataset Visualization and Analysis</a:t>
            </a:r>
            <a:endParaRPr sz="3500"/>
          </a:p>
        </p:txBody>
      </p:sp>
      <p:sp>
        <p:nvSpPr>
          <p:cNvPr id="299" name="Google Shape;299;p30"/>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4</a:t>
            </a:r>
            <a:endParaRPr sz="2400">
              <a:latin typeface="Lora"/>
              <a:ea typeface="Lora"/>
              <a:cs typeface="Lora"/>
              <a:sym typeface="Lora"/>
            </a:endParaRPr>
          </a:p>
        </p:txBody>
      </p:sp>
      <p:sp>
        <p:nvSpPr>
          <p:cNvPr id="300" name="Google Shape;300;p3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3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30"/>
          <p:cNvSpPr txBox="1"/>
          <p:nvPr/>
        </p:nvSpPr>
        <p:spPr>
          <a:xfrm>
            <a:off x="2022225" y="3347825"/>
            <a:ext cx="5637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Lora"/>
              <a:buChar char="❖"/>
            </a:pPr>
            <a:r>
              <a:rPr lang="en" sz="1600">
                <a:solidFill>
                  <a:schemeClr val="dk1"/>
                </a:solidFill>
                <a:highlight>
                  <a:schemeClr val="accent1"/>
                </a:highlight>
                <a:latin typeface="Lora"/>
                <a:ea typeface="Lora"/>
                <a:cs typeface="Lora"/>
                <a:sym typeface="Lora"/>
              </a:rPr>
              <a:t>Representation of Data through use of common Graphics.</a:t>
            </a:r>
            <a:endParaRPr sz="1600">
              <a:solidFill>
                <a:schemeClr val="dk1"/>
              </a:solidFill>
              <a:highlight>
                <a:schemeClr val="accent1"/>
              </a:highlight>
              <a:latin typeface="Lora"/>
              <a:ea typeface="Lora"/>
              <a:cs typeface="Lora"/>
              <a:sym typeface="Lora"/>
            </a:endParaRPr>
          </a:p>
          <a:p>
            <a:pPr indent="-330200" lvl="0" marL="457200" rtl="0" algn="l">
              <a:lnSpc>
                <a:spcPct val="115000"/>
              </a:lnSpc>
              <a:spcBef>
                <a:spcPts val="0"/>
              </a:spcBef>
              <a:spcAft>
                <a:spcPts val="0"/>
              </a:spcAft>
              <a:buClr>
                <a:schemeClr val="dk1"/>
              </a:buClr>
              <a:buSzPts val="1600"/>
              <a:buFont typeface="Lora"/>
              <a:buChar char="❖"/>
            </a:pPr>
            <a:r>
              <a:rPr lang="en" sz="1600">
                <a:solidFill>
                  <a:schemeClr val="dk1"/>
                </a:solidFill>
                <a:highlight>
                  <a:schemeClr val="accent1"/>
                </a:highlight>
                <a:latin typeface="Lora"/>
                <a:ea typeface="Lora"/>
                <a:cs typeface="Lora"/>
                <a:sym typeface="Lora"/>
              </a:rPr>
              <a:t>Easy way to convey concepts in a universal manner. </a:t>
            </a:r>
            <a:endParaRPr sz="1600">
              <a:solidFill>
                <a:schemeClr val="dk1"/>
              </a:solidFill>
              <a:highlight>
                <a:schemeClr val="accent1"/>
              </a:highlight>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idx="4294967295" type="subTitle"/>
          </p:nvPr>
        </p:nvSpPr>
        <p:spPr>
          <a:xfrm>
            <a:off x="620050" y="1103850"/>
            <a:ext cx="8055900" cy="160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i="1" sz="3600">
              <a:latin typeface="Lora"/>
              <a:ea typeface="Lora"/>
              <a:cs typeface="Lora"/>
              <a:sym typeface="Lora"/>
            </a:endParaRPr>
          </a:p>
          <a:p>
            <a:pPr indent="0" lvl="0" marL="0" rtl="0" algn="l">
              <a:spcBef>
                <a:spcPts val="600"/>
              </a:spcBef>
              <a:spcAft>
                <a:spcPts val="0"/>
              </a:spcAft>
              <a:buNone/>
            </a:pPr>
            <a:r>
              <a:rPr i="1" lang="en" sz="2300">
                <a:latin typeface="Lora"/>
                <a:ea typeface="Lora"/>
                <a:cs typeface="Lora"/>
                <a:sym typeface="Lora"/>
              </a:rPr>
              <a:t>Muskan Khare              </a:t>
            </a:r>
            <a:r>
              <a:rPr i="1" lang="en" sz="2300">
                <a:latin typeface="Lora"/>
                <a:ea typeface="Lora"/>
                <a:cs typeface="Lora"/>
                <a:sym typeface="Lora"/>
              </a:rPr>
              <a:t>Riya Kumari                Dhruv Solanki</a:t>
            </a:r>
            <a:endParaRPr i="1" sz="2300">
              <a:latin typeface="Lora"/>
              <a:ea typeface="Lora"/>
              <a:cs typeface="Lora"/>
              <a:sym typeface="Lora"/>
            </a:endParaRPr>
          </a:p>
          <a:p>
            <a:pPr indent="0" lvl="0" marL="0" rtl="0" algn="l">
              <a:spcBef>
                <a:spcPts val="600"/>
              </a:spcBef>
              <a:spcAft>
                <a:spcPts val="0"/>
              </a:spcAft>
              <a:buNone/>
            </a:pPr>
            <a:r>
              <a:rPr i="1" lang="en" sz="2300">
                <a:latin typeface="Lora"/>
                <a:ea typeface="Lora"/>
                <a:cs typeface="Lora"/>
                <a:sym typeface="Lora"/>
              </a:rPr>
              <a:t>   202218037                    202218049                     202218053</a:t>
            </a:r>
            <a:endParaRPr i="1" sz="2300">
              <a:latin typeface="Lora"/>
              <a:ea typeface="Lora"/>
              <a:cs typeface="Lora"/>
              <a:sym typeface="Lora"/>
            </a:endParaRPr>
          </a:p>
          <a:p>
            <a:pPr indent="0" lvl="0" marL="0" rtl="0" algn="l">
              <a:spcBef>
                <a:spcPts val="600"/>
              </a:spcBef>
              <a:spcAft>
                <a:spcPts val="0"/>
              </a:spcAft>
              <a:buNone/>
            </a:pPr>
            <a:r>
              <a:t/>
            </a:r>
            <a:endParaRPr i="1" sz="2300">
              <a:latin typeface="Lora"/>
              <a:ea typeface="Lora"/>
              <a:cs typeface="Lora"/>
              <a:sym typeface="Lora"/>
            </a:endParaRPr>
          </a:p>
          <a:p>
            <a:pPr indent="0" lvl="0" marL="0" rtl="0" algn="l">
              <a:spcBef>
                <a:spcPts val="600"/>
              </a:spcBef>
              <a:spcAft>
                <a:spcPts val="0"/>
              </a:spcAft>
              <a:buNone/>
            </a:pPr>
            <a:r>
              <a:t/>
            </a:r>
            <a:endParaRPr i="1" sz="2300">
              <a:latin typeface="Lora"/>
              <a:ea typeface="Lora"/>
              <a:cs typeface="Lora"/>
              <a:sym typeface="Lora"/>
            </a:endParaRPr>
          </a:p>
          <a:p>
            <a:pPr indent="0" lvl="0" marL="0" rtl="0" algn="l">
              <a:spcBef>
                <a:spcPts val="600"/>
              </a:spcBef>
              <a:spcAft>
                <a:spcPts val="0"/>
              </a:spcAft>
              <a:buNone/>
            </a:pPr>
            <a:r>
              <a:rPr i="1" lang="en" sz="2300">
                <a:latin typeface="Lora"/>
                <a:ea typeface="Lora"/>
                <a:cs typeface="Lora"/>
                <a:sym typeface="Lora"/>
              </a:rPr>
              <a:t>                Chinmaya Pandey                  Jatan Sahu</a:t>
            </a:r>
            <a:endParaRPr i="1" sz="2300">
              <a:latin typeface="Lora"/>
              <a:ea typeface="Lora"/>
              <a:cs typeface="Lora"/>
              <a:sym typeface="Lora"/>
            </a:endParaRPr>
          </a:p>
          <a:p>
            <a:pPr indent="0" lvl="0" marL="0" rtl="0" algn="l">
              <a:spcBef>
                <a:spcPts val="600"/>
              </a:spcBef>
              <a:spcAft>
                <a:spcPts val="0"/>
              </a:spcAft>
              <a:buClr>
                <a:schemeClr val="dk1"/>
              </a:buClr>
              <a:buSzPts val="1100"/>
              <a:buFont typeface="Arial"/>
              <a:buNone/>
            </a:pPr>
            <a:r>
              <a:rPr i="1" lang="en" sz="2300">
                <a:latin typeface="Lora"/>
                <a:ea typeface="Lora"/>
                <a:cs typeface="Lora"/>
                <a:sym typeface="Lora"/>
              </a:rPr>
              <a:t>                       202218054                         202218061</a:t>
            </a:r>
            <a:endParaRPr i="1" sz="2300">
              <a:latin typeface="Lora"/>
              <a:ea typeface="Lora"/>
              <a:cs typeface="Lora"/>
              <a:sym typeface="Lora"/>
            </a:endParaRPr>
          </a:p>
          <a:p>
            <a:pPr indent="0" lvl="0" marL="0" rtl="0" algn="l">
              <a:spcBef>
                <a:spcPts val="600"/>
              </a:spcBef>
              <a:spcAft>
                <a:spcPts val="0"/>
              </a:spcAft>
              <a:buNone/>
            </a:pPr>
            <a:r>
              <a:t/>
            </a:r>
            <a:endParaRPr i="1" sz="2300">
              <a:latin typeface="Lora"/>
              <a:ea typeface="Lora"/>
              <a:cs typeface="Lora"/>
              <a:sym typeface="Lora"/>
            </a:endParaRPr>
          </a:p>
          <a:p>
            <a:pPr indent="0" lvl="0" marL="0" rtl="0" algn="l">
              <a:spcBef>
                <a:spcPts val="600"/>
              </a:spcBef>
              <a:spcAft>
                <a:spcPts val="0"/>
              </a:spcAft>
              <a:buNone/>
            </a:pPr>
            <a:r>
              <a:t/>
            </a:r>
            <a:endParaRPr i="1" sz="2300">
              <a:latin typeface="Lora"/>
              <a:ea typeface="Lora"/>
              <a:cs typeface="Lora"/>
              <a:sym typeface="Lora"/>
            </a:endParaRPr>
          </a:p>
          <a:p>
            <a:pPr indent="0" lvl="0" marL="0" rtl="0" algn="l">
              <a:spcBef>
                <a:spcPts val="600"/>
              </a:spcBef>
              <a:spcAft>
                <a:spcPts val="0"/>
              </a:spcAft>
              <a:buClr>
                <a:schemeClr val="dk1"/>
              </a:buClr>
              <a:buSzPts val="1100"/>
              <a:buFont typeface="Arial"/>
              <a:buNone/>
            </a:pPr>
            <a:r>
              <a:t/>
            </a:r>
            <a:endParaRPr i="1" sz="2300">
              <a:latin typeface="Lora"/>
              <a:ea typeface="Lora"/>
              <a:cs typeface="Lora"/>
              <a:sym typeface="Lora"/>
            </a:endParaRPr>
          </a:p>
          <a:p>
            <a:pPr indent="0" lvl="0" marL="0" rtl="0" algn="l">
              <a:spcBef>
                <a:spcPts val="600"/>
              </a:spcBef>
              <a:spcAft>
                <a:spcPts val="0"/>
              </a:spcAft>
              <a:buNone/>
            </a:pPr>
            <a:r>
              <a:rPr i="1" lang="en" sz="2300">
                <a:latin typeface="Lora"/>
                <a:ea typeface="Lora"/>
                <a:cs typeface="Lora"/>
                <a:sym typeface="Lora"/>
              </a:rPr>
              <a:t> </a:t>
            </a:r>
            <a:endParaRPr i="1" sz="2300">
              <a:latin typeface="Lora"/>
              <a:ea typeface="Lora"/>
              <a:cs typeface="Lora"/>
              <a:sym typeface="Lora"/>
            </a:endParaRPr>
          </a:p>
          <a:p>
            <a:pPr indent="0" lvl="0" marL="0" rtl="0" algn="l">
              <a:spcBef>
                <a:spcPts val="600"/>
              </a:spcBef>
              <a:spcAft>
                <a:spcPts val="0"/>
              </a:spcAft>
              <a:buNone/>
            </a:pPr>
            <a:r>
              <a:t/>
            </a:r>
            <a:endParaRPr b="1"/>
          </a:p>
        </p:txBody>
      </p:sp>
      <p:sp>
        <p:nvSpPr>
          <p:cNvPr id="79" name="Google Shape;79;p13"/>
          <p:cNvSpPr txBox="1"/>
          <p:nvPr>
            <p:ph idx="4294967295" type="ctrTitle"/>
          </p:nvPr>
        </p:nvSpPr>
        <p:spPr>
          <a:xfrm>
            <a:off x="2350200" y="424950"/>
            <a:ext cx="4443600" cy="67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highlight>
                  <a:schemeClr val="accent1"/>
                </a:highlight>
              </a:rPr>
              <a:t>GROUP MEMBERS:</a:t>
            </a:r>
            <a:endParaRPr sz="2800">
              <a:highlight>
                <a:schemeClr val="accent1"/>
              </a:highlight>
            </a:endParaRPr>
          </a:p>
        </p:txBody>
      </p:sp>
      <p:sp>
        <p:nvSpPr>
          <p:cNvPr id="80" name="Google Shape;80;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1"/>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Heatmap</a:t>
            </a:r>
            <a:endParaRPr>
              <a:highlight>
                <a:schemeClr val="accent1"/>
              </a:highlight>
            </a:endParaRPr>
          </a:p>
        </p:txBody>
      </p:sp>
      <p:grpSp>
        <p:nvGrpSpPr>
          <p:cNvPr id="308" name="Google Shape;308;p31"/>
          <p:cNvGrpSpPr/>
          <p:nvPr/>
        </p:nvGrpSpPr>
        <p:grpSpPr>
          <a:xfrm>
            <a:off x="916458" y="1019750"/>
            <a:ext cx="214625" cy="214625"/>
            <a:chOff x="2594050" y="1631825"/>
            <a:chExt cx="439625" cy="439625"/>
          </a:xfrm>
        </p:grpSpPr>
        <p:sp>
          <p:nvSpPr>
            <p:cNvPr id="309" name="Google Shape;309;p3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3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4" name="Google Shape;314;p31"/>
          <p:cNvPicPr preferRelativeResize="0"/>
          <p:nvPr/>
        </p:nvPicPr>
        <p:blipFill>
          <a:blip r:embed="rId3">
            <a:alphaModFix/>
          </a:blip>
          <a:stretch>
            <a:fillRect/>
          </a:stretch>
        </p:blipFill>
        <p:spPr>
          <a:xfrm>
            <a:off x="916438" y="1806375"/>
            <a:ext cx="7189875" cy="3337124"/>
          </a:xfrm>
          <a:prstGeom prst="rect">
            <a:avLst/>
          </a:prstGeom>
          <a:noFill/>
          <a:ln>
            <a:noFill/>
          </a:ln>
        </p:spPr>
      </p:pic>
      <p:sp>
        <p:nvSpPr>
          <p:cNvPr id="315" name="Google Shape;315;p31"/>
          <p:cNvSpPr txBox="1"/>
          <p:nvPr/>
        </p:nvSpPr>
        <p:spPr>
          <a:xfrm>
            <a:off x="705300" y="1368938"/>
            <a:ext cx="773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t>Correlation</a:t>
            </a:r>
            <a:r>
              <a:rPr lang="en" u="sng"/>
              <a:t> Map using Seaborn Library</a:t>
            </a:r>
            <a:endParaRPr u="sng"/>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grpSp>
        <p:nvGrpSpPr>
          <p:cNvPr id="320" name="Google Shape;320;p32"/>
          <p:cNvGrpSpPr/>
          <p:nvPr/>
        </p:nvGrpSpPr>
        <p:grpSpPr>
          <a:xfrm>
            <a:off x="916458" y="1019750"/>
            <a:ext cx="214625" cy="214625"/>
            <a:chOff x="2594050" y="1631825"/>
            <a:chExt cx="439625" cy="439625"/>
          </a:xfrm>
        </p:grpSpPr>
        <p:sp>
          <p:nvSpPr>
            <p:cNvPr id="321" name="Google Shape;321;p3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3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32"/>
          <p:cNvSpPr txBox="1"/>
          <p:nvPr/>
        </p:nvSpPr>
        <p:spPr>
          <a:xfrm>
            <a:off x="1386475" y="880763"/>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Lora"/>
                <a:ea typeface="Lora"/>
                <a:cs typeface="Lora"/>
                <a:sym typeface="Lora"/>
              </a:rPr>
              <a:t>Stacked Bar Chart</a:t>
            </a:r>
            <a:endParaRPr b="1" sz="2000">
              <a:solidFill>
                <a:schemeClr val="dk1"/>
              </a:solidFill>
              <a:highlight>
                <a:schemeClr val="accent1"/>
              </a:highlight>
              <a:latin typeface="Lora"/>
              <a:ea typeface="Lora"/>
              <a:cs typeface="Lora"/>
              <a:sym typeface="Lora"/>
            </a:endParaRPr>
          </a:p>
        </p:txBody>
      </p:sp>
      <p:pic>
        <p:nvPicPr>
          <p:cNvPr id="327" name="Google Shape;327;p32"/>
          <p:cNvPicPr preferRelativeResize="0"/>
          <p:nvPr/>
        </p:nvPicPr>
        <p:blipFill>
          <a:blip r:embed="rId3">
            <a:alphaModFix/>
          </a:blip>
          <a:stretch>
            <a:fillRect/>
          </a:stretch>
        </p:blipFill>
        <p:spPr>
          <a:xfrm>
            <a:off x="545239" y="1754375"/>
            <a:ext cx="7926311" cy="3373176"/>
          </a:xfrm>
          <a:prstGeom prst="rect">
            <a:avLst/>
          </a:prstGeom>
          <a:noFill/>
          <a:ln>
            <a:noFill/>
          </a:ln>
        </p:spPr>
      </p:pic>
      <p:sp>
        <p:nvSpPr>
          <p:cNvPr id="328" name="Google Shape;328;p32"/>
          <p:cNvSpPr txBox="1"/>
          <p:nvPr/>
        </p:nvSpPr>
        <p:spPr>
          <a:xfrm>
            <a:off x="1484700" y="1373375"/>
            <a:ext cx="617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t>D</a:t>
            </a:r>
            <a:r>
              <a:rPr lang="en" u="sng"/>
              <a:t>istribution of the funds among each state.</a:t>
            </a:r>
            <a:r>
              <a:rPr lang="en"/>
              <a:t> </a:t>
            </a:r>
            <a:r>
              <a:rPr lang="en"/>
              <a:t>(Using Matplotlib)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Weighted Scatter Plot</a:t>
            </a:r>
            <a:endParaRPr/>
          </a:p>
        </p:txBody>
      </p:sp>
      <p:sp>
        <p:nvSpPr>
          <p:cNvPr id="334" name="Google Shape;334;p33"/>
          <p:cNvSpPr txBox="1"/>
          <p:nvPr>
            <p:ph idx="1" type="body"/>
          </p:nvPr>
        </p:nvSpPr>
        <p:spPr>
          <a:xfrm>
            <a:off x="858500" y="4296775"/>
            <a:ext cx="7332600" cy="39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latin typeface="Lora"/>
                <a:ea typeface="Lora"/>
                <a:cs typeface="Lora"/>
                <a:sym typeface="Lora"/>
              </a:rPr>
              <a:t>Scatter plot is of funds released vs utilised against the budget. Weights in the scatter is of the budget approved. We can see that as funds released increases the utilization of that funds also increases.</a:t>
            </a:r>
            <a:endParaRPr sz="1300">
              <a:latin typeface="Lora"/>
              <a:ea typeface="Lora"/>
              <a:cs typeface="Lora"/>
              <a:sym typeface="Lora"/>
            </a:endParaRPr>
          </a:p>
        </p:txBody>
      </p:sp>
      <p:sp>
        <p:nvSpPr>
          <p:cNvPr id="335" name="Google Shape;335;p3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6" name="Google Shape;336;p33"/>
          <p:cNvPicPr preferRelativeResize="0"/>
          <p:nvPr/>
        </p:nvPicPr>
        <p:blipFill>
          <a:blip r:embed="rId3">
            <a:alphaModFix/>
          </a:blip>
          <a:stretch>
            <a:fillRect/>
          </a:stretch>
        </p:blipFill>
        <p:spPr>
          <a:xfrm>
            <a:off x="586000" y="1331700"/>
            <a:ext cx="8357975" cy="3076675"/>
          </a:xfrm>
          <a:prstGeom prst="rect">
            <a:avLst/>
          </a:prstGeom>
          <a:noFill/>
          <a:ln>
            <a:noFill/>
          </a:ln>
        </p:spPr>
      </p:pic>
      <p:grpSp>
        <p:nvGrpSpPr>
          <p:cNvPr id="337" name="Google Shape;337;p33"/>
          <p:cNvGrpSpPr/>
          <p:nvPr/>
        </p:nvGrpSpPr>
        <p:grpSpPr>
          <a:xfrm>
            <a:off x="916458" y="1019750"/>
            <a:ext cx="214625" cy="214625"/>
            <a:chOff x="2594050" y="1631825"/>
            <a:chExt cx="439625" cy="439625"/>
          </a:xfrm>
        </p:grpSpPr>
        <p:sp>
          <p:nvSpPr>
            <p:cNvPr id="338" name="Google Shape;338;p3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Visualization Dashboard</a:t>
            </a:r>
            <a:endParaRPr/>
          </a:p>
        </p:txBody>
      </p:sp>
      <p:sp>
        <p:nvSpPr>
          <p:cNvPr id="347" name="Google Shape;347;p34"/>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Font typeface="Arial"/>
              <a:buChar char="●"/>
            </a:pPr>
            <a:r>
              <a:rPr lang="en" sz="1800">
                <a:latin typeface="Arial"/>
                <a:ea typeface="Arial"/>
                <a:cs typeface="Arial"/>
                <a:sym typeface="Arial"/>
              </a:rPr>
              <a:t>A visualization dashboard is a collection of visualizations and interactive components that provide a high-level overview of key performance indicators (KPIs).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Visualization dashboards can be created using various tools and software, including Excel, Tableau, Power BI, and other data visualization software.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Here, we have used Power BI to make the dashboard. We have made static visuals and dynamic dashboard for the project.</a:t>
            </a:r>
            <a:endParaRPr sz="1800">
              <a:latin typeface="Arial"/>
              <a:ea typeface="Arial"/>
              <a:cs typeface="Arial"/>
              <a:sym typeface="Arial"/>
            </a:endParaRPr>
          </a:p>
        </p:txBody>
      </p:sp>
      <p:sp>
        <p:nvSpPr>
          <p:cNvPr id="348" name="Google Shape;348;p3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49" name="Google Shape;349;p34"/>
          <p:cNvGrpSpPr/>
          <p:nvPr/>
        </p:nvGrpSpPr>
        <p:grpSpPr>
          <a:xfrm>
            <a:off x="916458" y="1019750"/>
            <a:ext cx="214625" cy="214625"/>
            <a:chOff x="2594050" y="1631825"/>
            <a:chExt cx="439625" cy="439625"/>
          </a:xfrm>
        </p:grpSpPr>
        <p:sp>
          <p:nvSpPr>
            <p:cNvPr id="350" name="Google Shape;350;p3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Static Visual</a:t>
            </a:r>
            <a:endParaRPr/>
          </a:p>
        </p:txBody>
      </p:sp>
      <p:sp>
        <p:nvSpPr>
          <p:cNvPr id="359" name="Google Shape;359;p3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0" name="Google Shape;360;p35"/>
          <p:cNvPicPr preferRelativeResize="0"/>
          <p:nvPr/>
        </p:nvPicPr>
        <p:blipFill>
          <a:blip r:embed="rId3">
            <a:alphaModFix/>
          </a:blip>
          <a:stretch>
            <a:fillRect/>
          </a:stretch>
        </p:blipFill>
        <p:spPr>
          <a:xfrm>
            <a:off x="1127350" y="1377000"/>
            <a:ext cx="7123925" cy="3654975"/>
          </a:xfrm>
          <a:prstGeom prst="rect">
            <a:avLst/>
          </a:prstGeom>
          <a:noFill/>
          <a:ln>
            <a:noFill/>
          </a:ln>
        </p:spPr>
      </p:pic>
      <p:grpSp>
        <p:nvGrpSpPr>
          <p:cNvPr id="361" name="Google Shape;361;p35"/>
          <p:cNvGrpSpPr/>
          <p:nvPr/>
        </p:nvGrpSpPr>
        <p:grpSpPr>
          <a:xfrm>
            <a:off x="916458" y="1019750"/>
            <a:ext cx="214625" cy="214625"/>
            <a:chOff x="2594050" y="1631825"/>
            <a:chExt cx="439625" cy="439625"/>
          </a:xfrm>
        </p:grpSpPr>
        <p:sp>
          <p:nvSpPr>
            <p:cNvPr id="362" name="Google Shape;362;p3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Dynamic Dashboard</a:t>
            </a:r>
            <a:endParaRPr/>
          </a:p>
        </p:txBody>
      </p:sp>
      <p:sp>
        <p:nvSpPr>
          <p:cNvPr id="371" name="Google Shape;371;p36"/>
          <p:cNvSpPr txBox="1"/>
          <p:nvPr>
            <p:ph idx="1" type="body"/>
          </p:nvPr>
        </p:nvSpPr>
        <p:spPr>
          <a:xfrm>
            <a:off x="1381250" y="1637653"/>
            <a:ext cx="6363300" cy="24849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800">
                <a:latin typeface="Arial"/>
                <a:ea typeface="Arial"/>
                <a:cs typeface="Arial"/>
                <a:sym typeface="Arial"/>
              </a:rPr>
              <a:t>A dynamic dashboard is an interactive and customizable data visualization tool that provides real-time updates and allows users to explore and analyze data dynamically. It typically consists of multiple visual components, such as charts, graphs, tables, and filters, that are interconnected and update automatically as the underlying data changes.</a:t>
            </a:r>
            <a:endParaRPr sz="1800">
              <a:latin typeface="Arial"/>
              <a:ea typeface="Arial"/>
              <a:cs typeface="Arial"/>
              <a:sym typeface="Arial"/>
            </a:endParaRPr>
          </a:p>
          <a:p>
            <a:pPr indent="0" lvl="0" marL="0" rtl="0" algn="just">
              <a:spcBef>
                <a:spcPts val="600"/>
              </a:spcBef>
              <a:spcAft>
                <a:spcPts val="0"/>
              </a:spcAft>
              <a:buNone/>
            </a:pPr>
            <a:r>
              <a:t/>
            </a:r>
            <a:endParaRPr sz="1800">
              <a:latin typeface="Arial"/>
              <a:ea typeface="Arial"/>
              <a:cs typeface="Arial"/>
              <a:sym typeface="Arial"/>
            </a:endParaRPr>
          </a:p>
          <a:p>
            <a:pPr indent="0" lvl="0" marL="0" rtl="0" algn="just">
              <a:spcBef>
                <a:spcPts val="600"/>
              </a:spcBef>
              <a:spcAft>
                <a:spcPts val="0"/>
              </a:spcAft>
              <a:buNone/>
            </a:pPr>
            <a:r>
              <a:rPr lang="en" sz="1800">
                <a:latin typeface="Arial"/>
                <a:ea typeface="Arial"/>
                <a:cs typeface="Arial"/>
                <a:sym typeface="Arial"/>
              </a:rPr>
              <a:t>Power Bi Dashboard - </a:t>
            </a:r>
            <a:r>
              <a:rPr lang="en" sz="1800" u="sng">
                <a:solidFill>
                  <a:schemeClr val="hlink"/>
                </a:solidFill>
                <a:latin typeface="Arial"/>
                <a:ea typeface="Arial"/>
                <a:cs typeface="Arial"/>
                <a:sym typeface="Arial"/>
                <a:hlinkClick r:id="rId3"/>
              </a:rPr>
              <a:t>Link</a:t>
            </a:r>
            <a:endParaRPr sz="1800">
              <a:latin typeface="Arial"/>
              <a:ea typeface="Arial"/>
              <a:cs typeface="Arial"/>
              <a:sym typeface="Arial"/>
            </a:endParaRPr>
          </a:p>
        </p:txBody>
      </p:sp>
      <p:sp>
        <p:nvSpPr>
          <p:cNvPr id="372" name="Google Shape;372;p3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73" name="Google Shape;373;p36"/>
          <p:cNvGrpSpPr/>
          <p:nvPr/>
        </p:nvGrpSpPr>
        <p:grpSpPr>
          <a:xfrm>
            <a:off x="916458" y="1019750"/>
            <a:ext cx="214625" cy="214625"/>
            <a:chOff x="2594050" y="1631825"/>
            <a:chExt cx="439625" cy="439625"/>
          </a:xfrm>
        </p:grpSpPr>
        <p:sp>
          <p:nvSpPr>
            <p:cNvPr id="374" name="Google Shape;374;p3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7"/>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Dataset Prediction</a:t>
            </a:r>
            <a:endParaRPr sz="3500"/>
          </a:p>
        </p:txBody>
      </p:sp>
      <p:sp>
        <p:nvSpPr>
          <p:cNvPr id="383" name="Google Shape;383;p37"/>
          <p:cNvSpPr txBox="1"/>
          <p:nvPr>
            <p:ph idx="1" type="subTitle"/>
          </p:nvPr>
        </p:nvSpPr>
        <p:spPr>
          <a:xfrm>
            <a:off x="2022225" y="2941039"/>
            <a:ext cx="6640200" cy="17211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Lora"/>
              <a:buChar char="❖"/>
            </a:pPr>
            <a:r>
              <a:rPr lang="en" sz="1600">
                <a:latin typeface="Lora"/>
                <a:ea typeface="Lora"/>
                <a:cs typeface="Lora"/>
                <a:sym typeface="Lora"/>
              </a:rPr>
              <a:t>Feature Selection</a:t>
            </a:r>
            <a:endParaRPr sz="1600">
              <a:latin typeface="Lora"/>
              <a:ea typeface="Lora"/>
              <a:cs typeface="Lora"/>
              <a:sym typeface="Lora"/>
            </a:endParaRPr>
          </a:p>
          <a:p>
            <a:pPr indent="-330200" lvl="0" marL="457200" rtl="0" algn="l">
              <a:lnSpc>
                <a:spcPct val="115000"/>
              </a:lnSpc>
              <a:spcBef>
                <a:spcPts val="0"/>
              </a:spcBef>
              <a:spcAft>
                <a:spcPts val="0"/>
              </a:spcAft>
              <a:buSzPts val="1600"/>
              <a:buFont typeface="Lora"/>
              <a:buChar char="❖"/>
            </a:pPr>
            <a:r>
              <a:rPr lang="en" sz="1600">
                <a:latin typeface="Lora"/>
                <a:ea typeface="Lora"/>
                <a:cs typeface="Lora"/>
                <a:sym typeface="Lora"/>
              </a:rPr>
              <a:t>Machine Learning Modeling </a:t>
            </a:r>
            <a:endParaRPr sz="1600">
              <a:latin typeface="Lora"/>
              <a:ea typeface="Lora"/>
              <a:cs typeface="Lora"/>
              <a:sym typeface="Lora"/>
            </a:endParaRPr>
          </a:p>
        </p:txBody>
      </p:sp>
      <p:sp>
        <p:nvSpPr>
          <p:cNvPr id="384" name="Google Shape;384;p37"/>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5</a:t>
            </a:r>
            <a:endParaRPr sz="2400">
              <a:latin typeface="Lora"/>
              <a:ea typeface="Lora"/>
              <a:cs typeface="Lora"/>
              <a:sym typeface="Lora"/>
            </a:endParaRPr>
          </a:p>
        </p:txBody>
      </p:sp>
      <p:sp>
        <p:nvSpPr>
          <p:cNvPr id="385" name="Google Shape;385;p3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3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8"/>
          <p:cNvSpPr txBox="1"/>
          <p:nvPr>
            <p:ph type="title"/>
          </p:nvPr>
        </p:nvSpPr>
        <p:spPr>
          <a:xfrm>
            <a:off x="1064375" y="914850"/>
            <a:ext cx="44175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    </a:t>
            </a:r>
            <a:r>
              <a:rPr lang="en" sz="2100"/>
              <a:t>Feature Selection    </a:t>
            </a:r>
            <a:endParaRPr sz="2100"/>
          </a:p>
        </p:txBody>
      </p:sp>
      <p:sp>
        <p:nvSpPr>
          <p:cNvPr id="392" name="Google Shape;392;p38"/>
          <p:cNvSpPr txBox="1"/>
          <p:nvPr>
            <p:ph idx="1" type="body"/>
          </p:nvPr>
        </p:nvSpPr>
        <p:spPr>
          <a:xfrm>
            <a:off x="1381250" y="1637645"/>
            <a:ext cx="6809700" cy="3112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accent1"/>
              </a:buClr>
              <a:buSzPts val="1800"/>
              <a:buFont typeface="Arial"/>
              <a:buChar char="❖"/>
            </a:pPr>
            <a:r>
              <a:rPr lang="en" sz="1800">
                <a:highlight>
                  <a:srgbClr val="FFFFFF"/>
                </a:highlight>
                <a:latin typeface="Arial"/>
                <a:ea typeface="Arial"/>
                <a:cs typeface="Arial"/>
                <a:sym typeface="Arial"/>
              </a:rPr>
              <a:t>Finding Correlation</a:t>
            </a:r>
            <a:endParaRPr sz="1800">
              <a:highlight>
                <a:srgbClr val="FFFFFF"/>
              </a:highlight>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Font typeface="Arial"/>
              <a:buChar char="➢"/>
            </a:pPr>
            <a:r>
              <a:rPr lang="en" sz="1800">
                <a:highlight>
                  <a:srgbClr val="FFFFFF"/>
                </a:highlight>
                <a:latin typeface="Arial"/>
                <a:ea typeface="Arial"/>
                <a:cs typeface="Arial"/>
                <a:sym typeface="Arial"/>
              </a:rPr>
              <a:t>Taking state_code and year as independent variable.</a:t>
            </a:r>
            <a:endParaRPr sz="1800">
              <a:highlight>
                <a:srgbClr val="FFFFFF"/>
              </a:highlight>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Font typeface="Arial"/>
              <a:buChar char="➢"/>
            </a:pPr>
            <a:r>
              <a:rPr lang="en" sz="1800">
                <a:highlight>
                  <a:srgbClr val="FFFFFF"/>
                </a:highlight>
                <a:latin typeface="Arial"/>
                <a:ea typeface="Arial"/>
                <a:cs typeface="Arial"/>
                <a:sym typeface="Arial"/>
              </a:rPr>
              <a:t>Taking approved budget as dependent variable.</a:t>
            </a:r>
            <a:endParaRPr sz="1800">
              <a:highlight>
                <a:srgbClr val="FFFFFF"/>
              </a:highlight>
              <a:latin typeface="Arial"/>
              <a:ea typeface="Arial"/>
              <a:cs typeface="Arial"/>
              <a:sym typeface="Arial"/>
            </a:endParaRPr>
          </a:p>
          <a:p>
            <a:pPr indent="-342900" lvl="0" marL="457200" rtl="0" algn="l">
              <a:lnSpc>
                <a:spcPct val="115000"/>
              </a:lnSpc>
              <a:spcBef>
                <a:spcPts val="0"/>
              </a:spcBef>
              <a:spcAft>
                <a:spcPts val="0"/>
              </a:spcAft>
              <a:buClr>
                <a:schemeClr val="accent1"/>
              </a:buClr>
              <a:buSzPts val="1800"/>
              <a:buFont typeface="Arial"/>
              <a:buChar char="❖"/>
            </a:pPr>
            <a:r>
              <a:rPr lang="en" sz="1800">
                <a:highlight>
                  <a:srgbClr val="FFFFFF"/>
                </a:highlight>
                <a:latin typeface="Arial"/>
                <a:ea typeface="Arial"/>
                <a:cs typeface="Arial"/>
                <a:sym typeface="Arial"/>
              </a:rPr>
              <a:t>Preprocessing Data For Modelling</a:t>
            </a:r>
            <a:endParaRPr sz="1800">
              <a:highlight>
                <a:srgbClr val="FFFFFF"/>
              </a:highlight>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Font typeface="Arial"/>
              <a:buChar char="➢"/>
            </a:pPr>
            <a:r>
              <a:rPr lang="en" sz="1800">
                <a:highlight>
                  <a:srgbClr val="FFFFFF"/>
                </a:highlight>
                <a:latin typeface="Arial"/>
                <a:ea typeface="Arial"/>
                <a:cs typeface="Arial"/>
                <a:sym typeface="Arial"/>
              </a:rPr>
              <a:t>Encoding year. </a:t>
            </a:r>
            <a:endParaRPr sz="1800">
              <a:highlight>
                <a:srgbClr val="FFFFFF"/>
              </a:highlight>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Font typeface="Arial"/>
              <a:buChar char="➢"/>
            </a:pPr>
            <a:r>
              <a:rPr lang="en" sz="1800">
                <a:highlight>
                  <a:srgbClr val="FFFFFF"/>
                </a:highlight>
                <a:latin typeface="Arial"/>
                <a:ea typeface="Arial"/>
                <a:cs typeface="Arial"/>
                <a:sym typeface="Arial"/>
              </a:rPr>
              <a:t>Creating dataframes for specific year.</a:t>
            </a:r>
            <a:endParaRPr sz="1800">
              <a:highlight>
                <a:srgbClr val="FFFFFF"/>
              </a:highlight>
              <a:latin typeface="Arial"/>
              <a:ea typeface="Arial"/>
              <a:cs typeface="Arial"/>
              <a:sym typeface="Arial"/>
            </a:endParaRPr>
          </a:p>
        </p:txBody>
      </p:sp>
      <p:sp>
        <p:nvSpPr>
          <p:cNvPr id="393" name="Google Shape;393;p3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94" name="Google Shape;394;p38"/>
          <p:cNvGrpSpPr/>
          <p:nvPr/>
        </p:nvGrpSpPr>
        <p:grpSpPr>
          <a:xfrm>
            <a:off x="916458" y="1019750"/>
            <a:ext cx="214625" cy="214625"/>
            <a:chOff x="2594050" y="1631825"/>
            <a:chExt cx="439625" cy="439625"/>
          </a:xfrm>
        </p:grpSpPr>
        <p:sp>
          <p:nvSpPr>
            <p:cNvPr id="395" name="Google Shape;395;p3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9"/>
          <p:cNvSpPr txBox="1"/>
          <p:nvPr>
            <p:ph type="title"/>
          </p:nvPr>
        </p:nvSpPr>
        <p:spPr>
          <a:xfrm>
            <a:off x="1292950" y="909263"/>
            <a:ext cx="48981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highlight>
                  <a:srgbClr val="FFFFFF"/>
                </a:highlight>
              </a:rPr>
              <a:t>Machine Learning Modelling</a:t>
            </a:r>
            <a:endParaRPr/>
          </a:p>
        </p:txBody>
      </p:sp>
      <p:sp>
        <p:nvSpPr>
          <p:cNvPr id="404" name="Google Shape;404;p39"/>
          <p:cNvSpPr txBox="1"/>
          <p:nvPr>
            <p:ph idx="1" type="body"/>
          </p:nvPr>
        </p:nvSpPr>
        <p:spPr>
          <a:xfrm>
            <a:off x="1167150" y="1578920"/>
            <a:ext cx="6809700" cy="3112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b="1" i="1" lang="en" sz="1800">
                <a:highlight>
                  <a:srgbClr val="FFFFFF"/>
                </a:highlight>
                <a:latin typeface="Arial"/>
                <a:ea typeface="Arial"/>
                <a:cs typeface="Arial"/>
                <a:sym typeface="Arial"/>
              </a:rPr>
              <a:t>Objectives</a:t>
            </a:r>
            <a:endParaRPr b="1" i="1" sz="1800">
              <a:highlight>
                <a:srgbClr val="FFFFFF"/>
              </a:highlight>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Font typeface="Arial"/>
              <a:buChar char="➢"/>
            </a:pPr>
            <a:r>
              <a:rPr lang="en" sz="1800" u="sng">
                <a:highlight>
                  <a:srgbClr val="FFFFFF"/>
                </a:highlight>
                <a:latin typeface="Arial"/>
                <a:ea typeface="Arial"/>
                <a:cs typeface="Arial"/>
                <a:sym typeface="Arial"/>
              </a:rPr>
              <a:t>OBJECTIVE 1</a:t>
            </a:r>
            <a:r>
              <a:rPr b="1" lang="en" sz="1800">
                <a:highlight>
                  <a:srgbClr val="FFFFFF"/>
                </a:highlight>
                <a:latin typeface="Arial"/>
                <a:ea typeface="Arial"/>
                <a:cs typeface="Arial"/>
                <a:sym typeface="Arial"/>
              </a:rPr>
              <a:t>- </a:t>
            </a:r>
            <a:r>
              <a:rPr lang="en" sz="1800">
                <a:highlight>
                  <a:srgbClr val="FFFFFF"/>
                </a:highlight>
                <a:latin typeface="Arial"/>
                <a:ea typeface="Arial"/>
                <a:cs typeface="Arial"/>
                <a:sym typeface="Arial"/>
              </a:rPr>
              <a:t>We will train data of 2 years(2015-16 to 2016-17) and will take 'approved_budget' as test data for year 2017-18 and decide which ML model will work efficiently.</a:t>
            </a:r>
            <a:endParaRPr sz="1800">
              <a:highlight>
                <a:srgbClr val="FFFFFF"/>
              </a:highlight>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Font typeface="Arial"/>
              <a:buChar char="➢"/>
            </a:pPr>
            <a:r>
              <a:rPr lang="en" sz="1800" u="sng">
                <a:highlight>
                  <a:srgbClr val="FFFFFF"/>
                </a:highlight>
                <a:latin typeface="Arial"/>
                <a:ea typeface="Arial"/>
                <a:cs typeface="Arial"/>
                <a:sym typeface="Arial"/>
              </a:rPr>
              <a:t>OBJECTIVE 2</a:t>
            </a:r>
            <a:r>
              <a:rPr b="1" lang="en" sz="1800">
                <a:highlight>
                  <a:srgbClr val="FFFFFF"/>
                </a:highlight>
                <a:latin typeface="Arial"/>
                <a:ea typeface="Arial"/>
                <a:cs typeface="Arial"/>
                <a:sym typeface="Arial"/>
              </a:rPr>
              <a:t> - </a:t>
            </a:r>
            <a:r>
              <a:rPr lang="en" sz="1800">
                <a:highlight>
                  <a:srgbClr val="FFFFFF"/>
                </a:highlight>
                <a:latin typeface="Arial"/>
                <a:ea typeface="Arial"/>
                <a:cs typeface="Arial"/>
                <a:sym typeface="Arial"/>
              </a:rPr>
              <a:t>We will take ML model from objective 1 for better result and train data of 3 years(2015-16 to 2017-18) and hence will predict 'budget_approved' for 2018-19 financial year.</a:t>
            </a:r>
            <a:endParaRPr b="1" sz="1800">
              <a:highlight>
                <a:srgbClr val="FFFFFF"/>
              </a:highlight>
              <a:latin typeface="Arial"/>
              <a:ea typeface="Arial"/>
              <a:cs typeface="Arial"/>
              <a:sym typeface="Arial"/>
            </a:endParaRPr>
          </a:p>
          <a:p>
            <a:pPr indent="0" lvl="0" marL="0" rtl="0" algn="l">
              <a:lnSpc>
                <a:spcPct val="115000"/>
              </a:lnSpc>
              <a:spcBef>
                <a:spcPts val="500"/>
              </a:spcBef>
              <a:spcAft>
                <a:spcPts val="0"/>
              </a:spcAft>
              <a:buNone/>
            </a:pPr>
            <a:r>
              <a:t/>
            </a:r>
            <a:endParaRPr b="1" sz="1800">
              <a:highlight>
                <a:srgbClr val="FFFFFF"/>
              </a:highlight>
              <a:latin typeface="Arial"/>
              <a:ea typeface="Arial"/>
              <a:cs typeface="Arial"/>
              <a:sym typeface="Arial"/>
            </a:endParaRPr>
          </a:p>
          <a:p>
            <a:pPr indent="0" lvl="0" marL="0" rtl="0" algn="l">
              <a:lnSpc>
                <a:spcPct val="115000"/>
              </a:lnSpc>
              <a:spcBef>
                <a:spcPts val="1100"/>
              </a:spcBef>
              <a:spcAft>
                <a:spcPts val="500"/>
              </a:spcAft>
              <a:buNone/>
            </a:pPr>
            <a:r>
              <a:t/>
            </a:r>
            <a:endParaRPr sz="1800">
              <a:highlight>
                <a:srgbClr val="FFFFFF"/>
              </a:highlight>
              <a:latin typeface="Arial"/>
              <a:ea typeface="Arial"/>
              <a:cs typeface="Arial"/>
              <a:sym typeface="Arial"/>
            </a:endParaRPr>
          </a:p>
        </p:txBody>
      </p:sp>
      <p:sp>
        <p:nvSpPr>
          <p:cNvPr id="405" name="Google Shape;405;p3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06" name="Google Shape;406;p39"/>
          <p:cNvGrpSpPr/>
          <p:nvPr/>
        </p:nvGrpSpPr>
        <p:grpSpPr>
          <a:xfrm>
            <a:off x="916458" y="1019750"/>
            <a:ext cx="214625" cy="214625"/>
            <a:chOff x="2594050" y="1631825"/>
            <a:chExt cx="439625" cy="439625"/>
          </a:xfrm>
        </p:grpSpPr>
        <p:sp>
          <p:nvSpPr>
            <p:cNvPr id="407" name="Google Shape;407;p3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9"/>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0"/>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 1 </a:t>
            </a:r>
            <a:endParaRPr/>
          </a:p>
        </p:txBody>
      </p:sp>
      <p:sp>
        <p:nvSpPr>
          <p:cNvPr id="416" name="Google Shape;416;p40"/>
          <p:cNvSpPr txBox="1"/>
          <p:nvPr>
            <p:ph idx="1" type="body"/>
          </p:nvPr>
        </p:nvSpPr>
        <p:spPr>
          <a:xfrm>
            <a:off x="357700" y="1657125"/>
            <a:ext cx="4902000" cy="3133500"/>
          </a:xfrm>
          <a:prstGeom prst="rect">
            <a:avLst/>
          </a:prstGeom>
        </p:spPr>
        <p:txBody>
          <a:bodyPr anchorCtr="0" anchor="t" bIns="91425" lIns="91425" spcFirstLastPara="1" rIns="65725" wrap="square" tIns="91425">
            <a:noAutofit/>
          </a:bodyPr>
          <a:lstStyle/>
          <a:p>
            <a:pPr indent="-342900" lvl="0" marL="457200" rtl="0" algn="l">
              <a:spcBef>
                <a:spcPts val="600"/>
              </a:spcBef>
              <a:spcAft>
                <a:spcPts val="0"/>
              </a:spcAft>
              <a:buSzPts val="1800"/>
              <a:buFont typeface="Arial"/>
              <a:buChar char="❖"/>
            </a:pPr>
            <a:r>
              <a:rPr b="1" lang="en" sz="1800">
                <a:latin typeface="Arial"/>
                <a:ea typeface="Arial"/>
                <a:cs typeface="Arial"/>
                <a:sym typeface="Arial"/>
              </a:rPr>
              <a:t>Using Linear Regression</a:t>
            </a:r>
            <a:endParaRPr b="1" sz="1800">
              <a:latin typeface="Arial"/>
              <a:ea typeface="Arial"/>
              <a:cs typeface="Arial"/>
              <a:sym typeface="Arial"/>
            </a:endParaRPr>
          </a:p>
          <a:p>
            <a:pPr indent="-342900" lvl="1" marL="914400" rtl="0" algn="just">
              <a:spcBef>
                <a:spcPts val="0"/>
              </a:spcBef>
              <a:spcAft>
                <a:spcPts val="0"/>
              </a:spcAft>
              <a:buClr>
                <a:schemeClr val="dk1"/>
              </a:buClr>
              <a:buSzPts val="1800"/>
              <a:buFont typeface="Arial"/>
              <a:buChar char="➢"/>
            </a:pPr>
            <a:r>
              <a:rPr lang="en" sz="1800">
                <a:latin typeface="Arial"/>
                <a:ea typeface="Arial"/>
                <a:cs typeface="Arial"/>
                <a:sym typeface="Arial"/>
              </a:rPr>
              <a:t>Linear regression is a statistical method used to analyze the relationship between a dependent variable and one or more independent variables. </a:t>
            </a:r>
            <a:endParaRPr sz="1800">
              <a:latin typeface="Arial"/>
              <a:ea typeface="Arial"/>
              <a:cs typeface="Arial"/>
              <a:sym typeface="Arial"/>
            </a:endParaRPr>
          </a:p>
          <a:p>
            <a:pPr indent="0" lvl="0" marL="914400" rtl="0" algn="just">
              <a:spcBef>
                <a:spcPts val="600"/>
              </a:spcBef>
              <a:spcAft>
                <a:spcPts val="0"/>
              </a:spcAft>
              <a:buNone/>
            </a:pPr>
            <a:r>
              <a:t/>
            </a:r>
            <a:endParaRPr sz="600">
              <a:latin typeface="Arial"/>
              <a:ea typeface="Arial"/>
              <a:cs typeface="Arial"/>
              <a:sym typeface="Arial"/>
            </a:endParaRPr>
          </a:p>
          <a:p>
            <a:pPr indent="-342900" lvl="1" marL="914400" rtl="0" algn="just">
              <a:spcBef>
                <a:spcPts val="480"/>
              </a:spcBef>
              <a:spcAft>
                <a:spcPts val="0"/>
              </a:spcAft>
              <a:buClr>
                <a:schemeClr val="dk1"/>
              </a:buClr>
              <a:buSzPts val="1800"/>
              <a:buFont typeface="Arial"/>
              <a:buChar char="➢"/>
            </a:pPr>
            <a:r>
              <a:rPr lang="en" sz="1800">
                <a:latin typeface="Arial"/>
                <a:ea typeface="Arial"/>
                <a:cs typeface="Arial"/>
                <a:sym typeface="Arial"/>
              </a:rPr>
              <a:t>The goal of linear regression is to find the linear relationship between the variables, which can be used to make predictions.</a:t>
            </a:r>
            <a:endParaRPr sz="1800">
              <a:latin typeface="Arial"/>
              <a:ea typeface="Arial"/>
              <a:cs typeface="Arial"/>
              <a:sym typeface="Arial"/>
            </a:endParaRPr>
          </a:p>
        </p:txBody>
      </p:sp>
      <p:sp>
        <p:nvSpPr>
          <p:cNvPr id="417" name="Google Shape;417;p4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8" name="Google Shape;418;p40"/>
          <p:cNvPicPr preferRelativeResize="0"/>
          <p:nvPr/>
        </p:nvPicPr>
        <p:blipFill>
          <a:blip r:embed="rId3">
            <a:alphaModFix/>
          </a:blip>
          <a:stretch>
            <a:fillRect/>
          </a:stretch>
        </p:blipFill>
        <p:spPr>
          <a:xfrm>
            <a:off x="5340975" y="1395750"/>
            <a:ext cx="3698100" cy="3354100"/>
          </a:xfrm>
          <a:prstGeom prst="rect">
            <a:avLst/>
          </a:prstGeom>
          <a:noFill/>
          <a:ln>
            <a:noFill/>
          </a:ln>
        </p:spPr>
      </p:pic>
      <p:grpSp>
        <p:nvGrpSpPr>
          <p:cNvPr id="419" name="Google Shape;419;p40"/>
          <p:cNvGrpSpPr/>
          <p:nvPr/>
        </p:nvGrpSpPr>
        <p:grpSpPr>
          <a:xfrm>
            <a:off x="916458" y="1019750"/>
            <a:ext cx="214625" cy="214625"/>
            <a:chOff x="2594050" y="1631825"/>
            <a:chExt cx="439625" cy="439625"/>
          </a:xfrm>
        </p:grpSpPr>
        <p:sp>
          <p:nvSpPr>
            <p:cNvPr id="420" name="Google Shape;420;p4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0"/>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Problem Statement</a:t>
            </a:r>
            <a:endParaRPr/>
          </a:p>
        </p:txBody>
      </p:sp>
      <p:sp>
        <p:nvSpPr>
          <p:cNvPr id="86" name="Google Shape;86;p14"/>
          <p:cNvSpPr txBox="1"/>
          <p:nvPr>
            <p:ph idx="1" type="body"/>
          </p:nvPr>
        </p:nvSpPr>
        <p:spPr>
          <a:xfrm>
            <a:off x="1381250" y="1503845"/>
            <a:ext cx="6809700" cy="3112200"/>
          </a:xfrm>
          <a:prstGeom prst="rect">
            <a:avLst/>
          </a:prstGeom>
        </p:spPr>
        <p:txBody>
          <a:bodyPr anchorCtr="0" anchor="t" bIns="91425" lIns="91425" spcFirstLastPara="1" rIns="91425" wrap="square" tIns="91425">
            <a:noAutofit/>
          </a:bodyPr>
          <a:lstStyle/>
          <a:p>
            <a:pPr indent="-351790" lvl="0" marL="457200" rtl="0" algn="l">
              <a:lnSpc>
                <a:spcPct val="80000"/>
              </a:lnSpc>
              <a:spcBef>
                <a:spcPts val="0"/>
              </a:spcBef>
              <a:spcAft>
                <a:spcPts val="0"/>
              </a:spcAft>
              <a:buClr>
                <a:schemeClr val="dk1"/>
              </a:buClr>
              <a:buSzPts val="1940"/>
              <a:buFont typeface="Lora"/>
              <a:buChar char="➢"/>
            </a:pPr>
            <a:r>
              <a:rPr lang="en" sz="1940">
                <a:solidFill>
                  <a:srgbClr val="1D1D1B"/>
                </a:solidFill>
                <a:latin typeface="Lora"/>
                <a:ea typeface="Lora"/>
                <a:cs typeface="Lora"/>
                <a:sym typeface="Lora"/>
              </a:rPr>
              <a:t>Sarva Shiksha Abhiyan (SSA) is a flagship program of the Indian government who aims at providing free and compulsory education to all children in the age group of 6 to 14 years.</a:t>
            </a:r>
            <a:endParaRPr sz="1940">
              <a:solidFill>
                <a:srgbClr val="1D1D1B"/>
              </a:solidFill>
              <a:latin typeface="Lora"/>
              <a:ea typeface="Lora"/>
              <a:cs typeface="Lora"/>
              <a:sym typeface="Lora"/>
            </a:endParaRPr>
          </a:p>
          <a:p>
            <a:pPr indent="0" lvl="0" marL="457200" rtl="0" algn="l">
              <a:lnSpc>
                <a:spcPct val="80000"/>
              </a:lnSpc>
              <a:spcBef>
                <a:spcPts val="0"/>
              </a:spcBef>
              <a:spcAft>
                <a:spcPts val="0"/>
              </a:spcAft>
              <a:buNone/>
            </a:pPr>
            <a:r>
              <a:t/>
            </a:r>
            <a:endParaRPr sz="1940">
              <a:solidFill>
                <a:srgbClr val="1D1D1B"/>
              </a:solidFill>
              <a:latin typeface="Lora"/>
              <a:ea typeface="Lora"/>
              <a:cs typeface="Lora"/>
              <a:sym typeface="Lora"/>
            </a:endParaRPr>
          </a:p>
          <a:p>
            <a:pPr indent="-351790" lvl="0" marL="457200" rtl="0" algn="l">
              <a:lnSpc>
                <a:spcPct val="80000"/>
              </a:lnSpc>
              <a:spcBef>
                <a:spcPts val="0"/>
              </a:spcBef>
              <a:spcAft>
                <a:spcPts val="0"/>
              </a:spcAft>
              <a:buClr>
                <a:schemeClr val="dk1"/>
              </a:buClr>
              <a:buSzPts val="1940"/>
              <a:buFont typeface="Lora"/>
              <a:buChar char="➢"/>
            </a:pPr>
            <a:r>
              <a:rPr lang="en" sz="1940">
                <a:solidFill>
                  <a:srgbClr val="1D1D1B"/>
                </a:solidFill>
                <a:latin typeface="Lora"/>
                <a:ea typeface="Lora"/>
                <a:cs typeface="Lora"/>
                <a:sym typeface="Lora"/>
              </a:rPr>
              <a:t>Project involves analyzing historical budget allocation and expenditure data to identify patterns and trends.</a:t>
            </a:r>
            <a:endParaRPr sz="1940">
              <a:solidFill>
                <a:srgbClr val="1D1D1B"/>
              </a:solidFill>
              <a:latin typeface="Lora"/>
              <a:ea typeface="Lora"/>
              <a:cs typeface="Lora"/>
              <a:sym typeface="Lora"/>
            </a:endParaRPr>
          </a:p>
          <a:p>
            <a:pPr indent="0" lvl="0" marL="457200" rtl="0" algn="l">
              <a:lnSpc>
                <a:spcPct val="80000"/>
              </a:lnSpc>
              <a:spcBef>
                <a:spcPts val="0"/>
              </a:spcBef>
              <a:spcAft>
                <a:spcPts val="0"/>
              </a:spcAft>
              <a:buNone/>
            </a:pPr>
            <a:r>
              <a:t/>
            </a:r>
            <a:endParaRPr sz="1940">
              <a:solidFill>
                <a:srgbClr val="1D1D1B"/>
              </a:solidFill>
              <a:latin typeface="Lora"/>
              <a:ea typeface="Lora"/>
              <a:cs typeface="Lora"/>
              <a:sym typeface="Lora"/>
            </a:endParaRPr>
          </a:p>
          <a:p>
            <a:pPr indent="-351790" lvl="0" marL="457200" rtl="0" algn="l">
              <a:lnSpc>
                <a:spcPct val="80000"/>
              </a:lnSpc>
              <a:spcBef>
                <a:spcPts val="0"/>
              </a:spcBef>
              <a:spcAft>
                <a:spcPts val="0"/>
              </a:spcAft>
              <a:buClr>
                <a:schemeClr val="dk1"/>
              </a:buClr>
              <a:buSzPts val="1940"/>
              <a:buFont typeface="Lora"/>
              <a:buChar char="➢"/>
            </a:pPr>
            <a:r>
              <a:rPr lang="en" sz="1940">
                <a:solidFill>
                  <a:srgbClr val="1D1D1B"/>
                </a:solidFill>
                <a:latin typeface="Lora"/>
                <a:ea typeface="Lora"/>
                <a:cs typeface="Lora"/>
                <a:sym typeface="Lora"/>
              </a:rPr>
              <a:t>Using this analysis, a predictive model is developed to estimate the budget allocation for the next year</a:t>
            </a:r>
            <a:endParaRPr sz="1940">
              <a:solidFill>
                <a:srgbClr val="1D1D1B"/>
              </a:solidFill>
              <a:latin typeface="Lora"/>
              <a:ea typeface="Lora"/>
              <a:cs typeface="Lora"/>
              <a:sym typeface="Lora"/>
            </a:endParaRPr>
          </a:p>
        </p:txBody>
      </p:sp>
      <p:sp>
        <p:nvSpPr>
          <p:cNvPr id="87" name="Google Shape;87;p1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4"/>
          <p:cNvSpPr/>
          <p:nvPr/>
        </p:nvSpPr>
        <p:spPr>
          <a:xfrm>
            <a:off x="5650" y="4520750"/>
            <a:ext cx="9144000" cy="62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14"/>
          <p:cNvGrpSpPr/>
          <p:nvPr/>
        </p:nvGrpSpPr>
        <p:grpSpPr>
          <a:xfrm>
            <a:off x="916458" y="1019750"/>
            <a:ext cx="214625" cy="214625"/>
            <a:chOff x="2594050" y="1631825"/>
            <a:chExt cx="439625" cy="439625"/>
          </a:xfrm>
        </p:grpSpPr>
        <p:sp>
          <p:nvSpPr>
            <p:cNvPr id="90" name="Google Shape;90;p1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1"/>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 1 </a:t>
            </a:r>
            <a:endParaRPr/>
          </a:p>
        </p:txBody>
      </p:sp>
      <p:sp>
        <p:nvSpPr>
          <p:cNvPr id="429" name="Google Shape;429;p41"/>
          <p:cNvSpPr txBox="1"/>
          <p:nvPr>
            <p:ph idx="1" type="body"/>
          </p:nvPr>
        </p:nvSpPr>
        <p:spPr>
          <a:xfrm>
            <a:off x="528500" y="1715300"/>
            <a:ext cx="4230600" cy="2967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Font typeface="Arial"/>
              <a:buChar char="❖"/>
            </a:pPr>
            <a:r>
              <a:rPr b="1" lang="en" sz="1800">
                <a:highlight>
                  <a:srgbClr val="FFFFFF"/>
                </a:highlight>
                <a:latin typeface="Arial"/>
                <a:ea typeface="Arial"/>
                <a:cs typeface="Arial"/>
                <a:sym typeface="Arial"/>
              </a:rPr>
              <a:t>USING LINEAR REGRESSION</a:t>
            </a:r>
            <a:endParaRPr b="1" sz="1800">
              <a:highlight>
                <a:srgbClr val="FFFFFF"/>
              </a:highlight>
              <a:latin typeface="Arial"/>
              <a:ea typeface="Arial"/>
              <a:cs typeface="Arial"/>
              <a:sym typeface="Arial"/>
            </a:endParaRPr>
          </a:p>
          <a:p>
            <a:pPr indent="0" lvl="0" marL="457200" rtl="0" algn="l">
              <a:spcBef>
                <a:spcPts val="600"/>
              </a:spcBef>
              <a:spcAft>
                <a:spcPts val="0"/>
              </a:spcAft>
              <a:buNone/>
            </a:pPr>
            <a:r>
              <a:t/>
            </a:r>
            <a:endParaRPr b="1" sz="1800">
              <a:highlight>
                <a:srgbClr val="FFFFFF"/>
              </a:highlight>
              <a:latin typeface="Arial"/>
              <a:ea typeface="Arial"/>
              <a:cs typeface="Arial"/>
              <a:sym typeface="Arial"/>
            </a:endParaRPr>
          </a:p>
          <a:p>
            <a:pPr indent="-342900" lvl="1" marL="914400" rtl="0" algn="l">
              <a:spcBef>
                <a:spcPts val="480"/>
              </a:spcBef>
              <a:spcAft>
                <a:spcPts val="0"/>
              </a:spcAft>
              <a:buClr>
                <a:schemeClr val="dk1"/>
              </a:buClr>
              <a:buSzPts val="1800"/>
              <a:buFont typeface="Arial"/>
              <a:buChar char="➢"/>
            </a:pPr>
            <a:r>
              <a:rPr lang="en" sz="1800">
                <a:highlight>
                  <a:srgbClr val="FFFFFF"/>
                </a:highlight>
                <a:latin typeface="Arial"/>
                <a:ea typeface="Arial"/>
                <a:cs typeface="Arial"/>
                <a:sym typeface="Arial"/>
              </a:rPr>
              <a:t>Data is non linear so it will not be a good model to use linear data</a:t>
            </a:r>
            <a:r>
              <a:rPr b="1" lang="en" sz="1800">
                <a:highlight>
                  <a:srgbClr val="FFFFFF"/>
                </a:highlight>
                <a:latin typeface="Arial"/>
                <a:ea typeface="Arial"/>
                <a:cs typeface="Arial"/>
                <a:sym typeface="Arial"/>
              </a:rPr>
              <a:t>.</a:t>
            </a:r>
            <a:endParaRPr b="1" sz="1800">
              <a:highlight>
                <a:srgbClr val="FFFFFF"/>
              </a:highlight>
              <a:latin typeface="Arial"/>
              <a:ea typeface="Arial"/>
              <a:cs typeface="Arial"/>
              <a:sym typeface="Arial"/>
            </a:endParaRPr>
          </a:p>
        </p:txBody>
      </p:sp>
      <p:sp>
        <p:nvSpPr>
          <p:cNvPr id="430" name="Google Shape;430;p4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1" name="Google Shape;431;p41"/>
          <p:cNvPicPr preferRelativeResize="0"/>
          <p:nvPr/>
        </p:nvPicPr>
        <p:blipFill>
          <a:blip r:embed="rId3">
            <a:alphaModFix/>
          </a:blip>
          <a:stretch>
            <a:fillRect/>
          </a:stretch>
        </p:blipFill>
        <p:spPr>
          <a:xfrm>
            <a:off x="4682900" y="1499725"/>
            <a:ext cx="4042175" cy="3250125"/>
          </a:xfrm>
          <a:prstGeom prst="rect">
            <a:avLst/>
          </a:prstGeom>
          <a:noFill/>
          <a:ln>
            <a:noFill/>
          </a:ln>
        </p:spPr>
      </p:pic>
      <p:pic>
        <p:nvPicPr>
          <p:cNvPr id="432" name="Google Shape;432;p41"/>
          <p:cNvPicPr preferRelativeResize="0"/>
          <p:nvPr/>
        </p:nvPicPr>
        <p:blipFill>
          <a:blip r:embed="rId4">
            <a:alphaModFix/>
          </a:blip>
          <a:stretch>
            <a:fillRect/>
          </a:stretch>
        </p:blipFill>
        <p:spPr>
          <a:xfrm>
            <a:off x="916450" y="3868075"/>
            <a:ext cx="3520436" cy="435600"/>
          </a:xfrm>
          <a:prstGeom prst="rect">
            <a:avLst/>
          </a:prstGeom>
          <a:noFill/>
          <a:ln>
            <a:noFill/>
          </a:ln>
        </p:spPr>
      </p:pic>
      <p:grpSp>
        <p:nvGrpSpPr>
          <p:cNvPr id="433" name="Google Shape;433;p41"/>
          <p:cNvGrpSpPr/>
          <p:nvPr/>
        </p:nvGrpSpPr>
        <p:grpSpPr>
          <a:xfrm>
            <a:off x="916458" y="1019750"/>
            <a:ext cx="214625" cy="214625"/>
            <a:chOff x="2594050" y="1631825"/>
            <a:chExt cx="439625" cy="439625"/>
          </a:xfrm>
        </p:grpSpPr>
        <p:sp>
          <p:nvSpPr>
            <p:cNvPr id="434" name="Google Shape;434;p4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1"/>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2"/>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Objective 1 </a:t>
            </a:r>
            <a:endParaRPr/>
          </a:p>
        </p:txBody>
      </p:sp>
      <p:sp>
        <p:nvSpPr>
          <p:cNvPr id="443" name="Google Shape;443;p42"/>
          <p:cNvSpPr txBox="1"/>
          <p:nvPr>
            <p:ph idx="1" type="body"/>
          </p:nvPr>
        </p:nvSpPr>
        <p:spPr>
          <a:xfrm>
            <a:off x="301375" y="1563125"/>
            <a:ext cx="4579500" cy="28929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Font typeface="Arial"/>
              <a:buChar char="❖"/>
            </a:pPr>
            <a:r>
              <a:rPr b="1" lang="en" sz="1800">
                <a:solidFill>
                  <a:srgbClr val="212121"/>
                </a:solidFill>
                <a:highlight>
                  <a:srgbClr val="FFFFFF"/>
                </a:highlight>
                <a:latin typeface="Arial"/>
                <a:ea typeface="Arial"/>
                <a:cs typeface="Arial"/>
                <a:sym typeface="Arial"/>
              </a:rPr>
              <a:t>USING RANDOM FOREST</a:t>
            </a:r>
            <a:endParaRPr b="1" sz="1800">
              <a:solidFill>
                <a:srgbClr val="212121"/>
              </a:solidFill>
              <a:highlight>
                <a:srgbClr val="FFFFFF"/>
              </a:highlight>
              <a:latin typeface="Arial"/>
              <a:ea typeface="Arial"/>
              <a:cs typeface="Arial"/>
              <a:sym typeface="Arial"/>
            </a:endParaRPr>
          </a:p>
          <a:p>
            <a:pPr indent="0" lvl="0" marL="457200" rtl="0" algn="l">
              <a:spcBef>
                <a:spcPts val="600"/>
              </a:spcBef>
              <a:spcAft>
                <a:spcPts val="0"/>
              </a:spcAft>
              <a:buNone/>
            </a:pPr>
            <a:r>
              <a:t/>
            </a:r>
            <a:endParaRPr b="1" sz="1800">
              <a:solidFill>
                <a:srgbClr val="212121"/>
              </a:solidFill>
              <a:highlight>
                <a:srgbClr val="FFFFFF"/>
              </a:highlight>
              <a:latin typeface="Arial"/>
              <a:ea typeface="Arial"/>
              <a:cs typeface="Arial"/>
              <a:sym typeface="Arial"/>
            </a:endParaRPr>
          </a:p>
          <a:p>
            <a:pPr indent="-342900" lvl="1" marL="914400" rtl="0" algn="l">
              <a:spcBef>
                <a:spcPts val="480"/>
              </a:spcBef>
              <a:spcAft>
                <a:spcPts val="0"/>
              </a:spcAft>
              <a:buClr>
                <a:schemeClr val="dk1"/>
              </a:buClr>
              <a:buSzPts val="1800"/>
              <a:buFont typeface="Arial"/>
              <a:buChar char="➢"/>
            </a:pPr>
            <a:r>
              <a:rPr lang="en" sz="1800">
                <a:latin typeface="Arial"/>
                <a:ea typeface="Arial"/>
                <a:cs typeface="Arial"/>
                <a:sym typeface="Arial"/>
              </a:rPr>
              <a:t>Random forest is a machine learning algorithm that is used for classification, regression, and other tasks that involve supervised learning</a:t>
            </a:r>
            <a:r>
              <a:rPr lang="en" sz="1800">
                <a:latin typeface="Arial"/>
                <a:ea typeface="Arial"/>
                <a:cs typeface="Arial"/>
                <a:sym typeface="Arial"/>
              </a:rPr>
              <a:t> </a:t>
            </a:r>
            <a:endParaRPr b="1" sz="1800">
              <a:solidFill>
                <a:srgbClr val="212121"/>
              </a:solidFill>
              <a:highlight>
                <a:schemeClr val="lt1"/>
              </a:highlight>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lang="en" sz="1800">
                <a:solidFill>
                  <a:srgbClr val="212121"/>
                </a:solidFill>
                <a:highlight>
                  <a:srgbClr val="FFFFFF"/>
                </a:highlight>
                <a:latin typeface="Arial"/>
                <a:ea typeface="Arial"/>
                <a:cs typeface="Arial"/>
                <a:sym typeface="Arial"/>
              </a:rPr>
              <a:t>It is an ensemble method that combines multiple decision trees to improve accuracy and reduce overfitting.</a:t>
            </a:r>
            <a:endParaRPr sz="1800">
              <a:latin typeface="Arial"/>
              <a:ea typeface="Arial"/>
              <a:cs typeface="Arial"/>
              <a:sym typeface="Arial"/>
            </a:endParaRPr>
          </a:p>
        </p:txBody>
      </p:sp>
      <p:sp>
        <p:nvSpPr>
          <p:cNvPr id="444" name="Google Shape;444;p4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5" name="Google Shape;445;p42"/>
          <p:cNvPicPr preferRelativeResize="0"/>
          <p:nvPr/>
        </p:nvPicPr>
        <p:blipFill>
          <a:blip r:embed="rId3">
            <a:alphaModFix/>
          </a:blip>
          <a:stretch>
            <a:fillRect/>
          </a:stretch>
        </p:blipFill>
        <p:spPr>
          <a:xfrm>
            <a:off x="4880875" y="1563125"/>
            <a:ext cx="3963650" cy="3484800"/>
          </a:xfrm>
          <a:prstGeom prst="rect">
            <a:avLst/>
          </a:prstGeom>
          <a:noFill/>
          <a:ln>
            <a:noFill/>
          </a:ln>
        </p:spPr>
      </p:pic>
      <p:grpSp>
        <p:nvGrpSpPr>
          <p:cNvPr id="446" name="Google Shape;446;p42"/>
          <p:cNvGrpSpPr/>
          <p:nvPr/>
        </p:nvGrpSpPr>
        <p:grpSpPr>
          <a:xfrm>
            <a:off x="916458" y="1019750"/>
            <a:ext cx="214625" cy="214625"/>
            <a:chOff x="2594050" y="1631825"/>
            <a:chExt cx="439625" cy="439625"/>
          </a:xfrm>
        </p:grpSpPr>
        <p:sp>
          <p:nvSpPr>
            <p:cNvPr id="447" name="Google Shape;447;p4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2"/>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3"/>
          <p:cNvSpPr txBox="1"/>
          <p:nvPr>
            <p:ph type="title"/>
          </p:nvPr>
        </p:nvSpPr>
        <p:spPr>
          <a:xfrm>
            <a:off x="1369900" y="909275"/>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212121"/>
                </a:solidFill>
                <a:highlight>
                  <a:srgbClr val="FFFFFF"/>
                </a:highlight>
              </a:rPr>
              <a:t>Objective 2</a:t>
            </a:r>
            <a:endParaRPr sz="2800"/>
          </a:p>
        </p:txBody>
      </p:sp>
      <p:sp>
        <p:nvSpPr>
          <p:cNvPr id="456" name="Google Shape;456;p43"/>
          <p:cNvSpPr txBox="1"/>
          <p:nvPr>
            <p:ph idx="1" type="body"/>
          </p:nvPr>
        </p:nvSpPr>
        <p:spPr>
          <a:xfrm>
            <a:off x="566450" y="1456625"/>
            <a:ext cx="3929400" cy="32931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chemeClr val="accent1"/>
              </a:buClr>
              <a:buSzPts val="1800"/>
              <a:buFont typeface="Roboto"/>
              <a:buChar char="❖"/>
            </a:pPr>
            <a:r>
              <a:rPr b="1" lang="en" sz="1800">
                <a:solidFill>
                  <a:srgbClr val="212121"/>
                </a:solidFill>
                <a:highlight>
                  <a:srgbClr val="FFFFFF"/>
                </a:highlight>
                <a:latin typeface="Roboto"/>
                <a:ea typeface="Roboto"/>
                <a:cs typeface="Roboto"/>
                <a:sym typeface="Roboto"/>
              </a:rPr>
              <a:t>USING RANDOM FOREST</a:t>
            </a:r>
            <a:endParaRPr b="1" sz="1800">
              <a:solidFill>
                <a:srgbClr val="212121"/>
              </a:solidFill>
              <a:highlight>
                <a:srgbClr val="FFFFFF"/>
              </a:highlight>
              <a:latin typeface="Roboto"/>
              <a:ea typeface="Roboto"/>
              <a:cs typeface="Roboto"/>
              <a:sym typeface="Roboto"/>
            </a:endParaRPr>
          </a:p>
          <a:p>
            <a:pPr indent="0" lvl="0" marL="914400" rtl="0" algn="l">
              <a:spcBef>
                <a:spcPts val="600"/>
              </a:spcBef>
              <a:spcAft>
                <a:spcPts val="0"/>
              </a:spcAft>
              <a:buNone/>
            </a:pPr>
            <a:r>
              <a:t/>
            </a:r>
            <a:endParaRPr sz="1800">
              <a:solidFill>
                <a:srgbClr val="212121"/>
              </a:solidFill>
              <a:highlight>
                <a:srgbClr val="FFFFFF"/>
              </a:highlight>
              <a:latin typeface="Arial"/>
              <a:ea typeface="Arial"/>
              <a:cs typeface="Arial"/>
              <a:sym typeface="Arial"/>
            </a:endParaRPr>
          </a:p>
          <a:p>
            <a:pPr indent="-342900" lvl="0" marL="914400" rtl="0" algn="l">
              <a:spcBef>
                <a:spcPts val="600"/>
              </a:spcBef>
              <a:spcAft>
                <a:spcPts val="0"/>
              </a:spcAft>
              <a:buClr>
                <a:srgbClr val="212121"/>
              </a:buClr>
              <a:buSzPts val="1800"/>
              <a:buFont typeface="Arial"/>
              <a:buChar char="➢"/>
            </a:pPr>
            <a:r>
              <a:rPr lang="en" sz="1800">
                <a:solidFill>
                  <a:srgbClr val="212121"/>
                </a:solidFill>
                <a:highlight>
                  <a:srgbClr val="FFFFFF"/>
                </a:highlight>
                <a:latin typeface="Arial"/>
                <a:ea typeface="Arial"/>
                <a:cs typeface="Arial"/>
                <a:sym typeface="Arial"/>
              </a:rPr>
              <a:t>After applying we find that our accuracy is increased and error is decreased.</a:t>
            </a:r>
            <a:endParaRPr b="1" sz="1800">
              <a:solidFill>
                <a:srgbClr val="212121"/>
              </a:solidFill>
              <a:highlight>
                <a:srgbClr val="FFFFFF"/>
              </a:highlight>
              <a:latin typeface="Roboto"/>
              <a:ea typeface="Roboto"/>
              <a:cs typeface="Roboto"/>
              <a:sym typeface="Roboto"/>
            </a:endParaRPr>
          </a:p>
        </p:txBody>
      </p:sp>
      <p:sp>
        <p:nvSpPr>
          <p:cNvPr id="457" name="Google Shape;457;p4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8" name="Google Shape;458;p43"/>
          <p:cNvPicPr preferRelativeResize="0"/>
          <p:nvPr/>
        </p:nvPicPr>
        <p:blipFill>
          <a:blip r:embed="rId3">
            <a:alphaModFix/>
          </a:blip>
          <a:stretch>
            <a:fillRect/>
          </a:stretch>
        </p:blipFill>
        <p:spPr>
          <a:xfrm>
            <a:off x="4845775" y="1242050"/>
            <a:ext cx="4080300" cy="3722250"/>
          </a:xfrm>
          <a:prstGeom prst="rect">
            <a:avLst/>
          </a:prstGeom>
          <a:noFill/>
          <a:ln>
            <a:noFill/>
          </a:ln>
        </p:spPr>
      </p:pic>
      <p:grpSp>
        <p:nvGrpSpPr>
          <p:cNvPr id="459" name="Google Shape;459;p43"/>
          <p:cNvGrpSpPr/>
          <p:nvPr/>
        </p:nvGrpSpPr>
        <p:grpSpPr>
          <a:xfrm>
            <a:off x="916458" y="1019750"/>
            <a:ext cx="214625" cy="214625"/>
            <a:chOff x="2594050" y="1631825"/>
            <a:chExt cx="439625" cy="439625"/>
          </a:xfrm>
        </p:grpSpPr>
        <p:sp>
          <p:nvSpPr>
            <p:cNvPr id="460" name="Google Shape;460;p4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9" name="Google Shape;469;p44"/>
          <p:cNvPicPr preferRelativeResize="0"/>
          <p:nvPr/>
        </p:nvPicPr>
        <p:blipFill>
          <a:blip r:embed="rId3">
            <a:alphaModFix/>
          </a:blip>
          <a:stretch>
            <a:fillRect/>
          </a:stretch>
        </p:blipFill>
        <p:spPr>
          <a:xfrm>
            <a:off x="1466375" y="419725"/>
            <a:ext cx="6211250" cy="3768625"/>
          </a:xfrm>
          <a:prstGeom prst="rect">
            <a:avLst/>
          </a:prstGeom>
          <a:noFill/>
          <a:ln>
            <a:noFill/>
          </a:ln>
        </p:spPr>
      </p:pic>
      <p:pic>
        <p:nvPicPr>
          <p:cNvPr id="470" name="Google Shape;470;p44"/>
          <p:cNvPicPr preferRelativeResize="0"/>
          <p:nvPr/>
        </p:nvPicPr>
        <p:blipFill>
          <a:blip r:embed="rId4">
            <a:alphaModFix/>
          </a:blip>
          <a:stretch>
            <a:fillRect/>
          </a:stretch>
        </p:blipFill>
        <p:spPr>
          <a:xfrm>
            <a:off x="2479525" y="4302100"/>
            <a:ext cx="4184951" cy="428625"/>
          </a:xfrm>
          <a:prstGeom prst="rect">
            <a:avLst/>
          </a:prstGeom>
          <a:noFill/>
          <a:ln>
            <a:noFill/>
          </a:ln>
        </p:spPr>
      </p:pic>
      <p:pic>
        <p:nvPicPr>
          <p:cNvPr id="471" name="Google Shape;471;p44"/>
          <p:cNvPicPr preferRelativeResize="0"/>
          <p:nvPr/>
        </p:nvPicPr>
        <p:blipFill>
          <a:blip r:embed="rId5">
            <a:alphaModFix/>
          </a:blip>
          <a:stretch>
            <a:fillRect/>
          </a:stretch>
        </p:blipFill>
        <p:spPr>
          <a:xfrm>
            <a:off x="-797837" y="514288"/>
            <a:ext cx="2124075" cy="1209675"/>
          </a:xfrm>
          <a:prstGeom prst="rect">
            <a:avLst/>
          </a:prstGeom>
          <a:noFill/>
          <a:ln>
            <a:noFill/>
          </a:ln>
        </p:spPr>
      </p:pic>
      <p:pic>
        <p:nvPicPr>
          <p:cNvPr id="472" name="Google Shape;472;p44"/>
          <p:cNvPicPr preferRelativeResize="0"/>
          <p:nvPr/>
        </p:nvPicPr>
        <p:blipFill>
          <a:blip r:embed="rId5">
            <a:alphaModFix/>
          </a:blip>
          <a:stretch>
            <a:fillRect/>
          </a:stretch>
        </p:blipFill>
        <p:spPr>
          <a:xfrm>
            <a:off x="7536138" y="704263"/>
            <a:ext cx="2124075" cy="1209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 2</a:t>
            </a:r>
            <a:endParaRPr/>
          </a:p>
        </p:txBody>
      </p:sp>
      <p:sp>
        <p:nvSpPr>
          <p:cNvPr id="478" name="Google Shape;478;p45"/>
          <p:cNvSpPr txBox="1"/>
          <p:nvPr>
            <p:ph idx="1" type="body"/>
          </p:nvPr>
        </p:nvSpPr>
        <p:spPr>
          <a:xfrm>
            <a:off x="675050" y="1637650"/>
            <a:ext cx="43746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i="1" lang="en" sz="1800">
                <a:latin typeface="Arial"/>
                <a:ea typeface="Arial"/>
                <a:cs typeface="Arial"/>
                <a:sym typeface="Arial"/>
              </a:rPr>
              <a:t>RESULT :- </a:t>
            </a:r>
            <a:endParaRPr b="1" i="1" sz="1800">
              <a:latin typeface="Arial"/>
              <a:ea typeface="Arial"/>
              <a:cs typeface="Arial"/>
              <a:sym typeface="Arial"/>
            </a:endParaRPr>
          </a:p>
          <a:p>
            <a:pPr indent="0" lvl="0" marL="0" rtl="0" algn="l">
              <a:spcBef>
                <a:spcPts val="600"/>
              </a:spcBef>
              <a:spcAft>
                <a:spcPts val="0"/>
              </a:spcAft>
              <a:buNone/>
            </a:pPr>
            <a:r>
              <a:t/>
            </a:r>
            <a:endParaRPr b="1" i="1" sz="1800">
              <a:latin typeface="Arial"/>
              <a:ea typeface="Arial"/>
              <a:cs typeface="Arial"/>
              <a:sym typeface="Arial"/>
            </a:endParaRPr>
          </a:p>
          <a:p>
            <a:pPr indent="-323850" lvl="0" marL="457200" rtl="0" algn="l">
              <a:lnSpc>
                <a:spcPct val="135714"/>
              </a:lnSpc>
              <a:spcBef>
                <a:spcPts val="0"/>
              </a:spcBef>
              <a:spcAft>
                <a:spcPts val="0"/>
              </a:spcAft>
              <a:buSzPts val="1500"/>
              <a:buFont typeface="Arial"/>
              <a:buChar char="❖"/>
            </a:pPr>
            <a:r>
              <a:rPr lang="en" sz="1500">
                <a:highlight>
                  <a:srgbClr val="F7F7F7"/>
                </a:highlight>
                <a:latin typeface="Arial"/>
                <a:ea typeface="Arial"/>
                <a:cs typeface="Arial"/>
                <a:sym typeface="Arial"/>
              </a:rPr>
              <a:t>Prediction for approved_budget for 2018-19</a:t>
            </a:r>
            <a:endParaRPr sz="1500">
              <a:highlight>
                <a:srgbClr val="F7F7F7"/>
              </a:highlight>
              <a:latin typeface="Arial"/>
              <a:ea typeface="Arial"/>
              <a:cs typeface="Arial"/>
              <a:sym typeface="Arial"/>
            </a:endParaRPr>
          </a:p>
          <a:p>
            <a:pPr indent="0" lvl="0" marL="457200" rtl="0" algn="l">
              <a:lnSpc>
                <a:spcPct val="135714"/>
              </a:lnSpc>
              <a:spcBef>
                <a:spcPts val="0"/>
              </a:spcBef>
              <a:spcAft>
                <a:spcPts val="0"/>
              </a:spcAft>
              <a:buNone/>
            </a:pPr>
            <a:r>
              <a:t/>
            </a:r>
            <a:endParaRPr sz="1500">
              <a:highlight>
                <a:srgbClr val="F7F7F7"/>
              </a:highlight>
              <a:latin typeface="Arial"/>
              <a:ea typeface="Arial"/>
              <a:cs typeface="Arial"/>
              <a:sym typeface="Arial"/>
            </a:endParaRPr>
          </a:p>
          <a:p>
            <a:pPr indent="-323850" lvl="1" marL="914400" rtl="0" algn="l">
              <a:spcBef>
                <a:spcPts val="600"/>
              </a:spcBef>
              <a:spcAft>
                <a:spcPts val="0"/>
              </a:spcAft>
              <a:buClr>
                <a:schemeClr val="dk1"/>
              </a:buClr>
              <a:buSzPts val="1500"/>
              <a:buFont typeface="Arial"/>
              <a:buChar char="➢"/>
            </a:pPr>
            <a:r>
              <a:rPr lang="en" sz="1500">
                <a:latin typeface="Arial"/>
                <a:ea typeface="Arial"/>
                <a:cs typeface="Arial"/>
                <a:sym typeface="Arial"/>
              </a:rPr>
              <a:t>Due to availability of limited data to predict budget for next year our mean absolute error is high.</a:t>
            </a:r>
            <a:endParaRPr b="1" sz="150">
              <a:highlight>
                <a:srgbClr val="F7F7F7"/>
              </a:highlight>
              <a:latin typeface="Arial"/>
              <a:ea typeface="Arial"/>
              <a:cs typeface="Arial"/>
              <a:sym typeface="Arial"/>
            </a:endParaRPr>
          </a:p>
          <a:p>
            <a:pPr indent="0" lvl="0" marL="0" rtl="0" algn="l">
              <a:spcBef>
                <a:spcPts val="600"/>
              </a:spcBef>
              <a:spcAft>
                <a:spcPts val="0"/>
              </a:spcAft>
              <a:buNone/>
            </a:pPr>
            <a:r>
              <a:t/>
            </a:r>
            <a:endParaRPr sz="1800">
              <a:latin typeface="Arial"/>
              <a:ea typeface="Arial"/>
              <a:cs typeface="Arial"/>
              <a:sym typeface="Arial"/>
            </a:endParaRPr>
          </a:p>
          <a:p>
            <a:pPr indent="0" lvl="0" marL="0" rtl="0" algn="l">
              <a:spcBef>
                <a:spcPts val="600"/>
              </a:spcBef>
              <a:spcAft>
                <a:spcPts val="0"/>
              </a:spcAft>
              <a:buNone/>
            </a:pPr>
            <a:r>
              <a:t/>
            </a:r>
            <a:endParaRPr sz="1800">
              <a:latin typeface="Arial"/>
              <a:ea typeface="Arial"/>
              <a:cs typeface="Arial"/>
              <a:sym typeface="Arial"/>
            </a:endParaRPr>
          </a:p>
        </p:txBody>
      </p:sp>
      <p:sp>
        <p:nvSpPr>
          <p:cNvPr id="479" name="Google Shape;479;p4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0" name="Google Shape;480;p45"/>
          <p:cNvPicPr preferRelativeResize="0"/>
          <p:nvPr/>
        </p:nvPicPr>
        <p:blipFill>
          <a:blip r:embed="rId3">
            <a:alphaModFix/>
          </a:blip>
          <a:stretch>
            <a:fillRect/>
          </a:stretch>
        </p:blipFill>
        <p:spPr>
          <a:xfrm>
            <a:off x="5133750" y="352100"/>
            <a:ext cx="4010250" cy="4439325"/>
          </a:xfrm>
          <a:prstGeom prst="rect">
            <a:avLst/>
          </a:prstGeom>
          <a:noFill/>
          <a:ln>
            <a:noFill/>
          </a:ln>
        </p:spPr>
      </p:pic>
      <p:pic>
        <p:nvPicPr>
          <p:cNvPr id="481" name="Google Shape;481;p45"/>
          <p:cNvPicPr preferRelativeResize="0"/>
          <p:nvPr/>
        </p:nvPicPr>
        <p:blipFill rotWithShape="1">
          <a:blip r:embed="rId4">
            <a:alphaModFix/>
          </a:blip>
          <a:srcRect b="-162743" l="0" r="-8530" t="0"/>
          <a:stretch/>
        </p:blipFill>
        <p:spPr>
          <a:xfrm>
            <a:off x="916450" y="3966837"/>
            <a:ext cx="4140850" cy="1596138"/>
          </a:xfrm>
          <a:prstGeom prst="rect">
            <a:avLst/>
          </a:prstGeom>
          <a:noFill/>
          <a:ln>
            <a:noFill/>
          </a:ln>
        </p:spPr>
      </p:pic>
      <p:grpSp>
        <p:nvGrpSpPr>
          <p:cNvPr id="482" name="Google Shape;482;p45"/>
          <p:cNvGrpSpPr/>
          <p:nvPr/>
        </p:nvGrpSpPr>
        <p:grpSpPr>
          <a:xfrm>
            <a:off x="916458" y="1019750"/>
            <a:ext cx="214625" cy="214625"/>
            <a:chOff x="2594050" y="1631825"/>
            <a:chExt cx="439625" cy="439625"/>
          </a:xfrm>
        </p:grpSpPr>
        <p:sp>
          <p:nvSpPr>
            <p:cNvPr id="483" name="Google Shape;483;p4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5"/>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6"/>
          <p:cNvSpPr txBox="1"/>
          <p:nvPr>
            <p:ph idx="4294967295" type="ctrTitle"/>
          </p:nvPr>
        </p:nvSpPr>
        <p:spPr>
          <a:xfrm>
            <a:off x="1951575" y="2878750"/>
            <a:ext cx="52410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highlight>
                  <a:schemeClr val="accent1"/>
                </a:highlight>
              </a:rPr>
              <a:t>Thank You!</a:t>
            </a:r>
            <a:endParaRPr sz="4800">
              <a:highlight>
                <a:schemeClr val="accent1"/>
              </a:highlight>
            </a:endParaRPr>
          </a:p>
        </p:txBody>
      </p:sp>
      <p:cxnSp>
        <p:nvCxnSpPr>
          <p:cNvPr id="492" name="Google Shape;492;p46"/>
          <p:cNvCxnSpPr/>
          <p:nvPr/>
        </p:nvCxnSpPr>
        <p:spPr>
          <a:xfrm>
            <a:off x="-6025" y="1668728"/>
            <a:ext cx="9162000" cy="0"/>
          </a:xfrm>
          <a:prstGeom prst="straightConnector1">
            <a:avLst/>
          </a:prstGeom>
          <a:noFill/>
          <a:ln cap="flat" cmpd="sng" w="9525">
            <a:solidFill>
              <a:srgbClr val="CCCCCC"/>
            </a:solidFill>
            <a:prstDash val="solid"/>
            <a:round/>
            <a:headEnd len="med" w="med" type="none"/>
            <a:tailEnd len="med" w="med" type="none"/>
          </a:ln>
        </p:spPr>
      </p:cxnSp>
      <p:sp>
        <p:nvSpPr>
          <p:cNvPr id="493" name="Google Shape;493;p46"/>
          <p:cNvSpPr/>
          <p:nvPr/>
        </p:nvSpPr>
        <p:spPr>
          <a:xfrm>
            <a:off x="3470200" y="566931"/>
            <a:ext cx="2203500" cy="2203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46"/>
          <p:cNvGrpSpPr/>
          <p:nvPr/>
        </p:nvGrpSpPr>
        <p:grpSpPr>
          <a:xfrm rot="-587406">
            <a:off x="4123593" y="2025001"/>
            <a:ext cx="425594" cy="425570"/>
            <a:chOff x="576250" y="4319400"/>
            <a:chExt cx="442075" cy="442050"/>
          </a:xfrm>
        </p:grpSpPr>
        <p:sp>
          <p:nvSpPr>
            <p:cNvPr id="495" name="Google Shape;495;p46"/>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6"/>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6"/>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6"/>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46"/>
          <p:cNvSpPr/>
          <p:nvPr/>
        </p:nvSpPr>
        <p:spPr>
          <a:xfrm>
            <a:off x="3936800" y="1094079"/>
            <a:ext cx="161807" cy="15450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6"/>
          <p:cNvSpPr/>
          <p:nvPr/>
        </p:nvSpPr>
        <p:spPr>
          <a:xfrm rot="2697385">
            <a:off x="5003062" y="1885038"/>
            <a:ext cx="245621" cy="234528"/>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6"/>
          <p:cNvSpPr/>
          <p:nvPr/>
        </p:nvSpPr>
        <p:spPr>
          <a:xfrm>
            <a:off x="5197375" y="1751151"/>
            <a:ext cx="98383" cy="9397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6"/>
          <p:cNvSpPr/>
          <p:nvPr/>
        </p:nvSpPr>
        <p:spPr>
          <a:xfrm rot="1280154">
            <a:off x="3824697" y="1560092"/>
            <a:ext cx="98367" cy="93971"/>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04" name="Google Shape;504;p46"/>
          <p:cNvGrpSpPr/>
          <p:nvPr/>
        </p:nvGrpSpPr>
        <p:grpSpPr>
          <a:xfrm>
            <a:off x="4184368" y="854983"/>
            <a:ext cx="1035173" cy="1035155"/>
            <a:chOff x="6643075" y="3664250"/>
            <a:chExt cx="407950" cy="407975"/>
          </a:xfrm>
        </p:grpSpPr>
        <p:sp>
          <p:nvSpPr>
            <p:cNvPr id="505" name="Google Shape;505;p46"/>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6"/>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21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46"/>
          <p:cNvSpPr/>
          <p:nvPr/>
        </p:nvSpPr>
        <p:spPr>
          <a:xfrm>
            <a:off x="4357675" y="615175"/>
            <a:ext cx="224591" cy="33923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 Steps of EDA</a:t>
            </a:r>
            <a:endParaRPr/>
          </a:p>
        </p:txBody>
      </p:sp>
      <p:sp>
        <p:nvSpPr>
          <p:cNvPr id="99" name="Google Shape;99;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15"/>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5"/>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p:txBody>
      </p:sp>
      <p:grpSp>
        <p:nvGrpSpPr>
          <p:cNvPr id="102" name="Google Shape;102;p15"/>
          <p:cNvGrpSpPr/>
          <p:nvPr/>
        </p:nvGrpSpPr>
        <p:grpSpPr>
          <a:xfrm>
            <a:off x="657664" y="2639851"/>
            <a:ext cx="473400" cy="473400"/>
            <a:chOff x="1786339" y="1703401"/>
            <a:chExt cx="473400" cy="473400"/>
          </a:xfrm>
        </p:grpSpPr>
        <p:sp>
          <p:nvSpPr>
            <p:cNvPr id="103" name="Google Shape;103;p15"/>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sp>
          <p:nvSpPr>
            <p:cNvPr id="104" name="Google Shape;104;p15"/>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Quattrocento Sans"/>
                  <a:ea typeface="Quattrocento Sans"/>
                  <a:cs typeface="Quattrocento Sans"/>
                  <a:sym typeface="Quattrocento Sans"/>
                </a:rPr>
                <a:t>1</a:t>
              </a:r>
              <a:endParaRPr sz="600">
                <a:solidFill>
                  <a:schemeClr val="dk1"/>
                </a:solidFill>
                <a:latin typeface="Quattrocento Sans"/>
                <a:ea typeface="Quattrocento Sans"/>
                <a:cs typeface="Quattrocento Sans"/>
                <a:sym typeface="Quattrocento Sans"/>
              </a:endParaRPr>
            </a:p>
          </p:txBody>
        </p:sp>
      </p:grpSp>
      <p:grpSp>
        <p:nvGrpSpPr>
          <p:cNvPr id="105" name="Google Shape;105;p15"/>
          <p:cNvGrpSpPr/>
          <p:nvPr/>
        </p:nvGrpSpPr>
        <p:grpSpPr>
          <a:xfrm>
            <a:off x="3814414" y="1703401"/>
            <a:ext cx="473400" cy="473400"/>
            <a:chOff x="3814414" y="1703401"/>
            <a:chExt cx="473400" cy="473400"/>
          </a:xfrm>
        </p:grpSpPr>
        <p:sp>
          <p:nvSpPr>
            <p:cNvPr id="106" name="Google Shape;106;p15"/>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sp>
          <p:nvSpPr>
            <p:cNvPr id="107" name="Google Shape;107;p15"/>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Quattrocento Sans"/>
                  <a:ea typeface="Quattrocento Sans"/>
                  <a:cs typeface="Quattrocento Sans"/>
                  <a:sym typeface="Quattrocento Sans"/>
                </a:rPr>
                <a:t>3</a:t>
              </a:r>
              <a:endParaRPr sz="600">
                <a:solidFill>
                  <a:schemeClr val="dk1"/>
                </a:solidFill>
                <a:latin typeface="Quattrocento Sans"/>
                <a:ea typeface="Quattrocento Sans"/>
                <a:cs typeface="Quattrocento Sans"/>
                <a:sym typeface="Quattrocento Sans"/>
              </a:endParaRPr>
            </a:p>
          </p:txBody>
        </p:sp>
      </p:grpSp>
      <p:grpSp>
        <p:nvGrpSpPr>
          <p:cNvPr id="108" name="Google Shape;108;p15"/>
          <p:cNvGrpSpPr/>
          <p:nvPr/>
        </p:nvGrpSpPr>
        <p:grpSpPr>
          <a:xfrm>
            <a:off x="6888914" y="2639851"/>
            <a:ext cx="473400" cy="473400"/>
            <a:chOff x="5842489" y="1703401"/>
            <a:chExt cx="473400" cy="473400"/>
          </a:xfrm>
        </p:grpSpPr>
        <p:sp>
          <p:nvSpPr>
            <p:cNvPr id="109" name="Google Shape;109;p15"/>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sp>
          <p:nvSpPr>
            <p:cNvPr id="110" name="Google Shape;110;p15"/>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Quattrocento Sans"/>
                  <a:ea typeface="Quattrocento Sans"/>
                  <a:cs typeface="Quattrocento Sans"/>
                  <a:sym typeface="Quattrocento Sans"/>
                </a:rPr>
                <a:t>5</a:t>
              </a:r>
              <a:endParaRPr sz="600">
                <a:solidFill>
                  <a:schemeClr val="dk1"/>
                </a:solidFill>
                <a:latin typeface="Quattrocento Sans"/>
                <a:ea typeface="Quattrocento Sans"/>
                <a:cs typeface="Quattrocento Sans"/>
                <a:sym typeface="Quattrocento Sans"/>
              </a:endParaRPr>
            </a:p>
          </p:txBody>
        </p:sp>
      </p:grpSp>
      <p:grpSp>
        <p:nvGrpSpPr>
          <p:cNvPr id="111" name="Google Shape;111;p15"/>
          <p:cNvGrpSpPr/>
          <p:nvPr/>
        </p:nvGrpSpPr>
        <p:grpSpPr>
          <a:xfrm>
            <a:off x="4912864" y="3576300"/>
            <a:ext cx="473400" cy="473400"/>
            <a:chOff x="4852739" y="3576300"/>
            <a:chExt cx="473400" cy="473400"/>
          </a:xfrm>
        </p:grpSpPr>
        <p:sp>
          <p:nvSpPr>
            <p:cNvPr id="112" name="Google Shape;112;p15"/>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highlight>
                  <a:schemeClr val="accent1"/>
                </a:highlight>
                <a:latin typeface="Quattrocento Sans"/>
                <a:ea typeface="Quattrocento Sans"/>
                <a:cs typeface="Quattrocento Sans"/>
                <a:sym typeface="Quattrocento Sans"/>
              </a:endParaRPr>
            </a:p>
          </p:txBody>
        </p:sp>
        <p:sp>
          <p:nvSpPr>
            <p:cNvPr id="113" name="Google Shape;113;p15"/>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Quattrocento Sans"/>
                  <a:ea typeface="Quattrocento Sans"/>
                  <a:cs typeface="Quattrocento Sans"/>
                  <a:sym typeface="Quattrocento Sans"/>
                </a:rPr>
                <a:t>4</a:t>
              </a:r>
              <a:endParaRPr sz="600">
                <a:solidFill>
                  <a:schemeClr val="dk1"/>
                </a:solidFill>
                <a:latin typeface="Quattrocento Sans"/>
                <a:ea typeface="Quattrocento Sans"/>
                <a:cs typeface="Quattrocento Sans"/>
                <a:sym typeface="Quattrocento Sans"/>
              </a:endParaRPr>
            </a:p>
          </p:txBody>
        </p:sp>
      </p:grpSp>
      <p:grpSp>
        <p:nvGrpSpPr>
          <p:cNvPr id="114" name="Google Shape;114;p15"/>
          <p:cNvGrpSpPr/>
          <p:nvPr/>
        </p:nvGrpSpPr>
        <p:grpSpPr>
          <a:xfrm>
            <a:off x="2824664" y="3576300"/>
            <a:ext cx="473400" cy="473400"/>
            <a:chOff x="2824664" y="3576300"/>
            <a:chExt cx="473400" cy="473400"/>
          </a:xfrm>
        </p:grpSpPr>
        <p:sp>
          <p:nvSpPr>
            <p:cNvPr id="115" name="Google Shape;115;p15"/>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ttrocento Sans"/>
                <a:ea typeface="Quattrocento Sans"/>
                <a:cs typeface="Quattrocento Sans"/>
                <a:sym typeface="Quattrocento Sans"/>
              </a:endParaRPr>
            </a:p>
          </p:txBody>
        </p:sp>
        <p:sp>
          <p:nvSpPr>
            <p:cNvPr id="116" name="Google Shape;116;p15"/>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Quattrocento Sans"/>
                  <a:ea typeface="Quattrocento Sans"/>
                  <a:cs typeface="Quattrocento Sans"/>
                  <a:sym typeface="Quattrocento Sans"/>
                </a:rPr>
                <a:t>2</a:t>
              </a:r>
              <a:endParaRPr sz="600">
                <a:solidFill>
                  <a:schemeClr val="dk1"/>
                </a:solidFill>
                <a:latin typeface="Quattrocento Sans"/>
                <a:ea typeface="Quattrocento Sans"/>
                <a:cs typeface="Quattrocento Sans"/>
                <a:sym typeface="Quattrocento Sans"/>
              </a:endParaRPr>
            </a:p>
          </p:txBody>
        </p:sp>
      </p:grpSp>
      <p:sp>
        <p:nvSpPr>
          <p:cNvPr id="117" name="Google Shape;117;p15"/>
          <p:cNvSpPr txBox="1"/>
          <p:nvPr/>
        </p:nvSpPr>
        <p:spPr>
          <a:xfrm>
            <a:off x="333425" y="2176800"/>
            <a:ext cx="1286400" cy="533400"/>
          </a:xfrm>
          <a:prstGeom prst="rect">
            <a:avLst/>
          </a:prstGeom>
          <a:noFill/>
          <a:ln>
            <a:noFill/>
          </a:ln>
        </p:spPr>
        <p:txBody>
          <a:bodyPr anchorCtr="0" anchor="b" bIns="0" lIns="0" spcFirstLastPara="1" rIns="0" wrap="square" tIns="0">
            <a:noAutofit/>
          </a:bodyPr>
          <a:lstStyle/>
          <a:p>
            <a:pPr indent="0" lvl="0" marL="0" rtl="0" algn="ctr">
              <a:lnSpc>
                <a:spcPct val="115000"/>
              </a:lnSpc>
              <a:spcBef>
                <a:spcPts val="0"/>
              </a:spcBef>
              <a:spcAft>
                <a:spcPts val="1200"/>
              </a:spcAft>
              <a:buNone/>
            </a:pPr>
            <a:r>
              <a:rPr lang="en" sz="1100">
                <a:solidFill>
                  <a:srgbClr val="1D1D1B"/>
                </a:solidFill>
                <a:highlight>
                  <a:schemeClr val="lt1"/>
                </a:highlight>
                <a:latin typeface="Lora"/>
                <a:ea typeface="Lora"/>
                <a:cs typeface="Lora"/>
                <a:sym typeface="Lora"/>
              </a:rPr>
              <a:t>Data Collection</a:t>
            </a:r>
            <a:endParaRPr sz="300">
              <a:solidFill>
                <a:srgbClr val="1D1D1B"/>
              </a:solidFill>
              <a:highlight>
                <a:schemeClr val="lt1"/>
              </a:highlight>
              <a:latin typeface="Lora"/>
              <a:ea typeface="Lora"/>
              <a:cs typeface="Lora"/>
              <a:sym typeface="Lora"/>
            </a:endParaRPr>
          </a:p>
        </p:txBody>
      </p:sp>
      <p:sp>
        <p:nvSpPr>
          <p:cNvPr id="118" name="Google Shape;118;p15"/>
          <p:cNvSpPr txBox="1"/>
          <p:nvPr/>
        </p:nvSpPr>
        <p:spPr>
          <a:xfrm>
            <a:off x="3377205"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100">
                <a:solidFill>
                  <a:schemeClr val="dk1"/>
                </a:solidFill>
                <a:latin typeface="Quattrocento Sans"/>
                <a:ea typeface="Quattrocento Sans"/>
                <a:cs typeface="Quattrocento Sans"/>
                <a:sym typeface="Quattrocento Sans"/>
              </a:rPr>
              <a:t>Data Cleaning</a:t>
            </a:r>
            <a:endParaRPr sz="1100">
              <a:solidFill>
                <a:schemeClr val="dk1"/>
              </a:solidFill>
              <a:latin typeface="Quattrocento Sans"/>
              <a:ea typeface="Quattrocento Sans"/>
              <a:cs typeface="Quattrocento Sans"/>
              <a:sym typeface="Quattrocento Sans"/>
            </a:endParaRPr>
          </a:p>
        </p:txBody>
      </p:sp>
      <p:sp>
        <p:nvSpPr>
          <p:cNvPr id="119" name="Google Shape;119;p15"/>
          <p:cNvSpPr txBox="1"/>
          <p:nvPr/>
        </p:nvSpPr>
        <p:spPr>
          <a:xfrm>
            <a:off x="6482435" y="1837625"/>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1200">
                <a:solidFill>
                  <a:schemeClr val="dk1"/>
                </a:solidFill>
                <a:latin typeface="Quattrocento Sans"/>
                <a:ea typeface="Quattrocento Sans"/>
                <a:cs typeface="Quattrocento Sans"/>
                <a:sym typeface="Quattrocento Sans"/>
              </a:rPr>
              <a:t>Data Prediction</a:t>
            </a:r>
            <a:endParaRPr sz="1200">
              <a:solidFill>
                <a:schemeClr val="dk1"/>
              </a:solidFill>
              <a:latin typeface="Quattrocento Sans"/>
              <a:ea typeface="Quattrocento Sans"/>
              <a:cs typeface="Quattrocento Sans"/>
              <a:sym typeface="Quattrocento Sans"/>
            </a:endParaRPr>
          </a:p>
        </p:txBody>
      </p:sp>
      <p:sp>
        <p:nvSpPr>
          <p:cNvPr id="120" name="Google Shape;120;p15"/>
          <p:cNvSpPr txBox="1"/>
          <p:nvPr/>
        </p:nvSpPr>
        <p:spPr>
          <a:xfrm>
            <a:off x="2418175" y="4063600"/>
            <a:ext cx="1286400" cy="47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100">
                <a:solidFill>
                  <a:srgbClr val="1D1D1B"/>
                </a:solidFill>
                <a:latin typeface="Lora"/>
                <a:ea typeface="Lora"/>
                <a:cs typeface="Lora"/>
                <a:sym typeface="Lora"/>
              </a:rPr>
              <a:t>Data Understanding</a:t>
            </a:r>
            <a:endParaRPr sz="1100">
              <a:solidFill>
                <a:srgbClr val="1D1D1B"/>
              </a:solidFill>
              <a:latin typeface="Lora"/>
              <a:ea typeface="Lora"/>
              <a:cs typeface="Lora"/>
              <a:sym typeface="Lora"/>
            </a:endParaRPr>
          </a:p>
          <a:p>
            <a:pPr indent="0" lvl="0" marL="0" marR="0" rtl="0" algn="ctr">
              <a:lnSpc>
                <a:spcPct val="100000"/>
              </a:lnSpc>
              <a:spcBef>
                <a:spcPts val="0"/>
              </a:spcBef>
              <a:spcAft>
                <a:spcPts val="0"/>
              </a:spcAft>
              <a:buNone/>
            </a:pPr>
            <a:r>
              <a:t/>
            </a:r>
            <a:endParaRPr sz="1100">
              <a:solidFill>
                <a:schemeClr val="dk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None/>
            </a:pPr>
            <a:r>
              <a:t/>
            </a:r>
            <a:endParaRPr sz="1100">
              <a:solidFill>
                <a:schemeClr val="dk1"/>
              </a:solidFill>
              <a:latin typeface="Quattrocento Sans"/>
              <a:ea typeface="Quattrocento Sans"/>
              <a:cs typeface="Quattrocento Sans"/>
              <a:sym typeface="Quattrocento Sans"/>
            </a:endParaRPr>
          </a:p>
        </p:txBody>
      </p:sp>
      <p:sp>
        <p:nvSpPr>
          <p:cNvPr id="121" name="Google Shape;121;p15"/>
          <p:cNvSpPr txBox="1"/>
          <p:nvPr/>
        </p:nvSpPr>
        <p:spPr>
          <a:xfrm>
            <a:off x="4588155" y="414475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1200">
                <a:solidFill>
                  <a:schemeClr val="dk1"/>
                </a:solidFill>
                <a:latin typeface="Quattrocento Sans"/>
                <a:ea typeface="Quattrocento Sans"/>
                <a:cs typeface="Quattrocento Sans"/>
                <a:sym typeface="Quattrocento Sans"/>
              </a:rPr>
              <a:t>Data Visualization and Analysis</a:t>
            </a:r>
            <a:endParaRPr sz="1200">
              <a:solidFill>
                <a:schemeClr val="dk1"/>
              </a:solidFill>
              <a:latin typeface="Quattrocento Sans"/>
              <a:ea typeface="Quattrocento Sans"/>
              <a:cs typeface="Quattrocento Sans"/>
              <a:sym typeface="Quattrocento Sans"/>
            </a:endParaRPr>
          </a:p>
        </p:txBody>
      </p:sp>
      <p:grpSp>
        <p:nvGrpSpPr>
          <p:cNvPr id="122" name="Google Shape;122;p15"/>
          <p:cNvGrpSpPr/>
          <p:nvPr/>
        </p:nvGrpSpPr>
        <p:grpSpPr>
          <a:xfrm>
            <a:off x="916458" y="1019750"/>
            <a:ext cx="214625" cy="214625"/>
            <a:chOff x="2594050" y="1631825"/>
            <a:chExt cx="439625" cy="439625"/>
          </a:xfrm>
        </p:grpSpPr>
        <p:sp>
          <p:nvSpPr>
            <p:cNvPr id="123" name="Google Shape;123;p1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5"/>
          <p:cNvSpPr/>
          <p:nvPr/>
        </p:nvSpPr>
        <p:spPr>
          <a:xfrm>
            <a:off x="5650" y="4707650"/>
            <a:ext cx="9144000" cy="43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Dataset Collection</a:t>
            </a:r>
            <a:endParaRPr sz="3500"/>
          </a:p>
        </p:txBody>
      </p:sp>
      <p:sp>
        <p:nvSpPr>
          <p:cNvPr id="133" name="Google Shape;133;p16"/>
          <p:cNvSpPr txBox="1"/>
          <p:nvPr>
            <p:ph idx="1" type="subTitle"/>
          </p:nvPr>
        </p:nvSpPr>
        <p:spPr>
          <a:xfrm>
            <a:off x="2022225" y="2806552"/>
            <a:ext cx="6640200" cy="17211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Arial"/>
              <a:buChar char="❖"/>
            </a:pPr>
            <a:r>
              <a:rPr lang="en" sz="1700">
                <a:solidFill>
                  <a:srgbClr val="1D1D1B"/>
                </a:solidFill>
                <a:latin typeface="Arial"/>
                <a:ea typeface="Arial"/>
                <a:cs typeface="Arial"/>
                <a:sym typeface="Arial"/>
              </a:rPr>
              <a:t>Extracted from </a:t>
            </a:r>
            <a:r>
              <a:rPr i="1" lang="en" sz="1700" u="sng">
                <a:latin typeface="Arial"/>
                <a:ea typeface="Arial"/>
                <a:cs typeface="Arial"/>
                <a:sym typeface="Arial"/>
                <a:hlinkClick r:id="rId3"/>
              </a:rPr>
              <a:t>openbudgetsindia.org</a:t>
            </a:r>
            <a:endParaRPr sz="1800">
              <a:latin typeface="Lora"/>
              <a:ea typeface="Lora"/>
              <a:cs typeface="Lora"/>
              <a:sym typeface="Lora"/>
            </a:endParaRPr>
          </a:p>
        </p:txBody>
      </p:sp>
      <p:sp>
        <p:nvSpPr>
          <p:cNvPr id="134" name="Google Shape;134;p1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35" name="Google Shape;135;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Description </a:t>
            </a:r>
            <a:endParaRPr>
              <a:highlight>
                <a:schemeClr val="accent1"/>
              </a:highlight>
            </a:endParaRPr>
          </a:p>
        </p:txBody>
      </p:sp>
      <p:sp>
        <p:nvSpPr>
          <p:cNvPr id="142" name="Google Shape;142;p17"/>
          <p:cNvSpPr txBox="1"/>
          <p:nvPr>
            <p:ph idx="1" type="body"/>
          </p:nvPr>
        </p:nvSpPr>
        <p:spPr>
          <a:xfrm>
            <a:off x="1381250" y="1331700"/>
            <a:ext cx="6809700" cy="3216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1D1D1B"/>
              </a:buClr>
              <a:buSzPts val="1600"/>
              <a:buFont typeface="Arial"/>
              <a:buChar char="●"/>
            </a:pPr>
            <a:r>
              <a:rPr lang="en" sz="1600">
                <a:solidFill>
                  <a:srgbClr val="1D1D1B"/>
                </a:solidFill>
                <a:highlight>
                  <a:schemeClr val="lt1"/>
                </a:highlight>
                <a:latin typeface="Arial"/>
                <a:ea typeface="Arial"/>
                <a:cs typeface="Arial"/>
                <a:sym typeface="Arial"/>
              </a:rPr>
              <a:t>Dataset</a:t>
            </a:r>
            <a:r>
              <a:rPr lang="en" sz="1600">
                <a:solidFill>
                  <a:srgbClr val="1D1D1B"/>
                </a:solidFill>
                <a:highlight>
                  <a:schemeClr val="lt1"/>
                </a:highlight>
                <a:latin typeface="Arial"/>
                <a:ea typeface="Arial"/>
                <a:cs typeface="Arial"/>
                <a:sym typeface="Arial"/>
              </a:rPr>
              <a:t> contains 999 rows and 26 columns.</a:t>
            </a:r>
            <a:endParaRPr sz="1500">
              <a:solidFill>
                <a:srgbClr val="1D1D1B"/>
              </a:solidFill>
              <a:highlight>
                <a:schemeClr val="lt1"/>
              </a:highlight>
              <a:latin typeface="Arial"/>
              <a:ea typeface="Arial"/>
              <a:cs typeface="Arial"/>
              <a:sym typeface="Arial"/>
            </a:endParaRPr>
          </a:p>
          <a:p>
            <a:pPr indent="-330200" lvl="0" marL="457200" rtl="0" algn="l">
              <a:lnSpc>
                <a:spcPct val="115000"/>
              </a:lnSpc>
              <a:spcBef>
                <a:spcPts val="0"/>
              </a:spcBef>
              <a:spcAft>
                <a:spcPts val="0"/>
              </a:spcAft>
              <a:buClr>
                <a:srgbClr val="1D1D1B"/>
              </a:buClr>
              <a:buSzPts val="1600"/>
              <a:buFont typeface="Arial"/>
              <a:buChar char="●"/>
            </a:pPr>
            <a:r>
              <a:rPr lang="en" sz="1600">
                <a:solidFill>
                  <a:srgbClr val="1D1D1B"/>
                </a:solidFill>
                <a:latin typeface="Arial"/>
                <a:ea typeface="Arial"/>
                <a:cs typeface="Arial"/>
                <a:sym typeface="Arial"/>
              </a:rPr>
              <a:t>The dataset comprises following features: </a:t>
            </a:r>
            <a:endParaRPr sz="1600">
              <a:solidFill>
                <a:srgbClr val="1D1D1B"/>
              </a:solidFill>
              <a:latin typeface="Arial"/>
              <a:ea typeface="Arial"/>
              <a:cs typeface="Arial"/>
              <a:sym typeface="Arial"/>
            </a:endParaRPr>
          </a:p>
          <a:p>
            <a:pPr indent="-330200" lvl="0" marL="914400" rtl="0" algn="l">
              <a:lnSpc>
                <a:spcPct val="115000"/>
              </a:lnSpc>
              <a:spcBef>
                <a:spcPts val="0"/>
              </a:spcBef>
              <a:spcAft>
                <a:spcPts val="0"/>
              </a:spcAft>
              <a:buClr>
                <a:schemeClr val="accent1"/>
              </a:buClr>
              <a:buSzPts val="1600"/>
              <a:buFont typeface="Arial"/>
              <a:buChar char="❖"/>
            </a:pPr>
            <a:r>
              <a:rPr lang="en" sz="1600">
                <a:solidFill>
                  <a:srgbClr val="1D1D1B"/>
                </a:solidFill>
                <a:latin typeface="Arial"/>
                <a:ea typeface="Arial"/>
                <a:cs typeface="Arial"/>
                <a:sym typeface="Arial"/>
              </a:rPr>
              <a:t>State</a:t>
            </a:r>
            <a:endParaRPr sz="1600">
              <a:solidFill>
                <a:srgbClr val="1D1D1B"/>
              </a:solidFill>
              <a:latin typeface="Arial"/>
              <a:ea typeface="Arial"/>
              <a:cs typeface="Arial"/>
              <a:sym typeface="Arial"/>
            </a:endParaRPr>
          </a:p>
          <a:p>
            <a:pPr indent="-330200" lvl="0" marL="914400" rtl="0" algn="l">
              <a:lnSpc>
                <a:spcPct val="115000"/>
              </a:lnSpc>
              <a:spcBef>
                <a:spcPts val="0"/>
              </a:spcBef>
              <a:spcAft>
                <a:spcPts val="0"/>
              </a:spcAft>
              <a:buClr>
                <a:schemeClr val="accent1"/>
              </a:buClr>
              <a:buSzPts val="1600"/>
              <a:buFont typeface="Arial"/>
              <a:buChar char="❖"/>
            </a:pPr>
            <a:r>
              <a:rPr lang="en" sz="1600">
                <a:solidFill>
                  <a:srgbClr val="1D1D1B"/>
                </a:solidFill>
                <a:latin typeface="Arial"/>
                <a:ea typeface="Arial"/>
                <a:cs typeface="Arial"/>
                <a:sym typeface="Arial"/>
              </a:rPr>
              <a:t>Financial Year</a:t>
            </a:r>
            <a:endParaRPr sz="1600">
              <a:solidFill>
                <a:srgbClr val="1D1D1B"/>
              </a:solidFill>
              <a:latin typeface="Arial"/>
              <a:ea typeface="Arial"/>
              <a:cs typeface="Arial"/>
              <a:sym typeface="Arial"/>
            </a:endParaRPr>
          </a:p>
          <a:p>
            <a:pPr indent="-330200" lvl="0" marL="914400" rtl="0" algn="l">
              <a:lnSpc>
                <a:spcPct val="115000"/>
              </a:lnSpc>
              <a:spcBef>
                <a:spcPts val="0"/>
              </a:spcBef>
              <a:spcAft>
                <a:spcPts val="0"/>
              </a:spcAft>
              <a:buClr>
                <a:schemeClr val="accent1"/>
              </a:buClr>
              <a:buSzPts val="1600"/>
              <a:buFont typeface="Arial"/>
              <a:buChar char="❖"/>
            </a:pPr>
            <a:r>
              <a:rPr lang="en" sz="1600">
                <a:solidFill>
                  <a:srgbClr val="1D1D1B"/>
                </a:solidFill>
                <a:latin typeface="Arial"/>
                <a:ea typeface="Arial"/>
                <a:cs typeface="Arial"/>
                <a:sym typeface="Arial"/>
              </a:rPr>
              <a:t>Funds Released by the Government of India</a:t>
            </a:r>
            <a:endParaRPr sz="1600">
              <a:solidFill>
                <a:srgbClr val="1D1D1B"/>
              </a:solidFill>
              <a:latin typeface="Arial"/>
              <a:ea typeface="Arial"/>
              <a:cs typeface="Arial"/>
              <a:sym typeface="Arial"/>
            </a:endParaRPr>
          </a:p>
          <a:p>
            <a:pPr indent="-330200" lvl="0" marL="914400" rtl="0" algn="l">
              <a:lnSpc>
                <a:spcPct val="115000"/>
              </a:lnSpc>
              <a:spcBef>
                <a:spcPts val="0"/>
              </a:spcBef>
              <a:spcAft>
                <a:spcPts val="0"/>
              </a:spcAft>
              <a:buClr>
                <a:schemeClr val="accent1"/>
              </a:buClr>
              <a:buSzPts val="1600"/>
              <a:buFont typeface="Arial"/>
              <a:buChar char="❖"/>
            </a:pPr>
            <a:r>
              <a:rPr lang="en" sz="1600">
                <a:solidFill>
                  <a:srgbClr val="1D1D1B"/>
                </a:solidFill>
                <a:latin typeface="Arial"/>
                <a:ea typeface="Arial"/>
                <a:cs typeface="Arial"/>
                <a:sym typeface="Arial"/>
              </a:rPr>
              <a:t>Funds Released by the States/UTs</a:t>
            </a:r>
            <a:endParaRPr sz="1600">
              <a:solidFill>
                <a:srgbClr val="1D1D1B"/>
              </a:solidFill>
              <a:latin typeface="Arial"/>
              <a:ea typeface="Arial"/>
              <a:cs typeface="Arial"/>
              <a:sym typeface="Arial"/>
            </a:endParaRPr>
          </a:p>
          <a:p>
            <a:pPr indent="-330200" lvl="0" marL="914400" rtl="0" algn="l">
              <a:lnSpc>
                <a:spcPct val="115000"/>
              </a:lnSpc>
              <a:spcBef>
                <a:spcPts val="0"/>
              </a:spcBef>
              <a:spcAft>
                <a:spcPts val="0"/>
              </a:spcAft>
              <a:buClr>
                <a:schemeClr val="accent1"/>
              </a:buClr>
              <a:buSzPts val="1600"/>
              <a:buFont typeface="Arial"/>
              <a:buChar char="❖"/>
            </a:pPr>
            <a:r>
              <a:rPr lang="en" sz="1600">
                <a:solidFill>
                  <a:srgbClr val="1D1D1B"/>
                </a:solidFill>
                <a:latin typeface="Arial"/>
                <a:ea typeface="Arial"/>
                <a:cs typeface="Arial"/>
                <a:sym typeface="Arial"/>
              </a:rPr>
              <a:t>Total Funds Released (Government of India and States' Share)</a:t>
            </a:r>
            <a:endParaRPr sz="1600">
              <a:solidFill>
                <a:srgbClr val="1D1D1B"/>
              </a:solidFill>
              <a:latin typeface="Arial"/>
              <a:ea typeface="Arial"/>
              <a:cs typeface="Arial"/>
              <a:sym typeface="Arial"/>
            </a:endParaRPr>
          </a:p>
          <a:p>
            <a:pPr indent="-330200" lvl="0" marL="914400" rtl="0" algn="l">
              <a:lnSpc>
                <a:spcPct val="115000"/>
              </a:lnSpc>
              <a:spcBef>
                <a:spcPts val="0"/>
              </a:spcBef>
              <a:spcAft>
                <a:spcPts val="0"/>
              </a:spcAft>
              <a:buClr>
                <a:schemeClr val="accent1"/>
              </a:buClr>
              <a:buSzPts val="1600"/>
              <a:buFont typeface="Arial"/>
              <a:buChar char="❖"/>
            </a:pPr>
            <a:r>
              <a:rPr lang="en" sz="1600">
                <a:solidFill>
                  <a:srgbClr val="1D1D1B"/>
                </a:solidFill>
                <a:latin typeface="Arial"/>
                <a:ea typeface="Arial"/>
                <a:cs typeface="Arial"/>
                <a:sym typeface="Arial"/>
              </a:rPr>
              <a:t>Expenditure Incurred by the States/UTs.</a:t>
            </a:r>
            <a:endParaRPr sz="1600">
              <a:solidFill>
                <a:srgbClr val="1D1D1B"/>
              </a:solidFill>
              <a:latin typeface="Arial"/>
              <a:ea typeface="Arial"/>
              <a:cs typeface="Arial"/>
              <a:sym typeface="Arial"/>
            </a:endParaRPr>
          </a:p>
          <a:p>
            <a:pPr indent="-330200" lvl="0" marL="914400" rtl="0" algn="l">
              <a:lnSpc>
                <a:spcPct val="115000"/>
              </a:lnSpc>
              <a:spcBef>
                <a:spcPts val="0"/>
              </a:spcBef>
              <a:spcAft>
                <a:spcPts val="0"/>
              </a:spcAft>
              <a:buClr>
                <a:schemeClr val="accent1"/>
              </a:buClr>
              <a:buSzPts val="1600"/>
              <a:buFont typeface="Arial"/>
              <a:buChar char="❖"/>
            </a:pPr>
            <a:r>
              <a:rPr lang="en" sz="1600">
                <a:solidFill>
                  <a:srgbClr val="1D1D1B"/>
                </a:solidFill>
                <a:latin typeface="Arial"/>
                <a:ea typeface="Arial"/>
                <a:cs typeface="Arial"/>
                <a:sym typeface="Arial"/>
              </a:rPr>
              <a:t>Unspent Balance.</a:t>
            </a:r>
            <a:endParaRPr sz="1600">
              <a:solidFill>
                <a:srgbClr val="1D1D1B"/>
              </a:solidFill>
              <a:latin typeface="Arial"/>
              <a:ea typeface="Arial"/>
              <a:cs typeface="Arial"/>
              <a:sym typeface="Arial"/>
            </a:endParaRPr>
          </a:p>
          <a:p>
            <a:pPr indent="-330200" lvl="0" marL="914400" rtl="0" algn="l">
              <a:lnSpc>
                <a:spcPct val="115000"/>
              </a:lnSpc>
              <a:spcBef>
                <a:spcPts val="0"/>
              </a:spcBef>
              <a:spcAft>
                <a:spcPts val="0"/>
              </a:spcAft>
              <a:buClr>
                <a:schemeClr val="accent1"/>
              </a:buClr>
              <a:buSzPts val="1600"/>
              <a:buFont typeface="Arial"/>
              <a:buChar char="❖"/>
            </a:pPr>
            <a:r>
              <a:rPr lang="en" sz="1600">
                <a:solidFill>
                  <a:srgbClr val="1D1D1B"/>
                </a:solidFill>
                <a:latin typeface="Arial"/>
                <a:ea typeface="Arial"/>
                <a:cs typeface="Arial"/>
                <a:sym typeface="Arial"/>
              </a:rPr>
              <a:t>Extent of Funds Released against Budget Approved (%).</a:t>
            </a:r>
            <a:endParaRPr sz="1600">
              <a:solidFill>
                <a:srgbClr val="1D1D1B"/>
              </a:solidFill>
              <a:latin typeface="Arial"/>
              <a:ea typeface="Arial"/>
              <a:cs typeface="Arial"/>
              <a:sym typeface="Arial"/>
            </a:endParaRPr>
          </a:p>
          <a:p>
            <a:pPr indent="-330200" lvl="0" marL="914400" rtl="0" algn="l">
              <a:lnSpc>
                <a:spcPct val="115000"/>
              </a:lnSpc>
              <a:spcBef>
                <a:spcPts val="0"/>
              </a:spcBef>
              <a:spcAft>
                <a:spcPts val="0"/>
              </a:spcAft>
              <a:buClr>
                <a:schemeClr val="accent1"/>
              </a:buClr>
              <a:buSzPts val="1600"/>
              <a:buFont typeface="Arial"/>
              <a:buChar char="❖"/>
            </a:pPr>
            <a:r>
              <a:rPr lang="en" sz="1600">
                <a:solidFill>
                  <a:srgbClr val="1D1D1B"/>
                </a:solidFill>
                <a:latin typeface="Arial"/>
                <a:ea typeface="Arial"/>
                <a:cs typeface="Arial"/>
                <a:sym typeface="Arial"/>
              </a:rPr>
              <a:t>Extent of Funds Utilised against Budget Approved (%).</a:t>
            </a:r>
            <a:endParaRPr sz="1740">
              <a:solidFill>
                <a:srgbClr val="1D1D1B"/>
              </a:solidFill>
              <a:latin typeface="Lora"/>
              <a:ea typeface="Lora"/>
              <a:cs typeface="Lora"/>
              <a:sym typeface="Lora"/>
            </a:endParaRPr>
          </a:p>
          <a:p>
            <a:pPr indent="0" lvl="0" marL="0" rtl="0" algn="l">
              <a:spcBef>
                <a:spcPts val="1200"/>
              </a:spcBef>
              <a:spcAft>
                <a:spcPts val="0"/>
              </a:spcAft>
              <a:buClr>
                <a:schemeClr val="dk1"/>
              </a:buClr>
              <a:buSzPts val="1100"/>
              <a:buFont typeface="Arial"/>
              <a:buNone/>
            </a:pPr>
            <a:r>
              <a:t/>
            </a:r>
            <a:endParaRPr sz="2200"/>
          </a:p>
          <a:p>
            <a:pPr indent="0" lvl="0" marL="0" rtl="0" algn="l">
              <a:spcBef>
                <a:spcPts val="600"/>
              </a:spcBef>
              <a:spcAft>
                <a:spcPts val="0"/>
              </a:spcAft>
              <a:buClr>
                <a:schemeClr val="dk1"/>
              </a:buClr>
              <a:buSzPts val="1100"/>
              <a:buFont typeface="Arial"/>
              <a:buNone/>
            </a:pPr>
            <a:r>
              <a:t/>
            </a:r>
            <a:endParaRPr sz="2200"/>
          </a:p>
          <a:p>
            <a:pPr indent="0" lvl="0" marL="0" rtl="0" algn="l">
              <a:spcBef>
                <a:spcPts val="600"/>
              </a:spcBef>
              <a:spcAft>
                <a:spcPts val="0"/>
              </a:spcAft>
              <a:buNone/>
            </a:pPr>
            <a:r>
              <a:t/>
            </a:r>
            <a:endParaRPr sz="2200"/>
          </a:p>
        </p:txBody>
      </p:sp>
      <p:grpSp>
        <p:nvGrpSpPr>
          <p:cNvPr id="143" name="Google Shape;143;p17"/>
          <p:cNvGrpSpPr/>
          <p:nvPr/>
        </p:nvGrpSpPr>
        <p:grpSpPr>
          <a:xfrm>
            <a:off x="916458" y="1019750"/>
            <a:ext cx="214625" cy="214625"/>
            <a:chOff x="2594050" y="1631825"/>
            <a:chExt cx="439625" cy="439625"/>
          </a:xfrm>
        </p:grpSpPr>
        <p:sp>
          <p:nvSpPr>
            <p:cNvPr id="144" name="Google Shape;144;p1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t>Dataset Understanding</a:t>
            </a:r>
            <a:endParaRPr sz="3500"/>
          </a:p>
        </p:txBody>
      </p:sp>
      <p:sp>
        <p:nvSpPr>
          <p:cNvPr id="154" name="Google Shape;154;p18"/>
          <p:cNvSpPr txBox="1"/>
          <p:nvPr>
            <p:ph idx="1" type="subTitle"/>
          </p:nvPr>
        </p:nvSpPr>
        <p:spPr>
          <a:xfrm>
            <a:off x="2022225" y="2506202"/>
            <a:ext cx="6640200" cy="172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latin typeface="Lora"/>
              <a:ea typeface="Lora"/>
              <a:cs typeface="Lora"/>
              <a:sym typeface="Lora"/>
            </a:endParaRPr>
          </a:p>
          <a:p>
            <a:pPr indent="-330200" lvl="0" marL="457200" rtl="0" algn="l">
              <a:lnSpc>
                <a:spcPct val="115000"/>
              </a:lnSpc>
              <a:spcBef>
                <a:spcPts val="1200"/>
              </a:spcBef>
              <a:spcAft>
                <a:spcPts val="0"/>
              </a:spcAft>
              <a:buSzPts val="1600"/>
              <a:buFont typeface="Lora"/>
              <a:buChar char="❖"/>
            </a:pPr>
            <a:r>
              <a:rPr lang="en" sz="1600">
                <a:latin typeface="Lora"/>
                <a:ea typeface="Lora"/>
                <a:cs typeface="Lora"/>
                <a:sym typeface="Lora"/>
              </a:rPr>
              <a:t>Understand the attributes of the data.</a:t>
            </a:r>
            <a:endParaRPr sz="1600">
              <a:latin typeface="Lora"/>
              <a:ea typeface="Lora"/>
              <a:cs typeface="Lora"/>
              <a:sym typeface="Lora"/>
            </a:endParaRPr>
          </a:p>
          <a:p>
            <a:pPr indent="-330200" lvl="0" marL="457200" rtl="0" algn="l">
              <a:lnSpc>
                <a:spcPct val="115000"/>
              </a:lnSpc>
              <a:spcBef>
                <a:spcPts val="0"/>
              </a:spcBef>
              <a:spcAft>
                <a:spcPts val="0"/>
              </a:spcAft>
              <a:buSzPts val="1600"/>
              <a:buFont typeface="Lora"/>
              <a:buChar char="❖"/>
            </a:pPr>
            <a:r>
              <a:rPr lang="en" sz="1600">
                <a:latin typeface="Lora"/>
                <a:ea typeface="Lora"/>
                <a:cs typeface="Lora"/>
                <a:sym typeface="Lora"/>
              </a:rPr>
              <a:t>Summarize the data by identifying key characteristics</a:t>
            </a:r>
            <a:endParaRPr sz="1600">
              <a:latin typeface="Lora"/>
              <a:ea typeface="Lora"/>
              <a:cs typeface="Lora"/>
              <a:sym typeface="Lora"/>
            </a:endParaRPr>
          </a:p>
          <a:p>
            <a:pPr indent="-330200" lvl="0" marL="457200" rtl="0" algn="l">
              <a:lnSpc>
                <a:spcPct val="115000"/>
              </a:lnSpc>
              <a:spcBef>
                <a:spcPts val="0"/>
              </a:spcBef>
              <a:spcAft>
                <a:spcPts val="0"/>
              </a:spcAft>
              <a:buSzPts val="1600"/>
              <a:buFont typeface="Lora"/>
              <a:buChar char="❖"/>
            </a:pPr>
            <a:r>
              <a:rPr lang="en" sz="1600">
                <a:latin typeface="Lora"/>
                <a:ea typeface="Lora"/>
                <a:cs typeface="Lora"/>
                <a:sym typeface="Lora"/>
              </a:rPr>
              <a:t>Understand the problems with the data</a:t>
            </a:r>
            <a:endParaRPr b="1" sz="2000">
              <a:latin typeface="Lora"/>
              <a:ea typeface="Lora"/>
              <a:cs typeface="Lora"/>
              <a:sym typeface="Lora"/>
            </a:endParaRPr>
          </a:p>
        </p:txBody>
      </p:sp>
      <p:sp>
        <p:nvSpPr>
          <p:cNvPr id="155" name="Google Shape;155;p18"/>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ora"/>
                <a:ea typeface="Lora"/>
                <a:cs typeface="Lora"/>
                <a:sym typeface="Lora"/>
              </a:rPr>
              <a:t>2</a:t>
            </a:r>
            <a:endParaRPr sz="2400">
              <a:latin typeface="Lora"/>
              <a:ea typeface="Lora"/>
              <a:cs typeface="Lora"/>
              <a:sym typeface="Lora"/>
            </a:endParaRPr>
          </a:p>
        </p:txBody>
      </p:sp>
      <p:sp>
        <p:nvSpPr>
          <p:cNvPr id="156" name="Google Shape;156;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1449775" y="687250"/>
            <a:ext cx="2681100" cy="110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Libraries Used </a:t>
            </a:r>
            <a:endParaRPr b="0" sz="1500"/>
          </a:p>
          <a:p>
            <a:pPr indent="0" lvl="0" marL="0" rtl="0" algn="l">
              <a:spcBef>
                <a:spcPts val="0"/>
              </a:spcBef>
              <a:spcAft>
                <a:spcPts val="0"/>
              </a:spcAft>
              <a:buNone/>
            </a:pPr>
            <a:r>
              <a:t/>
            </a:r>
            <a:endParaRPr b="0" sz="1500"/>
          </a:p>
        </p:txBody>
      </p:sp>
      <p:grpSp>
        <p:nvGrpSpPr>
          <p:cNvPr id="163" name="Google Shape;163;p19"/>
          <p:cNvGrpSpPr/>
          <p:nvPr/>
        </p:nvGrpSpPr>
        <p:grpSpPr>
          <a:xfrm>
            <a:off x="916458" y="1019750"/>
            <a:ext cx="214625" cy="214625"/>
            <a:chOff x="2594050" y="1631825"/>
            <a:chExt cx="439625" cy="439625"/>
          </a:xfrm>
        </p:grpSpPr>
        <p:sp>
          <p:nvSpPr>
            <p:cNvPr id="164" name="Google Shape;164;p1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19"/>
          <p:cNvSpPr txBox="1"/>
          <p:nvPr/>
        </p:nvSpPr>
        <p:spPr>
          <a:xfrm>
            <a:off x="1775000" y="1786800"/>
            <a:ext cx="34446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Pandas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Numpy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Matplotlib.pyplot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Missingno</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Sklearn</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Information</a:t>
            </a:r>
            <a:endParaRPr/>
          </a:p>
        </p:txBody>
      </p:sp>
      <p:sp>
        <p:nvSpPr>
          <p:cNvPr id="175" name="Google Shape;175;p20"/>
          <p:cNvSpPr txBox="1"/>
          <p:nvPr>
            <p:ph idx="1" type="body"/>
          </p:nvPr>
        </p:nvSpPr>
        <p:spPr>
          <a:xfrm>
            <a:off x="864575" y="2508125"/>
            <a:ext cx="2618700" cy="136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latin typeface="Arial"/>
                <a:ea typeface="Arial"/>
                <a:cs typeface="Arial"/>
                <a:sym typeface="Arial"/>
              </a:rPr>
              <a:t>‘data.info()’</a:t>
            </a:r>
            <a:endParaRPr sz="2000">
              <a:latin typeface="Arial"/>
              <a:ea typeface="Arial"/>
              <a:cs typeface="Arial"/>
              <a:sym typeface="Arial"/>
            </a:endParaRPr>
          </a:p>
          <a:p>
            <a:pPr indent="0" lvl="0" marL="0" rtl="0" algn="l">
              <a:spcBef>
                <a:spcPts val="600"/>
              </a:spcBef>
              <a:spcAft>
                <a:spcPts val="0"/>
              </a:spcAft>
              <a:buNone/>
            </a:pPr>
            <a:r>
              <a:rPr lang="en" sz="2000">
                <a:latin typeface="Arial"/>
                <a:ea typeface="Arial"/>
                <a:cs typeface="Arial"/>
                <a:sym typeface="Arial"/>
              </a:rPr>
              <a:t>gives i</a:t>
            </a:r>
            <a:r>
              <a:rPr lang="en" sz="2000">
                <a:latin typeface="Arial"/>
                <a:ea typeface="Arial"/>
                <a:cs typeface="Arial"/>
                <a:sym typeface="Arial"/>
              </a:rPr>
              <a:t>nformation about whole Dataset</a:t>
            </a:r>
            <a:endParaRPr sz="2000">
              <a:latin typeface="Arial"/>
              <a:ea typeface="Arial"/>
              <a:cs typeface="Arial"/>
              <a:sym typeface="Arial"/>
            </a:endParaRPr>
          </a:p>
        </p:txBody>
      </p:sp>
      <p:sp>
        <p:nvSpPr>
          <p:cNvPr id="176" name="Google Shape;176;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7" name="Google Shape;177;p20"/>
          <p:cNvPicPr preferRelativeResize="0"/>
          <p:nvPr/>
        </p:nvPicPr>
        <p:blipFill rotWithShape="1">
          <a:blip r:embed="rId3">
            <a:alphaModFix/>
          </a:blip>
          <a:srcRect b="1893" l="0" r="0" t="0"/>
          <a:stretch/>
        </p:blipFill>
        <p:spPr>
          <a:xfrm>
            <a:off x="3757950" y="1319350"/>
            <a:ext cx="3878400" cy="3667725"/>
          </a:xfrm>
          <a:prstGeom prst="rect">
            <a:avLst/>
          </a:prstGeom>
          <a:noFill/>
          <a:ln>
            <a:noFill/>
          </a:ln>
        </p:spPr>
      </p:pic>
      <p:grpSp>
        <p:nvGrpSpPr>
          <p:cNvPr id="178" name="Google Shape;178;p20"/>
          <p:cNvGrpSpPr/>
          <p:nvPr/>
        </p:nvGrpSpPr>
        <p:grpSpPr>
          <a:xfrm>
            <a:off x="916458" y="1019750"/>
            <a:ext cx="214625" cy="214625"/>
            <a:chOff x="2594050" y="1631825"/>
            <a:chExt cx="439625" cy="439625"/>
          </a:xfrm>
        </p:grpSpPr>
        <p:sp>
          <p:nvSpPr>
            <p:cNvPr id="179" name="Google Shape;179;p2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