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72" r:id="rId7"/>
    <p:sldId id="261" r:id="rId8"/>
    <p:sldId id="262" r:id="rId9"/>
    <p:sldId id="263" r:id="rId10"/>
    <p:sldId id="264" r:id="rId11"/>
    <p:sldId id="265" r:id="rId12"/>
    <p:sldId id="266" r:id="rId13"/>
    <p:sldId id="267" r:id="rId14"/>
    <p:sldId id="268" r:id="rId15"/>
    <p:sldId id="269" r:id="rId16"/>
    <p:sldId id="270" r:id="rId17"/>
    <p:sldId id="271" r:id="rId18"/>
  </p:sldIdLst>
  <p:sldSz cx="9144000" cy="5143500" type="screen16x9"/>
  <p:notesSz cx="6858000" cy="9144000"/>
  <p:embeddedFontLst>
    <p:embeddedFont>
      <p:font typeface="Roboto"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110" y="8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f93f8f89a9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f93f8f89a9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cb585f0fc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cb585f0f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fa0f45115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fa0f45115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fa0f451155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fa0f45115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cb585f0fc3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cb585f0fc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fa0f451155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fa0f45115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f93f8f89a9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f93f8f89a9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f93f8f89a9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f93f8f89a9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f93f8f89a9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f93f8f89a9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f93f8f89a9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f93f8f89a9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f93f8f89a9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f93f8f89a9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f93f8f89a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f93f8f89a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f93f8f89a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f93f8f89a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2975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f93f8f89a9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f93f8f89a9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93f8f89a9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93f8f89a9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f93f8f89a9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f93f8f89a9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0"/>
              </a:spcBef>
              <a:spcAft>
                <a:spcPts val="0"/>
              </a:spcAft>
              <a:buClr>
                <a:schemeClr val="lt1"/>
              </a:buClr>
              <a:buSzPts val="1200"/>
              <a:buChar char="○"/>
              <a:defRPr sz="1200">
                <a:solidFill>
                  <a:schemeClr val="lt1"/>
                </a:solidFill>
              </a:defRPr>
            </a:lvl2pPr>
            <a:lvl3pPr marL="1371600" lvl="2" indent="-304800">
              <a:spcBef>
                <a:spcPts val="0"/>
              </a:spcBef>
              <a:spcAft>
                <a:spcPts val="0"/>
              </a:spcAft>
              <a:buClr>
                <a:schemeClr val="lt1"/>
              </a:buClr>
              <a:buSzPts val="1200"/>
              <a:buChar char="■"/>
              <a:defRPr sz="1200">
                <a:solidFill>
                  <a:schemeClr val="lt1"/>
                </a:solidFill>
              </a:defRPr>
            </a:lvl3pPr>
            <a:lvl4pPr marL="1828800" lvl="3" indent="-304800">
              <a:spcBef>
                <a:spcPts val="0"/>
              </a:spcBef>
              <a:spcAft>
                <a:spcPts val="0"/>
              </a:spcAft>
              <a:buClr>
                <a:schemeClr val="lt1"/>
              </a:buClr>
              <a:buSzPts val="1200"/>
              <a:buChar char="●"/>
              <a:defRPr sz="1200">
                <a:solidFill>
                  <a:schemeClr val="lt1"/>
                </a:solidFill>
              </a:defRPr>
            </a:lvl4pPr>
            <a:lvl5pPr marL="2286000" lvl="4" indent="-304800">
              <a:spcBef>
                <a:spcPts val="0"/>
              </a:spcBef>
              <a:spcAft>
                <a:spcPts val="0"/>
              </a:spcAft>
              <a:buClr>
                <a:schemeClr val="lt1"/>
              </a:buClr>
              <a:buSzPts val="1200"/>
              <a:buChar char="○"/>
              <a:defRPr sz="1200">
                <a:solidFill>
                  <a:schemeClr val="lt1"/>
                </a:solidFill>
              </a:defRPr>
            </a:lvl5pPr>
            <a:lvl6pPr marL="2743200" lvl="5" indent="-304800">
              <a:spcBef>
                <a:spcPts val="0"/>
              </a:spcBef>
              <a:spcAft>
                <a:spcPts val="0"/>
              </a:spcAft>
              <a:buClr>
                <a:schemeClr val="lt1"/>
              </a:buClr>
              <a:buSzPts val="1200"/>
              <a:buChar char="■"/>
              <a:defRPr sz="1200">
                <a:solidFill>
                  <a:schemeClr val="lt1"/>
                </a:solidFill>
              </a:defRPr>
            </a:lvl6pPr>
            <a:lvl7pPr marL="3200400" lvl="6" indent="-304800">
              <a:spcBef>
                <a:spcPts val="0"/>
              </a:spcBef>
              <a:spcAft>
                <a:spcPts val="0"/>
              </a:spcAft>
              <a:buClr>
                <a:schemeClr val="lt1"/>
              </a:buClr>
              <a:buSzPts val="1200"/>
              <a:buChar char="●"/>
              <a:defRPr sz="1200">
                <a:solidFill>
                  <a:schemeClr val="lt1"/>
                </a:solidFill>
              </a:defRPr>
            </a:lvl7pPr>
            <a:lvl8pPr marL="3657600" lvl="7" indent="-304800">
              <a:spcBef>
                <a:spcPts val="0"/>
              </a:spcBef>
              <a:spcAft>
                <a:spcPts val="0"/>
              </a:spcAft>
              <a:buClr>
                <a:schemeClr val="lt1"/>
              </a:buClr>
              <a:buSzPts val="1200"/>
              <a:buChar char="○"/>
              <a:defRPr sz="1200">
                <a:solidFill>
                  <a:schemeClr val="lt1"/>
                </a:solidFill>
              </a:defRPr>
            </a:lvl8pPr>
            <a:lvl9pPr marL="4114800" lvl="8" indent="-304800">
              <a:spcBef>
                <a:spcPts val="0"/>
              </a:spcBef>
              <a:spcAft>
                <a:spcPts val="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349982" y="2010185"/>
            <a:ext cx="8222100" cy="9336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dirty="0"/>
              <a:t>Product </a:t>
            </a:r>
            <a:r>
              <a:rPr lang="en" dirty="0" smtClean="0"/>
              <a:t>Management </a:t>
            </a:r>
            <a:br>
              <a:rPr lang="en" dirty="0" smtClean="0"/>
            </a:br>
            <a:r>
              <a:rPr lang="en" dirty="0" smtClean="0"/>
              <a:t>Case</a:t>
            </a:r>
            <a:endParaRPr dirty="0"/>
          </a:p>
        </p:txBody>
      </p:sp>
      <p:sp>
        <p:nvSpPr>
          <p:cNvPr id="68" name="Google Shape;68;p13"/>
          <p:cNvSpPr txBox="1">
            <a:spLocks noGrp="1"/>
          </p:cNvSpPr>
          <p:nvPr>
            <p:ph type="subTitle" idx="1"/>
          </p:nvPr>
        </p:nvSpPr>
        <p:spPr>
          <a:xfrm>
            <a:off x="460950" y="3781580"/>
            <a:ext cx="8222100" cy="4329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a:t>By Eka N. Solicha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Answer of </a:t>
            </a:r>
            <a:r>
              <a:rPr lang="en" dirty="0" smtClean="0"/>
              <a:t>Case 4</a:t>
            </a:r>
            <a:endParaRPr dirty="0"/>
          </a:p>
        </p:txBody>
      </p:sp>
      <p:sp>
        <p:nvSpPr>
          <p:cNvPr id="117" name="Google Shape;117;p21"/>
          <p:cNvSpPr txBox="1">
            <a:spLocks noGrp="1"/>
          </p:cNvSpPr>
          <p:nvPr>
            <p:ph type="body" idx="1"/>
          </p:nvPr>
        </p:nvSpPr>
        <p:spPr>
          <a:xfrm>
            <a:off x="471900" y="1735925"/>
            <a:ext cx="8222100" cy="33006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b="1" dirty="0"/>
              <a:t>Price Alert</a:t>
            </a:r>
            <a:endParaRPr b="1" dirty="0"/>
          </a:p>
          <a:p>
            <a:pPr marL="0" lvl="0" indent="0" algn="l" rtl="0">
              <a:spcBef>
                <a:spcPts val="1200"/>
              </a:spcBef>
              <a:spcAft>
                <a:spcPts val="0"/>
              </a:spcAft>
              <a:buNone/>
            </a:pPr>
            <a:r>
              <a:rPr lang="en" dirty="0"/>
              <a:t>Objective: To provide the user notification when the token reach certain price that the user set</a:t>
            </a:r>
            <a:endParaRPr dirty="0"/>
          </a:p>
          <a:p>
            <a:pPr marL="0" lvl="0" indent="0" algn="l" rtl="0">
              <a:spcBef>
                <a:spcPts val="1200"/>
              </a:spcBef>
              <a:spcAft>
                <a:spcPts val="0"/>
              </a:spcAft>
              <a:buNone/>
            </a:pPr>
            <a:r>
              <a:rPr lang="en" b="1" dirty="0"/>
              <a:t>Why?</a:t>
            </a:r>
            <a:r>
              <a:rPr lang="en" dirty="0"/>
              <a:t> Price alert is simple to be developed and easy utilized by user with high potential for future development such as adding quick buy or sell</a:t>
            </a:r>
            <a:endParaRPr dirty="0"/>
          </a:p>
          <a:p>
            <a:pPr marL="0" lvl="0" indent="0" algn="l" rtl="0">
              <a:spcBef>
                <a:spcPts val="1200"/>
              </a:spcBef>
              <a:spcAft>
                <a:spcPts val="0"/>
              </a:spcAft>
              <a:buNone/>
            </a:pPr>
            <a:r>
              <a:rPr lang="en" b="1" dirty="0"/>
              <a:t>User story:</a:t>
            </a:r>
            <a:endParaRPr b="1" dirty="0"/>
          </a:p>
          <a:p>
            <a:pPr marL="0" lvl="0" indent="0" algn="l" rtl="0">
              <a:spcBef>
                <a:spcPts val="1200"/>
              </a:spcBef>
              <a:spcAft>
                <a:spcPts val="1200"/>
              </a:spcAft>
              <a:buNone/>
            </a:pPr>
            <a:r>
              <a:rPr lang="en" dirty="0"/>
              <a:t>As a user, I will be able to set my targeted buy price or sell price for certain token so that I can create immediate action</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2"/>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User flow</a:t>
            </a:r>
            <a:endParaRPr/>
          </a:p>
        </p:txBody>
      </p:sp>
      <p:pic>
        <p:nvPicPr>
          <p:cNvPr id="123" name="Google Shape;123;p22"/>
          <p:cNvPicPr preferRelativeResize="0"/>
          <p:nvPr/>
        </p:nvPicPr>
        <p:blipFill>
          <a:blip r:embed="rId3">
            <a:alphaModFix/>
          </a:blip>
          <a:stretch>
            <a:fillRect/>
          </a:stretch>
        </p:blipFill>
        <p:spPr>
          <a:xfrm>
            <a:off x="195575" y="2206100"/>
            <a:ext cx="8836025" cy="1950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3"/>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Acceptance Criteria</a:t>
            </a:r>
            <a:endParaRPr/>
          </a:p>
        </p:txBody>
      </p:sp>
      <p:sp>
        <p:nvSpPr>
          <p:cNvPr id="129" name="Google Shape;129;p23"/>
          <p:cNvSpPr txBox="1">
            <a:spLocks noGrp="1"/>
          </p:cNvSpPr>
          <p:nvPr>
            <p:ph type="body" idx="1"/>
          </p:nvPr>
        </p:nvSpPr>
        <p:spPr>
          <a:xfrm>
            <a:off x="304700" y="1730750"/>
            <a:ext cx="8592600" cy="34128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1200"/>
              </a:spcAft>
              <a:buNone/>
            </a:pPr>
            <a:r>
              <a:rPr lang="en" b="1"/>
              <a:t>A/C 1</a:t>
            </a:r>
            <a:r>
              <a:rPr lang="en"/>
              <a:t> There will be a menu inside the cryptocurrency page called “Price Alert”</a:t>
            </a:r>
            <a:br>
              <a:rPr lang="en"/>
            </a:br>
            <a:r>
              <a:rPr lang="en" b="1"/>
              <a:t>A/C 2</a:t>
            </a:r>
            <a:r>
              <a:rPr lang="en"/>
              <a:t> When the user click price alert, there will be list of all the previous price alert that have been created</a:t>
            </a:r>
            <a:br>
              <a:rPr lang="en"/>
            </a:br>
            <a:r>
              <a:rPr lang="en" b="1"/>
              <a:t>A/C 3</a:t>
            </a:r>
            <a:r>
              <a:rPr lang="en"/>
              <a:t> User will be able to add new price alert by clicking button “Add” on the right corner of the page</a:t>
            </a:r>
            <a:br>
              <a:rPr lang="en"/>
            </a:br>
            <a:r>
              <a:rPr lang="en" b="1"/>
              <a:t>A/C 4</a:t>
            </a:r>
            <a:r>
              <a:rPr lang="en"/>
              <a:t> When the user click “Add” button then they will be directed to create page. The create page consist of several fields:</a:t>
            </a:r>
            <a:br>
              <a:rPr lang="en"/>
            </a:br>
            <a:r>
              <a:rPr lang="en"/>
              <a:t>- Token name (in which they could search the token name i.e. bitcoin, ethereum, etc that they will set price alert</a:t>
            </a:r>
            <a:br>
              <a:rPr lang="en"/>
            </a:br>
            <a:r>
              <a:rPr lang="en"/>
              <a:t>- Condition (condition that can be activated such as price &gt;= or price &lt;=)</a:t>
            </a:r>
            <a:br>
              <a:rPr lang="en"/>
            </a:br>
            <a:r>
              <a:rPr lang="en"/>
              <a:t>- Alert preference (set number of alert, interval time for alert, and when the alert will end)</a:t>
            </a:r>
            <a:br>
              <a:rPr lang="en"/>
            </a:br>
            <a:r>
              <a:rPr lang="en" b="1"/>
              <a:t>A/C 5</a:t>
            </a:r>
            <a:r>
              <a:rPr lang="en"/>
              <a:t> User will be able to save price alert and they will get alert notification based on the condition that has been set in A/C 4</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Acceptance Criteria </a:t>
            </a:r>
            <a:r>
              <a:rPr lang="en" i="1" dirty="0" smtClean="0"/>
              <a:t>(continue)</a:t>
            </a:r>
            <a:endParaRPr i="1" dirty="0"/>
          </a:p>
        </p:txBody>
      </p:sp>
      <p:sp>
        <p:nvSpPr>
          <p:cNvPr id="135" name="Google Shape;135;p24"/>
          <p:cNvSpPr txBox="1">
            <a:spLocks noGrp="1"/>
          </p:cNvSpPr>
          <p:nvPr>
            <p:ph type="body" idx="1"/>
          </p:nvPr>
        </p:nvSpPr>
        <p:spPr>
          <a:xfrm>
            <a:off x="268150" y="1682000"/>
            <a:ext cx="8580600" cy="34614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1200"/>
              </a:spcAft>
              <a:buNone/>
            </a:pPr>
            <a:r>
              <a:rPr lang="en" b="1"/>
              <a:t>Conditions:</a:t>
            </a:r>
            <a:r>
              <a:rPr lang="en"/>
              <a:t/>
            </a:r>
            <a:br>
              <a:rPr lang="en"/>
            </a:br>
            <a:r>
              <a:rPr lang="en" b="1"/>
              <a:t>Price &gt;=</a:t>
            </a:r>
            <a:r>
              <a:rPr lang="en"/>
              <a:t> means alert will be given when the token price reach more than or equal to the inputted price</a:t>
            </a:r>
            <a:br>
              <a:rPr lang="en"/>
            </a:br>
            <a:r>
              <a:rPr lang="en" b="1"/>
              <a:t>Price &lt;=</a:t>
            </a:r>
            <a:r>
              <a:rPr lang="en"/>
              <a:t> means alert will be given when the token price reach less than or equal to the inputted price</a:t>
            </a:r>
            <a:br>
              <a:rPr lang="en"/>
            </a:br>
            <a:r>
              <a:rPr lang="en"/>
              <a:t/>
            </a:r>
            <a:br>
              <a:rPr lang="en"/>
            </a:br>
            <a:r>
              <a:rPr lang="en" b="1"/>
              <a:t>Alert Preference:</a:t>
            </a:r>
            <a:r>
              <a:rPr lang="en"/>
              <a:t/>
            </a:r>
            <a:br>
              <a:rPr lang="en"/>
            </a:br>
            <a:r>
              <a:rPr lang="en" b="1"/>
              <a:t>Alert </a:t>
            </a:r>
            <a:r>
              <a:rPr lang="en"/>
              <a:t>means the number of alert sent will be limited to maximum number inputted in this field</a:t>
            </a:r>
            <a:br>
              <a:rPr lang="en"/>
            </a:br>
            <a:r>
              <a:rPr lang="en" b="1"/>
              <a:t>Interval</a:t>
            </a:r>
            <a:r>
              <a:rPr lang="en"/>
              <a:t> means the alert will be given at interval of times chosen in this field</a:t>
            </a:r>
            <a:br>
              <a:rPr lang="en"/>
            </a:br>
            <a:r>
              <a:rPr lang="en"/>
              <a:t>For example: Alert 1 with interval Day</a:t>
            </a:r>
            <a:br>
              <a:rPr lang="en"/>
            </a:br>
            <a:r>
              <a:rPr lang="en"/>
              <a:t>An alert will be sent maximum once a day if the condition met otherwise it will not send any alert</a:t>
            </a:r>
            <a:br>
              <a:rPr lang="en"/>
            </a:br>
            <a:r>
              <a:rPr lang="en" b="1"/>
              <a:t>End date</a:t>
            </a:r>
            <a:r>
              <a:rPr lang="en"/>
              <a:t> means the alert will automatically became inactive after the date inputted in this field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Wireframe</a:t>
            </a:r>
            <a:endParaRPr/>
          </a:p>
        </p:txBody>
      </p:sp>
      <p:pic>
        <p:nvPicPr>
          <p:cNvPr id="141" name="Google Shape;141;p25"/>
          <p:cNvPicPr preferRelativeResize="0"/>
          <p:nvPr/>
        </p:nvPicPr>
        <p:blipFill>
          <a:blip r:embed="rId3">
            <a:alphaModFix/>
          </a:blip>
          <a:stretch>
            <a:fillRect/>
          </a:stretch>
        </p:blipFill>
        <p:spPr>
          <a:xfrm>
            <a:off x="627728" y="1791700"/>
            <a:ext cx="1562075" cy="3181177"/>
          </a:xfrm>
          <a:prstGeom prst="rect">
            <a:avLst/>
          </a:prstGeom>
          <a:noFill/>
          <a:ln>
            <a:noFill/>
          </a:ln>
        </p:spPr>
      </p:pic>
      <p:pic>
        <p:nvPicPr>
          <p:cNvPr id="142" name="Google Shape;142;p25"/>
          <p:cNvPicPr preferRelativeResize="0"/>
          <p:nvPr/>
        </p:nvPicPr>
        <p:blipFill>
          <a:blip r:embed="rId4">
            <a:alphaModFix/>
          </a:blip>
          <a:stretch>
            <a:fillRect/>
          </a:stretch>
        </p:blipFill>
        <p:spPr>
          <a:xfrm>
            <a:off x="4774875" y="1791700"/>
            <a:ext cx="1562075" cy="3181180"/>
          </a:xfrm>
          <a:prstGeom prst="rect">
            <a:avLst/>
          </a:prstGeom>
          <a:noFill/>
          <a:ln>
            <a:noFill/>
          </a:ln>
        </p:spPr>
      </p:pic>
      <p:sp>
        <p:nvSpPr>
          <p:cNvPr id="143" name="Google Shape;143;p25"/>
          <p:cNvSpPr txBox="1"/>
          <p:nvPr/>
        </p:nvSpPr>
        <p:spPr>
          <a:xfrm>
            <a:off x="2267050" y="2986175"/>
            <a:ext cx="2708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&lt;- Price Alert Page</a:t>
            </a:r>
            <a:endParaRPr>
              <a:latin typeface="Roboto"/>
              <a:ea typeface="Roboto"/>
              <a:cs typeface="Roboto"/>
              <a:sym typeface="Roboto"/>
            </a:endParaRPr>
          </a:p>
        </p:txBody>
      </p:sp>
      <p:sp>
        <p:nvSpPr>
          <p:cNvPr id="144" name="Google Shape;144;p25"/>
          <p:cNvSpPr txBox="1"/>
          <p:nvPr/>
        </p:nvSpPr>
        <p:spPr>
          <a:xfrm>
            <a:off x="6435600" y="2986175"/>
            <a:ext cx="2708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&lt;- Create/Edit Alert Page</a:t>
            </a:r>
            <a:endParaRPr>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Potential Future Development</a:t>
            </a:r>
            <a:endParaRPr/>
          </a:p>
        </p:txBody>
      </p:sp>
      <p:sp>
        <p:nvSpPr>
          <p:cNvPr id="150" name="Google Shape;150;p26"/>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Add the conditions to alert for trade volume (idea number 2) or event (idea number 5)</a:t>
            </a:r>
            <a:endParaRPr/>
          </a:p>
          <a:p>
            <a:pPr marL="457200" lvl="0" indent="-342900" algn="l" rtl="0">
              <a:spcBef>
                <a:spcPts val="0"/>
              </a:spcBef>
              <a:spcAft>
                <a:spcPts val="0"/>
              </a:spcAft>
              <a:buSzPts val="1800"/>
              <a:buAutoNum type="arabicPeriod"/>
            </a:pPr>
            <a:r>
              <a:rPr lang="en"/>
              <a:t>Add option for quick action such as buy or sell</a:t>
            </a:r>
            <a:endParaRPr/>
          </a:p>
          <a:p>
            <a:pPr marL="457200" lvl="0" indent="-342900" algn="l" rtl="0">
              <a:spcBef>
                <a:spcPts val="0"/>
              </a:spcBef>
              <a:spcAft>
                <a:spcPts val="0"/>
              </a:spcAft>
              <a:buSzPts val="1800"/>
              <a:buAutoNum type="arabicPeriod"/>
            </a:pPr>
            <a:r>
              <a:rPr lang="en"/>
              <a:t>Automatic expire alert to reduce unused alert</a:t>
            </a:r>
            <a:endParaRPr/>
          </a:p>
          <a:p>
            <a:pPr marL="457200" lvl="0" indent="-342900" algn="l" rtl="0">
              <a:spcBef>
                <a:spcPts val="0"/>
              </a:spcBef>
              <a:spcAft>
                <a:spcPts val="0"/>
              </a:spcAft>
              <a:buSzPts val="1800"/>
              <a:buAutoNum type="arabicPeriod"/>
            </a:pPr>
            <a:r>
              <a:rPr lang="en"/>
              <a:t>Add redirect link to the token page when user click the alert notification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smtClean="0"/>
              <a:t>Case </a:t>
            </a:r>
            <a:r>
              <a:rPr lang="en" dirty="0"/>
              <a:t>5</a:t>
            </a:r>
            <a:endParaRPr dirty="0"/>
          </a:p>
        </p:txBody>
      </p:sp>
      <p:sp>
        <p:nvSpPr>
          <p:cNvPr id="156" name="Google Shape;156;p27"/>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0" lvl="0" indent="0">
              <a:spcAft>
                <a:spcPts val="1200"/>
              </a:spcAft>
              <a:buNone/>
            </a:pPr>
            <a:r>
              <a:rPr lang="en-US" dirty="0"/>
              <a:t>You’ve just launched a new feature aimed at increasing trading activity on a digital investment platform</a:t>
            </a:r>
            <a:r>
              <a:rPr lang="en-US" dirty="0" smtClean="0"/>
              <a:t>.</a:t>
            </a:r>
          </a:p>
          <a:p>
            <a:pPr marL="0" lvl="0" indent="0">
              <a:spcAft>
                <a:spcPts val="1200"/>
              </a:spcAft>
              <a:buNone/>
            </a:pPr>
            <a:r>
              <a:rPr lang="en-US" dirty="0" smtClean="0"/>
              <a:t>What </a:t>
            </a:r>
            <a:r>
              <a:rPr lang="en-US" dirty="0"/>
              <a:t>are the top 3 metrics you would track to evaluate the feature’s </a:t>
            </a:r>
            <a:r>
              <a:rPr lang="en-US" dirty="0" err="1"/>
              <a:t>success?Please</a:t>
            </a:r>
            <a:r>
              <a:rPr lang="en-US" dirty="0"/>
              <a:t> rank them from most to least important, and describe how you would measure each metric (e.g., product analytics tools like Firebase, user surveys, or interviews).</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8"/>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Answer of </a:t>
            </a:r>
            <a:r>
              <a:rPr lang="en" dirty="0" smtClean="0"/>
              <a:t>Case 5</a:t>
            </a:r>
            <a:endParaRPr dirty="0"/>
          </a:p>
        </p:txBody>
      </p:sp>
      <p:sp>
        <p:nvSpPr>
          <p:cNvPr id="162" name="Google Shape;162;p28"/>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dirty="0"/>
              <a:t>Top 3 metrics:</a:t>
            </a:r>
            <a:endParaRPr dirty="0"/>
          </a:p>
          <a:p>
            <a:pPr lvl="0">
              <a:spcBef>
                <a:spcPts val="1200"/>
              </a:spcBef>
              <a:buAutoNum type="arabicPeriod"/>
            </a:pPr>
            <a:r>
              <a:rPr lang="en-US" b="1" dirty="0"/>
              <a:t>Feature Adoption Rate </a:t>
            </a:r>
            <a:r>
              <a:rPr lang="en-US" b="1" dirty="0" smtClean="0"/>
              <a:t/>
            </a:r>
            <a:br>
              <a:rPr lang="en-US" b="1" dirty="0" smtClean="0"/>
            </a:br>
            <a:r>
              <a:rPr lang="en-US" dirty="0" smtClean="0"/>
              <a:t>FAR = </a:t>
            </a:r>
            <a:r>
              <a:rPr lang="en-US" dirty="0"/>
              <a:t>(# of users who used the feature) / (total eligible users</a:t>
            </a:r>
            <a:r>
              <a:rPr lang="en-US" dirty="0" smtClean="0"/>
              <a:t>)</a:t>
            </a:r>
            <a:br>
              <a:rPr lang="en-US" dirty="0" smtClean="0"/>
            </a:br>
            <a:r>
              <a:rPr lang="en-US" dirty="0" smtClean="0"/>
              <a:t>Measured </a:t>
            </a:r>
            <a:r>
              <a:rPr lang="en-US" dirty="0"/>
              <a:t>by Firebase Events, Amplitude funnels, or in-product </a:t>
            </a:r>
            <a:r>
              <a:rPr lang="en-US" dirty="0" smtClean="0"/>
              <a:t>instrumentation</a:t>
            </a:r>
          </a:p>
          <a:p>
            <a:pPr lvl="0">
              <a:spcBef>
                <a:spcPts val="1200"/>
              </a:spcBef>
              <a:buAutoNum type="arabicPeriod"/>
            </a:pPr>
            <a:r>
              <a:rPr lang="en-US" b="1" dirty="0"/>
              <a:t>Trading Volume per Active User (TVPAU</a:t>
            </a:r>
            <a:r>
              <a:rPr lang="en-US" b="1" dirty="0" smtClean="0"/>
              <a:t>)</a:t>
            </a:r>
            <a:r>
              <a:rPr lang="en-US" b="1" dirty="0"/>
              <a:t/>
            </a:r>
            <a:br>
              <a:rPr lang="en-US" b="1" dirty="0"/>
            </a:br>
            <a:r>
              <a:rPr lang="en-US" dirty="0"/>
              <a:t>Measured by </a:t>
            </a:r>
            <a:r>
              <a:rPr lang="en-US" dirty="0" err="1" smtClean="0"/>
              <a:t>Mixpanel</a:t>
            </a:r>
            <a:r>
              <a:rPr lang="en-US" dirty="0"/>
              <a:t>, Firebase, or Amplitude</a:t>
            </a:r>
          </a:p>
          <a:p>
            <a:pPr lvl="0">
              <a:spcBef>
                <a:spcPts val="1200"/>
              </a:spcBef>
              <a:buAutoNum type="arabicPeriod"/>
            </a:pPr>
            <a:r>
              <a:rPr lang="en-US" b="1" dirty="0"/>
              <a:t>User Satisfaction </a:t>
            </a:r>
            <a:r>
              <a:rPr lang="en-US" b="1" dirty="0" smtClean="0"/>
              <a:t>Score of The Feature </a:t>
            </a:r>
            <a:br>
              <a:rPr lang="en-US" b="1" dirty="0" smtClean="0"/>
            </a:br>
            <a:r>
              <a:rPr lang="en" dirty="0" smtClean="0"/>
              <a:t>Measured </a:t>
            </a:r>
            <a:r>
              <a:rPr lang="en" dirty="0"/>
              <a:t>by user interview </a:t>
            </a:r>
            <a:r>
              <a:rPr lang="en" dirty="0" smtClean="0"/>
              <a:t>or</a:t>
            </a:r>
            <a:r>
              <a:rPr lang="en" dirty="0" smtClean="0"/>
              <a:t> survey</a:t>
            </a:r>
            <a:r>
              <a:rPr lang="en" dirty="0"/>
              <a:t> </a:t>
            </a:r>
            <a:r>
              <a:rPr lang="en" dirty="0" smtClean="0"/>
              <a:t>after the user use the feature. Also can </a:t>
            </a:r>
            <a:r>
              <a:rPr lang="en-US" dirty="0"/>
              <a:t>tools like </a:t>
            </a:r>
            <a:r>
              <a:rPr lang="en-US" dirty="0" smtClean="0"/>
              <a:t>tools like </a:t>
            </a:r>
            <a:r>
              <a:rPr lang="en-US" dirty="0" err="1" smtClean="0"/>
              <a:t>Hotjar</a:t>
            </a:r>
            <a:r>
              <a:rPr lang="en-US" dirty="0"/>
              <a:t>, </a:t>
            </a:r>
            <a:r>
              <a:rPr lang="en-US" dirty="0" err="1"/>
              <a:t>Typeform</a:t>
            </a:r>
            <a:r>
              <a:rPr lang="en-US" dirty="0"/>
              <a:t>, or native in-app </a:t>
            </a:r>
            <a:r>
              <a:rPr lang="en-US" dirty="0" smtClean="0"/>
              <a:t>feedback.</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smtClean="0"/>
              <a:t>Case 1</a:t>
            </a:r>
            <a:endParaRPr dirty="0"/>
          </a:p>
        </p:txBody>
      </p:sp>
      <p:sp>
        <p:nvSpPr>
          <p:cNvPr id="75" name="Google Shape;75;p1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fontScale="70000" lnSpcReduction="20000"/>
          </a:bodyPr>
          <a:lstStyle/>
          <a:p>
            <a:pPr marL="0" lvl="0" indent="0">
              <a:spcAft>
                <a:spcPts val="1200"/>
              </a:spcAft>
              <a:buNone/>
            </a:pPr>
            <a:r>
              <a:rPr lang="en-US" dirty="0"/>
              <a:t>Jamie is an advanced user on a simulated digital asset trading platform. The platform allows trading using a calculated Trading Limit, which reflects the total value the user can allocate toward purchasing assets. The Trading Limit is calculated as</a:t>
            </a:r>
            <a:r>
              <a:rPr lang="en-US" dirty="0" smtClean="0"/>
              <a:t>:</a:t>
            </a:r>
            <a:br>
              <a:rPr lang="en-US" dirty="0" smtClean="0"/>
            </a:br>
            <a:r>
              <a:rPr lang="en-US" dirty="0" smtClean="0"/>
              <a:t>Trading </a:t>
            </a:r>
            <a:r>
              <a:rPr lang="en-US" dirty="0"/>
              <a:t>Limit = Cash + T0 </a:t>
            </a:r>
            <a:r>
              <a:rPr lang="en-US" dirty="0" smtClean="0"/>
              <a:t>+ </a:t>
            </a:r>
            <a:r>
              <a:rPr lang="en-US" dirty="0"/>
              <a:t>T1 + </a:t>
            </a:r>
            <a:r>
              <a:rPr lang="en-US" dirty="0" smtClean="0"/>
              <a:t>T2</a:t>
            </a:r>
            <a:br>
              <a:rPr lang="en-US" dirty="0" smtClean="0"/>
            </a:br>
            <a:r>
              <a:rPr lang="en-US" dirty="0" smtClean="0"/>
              <a:t>Where:T0 </a:t>
            </a:r>
            <a:r>
              <a:rPr lang="en-US" dirty="0"/>
              <a:t>= Total Sell - Total Buy </a:t>
            </a:r>
            <a:r>
              <a:rPr lang="en-US" dirty="0" smtClean="0"/>
              <a:t>– Fees</a:t>
            </a:r>
            <a:br>
              <a:rPr lang="en-US" dirty="0" smtClean="0"/>
            </a:br>
            <a:r>
              <a:rPr lang="en-US" dirty="0" err="1" smtClean="0"/>
              <a:t>Fees</a:t>
            </a:r>
            <a:r>
              <a:rPr lang="en-US" dirty="0" smtClean="0"/>
              <a:t> </a:t>
            </a:r>
            <a:r>
              <a:rPr lang="en-US" dirty="0"/>
              <a:t>= 0.2% × (Total Buy + Total Sell</a:t>
            </a:r>
            <a:r>
              <a:rPr lang="en-US" dirty="0" smtClean="0"/>
              <a:t>)</a:t>
            </a:r>
          </a:p>
          <a:p>
            <a:pPr>
              <a:buFont typeface="Arial" panose="020B0604020202020204" pitchFamily="34" charset="0"/>
              <a:buChar char="•"/>
            </a:pPr>
            <a:r>
              <a:rPr lang="en-US" b="1" dirty="0" smtClean="0"/>
              <a:t>Given </a:t>
            </a:r>
            <a:r>
              <a:rPr lang="en-US" b="1" dirty="0"/>
              <a:t>Data:</a:t>
            </a:r>
          </a:p>
          <a:p>
            <a:pPr>
              <a:buFont typeface="Arial" panose="020B0604020202020204" pitchFamily="34" charset="0"/>
              <a:buChar char="•"/>
            </a:pPr>
            <a:r>
              <a:rPr lang="en-US" b="1" dirty="0"/>
              <a:t>Cash:</a:t>
            </a:r>
            <a:r>
              <a:rPr lang="en-US" dirty="0"/>
              <a:t> Rp40.000.000</a:t>
            </a:r>
          </a:p>
          <a:p>
            <a:pPr>
              <a:buFont typeface="Arial" panose="020B0604020202020204" pitchFamily="34" charset="0"/>
              <a:buChar char="•"/>
            </a:pPr>
            <a:r>
              <a:rPr lang="en-US" b="1" dirty="0"/>
              <a:t>Total Buy:</a:t>
            </a:r>
            <a:r>
              <a:rPr lang="en-US" dirty="0"/>
              <a:t> Rp27.000.000</a:t>
            </a:r>
          </a:p>
          <a:p>
            <a:pPr>
              <a:buFont typeface="Arial" panose="020B0604020202020204" pitchFamily="34" charset="0"/>
              <a:buChar char="•"/>
            </a:pPr>
            <a:r>
              <a:rPr lang="en-US" b="1" dirty="0"/>
              <a:t>Total Sell:</a:t>
            </a:r>
            <a:r>
              <a:rPr lang="en-US" dirty="0"/>
              <a:t> Rp20.500.000</a:t>
            </a:r>
          </a:p>
          <a:p>
            <a:pPr>
              <a:buFont typeface="Arial" panose="020B0604020202020204" pitchFamily="34" charset="0"/>
              <a:buChar char="•"/>
            </a:pPr>
            <a:r>
              <a:rPr lang="en-US" b="1" dirty="0"/>
              <a:t>T1:</a:t>
            </a:r>
            <a:r>
              <a:rPr lang="en-US" dirty="0"/>
              <a:t> -Rp10.000.000</a:t>
            </a:r>
          </a:p>
          <a:p>
            <a:pPr>
              <a:buFont typeface="Arial" panose="020B0604020202020204" pitchFamily="34" charset="0"/>
              <a:buChar char="•"/>
            </a:pPr>
            <a:r>
              <a:rPr lang="en-US" b="1" dirty="0"/>
              <a:t>T2:</a:t>
            </a:r>
            <a:r>
              <a:rPr lang="en-US" dirty="0"/>
              <a:t> Rp7.750.000</a:t>
            </a:r>
          </a:p>
          <a:p>
            <a:pPr marL="0" lvl="0" indent="0">
              <a:spcAft>
                <a:spcPts val="12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Answer of </a:t>
            </a:r>
            <a:r>
              <a:rPr lang="en" dirty="0" smtClean="0"/>
              <a:t>Case 1</a:t>
            </a:r>
            <a:endParaRPr dirty="0"/>
          </a:p>
        </p:txBody>
      </p:sp>
      <p:sp>
        <p:nvSpPr>
          <p:cNvPr id="81" name="Google Shape;81;p15"/>
          <p:cNvSpPr txBox="1">
            <a:spLocks noGrp="1"/>
          </p:cNvSpPr>
          <p:nvPr>
            <p:ph type="body" idx="1"/>
          </p:nvPr>
        </p:nvSpPr>
        <p:spPr>
          <a:xfrm>
            <a:off x="471900" y="1746650"/>
            <a:ext cx="8222100" cy="32253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b="1" dirty="0"/>
              <a:t>Step 1 -&gt; Calculate Fees</a:t>
            </a:r>
            <a:br>
              <a:rPr lang="en" b="1" dirty="0"/>
            </a:br>
            <a:r>
              <a:rPr lang="en" dirty="0"/>
              <a:t>Fees = </a:t>
            </a:r>
            <a:r>
              <a:rPr lang="en" dirty="0" smtClean="0"/>
              <a:t>0.2% </a:t>
            </a:r>
            <a:r>
              <a:rPr lang="en" dirty="0"/>
              <a:t>x (Total Buy + Total Sell)</a:t>
            </a:r>
            <a:endParaRPr dirty="0"/>
          </a:p>
          <a:p>
            <a:pPr marL="0" lvl="0" indent="0">
              <a:spcBef>
                <a:spcPts val="1200"/>
              </a:spcBef>
              <a:buNone/>
            </a:pPr>
            <a:r>
              <a:rPr lang="en" dirty="0"/>
              <a:t>Fees = </a:t>
            </a:r>
            <a:r>
              <a:rPr lang="en-US" dirty="0" smtClean="0"/>
              <a:t>0.002 × (</a:t>
            </a:r>
            <a:r>
              <a:rPr lang="en-US" dirty="0" smtClean="0"/>
              <a:t>27.000.000 + 20.500.000) = 0.002 × 47.500.000 = Rp95.000</a:t>
            </a:r>
            <a:endParaRPr dirty="0"/>
          </a:p>
          <a:p>
            <a:pPr marL="0" lvl="0" indent="0" algn="l" rtl="0">
              <a:spcBef>
                <a:spcPts val="1200"/>
              </a:spcBef>
              <a:spcAft>
                <a:spcPts val="0"/>
              </a:spcAft>
              <a:buNone/>
            </a:pPr>
            <a:r>
              <a:rPr lang="en" b="1" dirty="0"/>
              <a:t>Step 2 -&gt; Calculate T0 by Inputting Result Fees</a:t>
            </a:r>
            <a:br>
              <a:rPr lang="en" b="1" dirty="0"/>
            </a:br>
            <a:r>
              <a:rPr lang="en" dirty="0"/>
              <a:t>T0 = Total Sell - Total Buy - Fees</a:t>
            </a:r>
            <a:endParaRPr dirty="0"/>
          </a:p>
          <a:p>
            <a:pPr marL="0" lvl="0" indent="0">
              <a:spcBef>
                <a:spcPts val="1200"/>
              </a:spcBef>
              <a:buNone/>
            </a:pPr>
            <a:r>
              <a:rPr lang="en-US" dirty="0" smtClean="0"/>
              <a:t>T0 = 20.500.000 − 27.000.000 − 95.000 = − 6.595.000</a:t>
            </a:r>
            <a:endParaRPr dirty="0" smtClean="0"/>
          </a:p>
          <a:p>
            <a:pPr marL="0" lvl="0" indent="0" algn="l" rtl="0">
              <a:spcBef>
                <a:spcPts val="1200"/>
              </a:spcBef>
              <a:spcAft>
                <a:spcPts val="0"/>
              </a:spcAft>
              <a:buNone/>
            </a:pPr>
            <a:r>
              <a:rPr lang="en" b="1" dirty="0" smtClean="0"/>
              <a:t>Step 3 -&gt; Calculate Trading Limit by Inputting Result T0</a:t>
            </a:r>
            <a:r>
              <a:rPr lang="en" dirty="0" smtClean="0"/>
              <a:t/>
            </a:r>
            <a:br>
              <a:rPr lang="en" dirty="0" smtClean="0"/>
            </a:br>
            <a:r>
              <a:rPr lang="en" dirty="0" smtClean="0"/>
              <a:t>Trading Limit = Cash + T0 + T1 + T2</a:t>
            </a:r>
            <a:endParaRPr dirty="0" smtClean="0"/>
          </a:p>
          <a:p>
            <a:pPr marL="0" lvl="0" indent="0">
              <a:spcBef>
                <a:spcPts val="1200"/>
              </a:spcBef>
              <a:buNone/>
            </a:pPr>
            <a:r>
              <a:rPr lang="en" dirty="0" smtClean="0"/>
              <a:t>Trading </a:t>
            </a:r>
            <a:r>
              <a:rPr lang="en" dirty="0"/>
              <a:t>Limit = </a:t>
            </a:r>
            <a:r>
              <a:rPr lang="en-US" dirty="0" smtClean="0"/>
              <a:t>40.000.000 + (</a:t>
            </a:r>
            <a:r>
              <a:rPr lang="en-US" dirty="0"/>
              <a:t>−6.595.000</a:t>
            </a:r>
            <a:r>
              <a:rPr lang="en-US" dirty="0" smtClean="0"/>
              <a:t>) + (</a:t>
            </a:r>
            <a:r>
              <a:rPr lang="en-US" dirty="0"/>
              <a:t>−10.000.000</a:t>
            </a:r>
            <a:r>
              <a:rPr lang="en-US" dirty="0" smtClean="0"/>
              <a:t>) + 7.750.000</a:t>
            </a:r>
          </a:p>
          <a:p>
            <a:pPr marL="0" lvl="0" indent="0">
              <a:spcBef>
                <a:spcPts val="1200"/>
              </a:spcBef>
              <a:buNone/>
            </a:pPr>
            <a:r>
              <a:rPr lang="en" dirty="0" smtClean="0"/>
              <a:t>Trading </a:t>
            </a:r>
            <a:r>
              <a:rPr lang="en" dirty="0"/>
              <a:t>Limit of </a:t>
            </a:r>
            <a:r>
              <a:rPr lang="en" dirty="0" smtClean="0"/>
              <a:t>Jamie </a:t>
            </a:r>
            <a:r>
              <a:rPr lang="en" dirty="0"/>
              <a:t>= </a:t>
            </a:r>
            <a:r>
              <a:rPr lang="en-US" i="1" dirty="0"/>
              <a:t>Rp31.155.000</a:t>
            </a:r>
            <a:endParaRPr i="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smtClean="0"/>
              <a:t>Case </a:t>
            </a:r>
            <a:r>
              <a:rPr lang="en" dirty="0"/>
              <a:t>2</a:t>
            </a:r>
            <a:endParaRPr dirty="0"/>
          </a:p>
        </p:txBody>
      </p:sp>
      <p:sp>
        <p:nvSpPr>
          <p:cNvPr id="87" name="Google Shape;87;p16"/>
          <p:cNvSpPr txBox="1">
            <a:spLocks noGrp="1"/>
          </p:cNvSpPr>
          <p:nvPr>
            <p:ph type="body" idx="1"/>
          </p:nvPr>
        </p:nvSpPr>
        <p:spPr>
          <a:xfrm>
            <a:off x="471900" y="1750827"/>
            <a:ext cx="8222100" cy="3586717"/>
          </a:xfrm>
          <a:prstGeom prst="rect">
            <a:avLst/>
          </a:prstGeom>
        </p:spPr>
        <p:txBody>
          <a:bodyPr spcFirstLastPara="1" wrap="square" lIns="91425" tIns="91425" rIns="91425" bIns="91425" anchor="t" anchorCtr="0">
            <a:normAutofit fontScale="62500" lnSpcReduction="20000"/>
          </a:bodyPr>
          <a:lstStyle/>
          <a:p>
            <a:pPr marL="0" lvl="0" indent="0">
              <a:spcAft>
                <a:spcPts val="1200"/>
              </a:spcAft>
              <a:buNone/>
            </a:pPr>
            <a:r>
              <a:rPr lang="en-US" dirty="0"/>
              <a:t>Taylor is using a simulated digital asset trading platform. She notices a discrepancy between the expected Trading Limit and the value shown on the platform. </a:t>
            </a:r>
            <a:r>
              <a:rPr lang="en-US" dirty="0" smtClean="0"/>
              <a:t>Based </a:t>
            </a:r>
            <a:r>
              <a:rPr lang="en-US" dirty="0"/>
              <a:t>on her calculations, the Trading Limit should be Rp7.450.000, but the platform displays only Rp2.900.000.Taylor double-checked her data</a:t>
            </a:r>
            <a:r>
              <a:rPr lang="en-US" dirty="0" smtClean="0"/>
              <a:t>:</a:t>
            </a:r>
          </a:p>
          <a:p>
            <a:pPr marL="0" lvl="0" indent="0">
              <a:spcAft>
                <a:spcPts val="1200"/>
              </a:spcAft>
              <a:buNone/>
            </a:pPr>
            <a:r>
              <a:rPr lang="en-US" dirty="0" smtClean="0"/>
              <a:t/>
            </a:r>
            <a:br>
              <a:rPr lang="en-US" dirty="0" smtClean="0"/>
            </a:br>
            <a:r>
              <a:rPr lang="en-US" dirty="0" smtClean="0"/>
              <a:t>Cash </a:t>
            </a:r>
            <a:r>
              <a:rPr lang="en-US" dirty="0"/>
              <a:t>Top-Ups (3x</a:t>
            </a:r>
            <a:r>
              <a:rPr lang="en-US" dirty="0" smtClean="0"/>
              <a:t>):</a:t>
            </a:r>
            <a:br>
              <a:rPr lang="en-US" dirty="0" smtClean="0"/>
            </a:br>
            <a:r>
              <a:rPr lang="en-US" dirty="0" smtClean="0"/>
              <a:t>First</a:t>
            </a:r>
            <a:r>
              <a:rPr lang="en-US" dirty="0"/>
              <a:t>: </a:t>
            </a:r>
            <a:r>
              <a:rPr lang="en-US" dirty="0" smtClean="0"/>
              <a:t>Rp8.750.000</a:t>
            </a:r>
            <a:br>
              <a:rPr lang="en-US" dirty="0" smtClean="0"/>
            </a:br>
            <a:r>
              <a:rPr lang="en-US" dirty="0" smtClean="0"/>
              <a:t>Second</a:t>
            </a:r>
            <a:r>
              <a:rPr lang="en-US" dirty="0"/>
              <a:t>: </a:t>
            </a:r>
            <a:r>
              <a:rPr lang="en-US" dirty="0" smtClean="0"/>
              <a:t>Rp6.200.000</a:t>
            </a:r>
            <a:br>
              <a:rPr lang="en-US" dirty="0" smtClean="0"/>
            </a:br>
            <a:r>
              <a:rPr lang="en-US" dirty="0" smtClean="0"/>
              <a:t>Third</a:t>
            </a:r>
            <a:r>
              <a:rPr lang="en-US" dirty="0"/>
              <a:t>: </a:t>
            </a:r>
            <a:r>
              <a:rPr lang="en-US" dirty="0" smtClean="0"/>
              <a:t>Rp4.000.000</a:t>
            </a:r>
            <a:br>
              <a:rPr lang="en-US" dirty="0" smtClean="0"/>
            </a:br>
            <a:r>
              <a:rPr lang="en-US" dirty="0" smtClean="0"/>
              <a:t>Total </a:t>
            </a:r>
            <a:r>
              <a:rPr lang="en-US" dirty="0"/>
              <a:t>Cash: Rp18.950.000 (confirmed after top-ups</a:t>
            </a:r>
            <a:r>
              <a:rPr lang="en-US" dirty="0" smtClean="0"/>
              <a:t>)</a:t>
            </a:r>
            <a:br>
              <a:rPr lang="en-US" dirty="0" smtClean="0"/>
            </a:br>
            <a:r>
              <a:rPr lang="en-US" dirty="0" smtClean="0"/>
              <a:t>Total </a:t>
            </a:r>
            <a:r>
              <a:rPr lang="en-US" dirty="0"/>
              <a:t>Buy: </a:t>
            </a:r>
            <a:r>
              <a:rPr lang="en-US" dirty="0" smtClean="0"/>
              <a:t>Rp19.600.000</a:t>
            </a:r>
            <a:br>
              <a:rPr lang="en-US" dirty="0" smtClean="0"/>
            </a:br>
            <a:r>
              <a:rPr lang="en-US" dirty="0" smtClean="0"/>
              <a:t>Total </a:t>
            </a:r>
            <a:r>
              <a:rPr lang="en-US" dirty="0"/>
              <a:t>Sell: </a:t>
            </a:r>
            <a:r>
              <a:rPr lang="en-US" dirty="0" smtClean="0"/>
              <a:t>Rp15.300.000</a:t>
            </a:r>
            <a:br>
              <a:rPr lang="en-US" dirty="0" smtClean="0"/>
            </a:br>
            <a:r>
              <a:rPr lang="en-US" dirty="0" smtClean="0"/>
              <a:t>Fees</a:t>
            </a:r>
            <a:r>
              <a:rPr lang="en-US" dirty="0"/>
              <a:t>: 0.2% of (Total Buy + Total Sell</a:t>
            </a:r>
            <a:r>
              <a:rPr lang="en-US" dirty="0" smtClean="0"/>
              <a:t>)</a:t>
            </a:r>
            <a:br>
              <a:rPr lang="en-US" dirty="0" smtClean="0"/>
            </a:br>
            <a:r>
              <a:rPr lang="en-US" dirty="0" smtClean="0"/>
              <a:t>T1</a:t>
            </a:r>
            <a:r>
              <a:rPr lang="en-US" dirty="0"/>
              <a:t>: -Rp9.800.000T2: </a:t>
            </a:r>
            <a:r>
              <a:rPr lang="en-US" dirty="0" smtClean="0"/>
              <a:t>Rp8.300.000</a:t>
            </a:r>
          </a:p>
          <a:p>
            <a:pPr marL="0" lvl="0" indent="0">
              <a:spcAft>
                <a:spcPts val="1200"/>
              </a:spcAft>
              <a:buNone/>
            </a:pPr>
            <a:r>
              <a:rPr lang="en-US" dirty="0" smtClean="0"/>
              <a:t/>
            </a:r>
            <a:br>
              <a:rPr lang="en-US" dirty="0" smtClean="0"/>
            </a:br>
            <a:r>
              <a:rPr lang="en-US" dirty="0" smtClean="0"/>
              <a:t>Formula </a:t>
            </a:r>
            <a:r>
              <a:rPr lang="en-US" dirty="0"/>
              <a:t>Reminder</a:t>
            </a:r>
            <a:r>
              <a:rPr lang="en-US" dirty="0" smtClean="0"/>
              <a:t>:</a:t>
            </a:r>
            <a:br>
              <a:rPr lang="en-US" dirty="0" smtClean="0"/>
            </a:br>
            <a:r>
              <a:rPr lang="en-US" dirty="0" smtClean="0"/>
              <a:t>Trading Limit </a:t>
            </a:r>
            <a:r>
              <a:rPr lang="en-US" dirty="0"/>
              <a:t>= </a:t>
            </a:r>
            <a:r>
              <a:rPr lang="en-US" dirty="0" smtClean="0"/>
              <a:t>Cash </a:t>
            </a:r>
            <a:r>
              <a:rPr lang="en-US" dirty="0"/>
              <a:t>+ T0 + T1 + T2, whereT0 = Total Sell - Total Buy - Fees</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Answer of </a:t>
            </a:r>
            <a:r>
              <a:rPr lang="en" dirty="0" smtClean="0"/>
              <a:t>Case 2</a:t>
            </a:r>
            <a:endParaRPr dirty="0"/>
          </a:p>
        </p:txBody>
      </p:sp>
      <p:sp>
        <p:nvSpPr>
          <p:cNvPr id="93" name="Google Shape;93;p17"/>
          <p:cNvSpPr txBox="1">
            <a:spLocks noGrp="1"/>
          </p:cNvSpPr>
          <p:nvPr>
            <p:ph type="body" idx="1"/>
          </p:nvPr>
        </p:nvSpPr>
        <p:spPr>
          <a:xfrm>
            <a:off x="471900" y="1778800"/>
            <a:ext cx="8222100" cy="3086100"/>
          </a:xfrm>
          <a:prstGeom prst="rect">
            <a:avLst/>
          </a:prstGeom>
        </p:spPr>
        <p:txBody>
          <a:bodyPr spcFirstLastPara="1" wrap="square" lIns="91425" tIns="91425" rIns="91425" bIns="91425" anchor="t" anchorCtr="0">
            <a:normAutofit fontScale="92500" lnSpcReduction="20000"/>
          </a:bodyPr>
          <a:lstStyle/>
          <a:p>
            <a:pPr marL="0" lvl="0" indent="0">
              <a:buNone/>
            </a:pPr>
            <a:r>
              <a:rPr lang="en-US" dirty="0"/>
              <a:t>Step-by-Step </a:t>
            </a:r>
            <a:r>
              <a:rPr lang="en-US" dirty="0" smtClean="0"/>
              <a:t>Recalculation: </a:t>
            </a:r>
          </a:p>
          <a:p>
            <a:pPr marL="0" lvl="0" indent="0">
              <a:buNone/>
            </a:pPr>
            <a:endParaRPr lang="en-US" dirty="0" smtClean="0"/>
          </a:p>
          <a:p>
            <a:pPr marL="0" lvl="0" indent="0">
              <a:buNone/>
            </a:pPr>
            <a:r>
              <a:rPr lang="en-US" dirty="0" smtClean="0"/>
              <a:t>1. Calculate Fees</a:t>
            </a:r>
          </a:p>
          <a:p>
            <a:pPr marL="0" lvl="0" indent="0">
              <a:buNone/>
            </a:pPr>
            <a:r>
              <a:rPr lang="en-US" dirty="0" smtClean="0"/>
              <a:t>Fees = 0.002 × (19.600.000 + 15.300.000) = 0.002 × 34.900.000 = Rp69.800</a:t>
            </a:r>
          </a:p>
          <a:p>
            <a:pPr marL="0" lvl="0" indent="0">
              <a:buNone/>
            </a:pPr>
            <a:endParaRPr lang="en-US" dirty="0" smtClean="0"/>
          </a:p>
          <a:p>
            <a:pPr marL="0" lvl="0" indent="0">
              <a:buNone/>
            </a:pPr>
            <a:r>
              <a:rPr lang="en-US" dirty="0" smtClean="0"/>
              <a:t>2. Calculate T0</a:t>
            </a:r>
          </a:p>
          <a:p>
            <a:pPr marL="0" lvl="0" indent="0">
              <a:buNone/>
            </a:pPr>
            <a:r>
              <a:rPr lang="en-US" dirty="0" smtClean="0"/>
              <a:t>T0 = 15.300.000 − 19.600.000 − 69.800 = −4.369.800</a:t>
            </a:r>
          </a:p>
          <a:p>
            <a:pPr marL="0" lvl="0" indent="0">
              <a:buNone/>
            </a:pPr>
            <a:endParaRPr lang="en-US" dirty="0" smtClean="0"/>
          </a:p>
          <a:p>
            <a:pPr marL="0" lvl="0" indent="0">
              <a:buNone/>
            </a:pPr>
            <a:r>
              <a:rPr lang="en-US" dirty="0" smtClean="0"/>
              <a:t>3. Recalculate </a:t>
            </a:r>
            <a:r>
              <a:rPr lang="en-US" dirty="0"/>
              <a:t>Trading </a:t>
            </a:r>
            <a:r>
              <a:rPr lang="en-US" dirty="0" smtClean="0"/>
              <a:t>Limit</a:t>
            </a:r>
          </a:p>
          <a:p>
            <a:pPr marL="0" lvl="0" indent="0">
              <a:buNone/>
            </a:pPr>
            <a:r>
              <a:rPr lang="en-US" dirty="0" smtClean="0"/>
              <a:t>Trading</a:t>
            </a:r>
            <a:r>
              <a:rPr lang="en-US" dirty="0"/>
              <a:t> </a:t>
            </a:r>
            <a:r>
              <a:rPr lang="en-US" dirty="0" smtClean="0"/>
              <a:t>Limit = 18.950.000 + (</a:t>
            </a:r>
            <a:r>
              <a:rPr lang="en-US" dirty="0"/>
              <a:t>−4.369.800</a:t>
            </a:r>
            <a:r>
              <a:rPr lang="en-US" dirty="0" smtClean="0"/>
              <a:t>) + (−</a:t>
            </a:r>
            <a:r>
              <a:rPr lang="en-US" dirty="0"/>
              <a:t>9.800.000</a:t>
            </a:r>
            <a:r>
              <a:rPr lang="en-US" dirty="0" smtClean="0"/>
              <a:t>) + 8.300.000 </a:t>
            </a:r>
            <a:br>
              <a:rPr lang="en-US" dirty="0" smtClean="0"/>
            </a:br>
            <a:r>
              <a:rPr lang="en-US" dirty="0" smtClean="0"/>
              <a:t>= </a:t>
            </a:r>
            <a:r>
              <a:rPr lang="en-US" i="1" dirty="0" smtClean="0"/>
              <a:t>Rp13.080.200</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Answer of </a:t>
            </a:r>
            <a:r>
              <a:rPr lang="en" dirty="0" smtClean="0"/>
              <a:t>Case 2 </a:t>
            </a:r>
            <a:r>
              <a:rPr lang="en" i="1" dirty="0" smtClean="0"/>
              <a:t>(continue)</a:t>
            </a:r>
            <a:endParaRPr i="1" dirty="0"/>
          </a:p>
        </p:txBody>
      </p:sp>
      <p:sp>
        <p:nvSpPr>
          <p:cNvPr id="93" name="Google Shape;93;p17"/>
          <p:cNvSpPr txBox="1">
            <a:spLocks noGrp="1"/>
          </p:cNvSpPr>
          <p:nvPr>
            <p:ph type="body" idx="1"/>
          </p:nvPr>
        </p:nvSpPr>
        <p:spPr>
          <a:xfrm>
            <a:off x="233916" y="1651590"/>
            <a:ext cx="8725786" cy="3491909"/>
          </a:xfrm>
          <a:prstGeom prst="rect">
            <a:avLst/>
          </a:prstGeom>
        </p:spPr>
        <p:txBody>
          <a:bodyPr spcFirstLastPara="1" wrap="square" lIns="91425" tIns="91425" rIns="91425" bIns="91425" anchor="t" anchorCtr="0">
            <a:noAutofit/>
          </a:bodyPr>
          <a:lstStyle/>
          <a:p>
            <a:pPr marL="0" lvl="0" indent="0">
              <a:lnSpc>
                <a:spcPct val="120000"/>
              </a:lnSpc>
              <a:buNone/>
            </a:pPr>
            <a:r>
              <a:rPr lang="en-US" sz="1050" dirty="0"/>
              <a:t>Taylor expected a Trading Limit of </a:t>
            </a:r>
            <a:r>
              <a:rPr lang="en-US" sz="1050" dirty="0" smtClean="0"/>
              <a:t>Rp7.450.000. The </a:t>
            </a:r>
            <a:r>
              <a:rPr lang="en-US" sz="1050" dirty="0"/>
              <a:t>platform shows </a:t>
            </a:r>
            <a:r>
              <a:rPr lang="en-US" sz="1050" dirty="0" smtClean="0"/>
              <a:t>Rp2.900.000. From the calculation, </a:t>
            </a:r>
            <a:r>
              <a:rPr lang="en-US" sz="1050" dirty="0"/>
              <a:t>the actual Trading Limit should be </a:t>
            </a:r>
            <a:r>
              <a:rPr lang="en-US" sz="1050" dirty="0" smtClean="0"/>
              <a:t>Rp13.080.200.</a:t>
            </a:r>
          </a:p>
          <a:p>
            <a:pPr marL="0" lvl="0" indent="0">
              <a:lnSpc>
                <a:spcPct val="120000"/>
              </a:lnSpc>
              <a:buNone/>
            </a:pPr>
            <a:endParaRPr lang="en-US" sz="700" dirty="0" smtClean="0"/>
          </a:p>
          <a:p>
            <a:pPr marL="0" lvl="0" indent="0">
              <a:lnSpc>
                <a:spcPct val="120000"/>
              </a:lnSpc>
              <a:buNone/>
            </a:pPr>
            <a:r>
              <a:rPr lang="en-US" sz="1050" dirty="0" smtClean="0"/>
              <a:t>Potential root cause of the issue:</a:t>
            </a:r>
          </a:p>
          <a:p>
            <a:pPr marL="285750" indent="-285750">
              <a:lnSpc>
                <a:spcPct val="120000"/>
              </a:lnSpc>
              <a:buFont typeface="Arial" panose="020B0604020202020204" pitchFamily="34" charset="0"/>
              <a:buChar char="•"/>
            </a:pPr>
            <a:r>
              <a:rPr lang="en-US" sz="1050" dirty="0" smtClean="0"/>
              <a:t>Unposted </a:t>
            </a:r>
            <a:r>
              <a:rPr lang="en-US" sz="1050" dirty="0"/>
              <a:t>or pending transactions (e.g., buy orders not yet settled</a:t>
            </a:r>
            <a:r>
              <a:rPr lang="en-US" sz="1050" dirty="0" smtClean="0"/>
              <a:t>)</a:t>
            </a:r>
          </a:p>
          <a:p>
            <a:pPr marL="285750" indent="-285750">
              <a:lnSpc>
                <a:spcPct val="120000"/>
              </a:lnSpc>
              <a:buFont typeface="Arial" panose="020B0604020202020204" pitchFamily="34" charset="0"/>
              <a:buChar char="•"/>
            </a:pPr>
            <a:r>
              <a:rPr lang="en-US" sz="1050" dirty="0" smtClean="0"/>
              <a:t>Temporary </a:t>
            </a:r>
            <a:r>
              <a:rPr lang="en-US" sz="1050" dirty="0"/>
              <a:t>hold or reserve funds (e.g., security deposits or in-process withdrawals</a:t>
            </a:r>
            <a:r>
              <a:rPr lang="en-US" sz="1050" dirty="0" smtClean="0"/>
              <a:t>)</a:t>
            </a:r>
          </a:p>
          <a:p>
            <a:pPr marL="285750" indent="-285750">
              <a:lnSpc>
                <a:spcPct val="120000"/>
              </a:lnSpc>
              <a:buFont typeface="Arial" panose="020B0604020202020204" pitchFamily="34" charset="0"/>
              <a:buChar char="•"/>
            </a:pPr>
            <a:r>
              <a:rPr lang="en-US" sz="1050" dirty="0" smtClean="0"/>
              <a:t>Calculation </a:t>
            </a:r>
            <a:r>
              <a:rPr lang="en-US" sz="1050" dirty="0"/>
              <a:t>mismatch (platform might use real-time or stricter fee multipliers, rounding, or other buffers</a:t>
            </a:r>
            <a:r>
              <a:rPr lang="en-US" sz="1050" dirty="0" smtClean="0"/>
              <a:t>)</a:t>
            </a:r>
          </a:p>
          <a:p>
            <a:pPr marL="285750" indent="-285750">
              <a:lnSpc>
                <a:spcPct val="120000"/>
              </a:lnSpc>
              <a:buFont typeface="Arial" panose="020B0604020202020204" pitchFamily="34" charset="0"/>
              <a:buChar char="•"/>
            </a:pPr>
            <a:r>
              <a:rPr lang="en-US" sz="1050" dirty="0" smtClean="0"/>
              <a:t>Delayed top-up posting</a:t>
            </a:r>
          </a:p>
          <a:p>
            <a:pPr marL="285750" indent="-285750">
              <a:lnSpc>
                <a:spcPct val="120000"/>
              </a:lnSpc>
              <a:buFont typeface="Arial" panose="020B0604020202020204" pitchFamily="34" charset="0"/>
              <a:buChar char="•"/>
            </a:pPr>
            <a:r>
              <a:rPr lang="en-US" sz="1050" dirty="0" smtClean="0"/>
              <a:t>System error, mismatch calculation </a:t>
            </a:r>
            <a:r>
              <a:rPr lang="en-US" sz="1050" dirty="0"/>
              <a:t>or data sync </a:t>
            </a:r>
            <a:r>
              <a:rPr lang="en-US" sz="1050" dirty="0" smtClean="0"/>
              <a:t>issue</a:t>
            </a:r>
          </a:p>
          <a:p>
            <a:pPr marL="285750" indent="-285750">
              <a:lnSpc>
                <a:spcPct val="120000"/>
              </a:lnSpc>
              <a:buFont typeface="Arial" panose="020B0604020202020204" pitchFamily="34" charset="0"/>
              <a:buChar char="•"/>
            </a:pPr>
            <a:r>
              <a:rPr lang="en-US" sz="1050" dirty="0" smtClean="0"/>
              <a:t>Tier limit</a:t>
            </a:r>
            <a:endParaRPr lang="en" sz="1050" dirty="0" smtClean="0"/>
          </a:p>
          <a:p>
            <a:pPr marL="0" lvl="0" indent="0" algn="l" rtl="0">
              <a:lnSpc>
                <a:spcPct val="120000"/>
              </a:lnSpc>
              <a:buNone/>
            </a:pPr>
            <a:endParaRPr lang="en" sz="800" dirty="0"/>
          </a:p>
          <a:p>
            <a:pPr marL="0" lvl="0" indent="0" algn="l" rtl="0">
              <a:lnSpc>
                <a:spcPct val="120000"/>
              </a:lnSpc>
              <a:buNone/>
            </a:pPr>
            <a:r>
              <a:rPr lang="en" sz="1050" dirty="0" smtClean="0"/>
              <a:t>Further </a:t>
            </a:r>
            <a:r>
              <a:rPr lang="en" sz="1050" dirty="0"/>
              <a:t>investigation can entail several steps such </a:t>
            </a:r>
            <a:r>
              <a:rPr lang="en" sz="1050" dirty="0" smtClean="0"/>
              <a:t>as:</a:t>
            </a:r>
          </a:p>
          <a:p>
            <a:pPr marL="0" lvl="0" indent="0" algn="l" rtl="0">
              <a:lnSpc>
                <a:spcPct val="120000"/>
              </a:lnSpc>
              <a:buNone/>
            </a:pPr>
            <a:r>
              <a:rPr lang="en" sz="1050" dirty="0" smtClean="0"/>
              <a:t>1. </a:t>
            </a:r>
            <a:r>
              <a:rPr lang="en" sz="1050" dirty="0" smtClean="0"/>
              <a:t>Check the transactions log for any pending or unposted transactions.</a:t>
            </a:r>
            <a:r>
              <a:rPr lang="en" sz="1050" dirty="0"/>
              <a:t/>
            </a:r>
            <a:br>
              <a:rPr lang="en" sz="1050" dirty="0"/>
            </a:br>
            <a:r>
              <a:rPr lang="en" sz="1050" dirty="0"/>
              <a:t>2. </a:t>
            </a:r>
            <a:r>
              <a:rPr lang="en" sz="1050" dirty="0" smtClean="0"/>
              <a:t>Check hold-on cast automatically triggered by the system to investigate any temporary hold or reserve funds</a:t>
            </a:r>
            <a:r>
              <a:rPr lang="en" sz="1050" dirty="0"/>
              <a:t/>
            </a:r>
            <a:br>
              <a:rPr lang="en" sz="1050" dirty="0"/>
            </a:br>
            <a:r>
              <a:rPr lang="en" sz="1050" dirty="0"/>
              <a:t>3. </a:t>
            </a:r>
            <a:r>
              <a:rPr lang="en" sz="1050" dirty="0" smtClean="0"/>
              <a:t>Check the calculcation system of the trading fee whether it is based on the live or a buffered rate</a:t>
            </a:r>
          </a:p>
          <a:p>
            <a:pPr marL="0" lvl="0" indent="0" algn="l" rtl="0">
              <a:lnSpc>
                <a:spcPct val="120000"/>
              </a:lnSpc>
              <a:buNone/>
            </a:pPr>
            <a:r>
              <a:rPr lang="en" sz="1050" dirty="0" smtClean="0"/>
              <a:t>4. Check if all of the top up already marked as finished and if there is any difference between backend and the UI/customer-faced platform</a:t>
            </a:r>
          </a:p>
          <a:p>
            <a:pPr marL="0" lvl="0" indent="0" algn="l" rtl="0">
              <a:lnSpc>
                <a:spcPct val="120000"/>
              </a:lnSpc>
              <a:buNone/>
            </a:pPr>
            <a:r>
              <a:rPr lang="en" sz="1050" dirty="0" smtClean="0"/>
              <a:t>5. Check if the system implement any buffer for transactions or top up process</a:t>
            </a:r>
          </a:p>
          <a:p>
            <a:pPr marL="0" lvl="0" indent="0" algn="l" rtl="0">
              <a:lnSpc>
                <a:spcPct val="120000"/>
              </a:lnSpc>
              <a:buNone/>
            </a:pPr>
            <a:r>
              <a:rPr lang="en" sz="1050" dirty="0" smtClean="0"/>
              <a:t>6. Check if the user’s tier include caps on trading limit without considering the balance.</a:t>
            </a:r>
          </a:p>
          <a:p>
            <a:pPr marL="0" lvl="0" indent="0" algn="l" rtl="0">
              <a:lnSpc>
                <a:spcPct val="120000"/>
              </a:lnSpc>
              <a:buNone/>
            </a:pPr>
            <a:endParaRPr sz="1050" dirty="0"/>
          </a:p>
        </p:txBody>
      </p:sp>
    </p:spTree>
    <p:extLst>
      <p:ext uri="{BB962C8B-B14F-4D97-AF65-F5344CB8AC3E}">
        <p14:creationId xmlns:p14="http://schemas.microsoft.com/office/powerpoint/2010/main" val="3440961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smtClean="0"/>
              <a:t>Case 3</a:t>
            </a:r>
            <a:endParaRPr dirty="0"/>
          </a:p>
        </p:txBody>
      </p:sp>
      <p:sp>
        <p:nvSpPr>
          <p:cNvPr id="99" name="Google Shape;99;p18"/>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0" lvl="0" indent="0">
              <a:spcAft>
                <a:spcPts val="1200"/>
              </a:spcAft>
              <a:buNone/>
            </a:pPr>
            <a:r>
              <a:rPr lang="en-US" dirty="0"/>
              <a:t>You are a Product Manager at a digital investment platform. Your goal is to design new features that encourage users to increase their trading activity on the platform</a:t>
            </a:r>
            <a:r>
              <a:rPr lang="en-US" dirty="0" smtClean="0"/>
              <a:t>.</a:t>
            </a:r>
          </a:p>
          <a:p>
            <a:pPr marL="0" lvl="0" indent="0">
              <a:spcAft>
                <a:spcPts val="1200"/>
              </a:spcAft>
              <a:buNone/>
            </a:pPr>
            <a:r>
              <a:rPr lang="en-US" dirty="0" smtClean="0"/>
              <a:t>In </a:t>
            </a:r>
            <a:r>
              <a:rPr lang="en-US" dirty="0"/>
              <a:t>preparation for a team brainstorming session, list 3–5 feature ideas aimed at increasing user trading volume. For each idea, briefly describe the feature in 2–3 sentences, focusing on how it works and how it motivates user engagement.</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Answer of </a:t>
            </a:r>
            <a:r>
              <a:rPr lang="en" dirty="0" smtClean="0"/>
              <a:t>Case 3</a:t>
            </a:r>
            <a:endParaRPr dirty="0"/>
          </a:p>
        </p:txBody>
      </p:sp>
      <p:sp>
        <p:nvSpPr>
          <p:cNvPr id="105" name="Google Shape;105;p19"/>
          <p:cNvSpPr txBox="1">
            <a:spLocks noGrp="1"/>
          </p:cNvSpPr>
          <p:nvPr>
            <p:ph type="body" idx="1"/>
          </p:nvPr>
        </p:nvSpPr>
        <p:spPr>
          <a:xfrm>
            <a:off x="214325" y="1725225"/>
            <a:ext cx="8712000" cy="3321900"/>
          </a:xfrm>
          <a:prstGeom prst="rect">
            <a:avLst/>
          </a:prstGeom>
        </p:spPr>
        <p:txBody>
          <a:bodyPr spcFirstLastPara="1" wrap="square" lIns="91425" tIns="91425" rIns="91425" bIns="91425" anchor="t" anchorCtr="0">
            <a:normAutofit fontScale="70000" lnSpcReduction="20000"/>
          </a:bodyPr>
          <a:lstStyle/>
          <a:p>
            <a:pPr marL="457200" lvl="0" indent="-308610" algn="l" rtl="0">
              <a:spcBef>
                <a:spcPts val="0"/>
              </a:spcBef>
              <a:spcAft>
                <a:spcPts val="0"/>
              </a:spcAft>
              <a:buSzPct val="100000"/>
              <a:buAutoNum type="arabicPeriod"/>
            </a:pPr>
            <a:r>
              <a:rPr lang="en" b="1"/>
              <a:t>Price alert</a:t>
            </a:r>
            <a:r>
              <a:rPr lang="en"/>
              <a:t/>
            </a:r>
            <a:br>
              <a:rPr lang="en"/>
            </a:br>
            <a:r>
              <a:rPr lang="en"/>
              <a:t>A feature to set price alert for certain token for the user so that when the token reach targeted price, user will get notification. This feature can be enhanced with automatic buy/sell or direct link to show the token chart</a:t>
            </a:r>
            <a:endParaRPr/>
          </a:p>
          <a:p>
            <a:pPr marL="457200" lvl="0" indent="-308610" algn="l" rtl="0">
              <a:spcBef>
                <a:spcPts val="0"/>
              </a:spcBef>
              <a:spcAft>
                <a:spcPts val="0"/>
              </a:spcAft>
              <a:buSzPct val="100000"/>
              <a:buAutoNum type="arabicPeriod"/>
            </a:pPr>
            <a:r>
              <a:rPr lang="en" b="1"/>
              <a:t>Trading volume trend</a:t>
            </a:r>
            <a:r>
              <a:rPr lang="en"/>
              <a:t/>
            </a:r>
            <a:br>
              <a:rPr lang="en"/>
            </a:br>
            <a:r>
              <a:rPr lang="en"/>
              <a:t>Feature to track and alert based on trading volume. User can analyze the upcoming trend by setting the target trading volume and how long they want to monitor the volume (i.e. volume for the past 3 days) so they can take action immediately.</a:t>
            </a:r>
            <a:endParaRPr/>
          </a:p>
          <a:p>
            <a:pPr marL="457200" lvl="0" indent="-308610" algn="l" rtl="0">
              <a:spcBef>
                <a:spcPts val="0"/>
              </a:spcBef>
              <a:spcAft>
                <a:spcPts val="0"/>
              </a:spcAft>
              <a:buSzPct val="100000"/>
              <a:buAutoNum type="arabicPeriod"/>
            </a:pPr>
            <a:r>
              <a:rPr lang="en" b="1"/>
              <a:t>Referral Fee</a:t>
            </a:r>
            <a:r>
              <a:rPr lang="en"/>
              <a:t/>
            </a:r>
            <a:br>
              <a:rPr lang="en"/>
            </a:br>
            <a:r>
              <a:rPr lang="en"/>
              <a:t>Users can get reduction fee range based on the friends that they can invite to trade. The fee based on the activity of referral so it will only active when the person that they invite also trade within the application</a:t>
            </a:r>
            <a:endParaRPr/>
          </a:p>
          <a:p>
            <a:pPr marL="457200" lvl="0" indent="-308610" algn="l" rtl="0">
              <a:spcBef>
                <a:spcPts val="0"/>
              </a:spcBef>
              <a:spcAft>
                <a:spcPts val="0"/>
              </a:spcAft>
              <a:buSzPct val="100000"/>
              <a:buAutoNum type="arabicPeriod"/>
            </a:pPr>
            <a:r>
              <a:rPr lang="en" b="1"/>
              <a:t>Recurring Buy</a:t>
            </a:r>
            <a:br>
              <a:rPr lang="en" b="1"/>
            </a:br>
            <a:r>
              <a:rPr lang="en"/>
              <a:t>A feature to let the user automatically buy token in an certain time interval. User can set the amount they want to spend on the token or the volume they want to buy.</a:t>
            </a:r>
            <a:endParaRPr/>
          </a:p>
          <a:p>
            <a:pPr marL="457200" lvl="0" indent="-308610" algn="l" rtl="0">
              <a:spcBef>
                <a:spcPts val="0"/>
              </a:spcBef>
              <a:spcAft>
                <a:spcPts val="0"/>
              </a:spcAft>
              <a:buSzPct val="100000"/>
              <a:buFont typeface="Arial"/>
              <a:buAutoNum type="arabicPeriod"/>
            </a:pPr>
            <a:r>
              <a:rPr lang="en" b="1"/>
              <a:t>Event alert</a:t>
            </a:r>
            <a:br>
              <a:rPr lang="en" b="1"/>
            </a:br>
            <a:r>
              <a:rPr lang="en"/>
              <a:t>User can get notification whenever the token that they add to the watchlist will have an upcoming event.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smtClean="0"/>
              <a:t>Case </a:t>
            </a:r>
            <a:r>
              <a:rPr lang="en" dirty="0"/>
              <a:t>4</a:t>
            </a:r>
            <a:endParaRPr dirty="0"/>
          </a:p>
        </p:txBody>
      </p:sp>
      <p:sp>
        <p:nvSpPr>
          <p:cNvPr id="111" name="Google Shape;111;p20"/>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0" lvl="0" indent="0">
              <a:spcAft>
                <a:spcPts val="1200"/>
              </a:spcAft>
              <a:buNone/>
            </a:pPr>
            <a:r>
              <a:rPr lang="en-US" dirty="0"/>
              <a:t>From the features you’ve brainstormed to increase user trading activity on a digital investment platform, select the one you believe has the highest potential impact</a:t>
            </a:r>
            <a:r>
              <a:rPr lang="en-US" dirty="0" smtClean="0"/>
              <a:t>.</a:t>
            </a:r>
          </a:p>
          <a:p>
            <a:pPr marL="0" lvl="0" indent="0">
              <a:spcAft>
                <a:spcPts val="1200"/>
              </a:spcAft>
              <a:buNone/>
            </a:pPr>
            <a:r>
              <a:rPr lang="en-US" dirty="0" smtClean="0"/>
              <a:t>Describe </a:t>
            </a:r>
            <a:r>
              <a:rPr lang="en-US" dirty="0"/>
              <a:t>why you chose this feature, and detail it in a format you're comfortable </a:t>
            </a:r>
            <a:r>
              <a:rPr lang="en-US" dirty="0" smtClean="0"/>
              <a:t>with. </a:t>
            </a:r>
            <a:r>
              <a:rPr lang="en-US" dirty="0"/>
              <a:t>Assume you're handing it over to the Design and Engineering team for implementation.</a:t>
            </a:r>
            <a:endParaRPr dirty="0"/>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663</Words>
  <Application>Microsoft Office PowerPoint</Application>
  <PresentationFormat>On-screen Show (16:9)</PresentationFormat>
  <Paragraphs>88</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Roboto</vt:lpstr>
      <vt:lpstr>Material</vt:lpstr>
      <vt:lpstr>Product Management  Case</vt:lpstr>
      <vt:lpstr>Case 1</vt:lpstr>
      <vt:lpstr>Answer of Case 1</vt:lpstr>
      <vt:lpstr>Case 2</vt:lpstr>
      <vt:lpstr>Answer of Case 2</vt:lpstr>
      <vt:lpstr>Answer of Case 2 (continue)</vt:lpstr>
      <vt:lpstr>Case 3</vt:lpstr>
      <vt:lpstr>Answer of Case 3</vt:lpstr>
      <vt:lpstr>Case 4</vt:lpstr>
      <vt:lpstr>Answer of Case 4</vt:lpstr>
      <vt:lpstr>User flow</vt:lpstr>
      <vt:lpstr>Acceptance Criteria</vt:lpstr>
      <vt:lpstr>Acceptance Criteria (continue)</vt:lpstr>
      <vt:lpstr>Wireframe</vt:lpstr>
      <vt:lpstr>Potential Future Development</vt:lpstr>
      <vt:lpstr>Case 5</vt:lpstr>
      <vt:lpstr>Answer of Case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Management  Case</dc:title>
  <dc:creator>Asus Laptop</dc:creator>
  <cp:lastModifiedBy>Asus Laptop</cp:lastModifiedBy>
  <cp:revision>7</cp:revision>
  <dcterms:modified xsi:type="dcterms:W3CDTF">2025-07-28T08:21:51Z</dcterms:modified>
</cp:coreProperties>
</file>