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57" r:id="rId3"/>
    <p:sldId id="264" r:id="rId4"/>
    <p:sldId id="258" r:id="rId5"/>
    <p:sldId id="263" r:id="rId6"/>
    <p:sldId id="265"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952A06-EC63-48F9-A760-451ABAEE6854}"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19BFF-5AA9-409A-87F4-0D769128C95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6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952A06-EC63-48F9-A760-451ABAEE6854}"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19BFF-5AA9-409A-87F4-0D769128C95B}" type="slidenum">
              <a:rPr lang="en-US" smtClean="0"/>
              <a:t>‹#›</a:t>
            </a:fld>
            <a:endParaRPr lang="en-US" dirty="0"/>
          </a:p>
        </p:txBody>
      </p:sp>
    </p:spTree>
    <p:extLst>
      <p:ext uri="{BB962C8B-B14F-4D97-AF65-F5344CB8AC3E}">
        <p14:creationId xmlns:p14="http://schemas.microsoft.com/office/powerpoint/2010/main" val="391732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952A06-EC63-48F9-A760-451ABAEE6854}"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19BFF-5AA9-409A-87F4-0D769128C95B}" type="slidenum">
              <a:rPr lang="en-US" smtClean="0"/>
              <a:t>‹#›</a:t>
            </a:fld>
            <a:endParaRPr lang="en-US" dirty="0"/>
          </a:p>
        </p:txBody>
      </p:sp>
    </p:spTree>
    <p:extLst>
      <p:ext uri="{BB962C8B-B14F-4D97-AF65-F5344CB8AC3E}">
        <p14:creationId xmlns:p14="http://schemas.microsoft.com/office/powerpoint/2010/main" val="17938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952A06-EC63-48F9-A760-451ABAEE6854}"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19BFF-5AA9-409A-87F4-0D769128C95B}" type="slidenum">
              <a:rPr lang="en-US" smtClean="0"/>
              <a:t>‹#›</a:t>
            </a:fld>
            <a:endParaRPr lang="en-US" dirty="0"/>
          </a:p>
        </p:txBody>
      </p:sp>
    </p:spTree>
    <p:extLst>
      <p:ext uri="{BB962C8B-B14F-4D97-AF65-F5344CB8AC3E}">
        <p14:creationId xmlns:p14="http://schemas.microsoft.com/office/powerpoint/2010/main" val="380212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952A06-EC63-48F9-A760-451ABAEE6854}"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19BFF-5AA9-409A-87F4-0D769128C95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37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952A06-EC63-48F9-A760-451ABAEE6854}"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C19BFF-5AA9-409A-87F4-0D769128C95B}" type="slidenum">
              <a:rPr lang="en-US" smtClean="0"/>
              <a:t>‹#›</a:t>
            </a:fld>
            <a:endParaRPr lang="en-US" dirty="0"/>
          </a:p>
        </p:txBody>
      </p:sp>
    </p:spTree>
    <p:extLst>
      <p:ext uri="{BB962C8B-B14F-4D97-AF65-F5344CB8AC3E}">
        <p14:creationId xmlns:p14="http://schemas.microsoft.com/office/powerpoint/2010/main" val="67553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952A06-EC63-48F9-A760-451ABAEE6854}" type="datetimeFigureOut">
              <a:rPr lang="en-US" smtClean="0"/>
              <a:t>7/28/2025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C19BFF-5AA9-409A-87F4-0D769128C95B}" type="slidenum">
              <a:rPr lang="en-US" smtClean="0"/>
              <a:t>‹#›</a:t>
            </a:fld>
            <a:endParaRPr lang="en-US" dirty="0"/>
          </a:p>
        </p:txBody>
      </p:sp>
    </p:spTree>
    <p:extLst>
      <p:ext uri="{BB962C8B-B14F-4D97-AF65-F5344CB8AC3E}">
        <p14:creationId xmlns:p14="http://schemas.microsoft.com/office/powerpoint/2010/main" val="1654103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952A06-EC63-48F9-A760-451ABAEE6854}" type="datetimeFigureOut">
              <a:rPr lang="en-US" smtClean="0"/>
              <a:t>7/28/2025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C19BFF-5AA9-409A-87F4-0D769128C95B}" type="slidenum">
              <a:rPr lang="en-US" smtClean="0"/>
              <a:t>‹#›</a:t>
            </a:fld>
            <a:endParaRPr lang="en-US" dirty="0"/>
          </a:p>
        </p:txBody>
      </p:sp>
    </p:spTree>
    <p:extLst>
      <p:ext uri="{BB962C8B-B14F-4D97-AF65-F5344CB8AC3E}">
        <p14:creationId xmlns:p14="http://schemas.microsoft.com/office/powerpoint/2010/main" val="339567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952A06-EC63-48F9-A760-451ABAEE6854}" type="datetimeFigureOut">
              <a:rPr lang="en-US" smtClean="0"/>
              <a:t>7/28/2025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5C19BFF-5AA9-409A-87F4-0D769128C95B}" type="slidenum">
              <a:rPr lang="en-US" smtClean="0"/>
              <a:t>‹#›</a:t>
            </a:fld>
            <a:endParaRPr lang="en-US" dirty="0"/>
          </a:p>
        </p:txBody>
      </p:sp>
    </p:spTree>
    <p:extLst>
      <p:ext uri="{BB962C8B-B14F-4D97-AF65-F5344CB8AC3E}">
        <p14:creationId xmlns:p14="http://schemas.microsoft.com/office/powerpoint/2010/main" val="68508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952A06-EC63-48F9-A760-451ABAEE6854}" type="datetimeFigureOut">
              <a:rPr lang="en-US" smtClean="0"/>
              <a:t>7/28/2025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C19BFF-5AA9-409A-87F4-0D769128C95B}" type="slidenum">
              <a:rPr lang="en-US" smtClean="0"/>
              <a:t>‹#›</a:t>
            </a:fld>
            <a:endParaRPr lang="en-US" dirty="0"/>
          </a:p>
        </p:txBody>
      </p:sp>
    </p:spTree>
    <p:extLst>
      <p:ext uri="{BB962C8B-B14F-4D97-AF65-F5344CB8AC3E}">
        <p14:creationId xmlns:p14="http://schemas.microsoft.com/office/powerpoint/2010/main" val="2695883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3952A06-EC63-48F9-A760-451ABAEE6854}"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C19BFF-5AA9-409A-87F4-0D769128C95B}" type="slidenum">
              <a:rPr lang="en-US" smtClean="0"/>
              <a:t>‹#›</a:t>
            </a:fld>
            <a:endParaRPr lang="en-US" dirty="0"/>
          </a:p>
        </p:txBody>
      </p:sp>
    </p:spTree>
    <p:extLst>
      <p:ext uri="{BB962C8B-B14F-4D97-AF65-F5344CB8AC3E}">
        <p14:creationId xmlns:p14="http://schemas.microsoft.com/office/powerpoint/2010/main" val="58891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952A06-EC63-48F9-A760-451ABAEE6854}" type="datetimeFigureOut">
              <a:rPr lang="en-US" smtClean="0"/>
              <a:t>7/28/2025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C19BFF-5AA9-409A-87F4-0D769128C95B}"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2931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Unilever Supply </a:t>
            </a:r>
            <a:r>
              <a:rPr lang="en-US" dirty="0" smtClean="0"/>
              <a:t>Chain </a:t>
            </a:r>
            <a:r>
              <a:rPr lang="en-US" i="1" dirty="0" smtClean="0"/>
              <a:t>(Personal Research)</a:t>
            </a:r>
            <a:endParaRPr lang="en-US" i="1"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oAutofit/>
          </a:bodyPr>
          <a:lstStyle/>
          <a:p>
            <a:r>
              <a:rPr lang="en-US" sz="1400" dirty="0" smtClean="0"/>
              <a:t>By Eka </a:t>
            </a:r>
            <a:r>
              <a:rPr lang="en-US" sz="1400" dirty="0" smtClean="0"/>
              <a:t>Nur </a:t>
            </a:r>
            <a:r>
              <a:rPr lang="en-US" sz="1400" dirty="0" smtClean="0"/>
              <a:t>Solicha</a:t>
            </a:r>
            <a:endParaRPr lang="en-US" sz="1400" dirty="0"/>
          </a:p>
          <a:p>
            <a:r>
              <a:rPr lang="en-US" sz="1400" i="1" dirty="0" smtClean="0"/>
              <a:t>Disclaimer: The data collected from various sources, analysis conducted personally by author.</a:t>
            </a:r>
            <a:endParaRPr lang="en-US" sz="1400" i="1" dirty="0"/>
          </a:p>
        </p:txBody>
      </p:sp>
      <p:pic>
        <p:nvPicPr>
          <p:cNvPr id="1026" name="Picture 2" descr="https://www.wayup.com/cdn/company_logo/SKsie3NqM9_20180212.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2475" y="1261745"/>
            <a:ext cx="2847975"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2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a:t>
            </a:r>
            <a:endParaRPr lang="en-US" dirty="0"/>
          </a:p>
        </p:txBody>
      </p:sp>
      <p:sp>
        <p:nvSpPr>
          <p:cNvPr id="3" name="Content Placeholder 2"/>
          <p:cNvSpPr>
            <a:spLocks noGrp="1"/>
          </p:cNvSpPr>
          <p:nvPr>
            <p:ph idx="1"/>
          </p:nvPr>
        </p:nvSpPr>
        <p:spPr/>
        <p:txBody>
          <a:bodyPr/>
          <a:lstStyle/>
          <a:p>
            <a:r>
              <a:rPr lang="en-US" dirty="0" smtClean="0"/>
              <a:t>The supply chain model adopted by Unilever is the </a:t>
            </a:r>
            <a:r>
              <a:rPr lang="en-US" b="1" dirty="0" smtClean="0"/>
              <a:t>Continuous-Flow Model</a:t>
            </a:r>
            <a:r>
              <a:rPr lang="en-US" dirty="0" smtClean="0"/>
              <a:t> since Unilever have a stable demand due to its industry nature, FMCG, which always has a constant order with little variations to its products.</a:t>
            </a:r>
            <a:endParaRPr lang="en-US" b="1" dirty="0" smtClean="0"/>
          </a:p>
          <a:p>
            <a:endParaRPr lang="en-US" dirty="0"/>
          </a:p>
        </p:txBody>
      </p:sp>
      <p:grpSp>
        <p:nvGrpSpPr>
          <p:cNvPr id="4" name="Group 3"/>
          <p:cNvGrpSpPr/>
          <p:nvPr/>
        </p:nvGrpSpPr>
        <p:grpSpPr>
          <a:xfrm>
            <a:off x="211947" y="2786743"/>
            <a:ext cx="6389149" cy="3309257"/>
            <a:chOff x="2250390" y="1978052"/>
            <a:chExt cx="6797851" cy="3944870"/>
          </a:xfrm>
        </p:grpSpPr>
        <p:pic>
          <p:nvPicPr>
            <p:cNvPr id="5" name="Picture 5" descr="j02179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868" y="3556699"/>
              <a:ext cx="8778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25444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28955" y="4885583"/>
              <a:ext cx="1066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8"/>
            <p:cNvSpPr>
              <a:spLocks noChangeShapeType="1"/>
            </p:cNvSpPr>
            <p:nvPr/>
          </p:nvSpPr>
          <p:spPr bwMode="auto">
            <a:xfrm flipV="1">
              <a:off x="3280955" y="4448782"/>
              <a:ext cx="457200" cy="8509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8" name="Line 9"/>
            <p:cNvSpPr>
              <a:spLocks noChangeShapeType="1"/>
            </p:cNvSpPr>
            <p:nvPr/>
          </p:nvSpPr>
          <p:spPr bwMode="auto">
            <a:xfrm>
              <a:off x="5655817" y="4379675"/>
              <a:ext cx="444538" cy="9200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9" name="Line 10"/>
            <p:cNvSpPr>
              <a:spLocks noChangeShapeType="1"/>
            </p:cNvSpPr>
            <p:nvPr/>
          </p:nvSpPr>
          <p:spPr bwMode="auto">
            <a:xfrm>
              <a:off x="7548155" y="5299773"/>
              <a:ext cx="381000" cy="254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0" name="Line 11"/>
            <p:cNvSpPr>
              <a:spLocks noChangeShapeType="1"/>
            </p:cNvSpPr>
            <p:nvPr/>
          </p:nvSpPr>
          <p:spPr bwMode="auto">
            <a:xfrm>
              <a:off x="7548155" y="3912299"/>
              <a:ext cx="344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11" name="Picture 12" descr="j0239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3048" y="3556699"/>
              <a:ext cx="8016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MCj0303571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42755" y="3458274"/>
              <a:ext cx="762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MCj0303571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42755" y="4855274"/>
              <a:ext cx="762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16"/>
            <p:cNvSpPr>
              <a:spLocks noChangeShapeType="1"/>
            </p:cNvSpPr>
            <p:nvPr/>
          </p:nvSpPr>
          <p:spPr bwMode="auto">
            <a:xfrm>
              <a:off x="3280955" y="3826574"/>
              <a:ext cx="457200" cy="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7"/>
            <p:cNvSpPr>
              <a:spLocks noChangeShapeType="1"/>
            </p:cNvSpPr>
            <p:nvPr/>
          </p:nvSpPr>
          <p:spPr bwMode="auto">
            <a:xfrm flipV="1">
              <a:off x="6072651" y="3836099"/>
              <a:ext cx="408703" cy="8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16" name="Picture 15" descr="j03836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943443" y="3412237"/>
              <a:ext cx="823912"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p:cNvGrpSpPr>
              <a:grpSpLocks/>
            </p:cNvGrpSpPr>
            <p:nvPr/>
          </p:nvGrpSpPr>
          <p:grpSpPr bwMode="auto">
            <a:xfrm>
              <a:off x="5262155" y="3607499"/>
              <a:ext cx="762000" cy="598488"/>
              <a:chOff x="2923" y="1204"/>
              <a:chExt cx="662" cy="478"/>
            </a:xfrm>
          </p:grpSpPr>
          <p:sp>
            <p:nvSpPr>
              <p:cNvPr id="31" name="Freeform 30"/>
              <p:cNvSpPr>
                <a:spLocks/>
              </p:cNvSpPr>
              <p:nvPr/>
            </p:nvSpPr>
            <p:spPr bwMode="auto">
              <a:xfrm>
                <a:off x="2924" y="1404"/>
                <a:ext cx="660" cy="270"/>
              </a:xfrm>
              <a:custGeom>
                <a:avLst/>
                <a:gdLst>
                  <a:gd name="T0" fmla="*/ 0 w 2289"/>
                  <a:gd name="T1" fmla="*/ 19 h 880"/>
                  <a:gd name="T2" fmla="*/ 96 w 2289"/>
                  <a:gd name="T3" fmla="*/ 83 h 880"/>
                  <a:gd name="T4" fmla="*/ 190 w 2289"/>
                  <a:gd name="T5" fmla="*/ 21 h 880"/>
                  <a:gd name="T6" fmla="*/ 88 w 2289"/>
                  <a:gd name="T7" fmla="*/ 0 h 880"/>
                  <a:gd name="T8" fmla="*/ 0 w 2289"/>
                  <a:gd name="T9" fmla="*/ 19 h 880"/>
                  <a:gd name="T10" fmla="*/ 0 60000 65536"/>
                  <a:gd name="T11" fmla="*/ 0 60000 65536"/>
                  <a:gd name="T12" fmla="*/ 0 60000 65536"/>
                  <a:gd name="T13" fmla="*/ 0 60000 65536"/>
                  <a:gd name="T14" fmla="*/ 0 60000 65536"/>
                  <a:gd name="T15" fmla="*/ 0 w 2289"/>
                  <a:gd name="T16" fmla="*/ 0 h 880"/>
                  <a:gd name="T17" fmla="*/ 2289 w 2289"/>
                  <a:gd name="T18" fmla="*/ 880 h 880"/>
                </a:gdLst>
                <a:ahLst/>
                <a:cxnLst>
                  <a:cxn ang="T10">
                    <a:pos x="T0" y="T1"/>
                  </a:cxn>
                  <a:cxn ang="T11">
                    <a:pos x="T2" y="T3"/>
                  </a:cxn>
                  <a:cxn ang="T12">
                    <a:pos x="T4" y="T5"/>
                  </a:cxn>
                  <a:cxn ang="T13">
                    <a:pos x="T6" y="T7"/>
                  </a:cxn>
                  <a:cxn ang="T14">
                    <a:pos x="T8" y="T9"/>
                  </a:cxn>
                </a:cxnLst>
                <a:rect l="T15" t="T16" r="T17" b="T18"/>
                <a:pathLst>
                  <a:path w="2289" h="880">
                    <a:moveTo>
                      <a:pt x="0" y="203"/>
                    </a:moveTo>
                    <a:lnTo>
                      <a:pt x="1153" y="880"/>
                    </a:lnTo>
                    <a:lnTo>
                      <a:pt x="2289" y="222"/>
                    </a:lnTo>
                    <a:lnTo>
                      <a:pt x="1053" y="0"/>
                    </a:lnTo>
                    <a:lnTo>
                      <a:pt x="0" y="203"/>
                    </a:lnTo>
                    <a:close/>
                  </a:path>
                </a:pathLst>
              </a:custGeom>
              <a:solidFill>
                <a:srgbClr val="E0C5B5"/>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32" name="Freeform 31"/>
              <p:cNvSpPr>
                <a:spLocks/>
              </p:cNvSpPr>
              <p:nvPr/>
            </p:nvSpPr>
            <p:spPr bwMode="auto">
              <a:xfrm>
                <a:off x="2924" y="1466"/>
                <a:ext cx="333" cy="216"/>
              </a:xfrm>
              <a:custGeom>
                <a:avLst/>
                <a:gdLst>
                  <a:gd name="T0" fmla="*/ 0 w 1155"/>
                  <a:gd name="T1" fmla="*/ 0 h 702"/>
                  <a:gd name="T2" fmla="*/ 96 w 1155"/>
                  <a:gd name="T3" fmla="*/ 64 h 702"/>
                  <a:gd name="T4" fmla="*/ 96 w 1155"/>
                  <a:gd name="T5" fmla="*/ 66 h 702"/>
                  <a:gd name="T6" fmla="*/ 0 w 1155"/>
                  <a:gd name="T7" fmla="*/ 2 h 702"/>
                  <a:gd name="T8" fmla="*/ 0 w 1155"/>
                  <a:gd name="T9" fmla="*/ 0 h 702"/>
                  <a:gd name="T10" fmla="*/ 0 60000 65536"/>
                  <a:gd name="T11" fmla="*/ 0 60000 65536"/>
                  <a:gd name="T12" fmla="*/ 0 60000 65536"/>
                  <a:gd name="T13" fmla="*/ 0 60000 65536"/>
                  <a:gd name="T14" fmla="*/ 0 60000 65536"/>
                  <a:gd name="T15" fmla="*/ 0 w 1155"/>
                  <a:gd name="T16" fmla="*/ 0 h 702"/>
                  <a:gd name="T17" fmla="*/ 1155 w 1155"/>
                  <a:gd name="T18" fmla="*/ 702 h 702"/>
                </a:gdLst>
                <a:ahLst/>
                <a:cxnLst>
                  <a:cxn ang="T10">
                    <a:pos x="T0" y="T1"/>
                  </a:cxn>
                  <a:cxn ang="T11">
                    <a:pos x="T2" y="T3"/>
                  </a:cxn>
                  <a:cxn ang="T12">
                    <a:pos x="T4" y="T5"/>
                  </a:cxn>
                  <a:cxn ang="T13">
                    <a:pos x="T6" y="T7"/>
                  </a:cxn>
                  <a:cxn ang="T14">
                    <a:pos x="T8" y="T9"/>
                  </a:cxn>
                </a:cxnLst>
                <a:rect l="T15" t="T16" r="T17" b="T18"/>
                <a:pathLst>
                  <a:path w="1155" h="702">
                    <a:moveTo>
                      <a:pt x="0" y="0"/>
                    </a:moveTo>
                    <a:lnTo>
                      <a:pt x="1155" y="674"/>
                    </a:lnTo>
                    <a:lnTo>
                      <a:pt x="1155" y="702"/>
                    </a:lnTo>
                    <a:lnTo>
                      <a:pt x="0" y="15"/>
                    </a:lnTo>
                    <a:lnTo>
                      <a:pt x="0" y="0"/>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33" name="Freeform 32"/>
              <p:cNvSpPr>
                <a:spLocks/>
              </p:cNvSpPr>
              <p:nvPr/>
            </p:nvSpPr>
            <p:spPr bwMode="auto">
              <a:xfrm>
                <a:off x="3257" y="1473"/>
                <a:ext cx="328" cy="209"/>
              </a:xfrm>
              <a:custGeom>
                <a:avLst/>
                <a:gdLst>
                  <a:gd name="T0" fmla="*/ 0 w 1137"/>
                  <a:gd name="T1" fmla="*/ 61 h 682"/>
                  <a:gd name="T2" fmla="*/ 95 w 1137"/>
                  <a:gd name="T3" fmla="*/ 0 h 682"/>
                  <a:gd name="T4" fmla="*/ 95 w 1137"/>
                  <a:gd name="T5" fmla="*/ 2 h 682"/>
                  <a:gd name="T6" fmla="*/ 0 w 1137"/>
                  <a:gd name="T7" fmla="*/ 64 h 682"/>
                  <a:gd name="T8" fmla="*/ 0 w 1137"/>
                  <a:gd name="T9" fmla="*/ 61 h 682"/>
                  <a:gd name="T10" fmla="*/ 0 60000 65536"/>
                  <a:gd name="T11" fmla="*/ 0 60000 65536"/>
                  <a:gd name="T12" fmla="*/ 0 60000 65536"/>
                  <a:gd name="T13" fmla="*/ 0 60000 65536"/>
                  <a:gd name="T14" fmla="*/ 0 60000 65536"/>
                  <a:gd name="T15" fmla="*/ 0 w 1137"/>
                  <a:gd name="T16" fmla="*/ 0 h 682"/>
                  <a:gd name="T17" fmla="*/ 1137 w 1137"/>
                  <a:gd name="T18" fmla="*/ 682 h 682"/>
                </a:gdLst>
                <a:ahLst/>
                <a:cxnLst>
                  <a:cxn ang="T10">
                    <a:pos x="T0" y="T1"/>
                  </a:cxn>
                  <a:cxn ang="T11">
                    <a:pos x="T2" y="T3"/>
                  </a:cxn>
                  <a:cxn ang="T12">
                    <a:pos x="T4" y="T5"/>
                  </a:cxn>
                  <a:cxn ang="T13">
                    <a:pos x="T6" y="T7"/>
                  </a:cxn>
                  <a:cxn ang="T14">
                    <a:pos x="T8" y="T9"/>
                  </a:cxn>
                </a:cxnLst>
                <a:rect l="T15" t="T16" r="T17" b="T18"/>
                <a:pathLst>
                  <a:path w="1137" h="682">
                    <a:moveTo>
                      <a:pt x="0" y="654"/>
                    </a:moveTo>
                    <a:lnTo>
                      <a:pt x="1137" y="0"/>
                    </a:lnTo>
                    <a:lnTo>
                      <a:pt x="1137" y="24"/>
                    </a:lnTo>
                    <a:lnTo>
                      <a:pt x="0" y="682"/>
                    </a:lnTo>
                    <a:lnTo>
                      <a:pt x="0" y="654"/>
                    </a:lnTo>
                    <a:close/>
                  </a:path>
                </a:pathLst>
              </a:custGeom>
              <a:solidFill>
                <a:srgbClr val="FFAD2C"/>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34" name="Freeform 33"/>
              <p:cNvSpPr>
                <a:spLocks/>
              </p:cNvSpPr>
              <p:nvPr/>
            </p:nvSpPr>
            <p:spPr bwMode="auto">
              <a:xfrm>
                <a:off x="2942" y="1457"/>
                <a:ext cx="323" cy="204"/>
              </a:xfrm>
              <a:custGeom>
                <a:avLst/>
                <a:gdLst>
                  <a:gd name="T0" fmla="*/ 0 w 1120"/>
                  <a:gd name="T1" fmla="*/ 0 h 665"/>
                  <a:gd name="T2" fmla="*/ 0 w 1120"/>
                  <a:gd name="T3" fmla="*/ 3 h 665"/>
                  <a:gd name="T4" fmla="*/ 93 w 1120"/>
                  <a:gd name="T5" fmla="*/ 63 h 665"/>
                  <a:gd name="T6" fmla="*/ 93 w 1120"/>
                  <a:gd name="T7" fmla="*/ 53 h 665"/>
                  <a:gd name="T8" fmla="*/ 0 w 1120"/>
                  <a:gd name="T9" fmla="*/ 0 h 665"/>
                  <a:gd name="T10" fmla="*/ 0 60000 65536"/>
                  <a:gd name="T11" fmla="*/ 0 60000 65536"/>
                  <a:gd name="T12" fmla="*/ 0 60000 65536"/>
                  <a:gd name="T13" fmla="*/ 0 60000 65536"/>
                  <a:gd name="T14" fmla="*/ 0 60000 65536"/>
                  <a:gd name="T15" fmla="*/ 0 w 1120"/>
                  <a:gd name="T16" fmla="*/ 0 h 665"/>
                  <a:gd name="T17" fmla="*/ 1120 w 1120"/>
                  <a:gd name="T18" fmla="*/ 665 h 665"/>
                </a:gdLst>
                <a:ahLst/>
                <a:cxnLst>
                  <a:cxn ang="T10">
                    <a:pos x="T0" y="T1"/>
                  </a:cxn>
                  <a:cxn ang="T11">
                    <a:pos x="T2" y="T3"/>
                  </a:cxn>
                  <a:cxn ang="T12">
                    <a:pos x="T4" y="T5"/>
                  </a:cxn>
                  <a:cxn ang="T13">
                    <a:pos x="T6" y="T7"/>
                  </a:cxn>
                  <a:cxn ang="T14">
                    <a:pos x="T8" y="T9"/>
                  </a:cxn>
                </a:cxnLst>
                <a:rect l="T15" t="T16" r="T17" b="T18"/>
                <a:pathLst>
                  <a:path w="1120" h="665">
                    <a:moveTo>
                      <a:pt x="0" y="0"/>
                    </a:moveTo>
                    <a:lnTo>
                      <a:pt x="0" y="36"/>
                    </a:lnTo>
                    <a:lnTo>
                      <a:pt x="1120" y="665"/>
                    </a:lnTo>
                    <a:lnTo>
                      <a:pt x="1120" y="565"/>
                    </a:lnTo>
                    <a:lnTo>
                      <a:pt x="0" y="0"/>
                    </a:lnTo>
                    <a:close/>
                  </a:path>
                </a:pathLst>
              </a:custGeom>
              <a:solidFill>
                <a:srgbClr val="B358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35" name="Freeform 34"/>
              <p:cNvSpPr>
                <a:spLocks/>
              </p:cNvSpPr>
              <p:nvPr/>
            </p:nvSpPr>
            <p:spPr bwMode="auto">
              <a:xfrm>
                <a:off x="3265" y="1608"/>
                <a:ext cx="43" cy="55"/>
              </a:xfrm>
              <a:custGeom>
                <a:avLst/>
                <a:gdLst>
                  <a:gd name="T0" fmla="*/ 0 w 150"/>
                  <a:gd name="T1" fmla="*/ 7 h 180"/>
                  <a:gd name="T2" fmla="*/ 12 w 150"/>
                  <a:gd name="T3" fmla="*/ 0 h 180"/>
                  <a:gd name="T4" fmla="*/ 12 w 150"/>
                  <a:gd name="T5" fmla="*/ 9 h 180"/>
                  <a:gd name="T6" fmla="*/ 0 w 150"/>
                  <a:gd name="T7" fmla="*/ 17 h 180"/>
                  <a:gd name="T8" fmla="*/ 0 w 150"/>
                  <a:gd name="T9" fmla="*/ 7 h 180"/>
                  <a:gd name="T10" fmla="*/ 0 60000 65536"/>
                  <a:gd name="T11" fmla="*/ 0 60000 65536"/>
                  <a:gd name="T12" fmla="*/ 0 60000 65536"/>
                  <a:gd name="T13" fmla="*/ 0 60000 65536"/>
                  <a:gd name="T14" fmla="*/ 0 60000 65536"/>
                  <a:gd name="T15" fmla="*/ 0 w 150"/>
                  <a:gd name="T16" fmla="*/ 0 h 180"/>
                  <a:gd name="T17" fmla="*/ 150 w 150"/>
                  <a:gd name="T18" fmla="*/ 180 h 180"/>
                </a:gdLst>
                <a:ahLst/>
                <a:cxnLst>
                  <a:cxn ang="T10">
                    <a:pos x="T0" y="T1"/>
                  </a:cxn>
                  <a:cxn ang="T11">
                    <a:pos x="T2" y="T3"/>
                  </a:cxn>
                  <a:cxn ang="T12">
                    <a:pos x="T4" y="T5"/>
                  </a:cxn>
                  <a:cxn ang="T13">
                    <a:pos x="T6" y="T7"/>
                  </a:cxn>
                  <a:cxn ang="T14">
                    <a:pos x="T8" y="T9"/>
                  </a:cxn>
                </a:cxnLst>
                <a:rect l="T15" t="T16" r="T17" b="T18"/>
                <a:pathLst>
                  <a:path w="150" h="180">
                    <a:moveTo>
                      <a:pt x="0" y="75"/>
                    </a:moveTo>
                    <a:lnTo>
                      <a:pt x="150" y="0"/>
                    </a:lnTo>
                    <a:lnTo>
                      <a:pt x="150" y="97"/>
                    </a:lnTo>
                    <a:lnTo>
                      <a:pt x="0" y="180"/>
                    </a:lnTo>
                    <a:lnTo>
                      <a:pt x="0" y="75"/>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36" name="Freeform 35"/>
              <p:cNvSpPr>
                <a:spLocks/>
              </p:cNvSpPr>
              <p:nvPr/>
            </p:nvSpPr>
            <p:spPr bwMode="auto">
              <a:xfrm>
                <a:off x="3257" y="1449"/>
                <a:ext cx="326" cy="187"/>
              </a:xfrm>
              <a:custGeom>
                <a:avLst/>
                <a:gdLst>
                  <a:gd name="T0" fmla="*/ 0 w 1132"/>
                  <a:gd name="T1" fmla="*/ 55 h 608"/>
                  <a:gd name="T2" fmla="*/ 94 w 1132"/>
                  <a:gd name="T3" fmla="*/ 0 h 608"/>
                  <a:gd name="T4" fmla="*/ 94 w 1132"/>
                  <a:gd name="T5" fmla="*/ 2 h 608"/>
                  <a:gd name="T6" fmla="*/ 0 w 1132"/>
                  <a:gd name="T7" fmla="*/ 58 h 608"/>
                  <a:gd name="T8" fmla="*/ 0 w 1132"/>
                  <a:gd name="T9" fmla="*/ 55 h 608"/>
                  <a:gd name="T10" fmla="*/ 0 60000 65536"/>
                  <a:gd name="T11" fmla="*/ 0 60000 65536"/>
                  <a:gd name="T12" fmla="*/ 0 60000 65536"/>
                  <a:gd name="T13" fmla="*/ 0 60000 65536"/>
                  <a:gd name="T14" fmla="*/ 0 60000 65536"/>
                  <a:gd name="T15" fmla="*/ 0 w 1132"/>
                  <a:gd name="T16" fmla="*/ 0 h 608"/>
                  <a:gd name="T17" fmla="*/ 1132 w 1132"/>
                  <a:gd name="T18" fmla="*/ 608 h 608"/>
                </a:gdLst>
                <a:ahLst/>
                <a:cxnLst>
                  <a:cxn ang="T10">
                    <a:pos x="T0" y="T1"/>
                  </a:cxn>
                  <a:cxn ang="T11">
                    <a:pos x="T2" y="T3"/>
                  </a:cxn>
                  <a:cxn ang="T12">
                    <a:pos x="T4" y="T5"/>
                  </a:cxn>
                  <a:cxn ang="T13">
                    <a:pos x="T6" y="T7"/>
                  </a:cxn>
                  <a:cxn ang="T14">
                    <a:pos x="T8" y="T9"/>
                  </a:cxn>
                </a:cxnLst>
                <a:rect l="T15" t="T16" r="T17" b="T18"/>
                <a:pathLst>
                  <a:path w="1132" h="608">
                    <a:moveTo>
                      <a:pt x="0" y="585"/>
                    </a:moveTo>
                    <a:lnTo>
                      <a:pt x="1132" y="0"/>
                    </a:lnTo>
                    <a:lnTo>
                      <a:pt x="1132" y="19"/>
                    </a:lnTo>
                    <a:lnTo>
                      <a:pt x="0" y="608"/>
                    </a:lnTo>
                    <a:lnTo>
                      <a:pt x="0" y="585"/>
                    </a:lnTo>
                    <a:close/>
                  </a:path>
                </a:pathLst>
              </a:custGeom>
              <a:solidFill>
                <a:srgbClr val="FFAD2C"/>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37" name="Freeform 36"/>
              <p:cNvSpPr>
                <a:spLocks/>
              </p:cNvSpPr>
              <p:nvPr/>
            </p:nvSpPr>
            <p:spPr bwMode="auto">
              <a:xfrm>
                <a:off x="2923" y="1386"/>
                <a:ext cx="660" cy="242"/>
              </a:xfrm>
              <a:custGeom>
                <a:avLst/>
                <a:gdLst>
                  <a:gd name="T0" fmla="*/ 0 w 2292"/>
                  <a:gd name="T1" fmla="*/ 17 h 791"/>
                  <a:gd name="T2" fmla="*/ 88 w 2292"/>
                  <a:gd name="T3" fmla="*/ 0 h 791"/>
                  <a:gd name="T4" fmla="*/ 190 w 2292"/>
                  <a:gd name="T5" fmla="*/ 19 h 791"/>
                  <a:gd name="T6" fmla="*/ 96 w 2292"/>
                  <a:gd name="T7" fmla="*/ 74 h 791"/>
                  <a:gd name="T8" fmla="*/ 0 w 2292"/>
                  <a:gd name="T9" fmla="*/ 17 h 791"/>
                  <a:gd name="T10" fmla="*/ 0 60000 65536"/>
                  <a:gd name="T11" fmla="*/ 0 60000 65536"/>
                  <a:gd name="T12" fmla="*/ 0 60000 65536"/>
                  <a:gd name="T13" fmla="*/ 0 60000 65536"/>
                  <a:gd name="T14" fmla="*/ 0 60000 65536"/>
                  <a:gd name="T15" fmla="*/ 0 w 2292"/>
                  <a:gd name="T16" fmla="*/ 0 h 791"/>
                  <a:gd name="T17" fmla="*/ 2292 w 2292"/>
                  <a:gd name="T18" fmla="*/ 791 h 791"/>
                </a:gdLst>
                <a:ahLst/>
                <a:cxnLst>
                  <a:cxn ang="T10">
                    <a:pos x="T0" y="T1"/>
                  </a:cxn>
                  <a:cxn ang="T11">
                    <a:pos x="T2" y="T3"/>
                  </a:cxn>
                  <a:cxn ang="T12">
                    <a:pos x="T4" y="T5"/>
                  </a:cxn>
                  <a:cxn ang="T13">
                    <a:pos x="T6" y="T7"/>
                  </a:cxn>
                  <a:cxn ang="T14">
                    <a:pos x="T8" y="T9"/>
                  </a:cxn>
                </a:cxnLst>
                <a:rect l="T15" t="T16" r="T17" b="T18"/>
                <a:pathLst>
                  <a:path w="2292" h="791">
                    <a:moveTo>
                      <a:pt x="0" y="178"/>
                    </a:moveTo>
                    <a:lnTo>
                      <a:pt x="1059" y="0"/>
                    </a:lnTo>
                    <a:lnTo>
                      <a:pt x="2292" y="206"/>
                    </a:lnTo>
                    <a:lnTo>
                      <a:pt x="1159" y="791"/>
                    </a:lnTo>
                    <a:lnTo>
                      <a:pt x="0" y="178"/>
                    </a:lnTo>
                    <a:close/>
                  </a:path>
                </a:pathLst>
              </a:custGeom>
              <a:solidFill>
                <a:srgbClr val="E0C5B5"/>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38" name="Freeform 37"/>
              <p:cNvSpPr>
                <a:spLocks/>
              </p:cNvSpPr>
              <p:nvPr/>
            </p:nvSpPr>
            <p:spPr bwMode="auto">
              <a:xfrm>
                <a:off x="3410" y="1528"/>
                <a:ext cx="43" cy="49"/>
              </a:xfrm>
              <a:custGeom>
                <a:avLst/>
                <a:gdLst>
                  <a:gd name="T0" fmla="*/ 0 w 149"/>
                  <a:gd name="T1" fmla="*/ 7 h 159"/>
                  <a:gd name="T2" fmla="*/ 0 w 149"/>
                  <a:gd name="T3" fmla="*/ 15 h 159"/>
                  <a:gd name="T4" fmla="*/ 12 w 149"/>
                  <a:gd name="T5" fmla="*/ 7 h 159"/>
                  <a:gd name="T6" fmla="*/ 12 w 149"/>
                  <a:gd name="T7" fmla="*/ 0 h 159"/>
                  <a:gd name="T8" fmla="*/ 0 w 149"/>
                  <a:gd name="T9" fmla="*/ 7 h 159"/>
                  <a:gd name="T10" fmla="*/ 0 60000 65536"/>
                  <a:gd name="T11" fmla="*/ 0 60000 65536"/>
                  <a:gd name="T12" fmla="*/ 0 60000 65536"/>
                  <a:gd name="T13" fmla="*/ 0 60000 65536"/>
                  <a:gd name="T14" fmla="*/ 0 60000 65536"/>
                  <a:gd name="T15" fmla="*/ 0 w 149"/>
                  <a:gd name="T16" fmla="*/ 0 h 159"/>
                  <a:gd name="T17" fmla="*/ 149 w 149"/>
                  <a:gd name="T18" fmla="*/ 159 h 159"/>
                </a:gdLst>
                <a:ahLst/>
                <a:cxnLst>
                  <a:cxn ang="T10">
                    <a:pos x="T0" y="T1"/>
                  </a:cxn>
                  <a:cxn ang="T11">
                    <a:pos x="T2" y="T3"/>
                  </a:cxn>
                  <a:cxn ang="T12">
                    <a:pos x="T4" y="T5"/>
                  </a:cxn>
                  <a:cxn ang="T13">
                    <a:pos x="T6" y="T7"/>
                  </a:cxn>
                  <a:cxn ang="T14">
                    <a:pos x="T8" y="T9"/>
                  </a:cxn>
                </a:cxnLst>
                <a:rect l="T15" t="T16" r="T17" b="T18"/>
                <a:pathLst>
                  <a:path w="149" h="159">
                    <a:moveTo>
                      <a:pt x="2" y="76"/>
                    </a:moveTo>
                    <a:lnTo>
                      <a:pt x="0" y="159"/>
                    </a:lnTo>
                    <a:lnTo>
                      <a:pt x="149" y="76"/>
                    </a:lnTo>
                    <a:lnTo>
                      <a:pt x="149" y="0"/>
                    </a:lnTo>
                    <a:lnTo>
                      <a:pt x="2" y="76"/>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39" name="Freeform 38"/>
              <p:cNvSpPr>
                <a:spLocks/>
              </p:cNvSpPr>
              <p:nvPr/>
            </p:nvSpPr>
            <p:spPr bwMode="auto">
              <a:xfrm>
                <a:off x="3384" y="1551"/>
                <a:ext cx="26" cy="25"/>
              </a:xfrm>
              <a:custGeom>
                <a:avLst/>
                <a:gdLst>
                  <a:gd name="T0" fmla="*/ 7 w 93"/>
                  <a:gd name="T1" fmla="*/ 8 h 81"/>
                  <a:gd name="T2" fmla="*/ 0 w 93"/>
                  <a:gd name="T3" fmla="*/ 5 h 81"/>
                  <a:gd name="T4" fmla="*/ 7 w 93"/>
                  <a:gd name="T5" fmla="*/ 0 h 81"/>
                  <a:gd name="T6" fmla="*/ 7 w 93"/>
                  <a:gd name="T7" fmla="*/ 8 h 81"/>
                  <a:gd name="T8" fmla="*/ 0 60000 65536"/>
                  <a:gd name="T9" fmla="*/ 0 60000 65536"/>
                  <a:gd name="T10" fmla="*/ 0 60000 65536"/>
                  <a:gd name="T11" fmla="*/ 0 60000 65536"/>
                  <a:gd name="T12" fmla="*/ 0 w 93"/>
                  <a:gd name="T13" fmla="*/ 0 h 81"/>
                  <a:gd name="T14" fmla="*/ 93 w 93"/>
                  <a:gd name="T15" fmla="*/ 81 h 81"/>
                </a:gdLst>
                <a:ahLst/>
                <a:cxnLst>
                  <a:cxn ang="T8">
                    <a:pos x="T0" y="T1"/>
                  </a:cxn>
                  <a:cxn ang="T9">
                    <a:pos x="T2" y="T3"/>
                  </a:cxn>
                  <a:cxn ang="T10">
                    <a:pos x="T4" y="T5"/>
                  </a:cxn>
                  <a:cxn ang="T11">
                    <a:pos x="T6" y="T7"/>
                  </a:cxn>
                </a:cxnLst>
                <a:rect l="T12" t="T13" r="T14" b="T15"/>
                <a:pathLst>
                  <a:path w="93" h="81">
                    <a:moveTo>
                      <a:pt x="93" y="81"/>
                    </a:moveTo>
                    <a:lnTo>
                      <a:pt x="0" y="48"/>
                    </a:lnTo>
                    <a:lnTo>
                      <a:pt x="93" y="0"/>
                    </a:lnTo>
                    <a:lnTo>
                      <a:pt x="93" y="81"/>
                    </a:lnTo>
                    <a:close/>
                  </a:path>
                </a:pathLst>
              </a:custGeom>
              <a:solidFill>
                <a:srgbClr val="B358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40" name="Freeform 39"/>
              <p:cNvSpPr>
                <a:spLocks/>
              </p:cNvSpPr>
              <p:nvPr/>
            </p:nvSpPr>
            <p:spPr bwMode="auto">
              <a:xfrm>
                <a:off x="3550" y="1459"/>
                <a:ext cx="26" cy="33"/>
              </a:xfrm>
              <a:custGeom>
                <a:avLst/>
                <a:gdLst>
                  <a:gd name="T0" fmla="*/ 8 w 89"/>
                  <a:gd name="T1" fmla="*/ 0 h 107"/>
                  <a:gd name="T2" fmla="*/ 8 w 89"/>
                  <a:gd name="T3" fmla="*/ 5 h 107"/>
                  <a:gd name="T4" fmla="*/ 0 w 89"/>
                  <a:gd name="T5" fmla="*/ 10 h 107"/>
                  <a:gd name="T6" fmla="*/ 0 w 89"/>
                  <a:gd name="T7" fmla="*/ 4 h 107"/>
                  <a:gd name="T8" fmla="*/ 8 w 89"/>
                  <a:gd name="T9" fmla="*/ 0 h 107"/>
                  <a:gd name="T10" fmla="*/ 0 60000 65536"/>
                  <a:gd name="T11" fmla="*/ 0 60000 65536"/>
                  <a:gd name="T12" fmla="*/ 0 60000 65536"/>
                  <a:gd name="T13" fmla="*/ 0 60000 65536"/>
                  <a:gd name="T14" fmla="*/ 0 60000 65536"/>
                  <a:gd name="T15" fmla="*/ 0 w 89"/>
                  <a:gd name="T16" fmla="*/ 0 h 107"/>
                  <a:gd name="T17" fmla="*/ 89 w 89"/>
                  <a:gd name="T18" fmla="*/ 107 h 107"/>
                </a:gdLst>
                <a:ahLst/>
                <a:cxnLst>
                  <a:cxn ang="T10">
                    <a:pos x="T0" y="T1"/>
                  </a:cxn>
                  <a:cxn ang="T11">
                    <a:pos x="T2" y="T3"/>
                  </a:cxn>
                  <a:cxn ang="T12">
                    <a:pos x="T4" y="T5"/>
                  </a:cxn>
                  <a:cxn ang="T13">
                    <a:pos x="T6" y="T7"/>
                  </a:cxn>
                  <a:cxn ang="T14">
                    <a:pos x="T8" y="T9"/>
                  </a:cxn>
                </a:cxnLst>
                <a:rect l="T15" t="T16" r="T17" b="T18"/>
                <a:pathLst>
                  <a:path w="89" h="107">
                    <a:moveTo>
                      <a:pt x="89" y="0"/>
                    </a:moveTo>
                    <a:lnTo>
                      <a:pt x="89" y="56"/>
                    </a:lnTo>
                    <a:lnTo>
                      <a:pt x="0" y="107"/>
                    </a:lnTo>
                    <a:lnTo>
                      <a:pt x="0" y="45"/>
                    </a:lnTo>
                    <a:lnTo>
                      <a:pt x="89" y="0"/>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41" name="Freeform 40"/>
              <p:cNvSpPr>
                <a:spLocks/>
              </p:cNvSpPr>
              <p:nvPr/>
            </p:nvSpPr>
            <p:spPr bwMode="auto">
              <a:xfrm>
                <a:off x="3528" y="1473"/>
                <a:ext cx="22" cy="19"/>
              </a:xfrm>
              <a:custGeom>
                <a:avLst/>
                <a:gdLst>
                  <a:gd name="T0" fmla="*/ 6 w 75"/>
                  <a:gd name="T1" fmla="*/ 6 h 62"/>
                  <a:gd name="T2" fmla="*/ 0 w 75"/>
                  <a:gd name="T3" fmla="*/ 4 h 62"/>
                  <a:gd name="T4" fmla="*/ 6 w 75"/>
                  <a:gd name="T5" fmla="*/ 0 h 62"/>
                  <a:gd name="T6" fmla="*/ 6 w 75"/>
                  <a:gd name="T7" fmla="*/ 6 h 62"/>
                  <a:gd name="T8" fmla="*/ 0 60000 65536"/>
                  <a:gd name="T9" fmla="*/ 0 60000 65536"/>
                  <a:gd name="T10" fmla="*/ 0 60000 65536"/>
                  <a:gd name="T11" fmla="*/ 0 60000 65536"/>
                  <a:gd name="T12" fmla="*/ 0 w 75"/>
                  <a:gd name="T13" fmla="*/ 0 h 62"/>
                  <a:gd name="T14" fmla="*/ 75 w 75"/>
                  <a:gd name="T15" fmla="*/ 62 h 62"/>
                </a:gdLst>
                <a:ahLst/>
                <a:cxnLst>
                  <a:cxn ang="T8">
                    <a:pos x="T0" y="T1"/>
                  </a:cxn>
                  <a:cxn ang="T9">
                    <a:pos x="T2" y="T3"/>
                  </a:cxn>
                  <a:cxn ang="T10">
                    <a:pos x="T4" y="T5"/>
                  </a:cxn>
                  <a:cxn ang="T11">
                    <a:pos x="T6" y="T7"/>
                  </a:cxn>
                </a:cxnLst>
                <a:rect l="T12" t="T13" r="T14" b="T15"/>
                <a:pathLst>
                  <a:path w="75" h="62">
                    <a:moveTo>
                      <a:pt x="75" y="62"/>
                    </a:moveTo>
                    <a:lnTo>
                      <a:pt x="0" y="41"/>
                    </a:lnTo>
                    <a:lnTo>
                      <a:pt x="75" y="0"/>
                    </a:lnTo>
                    <a:lnTo>
                      <a:pt x="75" y="62"/>
                    </a:lnTo>
                    <a:close/>
                  </a:path>
                </a:pathLst>
              </a:custGeom>
              <a:solidFill>
                <a:srgbClr val="B358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42" name="Freeform 41"/>
              <p:cNvSpPr>
                <a:spLocks/>
              </p:cNvSpPr>
              <p:nvPr/>
            </p:nvSpPr>
            <p:spPr bwMode="auto">
              <a:xfrm>
                <a:off x="2923" y="1440"/>
                <a:ext cx="334" cy="197"/>
              </a:xfrm>
              <a:custGeom>
                <a:avLst/>
                <a:gdLst>
                  <a:gd name="T0" fmla="*/ 0 w 1159"/>
                  <a:gd name="T1" fmla="*/ 0 h 641"/>
                  <a:gd name="T2" fmla="*/ 0 w 1159"/>
                  <a:gd name="T3" fmla="*/ 2 h 641"/>
                  <a:gd name="T4" fmla="*/ 96 w 1159"/>
                  <a:gd name="T5" fmla="*/ 61 h 641"/>
                  <a:gd name="T6" fmla="*/ 96 w 1159"/>
                  <a:gd name="T7" fmla="*/ 58 h 641"/>
                  <a:gd name="T8" fmla="*/ 0 w 1159"/>
                  <a:gd name="T9" fmla="*/ 0 h 641"/>
                  <a:gd name="T10" fmla="*/ 0 60000 65536"/>
                  <a:gd name="T11" fmla="*/ 0 60000 65536"/>
                  <a:gd name="T12" fmla="*/ 0 60000 65536"/>
                  <a:gd name="T13" fmla="*/ 0 60000 65536"/>
                  <a:gd name="T14" fmla="*/ 0 60000 65536"/>
                  <a:gd name="T15" fmla="*/ 0 w 1159"/>
                  <a:gd name="T16" fmla="*/ 0 h 641"/>
                  <a:gd name="T17" fmla="*/ 1159 w 1159"/>
                  <a:gd name="T18" fmla="*/ 641 h 641"/>
                </a:gdLst>
                <a:ahLst/>
                <a:cxnLst>
                  <a:cxn ang="T10">
                    <a:pos x="T0" y="T1"/>
                  </a:cxn>
                  <a:cxn ang="T11">
                    <a:pos x="T2" y="T3"/>
                  </a:cxn>
                  <a:cxn ang="T12">
                    <a:pos x="T4" y="T5"/>
                  </a:cxn>
                  <a:cxn ang="T13">
                    <a:pos x="T6" y="T7"/>
                  </a:cxn>
                  <a:cxn ang="T14">
                    <a:pos x="T8" y="T9"/>
                  </a:cxn>
                </a:cxnLst>
                <a:rect l="T15" t="T16" r="T17" b="T18"/>
                <a:pathLst>
                  <a:path w="1159" h="641">
                    <a:moveTo>
                      <a:pt x="0" y="0"/>
                    </a:moveTo>
                    <a:lnTo>
                      <a:pt x="0" y="18"/>
                    </a:lnTo>
                    <a:lnTo>
                      <a:pt x="1159" y="641"/>
                    </a:lnTo>
                    <a:lnTo>
                      <a:pt x="1159" y="613"/>
                    </a:lnTo>
                    <a:lnTo>
                      <a:pt x="0" y="0"/>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43" name="Line 36"/>
              <p:cNvSpPr>
                <a:spLocks noChangeShapeType="1"/>
              </p:cNvSpPr>
              <p:nvPr/>
            </p:nvSpPr>
            <p:spPr bwMode="auto">
              <a:xfrm flipH="1">
                <a:off x="3087" y="1532"/>
                <a:ext cx="2"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 name="Line 37"/>
              <p:cNvSpPr>
                <a:spLocks noChangeShapeType="1"/>
              </p:cNvSpPr>
              <p:nvPr/>
            </p:nvSpPr>
            <p:spPr bwMode="auto">
              <a:xfrm>
                <a:off x="3206" y="1600"/>
                <a:ext cx="1"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5" name="Line 38"/>
              <p:cNvSpPr>
                <a:spLocks noChangeShapeType="1"/>
              </p:cNvSpPr>
              <p:nvPr/>
            </p:nvSpPr>
            <p:spPr bwMode="auto">
              <a:xfrm>
                <a:off x="3149" y="1567"/>
                <a:ext cx="1" cy="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6" name="Line 39"/>
              <p:cNvSpPr>
                <a:spLocks noChangeShapeType="1"/>
              </p:cNvSpPr>
              <p:nvPr/>
            </p:nvSpPr>
            <p:spPr bwMode="auto">
              <a:xfrm>
                <a:off x="3027" y="1497"/>
                <a:ext cx="1"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7" name="Line 40"/>
              <p:cNvSpPr>
                <a:spLocks noChangeShapeType="1"/>
              </p:cNvSpPr>
              <p:nvPr/>
            </p:nvSpPr>
            <p:spPr bwMode="auto">
              <a:xfrm>
                <a:off x="2974" y="1468"/>
                <a:ext cx="0" cy="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8" name="Freeform 47"/>
              <p:cNvSpPr>
                <a:spLocks/>
              </p:cNvSpPr>
              <p:nvPr/>
            </p:nvSpPr>
            <p:spPr bwMode="auto">
              <a:xfrm>
                <a:off x="3223" y="1427"/>
                <a:ext cx="360" cy="156"/>
              </a:xfrm>
              <a:custGeom>
                <a:avLst/>
                <a:gdLst>
                  <a:gd name="T0" fmla="*/ 0 w 1251"/>
                  <a:gd name="T1" fmla="*/ 48 h 511"/>
                  <a:gd name="T2" fmla="*/ 33 w 1251"/>
                  <a:gd name="T3" fmla="*/ 47 h 511"/>
                  <a:gd name="T4" fmla="*/ 104 w 1251"/>
                  <a:gd name="T5" fmla="*/ 7 h 511"/>
                  <a:gd name="T6" fmla="*/ 72 w 1251"/>
                  <a:gd name="T7" fmla="*/ 0 h 511"/>
                  <a:gd name="T8" fmla="*/ 0 w 1251"/>
                  <a:gd name="T9" fmla="*/ 48 h 511"/>
                  <a:gd name="T10" fmla="*/ 0 60000 65536"/>
                  <a:gd name="T11" fmla="*/ 0 60000 65536"/>
                  <a:gd name="T12" fmla="*/ 0 60000 65536"/>
                  <a:gd name="T13" fmla="*/ 0 60000 65536"/>
                  <a:gd name="T14" fmla="*/ 0 60000 65536"/>
                  <a:gd name="T15" fmla="*/ 0 w 1251"/>
                  <a:gd name="T16" fmla="*/ 0 h 511"/>
                  <a:gd name="T17" fmla="*/ 1251 w 1251"/>
                  <a:gd name="T18" fmla="*/ 511 h 511"/>
                </a:gdLst>
                <a:ahLst/>
                <a:cxnLst>
                  <a:cxn ang="T10">
                    <a:pos x="T0" y="T1"/>
                  </a:cxn>
                  <a:cxn ang="T11">
                    <a:pos x="T2" y="T3"/>
                  </a:cxn>
                  <a:cxn ang="T12">
                    <a:pos x="T4" y="T5"/>
                  </a:cxn>
                  <a:cxn ang="T13">
                    <a:pos x="T6" y="T7"/>
                  </a:cxn>
                  <a:cxn ang="T14">
                    <a:pos x="T8" y="T9"/>
                  </a:cxn>
                </a:cxnLst>
                <a:rect l="T15" t="T16" r="T17" b="T18"/>
                <a:pathLst>
                  <a:path w="1251" h="511">
                    <a:moveTo>
                      <a:pt x="0" y="511"/>
                    </a:moveTo>
                    <a:lnTo>
                      <a:pt x="403" y="502"/>
                    </a:lnTo>
                    <a:lnTo>
                      <a:pt x="1251" y="72"/>
                    </a:lnTo>
                    <a:lnTo>
                      <a:pt x="868" y="0"/>
                    </a:lnTo>
                    <a:lnTo>
                      <a:pt x="0" y="511"/>
                    </a:lnTo>
                    <a:close/>
                  </a:path>
                </a:pathLst>
              </a:custGeom>
              <a:solidFill>
                <a:srgbClr val="B7908B"/>
              </a:solidFill>
              <a:ln w="9525">
                <a:solidFill>
                  <a:srgbClr val="B7908B"/>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49" name="Freeform 48"/>
              <p:cNvSpPr>
                <a:spLocks/>
              </p:cNvSpPr>
              <p:nvPr/>
            </p:nvSpPr>
            <p:spPr bwMode="auto">
              <a:xfrm>
                <a:off x="3113" y="1400"/>
                <a:ext cx="392" cy="112"/>
              </a:xfrm>
              <a:custGeom>
                <a:avLst/>
                <a:gdLst>
                  <a:gd name="T0" fmla="*/ 0 w 1361"/>
                  <a:gd name="T1" fmla="*/ 34 h 367"/>
                  <a:gd name="T2" fmla="*/ 70 w 1361"/>
                  <a:gd name="T3" fmla="*/ 30 h 367"/>
                  <a:gd name="T4" fmla="*/ 113 w 1361"/>
                  <a:gd name="T5" fmla="*/ 13 h 367"/>
                  <a:gd name="T6" fmla="*/ 111 w 1361"/>
                  <a:gd name="T7" fmla="*/ 10 h 367"/>
                  <a:gd name="T8" fmla="*/ 69 w 1361"/>
                  <a:gd name="T9" fmla="*/ 3 h 367"/>
                  <a:gd name="T10" fmla="*/ 54 w 1361"/>
                  <a:gd name="T11" fmla="*/ 0 h 367"/>
                  <a:gd name="T12" fmla="*/ 0 w 1361"/>
                  <a:gd name="T13" fmla="*/ 34 h 367"/>
                  <a:gd name="T14" fmla="*/ 0 60000 65536"/>
                  <a:gd name="T15" fmla="*/ 0 60000 65536"/>
                  <a:gd name="T16" fmla="*/ 0 60000 65536"/>
                  <a:gd name="T17" fmla="*/ 0 60000 65536"/>
                  <a:gd name="T18" fmla="*/ 0 60000 65536"/>
                  <a:gd name="T19" fmla="*/ 0 60000 65536"/>
                  <a:gd name="T20" fmla="*/ 0 60000 65536"/>
                  <a:gd name="T21" fmla="*/ 0 w 1361"/>
                  <a:gd name="T22" fmla="*/ 0 h 367"/>
                  <a:gd name="T23" fmla="*/ 1361 w 1361"/>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1" h="367">
                    <a:moveTo>
                      <a:pt x="0" y="367"/>
                    </a:moveTo>
                    <a:lnTo>
                      <a:pt x="840" y="319"/>
                    </a:lnTo>
                    <a:lnTo>
                      <a:pt x="1361" y="134"/>
                    </a:lnTo>
                    <a:lnTo>
                      <a:pt x="1333" y="104"/>
                    </a:lnTo>
                    <a:lnTo>
                      <a:pt x="830" y="32"/>
                    </a:lnTo>
                    <a:lnTo>
                      <a:pt x="657" y="0"/>
                    </a:lnTo>
                    <a:lnTo>
                      <a:pt x="0" y="367"/>
                    </a:lnTo>
                    <a:close/>
                  </a:path>
                </a:pathLst>
              </a:custGeom>
              <a:solidFill>
                <a:srgbClr val="B7908B"/>
              </a:solidFill>
              <a:ln w="9525">
                <a:solidFill>
                  <a:srgbClr val="B7908B"/>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50" name="Line 43"/>
              <p:cNvSpPr>
                <a:spLocks noChangeShapeType="1"/>
              </p:cNvSpPr>
              <p:nvPr/>
            </p:nvSpPr>
            <p:spPr bwMode="auto">
              <a:xfrm flipH="1">
                <a:off x="3149" y="1431"/>
                <a:ext cx="341" cy="1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 name="Line 44"/>
              <p:cNvSpPr>
                <a:spLocks noChangeShapeType="1"/>
              </p:cNvSpPr>
              <p:nvPr/>
            </p:nvSpPr>
            <p:spPr bwMode="auto">
              <a:xfrm flipH="1">
                <a:off x="3094" y="1422"/>
                <a:ext cx="335" cy="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2" name="Line 45"/>
              <p:cNvSpPr>
                <a:spLocks noChangeShapeType="1"/>
              </p:cNvSpPr>
              <p:nvPr/>
            </p:nvSpPr>
            <p:spPr bwMode="auto">
              <a:xfrm flipH="1">
                <a:off x="3023" y="1410"/>
                <a:ext cx="341"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3" name="Line 46"/>
              <p:cNvSpPr>
                <a:spLocks noChangeShapeType="1"/>
              </p:cNvSpPr>
              <p:nvPr/>
            </p:nvSpPr>
            <p:spPr bwMode="auto">
              <a:xfrm flipH="1">
                <a:off x="3205" y="1440"/>
                <a:ext cx="339"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4" name="Line 47"/>
              <p:cNvSpPr>
                <a:spLocks noChangeShapeType="1"/>
              </p:cNvSpPr>
              <p:nvPr/>
            </p:nvSpPr>
            <p:spPr bwMode="auto">
              <a:xfrm flipH="1">
                <a:off x="2962" y="1399"/>
                <a:ext cx="342"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5" name="Freeform 54"/>
              <p:cNvSpPr>
                <a:spLocks/>
              </p:cNvSpPr>
              <p:nvPr/>
            </p:nvSpPr>
            <p:spPr bwMode="auto">
              <a:xfrm>
                <a:off x="3113" y="1204"/>
                <a:ext cx="189" cy="311"/>
              </a:xfrm>
              <a:custGeom>
                <a:avLst/>
                <a:gdLst>
                  <a:gd name="T0" fmla="*/ 0 w 657"/>
                  <a:gd name="T1" fmla="*/ 0 h 1012"/>
                  <a:gd name="T2" fmla="*/ 54 w 657"/>
                  <a:gd name="T3" fmla="*/ 5 h 1012"/>
                  <a:gd name="T4" fmla="*/ 54 w 657"/>
                  <a:gd name="T5" fmla="*/ 77 h 1012"/>
                  <a:gd name="T6" fmla="*/ 0 w 657"/>
                  <a:gd name="T7" fmla="*/ 96 h 1012"/>
                  <a:gd name="T8" fmla="*/ 0 w 657"/>
                  <a:gd name="T9" fmla="*/ 0 h 1012"/>
                  <a:gd name="T10" fmla="*/ 0 60000 65536"/>
                  <a:gd name="T11" fmla="*/ 0 60000 65536"/>
                  <a:gd name="T12" fmla="*/ 0 60000 65536"/>
                  <a:gd name="T13" fmla="*/ 0 60000 65536"/>
                  <a:gd name="T14" fmla="*/ 0 60000 65536"/>
                  <a:gd name="T15" fmla="*/ 0 w 657"/>
                  <a:gd name="T16" fmla="*/ 0 h 1012"/>
                  <a:gd name="T17" fmla="*/ 657 w 657"/>
                  <a:gd name="T18" fmla="*/ 1012 h 1012"/>
                </a:gdLst>
                <a:ahLst/>
                <a:cxnLst>
                  <a:cxn ang="T10">
                    <a:pos x="T0" y="T1"/>
                  </a:cxn>
                  <a:cxn ang="T11">
                    <a:pos x="T2" y="T3"/>
                  </a:cxn>
                  <a:cxn ang="T12">
                    <a:pos x="T4" y="T5"/>
                  </a:cxn>
                  <a:cxn ang="T13">
                    <a:pos x="T6" y="T7"/>
                  </a:cxn>
                  <a:cxn ang="T14">
                    <a:pos x="T8" y="T9"/>
                  </a:cxn>
                </a:cxnLst>
                <a:rect l="T15" t="T16" r="T17" b="T18"/>
                <a:pathLst>
                  <a:path w="657" h="1012">
                    <a:moveTo>
                      <a:pt x="0" y="0"/>
                    </a:moveTo>
                    <a:lnTo>
                      <a:pt x="657" y="56"/>
                    </a:lnTo>
                    <a:lnTo>
                      <a:pt x="657" y="817"/>
                    </a:lnTo>
                    <a:lnTo>
                      <a:pt x="0" y="1012"/>
                    </a:lnTo>
                    <a:lnTo>
                      <a:pt x="0" y="0"/>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56" name="Freeform 55"/>
              <p:cNvSpPr>
                <a:spLocks/>
              </p:cNvSpPr>
              <p:nvPr/>
            </p:nvSpPr>
            <p:spPr bwMode="auto">
              <a:xfrm>
                <a:off x="2975" y="1204"/>
                <a:ext cx="138" cy="311"/>
              </a:xfrm>
              <a:custGeom>
                <a:avLst/>
                <a:gdLst>
                  <a:gd name="T0" fmla="*/ 40 w 478"/>
                  <a:gd name="T1" fmla="*/ 0 h 1012"/>
                  <a:gd name="T2" fmla="*/ 0 w 478"/>
                  <a:gd name="T3" fmla="*/ 6 h 1012"/>
                  <a:gd name="T4" fmla="*/ 0 w 478"/>
                  <a:gd name="T5" fmla="*/ 75 h 1012"/>
                  <a:gd name="T6" fmla="*/ 40 w 478"/>
                  <a:gd name="T7" fmla="*/ 96 h 1012"/>
                  <a:gd name="T8" fmla="*/ 40 w 478"/>
                  <a:gd name="T9" fmla="*/ 0 h 1012"/>
                  <a:gd name="T10" fmla="*/ 0 60000 65536"/>
                  <a:gd name="T11" fmla="*/ 0 60000 65536"/>
                  <a:gd name="T12" fmla="*/ 0 60000 65536"/>
                  <a:gd name="T13" fmla="*/ 0 60000 65536"/>
                  <a:gd name="T14" fmla="*/ 0 60000 65536"/>
                  <a:gd name="T15" fmla="*/ 0 w 478"/>
                  <a:gd name="T16" fmla="*/ 0 h 1012"/>
                  <a:gd name="T17" fmla="*/ 478 w 478"/>
                  <a:gd name="T18" fmla="*/ 1012 h 1012"/>
                </a:gdLst>
                <a:ahLst/>
                <a:cxnLst>
                  <a:cxn ang="T10">
                    <a:pos x="T0" y="T1"/>
                  </a:cxn>
                  <a:cxn ang="T11">
                    <a:pos x="T2" y="T3"/>
                  </a:cxn>
                  <a:cxn ang="T12">
                    <a:pos x="T4" y="T5"/>
                  </a:cxn>
                  <a:cxn ang="T13">
                    <a:pos x="T6" y="T7"/>
                  </a:cxn>
                  <a:cxn ang="T14">
                    <a:pos x="T8" y="T9"/>
                  </a:cxn>
                </a:cxnLst>
                <a:rect l="T15" t="T16" r="T17" b="T18"/>
                <a:pathLst>
                  <a:path w="478" h="1012">
                    <a:moveTo>
                      <a:pt x="478" y="0"/>
                    </a:moveTo>
                    <a:lnTo>
                      <a:pt x="0" y="61"/>
                    </a:lnTo>
                    <a:lnTo>
                      <a:pt x="0" y="793"/>
                    </a:lnTo>
                    <a:lnTo>
                      <a:pt x="478" y="1012"/>
                    </a:lnTo>
                    <a:lnTo>
                      <a:pt x="478" y="0"/>
                    </a:lnTo>
                    <a:close/>
                  </a:path>
                </a:pathLst>
              </a:custGeom>
              <a:solidFill>
                <a:srgbClr val="FFAD2C"/>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57" name="Freeform 56"/>
              <p:cNvSpPr>
                <a:spLocks/>
              </p:cNvSpPr>
              <p:nvPr/>
            </p:nvSpPr>
            <p:spPr bwMode="auto">
              <a:xfrm>
                <a:off x="3028" y="1358"/>
                <a:ext cx="42" cy="101"/>
              </a:xfrm>
              <a:custGeom>
                <a:avLst/>
                <a:gdLst>
                  <a:gd name="T0" fmla="*/ 3 w 143"/>
                  <a:gd name="T1" fmla="*/ 28 h 326"/>
                  <a:gd name="T2" fmla="*/ 3 w 143"/>
                  <a:gd name="T3" fmla="*/ 10 h 326"/>
                  <a:gd name="T4" fmla="*/ 0 w 143"/>
                  <a:gd name="T5" fmla="*/ 9 h 326"/>
                  <a:gd name="T6" fmla="*/ 6 w 143"/>
                  <a:gd name="T7" fmla="*/ 0 h 326"/>
                  <a:gd name="T8" fmla="*/ 12 w 143"/>
                  <a:gd name="T9" fmla="*/ 13 h 326"/>
                  <a:gd name="T10" fmla="*/ 9 w 143"/>
                  <a:gd name="T11" fmla="*/ 11 h 326"/>
                  <a:gd name="T12" fmla="*/ 9 w 143"/>
                  <a:gd name="T13" fmla="*/ 31 h 326"/>
                  <a:gd name="T14" fmla="*/ 3 w 143"/>
                  <a:gd name="T15" fmla="*/ 28 h 32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326"/>
                  <a:gd name="T26" fmla="*/ 143 w 143"/>
                  <a:gd name="T27" fmla="*/ 326 h 3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326">
                    <a:moveTo>
                      <a:pt x="33" y="295"/>
                    </a:moveTo>
                    <a:lnTo>
                      <a:pt x="33" y="99"/>
                    </a:lnTo>
                    <a:lnTo>
                      <a:pt x="0" y="91"/>
                    </a:lnTo>
                    <a:lnTo>
                      <a:pt x="69" y="0"/>
                    </a:lnTo>
                    <a:lnTo>
                      <a:pt x="143" y="132"/>
                    </a:lnTo>
                    <a:lnTo>
                      <a:pt x="100" y="121"/>
                    </a:lnTo>
                    <a:lnTo>
                      <a:pt x="100" y="326"/>
                    </a:lnTo>
                    <a:lnTo>
                      <a:pt x="33" y="295"/>
                    </a:lnTo>
                    <a:close/>
                  </a:path>
                </a:pathLst>
              </a:custGeom>
              <a:solidFill>
                <a:srgbClr val="FF00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58" name="Freeform 57"/>
              <p:cNvSpPr>
                <a:spLocks/>
              </p:cNvSpPr>
              <p:nvPr/>
            </p:nvSpPr>
            <p:spPr bwMode="auto">
              <a:xfrm>
                <a:off x="2975" y="1204"/>
                <a:ext cx="138" cy="30"/>
              </a:xfrm>
              <a:custGeom>
                <a:avLst/>
                <a:gdLst>
                  <a:gd name="T0" fmla="*/ 0 w 476"/>
                  <a:gd name="T1" fmla="*/ 6 h 98"/>
                  <a:gd name="T2" fmla="*/ 0 w 476"/>
                  <a:gd name="T3" fmla="*/ 9 h 98"/>
                  <a:gd name="T4" fmla="*/ 40 w 476"/>
                  <a:gd name="T5" fmla="*/ 4 h 98"/>
                  <a:gd name="T6" fmla="*/ 40 w 476"/>
                  <a:gd name="T7" fmla="*/ 0 h 98"/>
                  <a:gd name="T8" fmla="*/ 0 w 476"/>
                  <a:gd name="T9" fmla="*/ 6 h 98"/>
                  <a:gd name="T10" fmla="*/ 0 60000 65536"/>
                  <a:gd name="T11" fmla="*/ 0 60000 65536"/>
                  <a:gd name="T12" fmla="*/ 0 60000 65536"/>
                  <a:gd name="T13" fmla="*/ 0 60000 65536"/>
                  <a:gd name="T14" fmla="*/ 0 60000 65536"/>
                  <a:gd name="T15" fmla="*/ 0 w 476"/>
                  <a:gd name="T16" fmla="*/ 0 h 98"/>
                  <a:gd name="T17" fmla="*/ 476 w 476"/>
                  <a:gd name="T18" fmla="*/ 98 h 98"/>
                </a:gdLst>
                <a:ahLst/>
                <a:cxnLst>
                  <a:cxn ang="T10">
                    <a:pos x="T0" y="T1"/>
                  </a:cxn>
                  <a:cxn ang="T11">
                    <a:pos x="T2" y="T3"/>
                  </a:cxn>
                  <a:cxn ang="T12">
                    <a:pos x="T4" y="T5"/>
                  </a:cxn>
                  <a:cxn ang="T13">
                    <a:pos x="T6" y="T7"/>
                  </a:cxn>
                  <a:cxn ang="T14">
                    <a:pos x="T8" y="T9"/>
                  </a:cxn>
                </a:cxnLst>
                <a:rect l="T15" t="T16" r="T17" b="T18"/>
                <a:pathLst>
                  <a:path w="476" h="98">
                    <a:moveTo>
                      <a:pt x="0" y="61"/>
                    </a:moveTo>
                    <a:lnTo>
                      <a:pt x="0" y="98"/>
                    </a:lnTo>
                    <a:lnTo>
                      <a:pt x="476" y="46"/>
                    </a:lnTo>
                    <a:lnTo>
                      <a:pt x="476" y="0"/>
                    </a:lnTo>
                    <a:lnTo>
                      <a:pt x="0" y="61"/>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59" name="Freeform 58"/>
              <p:cNvSpPr>
                <a:spLocks/>
              </p:cNvSpPr>
              <p:nvPr/>
            </p:nvSpPr>
            <p:spPr bwMode="auto">
              <a:xfrm>
                <a:off x="3113" y="1204"/>
                <a:ext cx="189" cy="27"/>
              </a:xfrm>
              <a:custGeom>
                <a:avLst/>
                <a:gdLst>
                  <a:gd name="T0" fmla="*/ 0 w 657"/>
                  <a:gd name="T1" fmla="*/ 4 h 90"/>
                  <a:gd name="T2" fmla="*/ 54 w 657"/>
                  <a:gd name="T3" fmla="*/ 8 h 90"/>
                  <a:gd name="T4" fmla="*/ 54 w 657"/>
                  <a:gd name="T5" fmla="*/ 5 h 90"/>
                  <a:gd name="T6" fmla="*/ 0 w 657"/>
                  <a:gd name="T7" fmla="*/ 0 h 90"/>
                  <a:gd name="T8" fmla="*/ 0 w 657"/>
                  <a:gd name="T9" fmla="*/ 4 h 90"/>
                  <a:gd name="T10" fmla="*/ 0 60000 65536"/>
                  <a:gd name="T11" fmla="*/ 0 60000 65536"/>
                  <a:gd name="T12" fmla="*/ 0 60000 65536"/>
                  <a:gd name="T13" fmla="*/ 0 60000 65536"/>
                  <a:gd name="T14" fmla="*/ 0 60000 65536"/>
                  <a:gd name="T15" fmla="*/ 0 w 657"/>
                  <a:gd name="T16" fmla="*/ 0 h 90"/>
                  <a:gd name="T17" fmla="*/ 657 w 657"/>
                  <a:gd name="T18" fmla="*/ 90 h 90"/>
                </a:gdLst>
                <a:ahLst/>
                <a:cxnLst>
                  <a:cxn ang="T10">
                    <a:pos x="T0" y="T1"/>
                  </a:cxn>
                  <a:cxn ang="T11">
                    <a:pos x="T2" y="T3"/>
                  </a:cxn>
                  <a:cxn ang="T12">
                    <a:pos x="T4" y="T5"/>
                  </a:cxn>
                  <a:cxn ang="T13">
                    <a:pos x="T6" y="T7"/>
                  </a:cxn>
                  <a:cxn ang="T14">
                    <a:pos x="T8" y="T9"/>
                  </a:cxn>
                </a:cxnLst>
                <a:rect l="T15" t="T16" r="T17" b="T18"/>
                <a:pathLst>
                  <a:path w="657" h="90">
                    <a:moveTo>
                      <a:pt x="0" y="46"/>
                    </a:moveTo>
                    <a:lnTo>
                      <a:pt x="657" y="90"/>
                    </a:lnTo>
                    <a:lnTo>
                      <a:pt x="657" y="57"/>
                    </a:lnTo>
                    <a:lnTo>
                      <a:pt x="0" y="0"/>
                    </a:lnTo>
                    <a:lnTo>
                      <a:pt x="0" y="46"/>
                    </a:lnTo>
                    <a:close/>
                  </a:path>
                </a:pathLst>
              </a:custGeom>
              <a:solidFill>
                <a:srgbClr val="B358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60" name="Freeform 59"/>
              <p:cNvSpPr>
                <a:spLocks/>
              </p:cNvSpPr>
              <p:nvPr/>
            </p:nvSpPr>
            <p:spPr bwMode="auto">
              <a:xfrm>
                <a:off x="3113" y="1218"/>
                <a:ext cx="32" cy="297"/>
              </a:xfrm>
              <a:custGeom>
                <a:avLst/>
                <a:gdLst>
                  <a:gd name="T0" fmla="*/ 0 w 110"/>
                  <a:gd name="T1" fmla="*/ 0 h 966"/>
                  <a:gd name="T2" fmla="*/ 9 w 110"/>
                  <a:gd name="T3" fmla="*/ 1 h 966"/>
                  <a:gd name="T4" fmla="*/ 9 w 110"/>
                  <a:gd name="T5" fmla="*/ 88 h 966"/>
                  <a:gd name="T6" fmla="*/ 0 w 110"/>
                  <a:gd name="T7" fmla="*/ 91 h 966"/>
                  <a:gd name="T8" fmla="*/ 0 w 110"/>
                  <a:gd name="T9" fmla="*/ 0 h 966"/>
                  <a:gd name="T10" fmla="*/ 0 60000 65536"/>
                  <a:gd name="T11" fmla="*/ 0 60000 65536"/>
                  <a:gd name="T12" fmla="*/ 0 60000 65536"/>
                  <a:gd name="T13" fmla="*/ 0 60000 65536"/>
                  <a:gd name="T14" fmla="*/ 0 60000 65536"/>
                  <a:gd name="T15" fmla="*/ 0 w 110"/>
                  <a:gd name="T16" fmla="*/ 0 h 966"/>
                  <a:gd name="T17" fmla="*/ 110 w 110"/>
                  <a:gd name="T18" fmla="*/ 966 h 966"/>
                </a:gdLst>
                <a:ahLst/>
                <a:cxnLst>
                  <a:cxn ang="T10">
                    <a:pos x="T0" y="T1"/>
                  </a:cxn>
                  <a:cxn ang="T11">
                    <a:pos x="T2" y="T3"/>
                  </a:cxn>
                  <a:cxn ang="T12">
                    <a:pos x="T4" y="T5"/>
                  </a:cxn>
                  <a:cxn ang="T13">
                    <a:pos x="T6" y="T7"/>
                  </a:cxn>
                  <a:cxn ang="T14">
                    <a:pos x="T8" y="T9"/>
                  </a:cxn>
                </a:cxnLst>
                <a:rect l="T15" t="T16" r="T17" b="T18"/>
                <a:pathLst>
                  <a:path w="110" h="966">
                    <a:moveTo>
                      <a:pt x="0" y="0"/>
                    </a:moveTo>
                    <a:lnTo>
                      <a:pt x="110" y="8"/>
                    </a:lnTo>
                    <a:lnTo>
                      <a:pt x="110" y="932"/>
                    </a:lnTo>
                    <a:lnTo>
                      <a:pt x="2" y="966"/>
                    </a:lnTo>
                    <a:lnTo>
                      <a:pt x="0" y="0"/>
                    </a:lnTo>
                    <a:close/>
                  </a:path>
                </a:pathLst>
              </a:custGeom>
              <a:solidFill>
                <a:srgbClr val="B358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61" name="Freeform 60"/>
              <p:cNvSpPr>
                <a:spLocks/>
              </p:cNvSpPr>
              <p:nvPr/>
            </p:nvSpPr>
            <p:spPr bwMode="auto">
              <a:xfrm>
                <a:off x="3276" y="1230"/>
                <a:ext cx="26" cy="233"/>
              </a:xfrm>
              <a:custGeom>
                <a:avLst/>
                <a:gdLst>
                  <a:gd name="T0" fmla="*/ 0 w 90"/>
                  <a:gd name="T1" fmla="*/ 0 h 763"/>
                  <a:gd name="T2" fmla="*/ 8 w 90"/>
                  <a:gd name="T3" fmla="*/ 1 h 763"/>
                  <a:gd name="T4" fmla="*/ 8 w 90"/>
                  <a:gd name="T5" fmla="*/ 68 h 763"/>
                  <a:gd name="T6" fmla="*/ 0 w 90"/>
                  <a:gd name="T7" fmla="*/ 71 h 763"/>
                  <a:gd name="T8" fmla="*/ 0 w 90"/>
                  <a:gd name="T9" fmla="*/ 0 h 763"/>
                  <a:gd name="T10" fmla="*/ 0 w 90"/>
                  <a:gd name="T11" fmla="*/ 0 h 763"/>
                  <a:gd name="T12" fmla="*/ 0 60000 65536"/>
                  <a:gd name="T13" fmla="*/ 0 60000 65536"/>
                  <a:gd name="T14" fmla="*/ 0 60000 65536"/>
                  <a:gd name="T15" fmla="*/ 0 60000 65536"/>
                  <a:gd name="T16" fmla="*/ 0 60000 65536"/>
                  <a:gd name="T17" fmla="*/ 0 60000 65536"/>
                  <a:gd name="T18" fmla="*/ 0 w 90"/>
                  <a:gd name="T19" fmla="*/ 0 h 763"/>
                  <a:gd name="T20" fmla="*/ 90 w 90"/>
                  <a:gd name="T21" fmla="*/ 763 h 763"/>
                </a:gdLst>
                <a:ahLst/>
                <a:cxnLst>
                  <a:cxn ang="T12">
                    <a:pos x="T0" y="T1"/>
                  </a:cxn>
                  <a:cxn ang="T13">
                    <a:pos x="T2" y="T3"/>
                  </a:cxn>
                  <a:cxn ang="T14">
                    <a:pos x="T4" y="T5"/>
                  </a:cxn>
                  <a:cxn ang="T15">
                    <a:pos x="T6" y="T7"/>
                  </a:cxn>
                  <a:cxn ang="T16">
                    <a:pos x="T8" y="T9"/>
                  </a:cxn>
                  <a:cxn ang="T17">
                    <a:pos x="T10" y="T11"/>
                  </a:cxn>
                </a:cxnLst>
                <a:rect l="T18" t="T19" r="T20" b="T21"/>
                <a:pathLst>
                  <a:path w="90" h="763">
                    <a:moveTo>
                      <a:pt x="0" y="0"/>
                    </a:moveTo>
                    <a:lnTo>
                      <a:pt x="90" y="7"/>
                    </a:lnTo>
                    <a:lnTo>
                      <a:pt x="90" y="735"/>
                    </a:lnTo>
                    <a:lnTo>
                      <a:pt x="0" y="763"/>
                    </a:lnTo>
                    <a:lnTo>
                      <a:pt x="0" y="2"/>
                    </a:lnTo>
                    <a:lnTo>
                      <a:pt x="0" y="0"/>
                    </a:lnTo>
                    <a:close/>
                  </a:path>
                </a:pathLst>
              </a:custGeom>
              <a:solidFill>
                <a:srgbClr val="B358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62" name="Freeform 61"/>
              <p:cNvSpPr>
                <a:spLocks/>
              </p:cNvSpPr>
              <p:nvPr/>
            </p:nvSpPr>
            <p:spPr bwMode="auto">
              <a:xfrm>
                <a:off x="3268" y="1230"/>
                <a:ext cx="8" cy="222"/>
              </a:xfrm>
              <a:custGeom>
                <a:avLst/>
                <a:gdLst>
                  <a:gd name="T0" fmla="*/ 2 w 29"/>
                  <a:gd name="T1" fmla="*/ 0 h 728"/>
                  <a:gd name="T2" fmla="*/ 2 w 29"/>
                  <a:gd name="T3" fmla="*/ 68 h 728"/>
                  <a:gd name="T4" fmla="*/ 0 w 29"/>
                  <a:gd name="T5" fmla="*/ 68 h 728"/>
                  <a:gd name="T6" fmla="*/ 0 w 29"/>
                  <a:gd name="T7" fmla="*/ 1 h 728"/>
                  <a:gd name="T8" fmla="*/ 2 w 29"/>
                  <a:gd name="T9" fmla="*/ 0 h 728"/>
                  <a:gd name="T10" fmla="*/ 0 60000 65536"/>
                  <a:gd name="T11" fmla="*/ 0 60000 65536"/>
                  <a:gd name="T12" fmla="*/ 0 60000 65536"/>
                  <a:gd name="T13" fmla="*/ 0 60000 65536"/>
                  <a:gd name="T14" fmla="*/ 0 60000 65536"/>
                  <a:gd name="T15" fmla="*/ 0 w 29"/>
                  <a:gd name="T16" fmla="*/ 0 h 728"/>
                  <a:gd name="T17" fmla="*/ 29 w 29"/>
                  <a:gd name="T18" fmla="*/ 728 h 728"/>
                </a:gdLst>
                <a:ahLst/>
                <a:cxnLst>
                  <a:cxn ang="T10">
                    <a:pos x="T0" y="T1"/>
                  </a:cxn>
                  <a:cxn ang="T11">
                    <a:pos x="T2" y="T3"/>
                  </a:cxn>
                  <a:cxn ang="T12">
                    <a:pos x="T4" y="T5"/>
                  </a:cxn>
                  <a:cxn ang="T13">
                    <a:pos x="T6" y="T7"/>
                  </a:cxn>
                  <a:cxn ang="T14">
                    <a:pos x="T8" y="T9"/>
                  </a:cxn>
                </a:cxnLst>
                <a:rect l="T15" t="T16" r="T17" b="T18"/>
                <a:pathLst>
                  <a:path w="29" h="728">
                    <a:moveTo>
                      <a:pt x="29" y="0"/>
                    </a:moveTo>
                    <a:lnTo>
                      <a:pt x="28" y="728"/>
                    </a:lnTo>
                    <a:lnTo>
                      <a:pt x="0" y="728"/>
                    </a:lnTo>
                    <a:lnTo>
                      <a:pt x="1" y="7"/>
                    </a:lnTo>
                    <a:lnTo>
                      <a:pt x="29" y="0"/>
                    </a:lnTo>
                    <a:close/>
                  </a:path>
                </a:pathLst>
              </a:custGeom>
              <a:solidFill>
                <a:srgbClr val="FFAD2C"/>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63" name="Freeform 62"/>
              <p:cNvSpPr>
                <a:spLocks/>
              </p:cNvSpPr>
              <p:nvPr/>
            </p:nvSpPr>
            <p:spPr bwMode="auto">
              <a:xfrm>
                <a:off x="3145" y="1220"/>
                <a:ext cx="131" cy="11"/>
              </a:xfrm>
              <a:custGeom>
                <a:avLst/>
                <a:gdLst>
                  <a:gd name="T0" fmla="*/ 0 w 457"/>
                  <a:gd name="T1" fmla="*/ 0 h 35"/>
                  <a:gd name="T2" fmla="*/ 38 w 457"/>
                  <a:gd name="T3" fmla="*/ 3 h 35"/>
                  <a:gd name="T4" fmla="*/ 35 w 457"/>
                  <a:gd name="T5" fmla="*/ 3 h 35"/>
                  <a:gd name="T6" fmla="*/ 0 w 457"/>
                  <a:gd name="T7" fmla="*/ 1 h 35"/>
                  <a:gd name="T8" fmla="*/ 0 w 457"/>
                  <a:gd name="T9" fmla="*/ 0 h 35"/>
                  <a:gd name="T10" fmla="*/ 0 60000 65536"/>
                  <a:gd name="T11" fmla="*/ 0 60000 65536"/>
                  <a:gd name="T12" fmla="*/ 0 60000 65536"/>
                  <a:gd name="T13" fmla="*/ 0 60000 65536"/>
                  <a:gd name="T14" fmla="*/ 0 60000 65536"/>
                  <a:gd name="T15" fmla="*/ 0 w 457"/>
                  <a:gd name="T16" fmla="*/ 0 h 35"/>
                  <a:gd name="T17" fmla="*/ 457 w 457"/>
                  <a:gd name="T18" fmla="*/ 35 h 35"/>
                </a:gdLst>
                <a:ahLst/>
                <a:cxnLst>
                  <a:cxn ang="T10">
                    <a:pos x="T0" y="T1"/>
                  </a:cxn>
                  <a:cxn ang="T11">
                    <a:pos x="T2" y="T3"/>
                  </a:cxn>
                  <a:cxn ang="T12">
                    <a:pos x="T4" y="T5"/>
                  </a:cxn>
                  <a:cxn ang="T13">
                    <a:pos x="T6" y="T7"/>
                  </a:cxn>
                  <a:cxn ang="T14">
                    <a:pos x="T8" y="T9"/>
                  </a:cxn>
                </a:cxnLst>
                <a:rect l="T15" t="T16" r="T17" b="T18"/>
                <a:pathLst>
                  <a:path w="457" h="35">
                    <a:moveTo>
                      <a:pt x="0" y="0"/>
                    </a:moveTo>
                    <a:lnTo>
                      <a:pt x="457" y="28"/>
                    </a:lnTo>
                    <a:lnTo>
                      <a:pt x="424" y="35"/>
                    </a:lnTo>
                    <a:lnTo>
                      <a:pt x="0" y="8"/>
                    </a:lnTo>
                    <a:lnTo>
                      <a:pt x="0" y="0"/>
                    </a:lnTo>
                    <a:close/>
                  </a:path>
                </a:pathLst>
              </a:custGeom>
              <a:solidFill>
                <a:srgbClr val="0000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64" name="Freeform 63"/>
              <p:cNvSpPr>
                <a:spLocks/>
              </p:cNvSpPr>
              <p:nvPr/>
            </p:nvSpPr>
            <p:spPr bwMode="auto">
              <a:xfrm>
                <a:off x="2975" y="1231"/>
                <a:ext cx="28" cy="219"/>
              </a:xfrm>
              <a:custGeom>
                <a:avLst/>
                <a:gdLst>
                  <a:gd name="T0" fmla="*/ 0 w 96"/>
                  <a:gd name="T1" fmla="*/ 1 h 714"/>
                  <a:gd name="T2" fmla="*/ 8 w 96"/>
                  <a:gd name="T3" fmla="*/ 0 h 714"/>
                  <a:gd name="T4" fmla="*/ 8 w 96"/>
                  <a:gd name="T5" fmla="*/ 67 h 714"/>
                  <a:gd name="T6" fmla="*/ 0 w 96"/>
                  <a:gd name="T7" fmla="*/ 63 h 714"/>
                  <a:gd name="T8" fmla="*/ 0 w 96"/>
                  <a:gd name="T9" fmla="*/ 1 h 714"/>
                  <a:gd name="T10" fmla="*/ 0 60000 65536"/>
                  <a:gd name="T11" fmla="*/ 0 60000 65536"/>
                  <a:gd name="T12" fmla="*/ 0 60000 65536"/>
                  <a:gd name="T13" fmla="*/ 0 60000 65536"/>
                  <a:gd name="T14" fmla="*/ 0 60000 65536"/>
                  <a:gd name="T15" fmla="*/ 0 w 96"/>
                  <a:gd name="T16" fmla="*/ 0 h 714"/>
                  <a:gd name="T17" fmla="*/ 96 w 96"/>
                  <a:gd name="T18" fmla="*/ 714 h 714"/>
                </a:gdLst>
                <a:ahLst/>
                <a:cxnLst>
                  <a:cxn ang="T10">
                    <a:pos x="T0" y="T1"/>
                  </a:cxn>
                  <a:cxn ang="T11">
                    <a:pos x="T2" y="T3"/>
                  </a:cxn>
                  <a:cxn ang="T12">
                    <a:pos x="T4" y="T5"/>
                  </a:cxn>
                  <a:cxn ang="T13">
                    <a:pos x="T6" y="T7"/>
                  </a:cxn>
                  <a:cxn ang="T14">
                    <a:pos x="T8" y="T9"/>
                  </a:cxn>
                </a:cxnLst>
                <a:rect l="T15" t="T16" r="T17" b="T18"/>
                <a:pathLst>
                  <a:path w="96" h="714">
                    <a:moveTo>
                      <a:pt x="0" y="10"/>
                    </a:moveTo>
                    <a:lnTo>
                      <a:pt x="96" y="0"/>
                    </a:lnTo>
                    <a:lnTo>
                      <a:pt x="96" y="714"/>
                    </a:lnTo>
                    <a:lnTo>
                      <a:pt x="0" y="673"/>
                    </a:lnTo>
                    <a:lnTo>
                      <a:pt x="0" y="10"/>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65" name="Freeform 64"/>
              <p:cNvSpPr>
                <a:spLocks/>
              </p:cNvSpPr>
              <p:nvPr/>
            </p:nvSpPr>
            <p:spPr bwMode="auto">
              <a:xfrm>
                <a:off x="3003" y="1221"/>
                <a:ext cx="87" cy="11"/>
              </a:xfrm>
              <a:custGeom>
                <a:avLst/>
                <a:gdLst>
                  <a:gd name="T0" fmla="*/ 0 w 301"/>
                  <a:gd name="T1" fmla="*/ 3 h 38"/>
                  <a:gd name="T2" fmla="*/ 2 w 301"/>
                  <a:gd name="T3" fmla="*/ 3 h 38"/>
                  <a:gd name="T4" fmla="*/ 25 w 301"/>
                  <a:gd name="T5" fmla="*/ 1 h 38"/>
                  <a:gd name="T6" fmla="*/ 25 w 301"/>
                  <a:gd name="T7" fmla="*/ 0 h 38"/>
                  <a:gd name="T8" fmla="*/ 0 w 301"/>
                  <a:gd name="T9" fmla="*/ 3 h 38"/>
                  <a:gd name="T10" fmla="*/ 0 60000 65536"/>
                  <a:gd name="T11" fmla="*/ 0 60000 65536"/>
                  <a:gd name="T12" fmla="*/ 0 60000 65536"/>
                  <a:gd name="T13" fmla="*/ 0 60000 65536"/>
                  <a:gd name="T14" fmla="*/ 0 60000 65536"/>
                  <a:gd name="T15" fmla="*/ 0 w 301"/>
                  <a:gd name="T16" fmla="*/ 0 h 38"/>
                  <a:gd name="T17" fmla="*/ 301 w 301"/>
                  <a:gd name="T18" fmla="*/ 38 h 38"/>
                </a:gdLst>
                <a:ahLst/>
                <a:cxnLst>
                  <a:cxn ang="T10">
                    <a:pos x="T0" y="T1"/>
                  </a:cxn>
                  <a:cxn ang="T11">
                    <a:pos x="T2" y="T3"/>
                  </a:cxn>
                  <a:cxn ang="T12">
                    <a:pos x="T4" y="T5"/>
                  </a:cxn>
                  <a:cxn ang="T13">
                    <a:pos x="T6" y="T7"/>
                  </a:cxn>
                  <a:cxn ang="T14">
                    <a:pos x="T8" y="T9"/>
                  </a:cxn>
                </a:cxnLst>
                <a:rect l="T15" t="T16" r="T17" b="T18"/>
                <a:pathLst>
                  <a:path w="301" h="38">
                    <a:moveTo>
                      <a:pt x="0" y="33"/>
                    </a:moveTo>
                    <a:lnTo>
                      <a:pt x="26" y="38"/>
                    </a:lnTo>
                    <a:lnTo>
                      <a:pt x="301" y="10"/>
                    </a:lnTo>
                    <a:lnTo>
                      <a:pt x="301" y="0"/>
                    </a:lnTo>
                    <a:lnTo>
                      <a:pt x="0" y="33"/>
                    </a:lnTo>
                    <a:close/>
                  </a:path>
                </a:pathLst>
              </a:custGeom>
              <a:solidFill>
                <a:srgbClr val="0000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66" name="Freeform 65"/>
              <p:cNvSpPr>
                <a:spLocks/>
              </p:cNvSpPr>
              <p:nvPr/>
            </p:nvSpPr>
            <p:spPr bwMode="auto">
              <a:xfrm>
                <a:off x="3090" y="1218"/>
                <a:ext cx="24" cy="297"/>
              </a:xfrm>
              <a:custGeom>
                <a:avLst/>
                <a:gdLst>
                  <a:gd name="T0" fmla="*/ 0 w 83"/>
                  <a:gd name="T1" fmla="*/ 1 h 966"/>
                  <a:gd name="T2" fmla="*/ 7 w 83"/>
                  <a:gd name="T3" fmla="*/ 0 h 966"/>
                  <a:gd name="T4" fmla="*/ 7 w 83"/>
                  <a:gd name="T5" fmla="*/ 91 h 966"/>
                  <a:gd name="T6" fmla="*/ 0 w 83"/>
                  <a:gd name="T7" fmla="*/ 88 h 966"/>
                  <a:gd name="T8" fmla="*/ 0 w 83"/>
                  <a:gd name="T9" fmla="*/ 1 h 966"/>
                  <a:gd name="T10" fmla="*/ 0 60000 65536"/>
                  <a:gd name="T11" fmla="*/ 0 60000 65536"/>
                  <a:gd name="T12" fmla="*/ 0 60000 65536"/>
                  <a:gd name="T13" fmla="*/ 0 60000 65536"/>
                  <a:gd name="T14" fmla="*/ 0 60000 65536"/>
                  <a:gd name="T15" fmla="*/ 0 w 83"/>
                  <a:gd name="T16" fmla="*/ 0 h 966"/>
                  <a:gd name="T17" fmla="*/ 83 w 83"/>
                  <a:gd name="T18" fmla="*/ 966 h 966"/>
                </a:gdLst>
                <a:ahLst/>
                <a:cxnLst>
                  <a:cxn ang="T10">
                    <a:pos x="T0" y="T1"/>
                  </a:cxn>
                  <a:cxn ang="T11">
                    <a:pos x="T2" y="T3"/>
                  </a:cxn>
                  <a:cxn ang="T12">
                    <a:pos x="T4" y="T5"/>
                  </a:cxn>
                  <a:cxn ang="T13">
                    <a:pos x="T6" y="T7"/>
                  </a:cxn>
                  <a:cxn ang="T14">
                    <a:pos x="T8" y="T9"/>
                  </a:cxn>
                </a:cxnLst>
                <a:rect l="T15" t="T16" r="T17" b="T18"/>
                <a:pathLst>
                  <a:path w="83" h="966">
                    <a:moveTo>
                      <a:pt x="0" y="9"/>
                    </a:moveTo>
                    <a:lnTo>
                      <a:pt x="81" y="0"/>
                    </a:lnTo>
                    <a:lnTo>
                      <a:pt x="83" y="966"/>
                    </a:lnTo>
                    <a:lnTo>
                      <a:pt x="0" y="927"/>
                    </a:lnTo>
                    <a:lnTo>
                      <a:pt x="0" y="9"/>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67" name="Freeform 66"/>
              <p:cNvSpPr>
                <a:spLocks/>
              </p:cNvSpPr>
              <p:nvPr/>
            </p:nvSpPr>
            <p:spPr bwMode="auto">
              <a:xfrm>
                <a:off x="3003" y="1231"/>
                <a:ext cx="7" cy="219"/>
              </a:xfrm>
              <a:custGeom>
                <a:avLst/>
                <a:gdLst>
                  <a:gd name="T0" fmla="*/ 0 w 26"/>
                  <a:gd name="T1" fmla="*/ 0 h 714"/>
                  <a:gd name="T2" fmla="*/ 2 w 26"/>
                  <a:gd name="T3" fmla="*/ 1 h 714"/>
                  <a:gd name="T4" fmla="*/ 2 w 26"/>
                  <a:gd name="T5" fmla="*/ 67 h 714"/>
                  <a:gd name="T6" fmla="*/ 0 w 26"/>
                  <a:gd name="T7" fmla="*/ 67 h 714"/>
                  <a:gd name="T8" fmla="*/ 0 w 26"/>
                  <a:gd name="T9" fmla="*/ 0 h 714"/>
                  <a:gd name="T10" fmla="*/ 0 60000 65536"/>
                  <a:gd name="T11" fmla="*/ 0 60000 65536"/>
                  <a:gd name="T12" fmla="*/ 0 60000 65536"/>
                  <a:gd name="T13" fmla="*/ 0 60000 65536"/>
                  <a:gd name="T14" fmla="*/ 0 60000 65536"/>
                  <a:gd name="T15" fmla="*/ 0 w 26"/>
                  <a:gd name="T16" fmla="*/ 0 h 714"/>
                  <a:gd name="T17" fmla="*/ 26 w 26"/>
                  <a:gd name="T18" fmla="*/ 714 h 714"/>
                </a:gdLst>
                <a:ahLst/>
                <a:cxnLst>
                  <a:cxn ang="T10">
                    <a:pos x="T0" y="T1"/>
                  </a:cxn>
                  <a:cxn ang="T11">
                    <a:pos x="T2" y="T3"/>
                  </a:cxn>
                  <a:cxn ang="T12">
                    <a:pos x="T4" y="T5"/>
                  </a:cxn>
                  <a:cxn ang="T13">
                    <a:pos x="T6" y="T7"/>
                  </a:cxn>
                  <a:cxn ang="T14">
                    <a:pos x="T8" y="T9"/>
                  </a:cxn>
                </a:cxnLst>
                <a:rect l="T15" t="T16" r="T17" b="T18"/>
                <a:pathLst>
                  <a:path w="26" h="714">
                    <a:moveTo>
                      <a:pt x="0" y="0"/>
                    </a:moveTo>
                    <a:lnTo>
                      <a:pt x="26" y="5"/>
                    </a:lnTo>
                    <a:lnTo>
                      <a:pt x="26" y="709"/>
                    </a:lnTo>
                    <a:lnTo>
                      <a:pt x="0" y="714"/>
                    </a:lnTo>
                    <a:lnTo>
                      <a:pt x="0" y="0"/>
                    </a:lnTo>
                    <a:close/>
                  </a:path>
                </a:pathLst>
              </a:custGeom>
              <a:solidFill>
                <a:srgbClr val="B358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68" name="Freeform 67"/>
              <p:cNvSpPr>
                <a:spLocks/>
              </p:cNvSpPr>
              <p:nvPr/>
            </p:nvSpPr>
            <p:spPr bwMode="auto">
              <a:xfrm>
                <a:off x="3003" y="1449"/>
                <a:ext cx="87" cy="42"/>
              </a:xfrm>
              <a:custGeom>
                <a:avLst/>
                <a:gdLst>
                  <a:gd name="T0" fmla="*/ 0 w 301"/>
                  <a:gd name="T1" fmla="*/ 1 h 138"/>
                  <a:gd name="T2" fmla="*/ 2 w 301"/>
                  <a:gd name="T3" fmla="*/ 0 h 138"/>
                  <a:gd name="T4" fmla="*/ 25 w 301"/>
                  <a:gd name="T5" fmla="*/ 11 h 138"/>
                  <a:gd name="T6" fmla="*/ 25 w 301"/>
                  <a:gd name="T7" fmla="*/ 13 h 138"/>
                  <a:gd name="T8" fmla="*/ 0 w 301"/>
                  <a:gd name="T9" fmla="*/ 1 h 138"/>
                  <a:gd name="T10" fmla="*/ 0 60000 65536"/>
                  <a:gd name="T11" fmla="*/ 0 60000 65536"/>
                  <a:gd name="T12" fmla="*/ 0 60000 65536"/>
                  <a:gd name="T13" fmla="*/ 0 60000 65536"/>
                  <a:gd name="T14" fmla="*/ 0 60000 65536"/>
                  <a:gd name="T15" fmla="*/ 0 w 301"/>
                  <a:gd name="T16" fmla="*/ 0 h 138"/>
                  <a:gd name="T17" fmla="*/ 301 w 301"/>
                  <a:gd name="T18" fmla="*/ 138 h 138"/>
                </a:gdLst>
                <a:ahLst/>
                <a:cxnLst>
                  <a:cxn ang="T10">
                    <a:pos x="T0" y="T1"/>
                  </a:cxn>
                  <a:cxn ang="T11">
                    <a:pos x="T2" y="T3"/>
                  </a:cxn>
                  <a:cxn ang="T12">
                    <a:pos x="T4" y="T5"/>
                  </a:cxn>
                  <a:cxn ang="T13">
                    <a:pos x="T6" y="T7"/>
                  </a:cxn>
                  <a:cxn ang="T14">
                    <a:pos x="T8" y="T9"/>
                  </a:cxn>
                </a:cxnLst>
                <a:rect l="T15" t="T16" r="T17" b="T18"/>
                <a:pathLst>
                  <a:path w="301" h="138">
                    <a:moveTo>
                      <a:pt x="0" y="5"/>
                    </a:moveTo>
                    <a:lnTo>
                      <a:pt x="26" y="0"/>
                    </a:lnTo>
                    <a:lnTo>
                      <a:pt x="301" y="116"/>
                    </a:lnTo>
                    <a:lnTo>
                      <a:pt x="301" y="138"/>
                    </a:lnTo>
                    <a:lnTo>
                      <a:pt x="0" y="5"/>
                    </a:lnTo>
                    <a:close/>
                  </a:path>
                </a:pathLst>
              </a:custGeom>
              <a:solidFill>
                <a:srgbClr val="FFAD2C"/>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69" name="Freeform 68"/>
              <p:cNvSpPr>
                <a:spLocks/>
              </p:cNvSpPr>
              <p:nvPr/>
            </p:nvSpPr>
            <p:spPr bwMode="auto">
              <a:xfrm>
                <a:off x="2975" y="1438"/>
                <a:ext cx="139" cy="77"/>
              </a:xfrm>
              <a:custGeom>
                <a:avLst/>
                <a:gdLst>
                  <a:gd name="T0" fmla="*/ 0 w 480"/>
                  <a:gd name="T1" fmla="*/ 0 h 251"/>
                  <a:gd name="T2" fmla="*/ 0 w 480"/>
                  <a:gd name="T3" fmla="*/ 3 h 251"/>
                  <a:gd name="T4" fmla="*/ 40 w 480"/>
                  <a:gd name="T5" fmla="*/ 24 h 251"/>
                  <a:gd name="T6" fmla="*/ 40 w 480"/>
                  <a:gd name="T7" fmla="*/ 20 h 251"/>
                  <a:gd name="T8" fmla="*/ 0 w 480"/>
                  <a:gd name="T9" fmla="*/ 0 h 251"/>
                  <a:gd name="T10" fmla="*/ 0 60000 65536"/>
                  <a:gd name="T11" fmla="*/ 0 60000 65536"/>
                  <a:gd name="T12" fmla="*/ 0 60000 65536"/>
                  <a:gd name="T13" fmla="*/ 0 60000 65536"/>
                  <a:gd name="T14" fmla="*/ 0 60000 65536"/>
                  <a:gd name="T15" fmla="*/ 0 w 480"/>
                  <a:gd name="T16" fmla="*/ 0 h 251"/>
                  <a:gd name="T17" fmla="*/ 480 w 480"/>
                  <a:gd name="T18" fmla="*/ 251 h 251"/>
                </a:gdLst>
                <a:ahLst/>
                <a:cxnLst>
                  <a:cxn ang="T10">
                    <a:pos x="T0" y="T1"/>
                  </a:cxn>
                  <a:cxn ang="T11">
                    <a:pos x="T2" y="T3"/>
                  </a:cxn>
                  <a:cxn ang="T12">
                    <a:pos x="T4" y="T5"/>
                  </a:cxn>
                  <a:cxn ang="T13">
                    <a:pos x="T6" y="T7"/>
                  </a:cxn>
                  <a:cxn ang="T14">
                    <a:pos x="T8" y="T9"/>
                  </a:cxn>
                </a:cxnLst>
                <a:rect l="T15" t="T16" r="T17" b="T18"/>
                <a:pathLst>
                  <a:path w="480" h="251">
                    <a:moveTo>
                      <a:pt x="0" y="0"/>
                    </a:moveTo>
                    <a:lnTo>
                      <a:pt x="0" y="32"/>
                    </a:lnTo>
                    <a:lnTo>
                      <a:pt x="480" y="251"/>
                    </a:lnTo>
                    <a:lnTo>
                      <a:pt x="480" y="207"/>
                    </a:lnTo>
                    <a:lnTo>
                      <a:pt x="0" y="0"/>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70" name="Freeform 69"/>
              <p:cNvSpPr>
                <a:spLocks/>
              </p:cNvSpPr>
              <p:nvPr/>
            </p:nvSpPr>
            <p:spPr bwMode="auto">
              <a:xfrm>
                <a:off x="3145" y="1452"/>
                <a:ext cx="131" cy="39"/>
              </a:xfrm>
              <a:custGeom>
                <a:avLst/>
                <a:gdLst>
                  <a:gd name="T0" fmla="*/ 38 w 456"/>
                  <a:gd name="T1" fmla="*/ 0 h 125"/>
                  <a:gd name="T2" fmla="*/ 35 w 456"/>
                  <a:gd name="T3" fmla="*/ 0 h 125"/>
                  <a:gd name="T4" fmla="*/ 0 w 456"/>
                  <a:gd name="T5" fmla="*/ 11 h 125"/>
                  <a:gd name="T6" fmla="*/ 0 w 456"/>
                  <a:gd name="T7" fmla="*/ 12 h 125"/>
                  <a:gd name="T8" fmla="*/ 38 w 456"/>
                  <a:gd name="T9" fmla="*/ 0 h 125"/>
                  <a:gd name="T10" fmla="*/ 0 60000 65536"/>
                  <a:gd name="T11" fmla="*/ 0 60000 65536"/>
                  <a:gd name="T12" fmla="*/ 0 60000 65536"/>
                  <a:gd name="T13" fmla="*/ 0 60000 65536"/>
                  <a:gd name="T14" fmla="*/ 0 60000 65536"/>
                  <a:gd name="T15" fmla="*/ 0 w 456"/>
                  <a:gd name="T16" fmla="*/ 0 h 125"/>
                  <a:gd name="T17" fmla="*/ 456 w 456"/>
                  <a:gd name="T18" fmla="*/ 125 h 125"/>
                </a:gdLst>
                <a:ahLst/>
                <a:cxnLst>
                  <a:cxn ang="T10">
                    <a:pos x="T0" y="T1"/>
                  </a:cxn>
                  <a:cxn ang="T11">
                    <a:pos x="T2" y="T3"/>
                  </a:cxn>
                  <a:cxn ang="T12">
                    <a:pos x="T4" y="T5"/>
                  </a:cxn>
                  <a:cxn ang="T13">
                    <a:pos x="T6" y="T7"/>
                  </a:cxn>
                  <a:cxn ang="T14">
                    <a:pos x="T8" y="T9"/>
                  </a:cxn>
                </a:cxnLst>
                <a:rect l="T15" t="T16" r="T17" b="T18"/>
                <a:pathLst>
                  <a:path w="456" h="125">
                    <a:moveTo>
                      <a:pt x="456" y="0"/>
                    </a:moveTo>
                    <a:lnTo>
                      <a:pt x="428" y="0"/>
                    </a:lnTo>
                    <a:lnTo>
                      <a:pt x="0" y="114"/>
                    </a:lnTo>
                    <a:lnTo>
                      <a:pt x="0" y="125"/>
                    </a:lnTo>
                    <a:lnTo>
                      <a:pt x="456" y="0"/>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71" name="Freeform 70"/>
              <p:cNvSpPr>
                <a:spLocks/>
              </p:cNvSpPr>
              <p:nvPr/>
            </p:nvSpPr>
            <p:spPr bwMode="auto">
              <a:xfrm>
                <a:off x="3144" y="1452"/>
                <a:ext cx="132" cy="52"/>
              </a:xfrm>
              <a:custGeom>
                <a:avLst/>
                <a:gdLst>
                  <a:gd name="T0" fmla="*/ 0 w 459"/>
                  <a:gd name="T1" fmla="*/ 12 h 167"/>
                  <a:gd name="T2" fmla="*/ 0 w 459"/>
                  <a:gd name="T3" fmla="*/ 16 h 167"/>
                  <a:gd name="T4" fmla="*/ 38 w 459"/>
                  <a:gd name="T5" fmla="*/ 3 h 167"/>
                  <a:gd name="T6" fmla="*/ 38 w 459"/>
                  <a:gd name="T7" fmla="*/ 0 h 167"/>
                  <a:gd name="T8" fmla="*/ 0 w 459"/>
                  <a:gd name="T9" fmla="*/ 12 h 167"/>
                  <a:gd name="T10" fmla="*/ 0 60000 65536"/>
                  <a:gd name="T11" fmla="*/ 0 60000 65536"/>
                  <a:gd name="T12" fmla="*/ 0 60000 65536"/>
                  <a:gd name="T13" fmla="*/ 0 60000 65536"/>
                  <a:gd name="T14" fmla="*/ 0 60000 65536"/>
                  <a:gd name="T15" fmla="*/ 0 w 459"/>
                  <a:gd name="T16" fmla="*/ 0 h 167"/>
                  <a:gd name="T17" fmla="*/ 459 w 459"/>
                  <a:gd name="T18" fmla="*/ 167 h 167"/>
                </a:gdLst>
                <a:ahLst/>
                <a:cxnLst>
                  <a:cxn ang="T10">
                    <a:pos x="T0" y="T1"/>
                  </a:cxn>
                  <a:cxn ang="T11">
                    <a:pos x="T2" y="T3"/>
                  </a:cxn>
                  <a:cxn ang="T12">
                    <a:pos x="T4" y="T5"/>
                  </a:cxn>
                  <a:cxn ang="T13">
                    <a:pos x="T6" y="T7"/>
                  </a:cxn>
                  <a:cxn ang="T14">
                    <a:pos x="T8" y="T9"/>
                  </a:cxn>
                </a:cxnLst>
                <a:rect l="T15" t="T16" r="T17" b="T18"/>
                <a:pathLst>
                  <a:path w="459" h="167">
                    <a:moveTo>
                      <a:pt x="0" y="124"/>
                    </a:moveTo>
                    <a:lnTo>
                      <a:pt x="0" y="167"/>
                    </a:lnTo>
                    <a:lnTo>
                      <a:pt x="459" y="31"/>
                    </a:lnTo>
                    <a:lnTo>
                      <a:pt x="459" y="0"/>
                    </a:lnTo>
                    <a:lnTo>
                      <a:pt x="0" y="124"/>
                    </a:lnTo>
                    <a:close/>
                  </a:path>
                </a:pathLst>
              </a:custGeom>
              <a:solidFill>
                <a:srgbClr val="B358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72" name="Freeform 71"/>
              <p:cNvSpPr>
                <a:spLocks/>
              </p:cNvSpPr>
              <p:nvPr/>
            </p:nvSpPr>
            <p:spPr bwMode="auto">
              <a:xfrm>
                <a:off x="3344" y="1311"/>
                <a:ext cx="126" cy="232"/>
              </a:xfrm>
              <a:custGeom>
                <a:avLst/>
                <a:gdLst>
                  <a:gd name="T0" fmla="*/ 0 w 439"/>
                  <a:gd name="T1" fmla="*/ 71 h 755"/>
                  <a:gd name="T2" fmla="*/ 0 w 439"/>
                  <a:gd name="T3" fmla="*/ 4 h 755"/>
                  <a:gd name="T4" fmla="*/ 36 w 439"/>
                  <a:gd name="T5" fmla="*/ 0 h 755"/>
                  <a:gd name="T6" fmla="*/ 36 w 439"/>
                  <a:gd name="T7" fmla="*/ 52 h 755"/>
                  <a:gd name="T8" fmla="*/ 0 w 439"/>
                  <a:gd name="T9" fmla="*/ 71 h 755"/>
                  <a:gd name="T10" fmla="*/ 0 60000 65536"/>
                  <a:gd name="T11" fmla="*/ 0 60000 65536"/>
                  <a:gd name="T12" fmla="*/ 0 60000 65536"/>
                  <a:gd name="T13" fmla="*/ 0 60000 65536"/>
                  <a:gd name="T14" fmla="*/ 0 60000 65536"/>
                  <a:gd name="T15" fmla="*/ 0 w 439"/>
                  <a:gd name="T16" fmla="*/ 0 h 755"/>
                  <a:gd name="T17" fmla="*/ 439 w 439"/>
                  <a:gd name="T18" fmla="*/ 755 h 755"/>
                </a:gdLst>
                <a:ahLst/>
                <a:cxnLst>
                  <a:cxn ang="T10">
                    <a:pos x="T0" y="T1"/>
                  </a:cxn>
                  <a:cxn ang="T11">
                    <a:pos x="T2" y="T3"/>
                  </a:cxn>
                  <a:cxn ang="T12">
                    <a:pos x="T4" y="T5"/>
                  </a:cxn>
                  <a:cxn ang="T13">
                    <a:pos x="T6" y="T7"/>
                  </a:cxn>
                  <a:cxn ang="T14">
                    <a:pos x="T8" y="T9"/>
                  </a:cxn>
                </a:cxnLst>
                <a:rect l="T15" t="T16" r="T17" b="T18"/>
                <a:pathLst>
                  <a:path w="439" h="755">
                    <a:moveTo>
                      <a:pt x="0" y="755"/>
                    </a:moveTo>
                    <a:lnTo>
                      <a:pt x="0" y="42"/>
                    </a:lnTo>
                    <a:lnTo>
                      <a:pt x="439" y="0"/>
                    </a:lnTo>
                    <a:lnTo>
                      <a:pt x="439" y="547"/>
                    </a:lnTo>
                    <a:lnTo>
                      <a:pt x="0" y="755"/>
                    </a:lnTo>
                    <a:close/>
                  </a:path>
                </a:pathLst>
              </a:custGeom>
              <a:solidFill>
                <a:srgbClr val="B358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73" name="Freeform 72"/>
              <p:cNvSpPr>
                <a:spLocks/>
              </p:cNvSpPr>
              <p:nvPr/>
            </p:nvSpPr>
            <p:spPr bwMode="auto">
              <a:xfrm>
                <a:off x="3234" y="1307"/>
                <a:ext cx="236" cy="17"/>
              </a:xfrm>
              <a:custGeom>
                <a:avLst/>
                <a:gdLst>
                  <a:gd name="T0" fmla="*/ 31 w 819"/>
                  <a:gd name="T1" fmla="*/ 5 h 59"/>
                  <a:gd name="T2" fmla="*/ 68 w 819"/>
                  <a:gd name="T3" fmla="*/ 1 h 59"/>
                  <a:gd name="T4" fmla="*/ 35 w 819"/>
                  <a:gd name="T5" fmla="*/ 0 h 59"/>
                  <a:gd name="T6" fmla="*/ 0 w 819"/>
                  <a:gd name="T7" fmla="*/ 3 h 59"/>
                  <a:gd name="T8" fmla="*/ 31 w 819"/>
                  <a:gd name="T9" fmla="*/ 5 h 59"/>
                  <a:gd name="T10" fmla="*/ 0 60000 65536"/>
                  <a:gd name="T11" fmla="*/ 0 60000 65536"/>
                  <a:gd name="T12" fmla="*/ 0 60000 65536"/>
                  <a:gd name="T13" fmla="*/ 0 60000 65536"/>
                  <a:gd name="T14" fmla="*/ 0 60000 65536"/>
                  <a:gd name="T15" fmla="*/ 0 w 819"/>
                  <a:gd name="T16" fmla="*/ 0 h 59"/>
                  <a:gd name="T17" fmla="*/ 819 w 819"/>
                  <a:gd name="T18" fmla="*/ 59 h 59"/>
                </a:gdLst>
                <a:ahLst/>
                <a:cxnLst>
                  <a:cxn ang="T10">
                    <a:pos x="T0" y="T1"/>
                  </a:cxn>
                  <a:cxn ang="T11">
                    <a:pos x="T2" y="T3"/>
                  </a:cxn>
                  <a:cxn ang="T12">
                    <a:pos x="T4" y="T5"/>
                  </a:cxn>
                  <a:cxn ang="T13">
                    <a:pos x="T6" y="T7"/>
                  </a:cxn>
                  <a:cxn ang="T14">
                    <a:pos x="T8" y="T9"/>
                  </a:cxn>
                </a:cxnLst>
                <a:rect l="T15" t="T16" r="T17" b="T18"/>
                <a:pathLst>
                  <a:path w="819" h="59">
                    <a:moveTo>
                      <a:pt x="380" y="59"/>
                    </a:moveTo>
                    <a:lnTo>
                      <a:pt x="819" y="17"/>
                    </a:lnTo>
                    <a:lnTo>
                      <a:pt x="418" y="0"/>
                    </a:lnTo>
                    <a:lnTo>
                      <a:pt x="0" y="30"/>
                    </a:lnTo>
                    <a:lnTo>
                      <a:pt x="380" y="59"/>
                    </a:lnTo>
                    <a:close/>
                  </a:path>
                </a:pathLst>
              </a:custGeom>
              <a:solidFill>
                <a:srgbClr val="FFAD2C"/>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74" name="Freeform 73"/>
              <p:cNvSpPr>
                <a:spLocks/>
              </p:cNvSpPr>
              <p:nvPr/>
            </p:nvSpPr>
            <p:spPr bwMode="auto">
              <a:xfrm>
                <a:off x="3234" y="1316"/>
                <a:ext cx="110" cy="227"/>
              </a:xfrm>
              <a:custGeom>
                <a:avLst/>
                <a:gdLst>
                  <a:gd name="T0" fmla="*/ 0 w 380"/>
                  <a:gd name="T1" fmla="*/ 0 h 742"/>
                  <a:gd name="T2" fmla="*/ 0 w 380"/>
                  <a:gd name="T3" fmla="*/ 57 h 742"/>
                  <a:gd name="T4" fmla="*/ 32 w 380"/>
                  <a:gd name="T5" fmla="*/ 69 h 742"/>
                  <a:gd name="T6" fmla="*/ 32 w 380"/>
                  <a:gd name="T7" fmla="*/ 3 h 742"/>
                  <a:gd name="T8" fmla="*/ 0 w 380"/>
                  <a:gd name="T9" fmla="*/ 0 h 742"/>
                  <a:gd name="T10" fmla="*/ 0 60000 65536"/>
                  <a:gd name="T11" fmla="*/ 0 60000 65536"/>
                  <a:gd name="T12" fmla="*/ 0 60000 65536"/>
                  <a:gd name="T13" fmla="*/ 0 60000 65536"/>
                  <a:gd name="T14" fmla="*/ 0 60000 65536"/>
                  <a:gd name="T15" fmla="*/ 0 w 380"/>
                  <a:gd name="T16" fmla="*/ 0 h 742"/>
                  <a:gd name="T17" fmla="*/ 380 w 380"/>
                  <a:gd name="T18" fmla="*/ 742 h 742"/>
                </a:gdLst>
                <a:ahLst/>
                <a:cxnLst>
                  <a:cxn ang="T10">
                    <a:pos x="T0" y="T1"/>
                  </a:cxn>
                  <a:cxn ang="T11">
                    <a:pos x="T2" y="T3"/>
                  </a:cxn>
                  <a:cxn ang="T12">
                    <a:pos x="T4" y="T5"/>
                  </a:cxn>
                  <a:cxn ang="T13">
                    <a:pos x="T6" y="T7"/>
                  </a:cxn>
                  <a:cxn ang="T14">
                    <a:pos x="T8" y="T9"/>
                  </a:cxn>
                </a:cxnLst>
                <a:rect l="T15" t="T16" r="T17" b="T18"/>
                <a:pathLst>
                  <a:path w="380" h="742">
                    <a:moveTo>
                      <a:pt x="0" y="0"/>
                    </a:moveTo>
                    <a:lnTo>
                      <a:pt x="0" y="609"/>
                    </a:lnTo>
                    <a:lnTo>
                      <a:pt x="380" y="742"/>
                    </a:lnTo>
                    <a:lnTo>
                      <a:pt x="380" y="29"/>
                    </a:lnTo>
                    <a:lnTo>
                      <a:pt x="0" y="0"/>
                    </a:lnTo>
                    <a:close/>
                  </a:path>
                </a:pathLst>
              </a:custGeom>
              <a:solidFill>
                <a:srgbClr val="DB7D00"/>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75" name="Freeform 74"/>
              <p:cNvSpPr>
                <a:spLocks/>
              </p:cNvSpPr>
              <p:nvPr/>
            </p:nvSpPr>
            <p:spPr bwMode="auto">
              <a:xfrm>
                <a:off x="3128" y="1417"/>
                <a:ext cx="191" cy="51"/>
              </a:xfrm>
              <a:custGeom>
                <a:avLst/>
                <a:gdLst>
                  <a:gd name="T0" fmla="*/ 0 w 658"/>
                  <a:gd name="T1" fmla="*/ 6 h 167"/>
                  <a:gd name="T2" fmla="*/ 26 w 658"/>
                  <a:gd name="T3" fmla="*/ 0 h 167"/>
                  <a:gd name="T4" fmla="*/ 55 w 658"/>
                  <a:gd name="T5" fmla="*/ 7 h 167"/>
                  <a:gd name="T6" fmla="*/ 28 w 658"/>
                  <a:gd name="T7" fmla="*/ 16 h 167"/>
                  <a:gd name="T8" fmla="*/ 0 w 658"/>
                  <a:gd name="T9" fmla="*/ 6 h 167"/>
                  <a:gd name="T10" fmla="*/ 0 60000 65536"/>
                  <a:gd name="T11" fmla="*/ 0 60000 65536"/>
                  <a:gd name="T12" fmla="*/ 0 60000 65536"/>
                  <a:gd name="T13" fmla="*/ 0 60000 65536"/>
                  <a:gd name="T14" fmla="*/ 0 60000 65536"/>
                  <a:gd name="T15" fmla="*/ 0 w 658"/>
                  <a:gd name="T16" fmla="*/ 0 h 167"/>
                  <a:gd name="T17" fmla="*/ 658 w 658"/>
                  <a:gd name="T18" fmla="*/ 167 h 167"/>
                </a:gdLst>
                <a:ahLst/>
                <a:cxnLst>
                  <a:cxn ang="T10">
                    <a:pos x="T0" y="T1"/>
                  </a:cxn>
                  <a:cxn ang="T11">
                    <a:pos x="T2" y="T3"/>
                  </a:cxn>
                  <a:cxn ang="T12">
                    <a:pos x="T4" y="T5"/>
                  </a:cxn>
                  <a:cxn ang="T13">
                    <a:pos x="T6" y="T7"/>
                  </a:cxn>
                  <a:cxn ang="T14">
                    <a:pos x="T8" y="T9"/>
                  </a:cxn>
                </a:cxnLst>
                <a:rect l="T15" t="T16" r="T17" b="T18"/>
                <a:pathLst>
                  <a:path w="658" h="167">
                    <a:moveTo>
                      <a:pt x="0" y="65"/>
                    </a:moveTo>
                    <a:lnTo>
                      <a:pt x="303" y="0"/>
                    </a:lnTo>
                    <a:lnTo>
                      <a:pt x="658" y="75"/>
                    </a:lnTo>
                    <a:lnTo>
                      <a:pt x="326" y="167"/>
                    </a:lnTo>
                    <a:lnTo>
                      <a:pt x="0" y="65"/>
                    </a:lnTo>
                    <a:close/>
                  </a:path>
                </a:pathLst>
              </a:custGeom>
              <a:solidFill>
                <a:srgbClr val="E0C5B5"/>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76" name="Freeform 75"/>
              <p:cNvSpPr>
                <a:spLocks/>
              </p:cNvSpPr>
              <p:nvPr/>
            </p:nvSpPr>
            <p:spPr bwMode="auto">
              <a:xfrm>
                <a:off x="3128" y="1437"/>
                <a:ext cx="95" cy="148"/>
              </a:xfrm>
              <a:custGeom>
                <a:avLst/>
                <a:gdLst>
                  <a:gd name="T0" fmla="*/ 0 w 326"/>
                  <a:gd name="T1" fmla="*/ 0 h 481"/>
                  <a:gd name="T2" fmla="*/ 28 w 326"/>
                  <a:gd name="T3" fmla="*/ 10 h 481"/>
                  <a:gd name="T4" fmla="*/ 28 w 326"/>
                  <a:gd name="T5" fmla="*/ 46 h 481"/>
                  <a:gd name="T6" fmla="*/ 0 w 326"/>
                  <a:gd name="T7" fmla="*/ 31 h 481"/>
                  <a:gd name="T8" fmla="*/ 0 w 326"/>
                  <a:gd name="T9" fmla="*/ 0 h 481"/>
                  <a:gd name="T10" fmla="*/ 0 60000 65536"/>
                  <a:gd name="T11" fmla="*/ 0 60000 65536"/>
                  <a:gd name="T12" fmla="*/ 0 60000 65536"/>
                  <a:gd name="T13" fmla="*/ 0 60000 65536"/>
                  <a:gd name="T14" fmla="*/ 0 60000 65536"/>
                  <a:gd name="T15" fmla="*/ 0 w 326"/>
                  <a:gd name="T16" fmla="*/ 0 h 481"/>
                  <a:gd name="T17" fmla="*/ 326 w 326"/>
                  <a:gd name="T18" fmla="*/ 481 h 481"/>
                </a:gdLst>
                <a:ahLst/>
                <a:cxnLst>
                  <a:cxn ang="T10">
                    <a:pos x="T0" y="T1"/>
                  </a:cxn>
                  <a:cxn ang="T11">
                    <a:pos x="T2" y="T3"/>
                  </a:cxn>
                  <a:cxn ang="T12">
                    <a:pos x="T4" y="T5"/>
                  </a:cxn>
                  <a:cxn ang="T13">
                    <a:pos x="T6" y="T7"/>
                  </a:cxn>
                  <a:cxn ang="T14">
                    <a:pos x="T8" y="T9"/>
                  </a:cxn>
                </a:cxnLst>
                <a:rect l="T15" t="T16" r="T17" b="T18"/>
                <a:pathLst>
                  <a:path w="326" h="481">
                    <a:moveTo>
                      <a:pt x="0" y="0"/>
                    </a:moveTo>
                    <a:lnTo>
                      <a:pt x="326" y="102"/>
                    </a:lnTo>
                    <a:lnTo>
                      <a:pt x="326" y="481"/>
                    </a:lnTo>
                    <a:lnTo>
                      <a:pt x="0" y="324"/>
                    </a:lnTo>
                    <a:lnTo>
                      <a:pt x="0" y="0"/>
                    </a:lnTo>
                    <a:close/>
                  </a:path>
                </a:pathLst>
              </a:custGeom>
              <a:solidFill>
                <a:srgbClr val="E0C5B5"/>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sp>
            <p:nvSpPr>
              <p:cNvPr id="77" name="Freeform 76"/>
              <p:cNvSpPr>
                <a:spLocks/>
              </p:cNvSpPr>
              <p:nvPr/>
            </p:nvSpPr>
            <p:spPr bwMode="auto">
              <a:xfrm>
                <a:off x="3223" y="1440"/>
                <a:ext cx="96" cy="145"/>
              </a:xfrm>
              <a:custGeom>
                <a:avLst/>
                <a:gdLst>
                  <a:gd name="T0" fmla="*/ 0 w 332"/>
                  <a:gd name="T1" fmla="*/ 9 h 471"/>
                  <a:gd name="T2" fmla="*/ 28 w 332"/>
                  <a:gd name="T3" fmla="*/ 0 h 471"/>
                  <a:gd name="T4" fmla="*/ 28 w 332"/>
                  <a:gd name="T5" fmla="*/ 30 h 471"/>
                  <a:gd name="T6" fmla="*/ 0 w 332"/>
                  <a:gd name="T7" fmla="*/ 45 h 471"/>
                  <a:gd name="T8" fmla="*/ 0 w 332"/>
                  <a:gd name="T9" fmla="*/ 9 h 471"/>
                  <a:gd name="T10" fmla="*/ 0 60000 65536"/>
                  <a:gd name="T11" fmla="*/ 0 60000 65536"/>
                  <a:gd name="T12" fmla="*/ 0 60000 65536"/>
                  <a:gd name="T13" fmla="*/ 0 60000 65536"/>
                  <a:gd name="T14" fmla="*/ 0 60000 65536"/>
                  <a:gd name="T15" fmla="*/ 0 w 332"/>
                  <a:gd name="T16" fmla="*/ 0 h 471"/>
                  <a:gd name="T17" fmla="*/ 332 w 332"/>
                  <a:gd name="T18" fmla="*/ 471 h 471"/>
                </a:gdLst>
                <a:ahLst/>
                <a:cxnLst>
                  <a:cxn ang="T10">
                    <a:pos x="T0" y="T1"/>
                  </a:cxn>
                  <a:cxn ang="T11">
                    <a:pos x="T2" y="T3"/>
                  </a:cxn>
                  <a:cxn ang="T12">
                    <a:pos x="T4" y="T5"/>
                  </a:cxn>
                  <a:cxn ang="T13">
                    <a:pos x="T6" y="T7"/>
                  </a:cxn>
                  <a:cxn ang="T14">
                    <a:pos x="T8" y="T9"/>
                  </a:cxn>
                </a:cxnLst>
                <a:rect l="T15" t="T16" r="T17" b="T18"/>
                <a:pathLst>
                  <a:path w="332" h="471">
                    <a:moveTo>
                      <a:pt x="0" y="92"/>
                    </a:moveTo>
                    <a:lnTo>
                      <a:pt x="332" y="0"/>
                    </a:lnTo>
                    <a:lnTo>
                      <a:pt x="332" y="314"/>
                    </a:lnTo>
                    <a:lnTo>
                      <a:pt x="0" y="471"/>
                    </a:lnTo>
                    <a:lnTo>
                      <a:pt x="0" y="92"/>
                    </a:lnTo>
                    <a:close/>
                  </a:path>
                </a:pathLst>
              </a:custGeom>
              <a:solidFill>
                <a:srgbClr val="B7908B"/>
              </a:solidFill>
              <a:ln w="9525">
                <a:solidFill>
                  <a:srgbClr val="000000"/>
                </a:solidFill>
                <a:round/>
                <a:headEnd/>
                <a:tailEnd/>
              </a:ln>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dirty="0"/>
              </a:p>
            </p:txBody>
          </p:sp>
        </p:grpSp>
        <p:sp>
          <p:nvSpPr>
            <p:cNvPr id="18" name="Line 71"/>
            <p:cNvSpPr>
              <a:spLocks noChangeShapeType="1"/>
            </p:cNvSpPr>
            <p:nvPr/>
          </p:nvSpPr>
          <p:spPr bwMode="auto">
            <a:xfrm>
              <a:off x="4728755" y="3836099"/>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9" name="Line 8"/>
            <p:cNvSpPr>
              <a:spLocks noChangeShapeType="1"/>
            </p:cNvSpPr>
            <p:nvPr/>
          </p:nvSpPr>
          <p:spPr bwMode="auto">
            <a:xfrm>
              <a:off x="3280955" y="2490651"/>
              <a:ext cx="603068" cy="9215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20" name="Picture 15" descr="MCj0303571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42755" y="1978052"/>
              <a:ext cx="762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j03836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032705" y="4847625"/>
              <a:ext cx="823912"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2257697" y="2594827"/>
              <a:ext cx="1132115" cy="461665"/>
            </a:xfrm>
            <a:prstGeom prst="rect">
              <a:avLst/>
            </a:prstGeom>
            <a:noFill/>
          </p:spPr>
          <p:txBody>
            <a:bodyPr wrap="square" rtlCol="0">
              <a:spAutoFit/>
            </a:bodyPr>
            <a:lstStyle/>
            <a:p>
              <a:pPr algn="ctr"/>
              <a:r>
                <a:rPr lang="en-US" sz="1200" dirty="0" smtClean="0"/>
                <a:t>Raw material supplier</a:t>
              </a:r>
              <a:endParaRPr lang="en-US" sz="1200" dirty="0"/>
            </a:p>
          </p:txBody>
        </p:sp>
        <p:sp>
          <p:nvSpPr>
            <p:cNvPr id="23" name="TextBox 22"/>
            <p:cNvSpPr txBox="1"/>
            <p:nvPr/>
          </p:nvSpPr>
          <p:spPr>
            <a:xfrm>
              <a:off x="5016690" y="3326116"/>
              <a:ext cx="1109790" cy="330203"/>
            </a:xfrm>
            <a:prstGeom prst="rect">
              <a:avLst/>
            </a:prstGeom>
            <a:noFill/>
          </p:spPr>
          <p:txBody>
            <a:bodyPr wrap="square" rtlCol="0">
              <a:spAutoFit/>
            </a:bodyPr>
            <a:lstStyle/>
            <a:p>
              <a:pPr algn="ctr"/>
              <a:r>
                <a:rPr lang="en-US" sz="1200" dirty="0" smtClean="0"/>
                <a:t>CDC -&gt; DEPO</a:t>
              </a:r>
              <a:endParaRPr lang="en-US" sz="1200" dirty="0"/>
            </a:p>
          </p:txBody>
        </p:sp>
        <p:sp>
          <p:nvSpPr>
            <p:cNvPr id="24" name="TextBox 23"/>
            <p:cNvSpPr txBox="1"/>
            <p:nvPr/>
          </p:nvSpPr>
          <p:spPr>
            <a:xfrm>
              <a:off x="2267497" y="5461257"/>
              <a:ext cx="1132115" cy="461665"/>
            </a:xfrm>
            <a:prstGeom prst="rect">
              <a:avLst/>
            </a:prstGeom>
            <a:noFill/>
          </p:spPr>
          <p:txBody>
            <a:bodyPr wrap="square" rtlCol="0">
              <a:spAutoFit/>
            </a:bodyPr>
            <a:lstStyle/>
            <a:p>
              <a:pPr algn="ctr"/>
              <a:r>
                <a:rPr lang="en-US" sz="1200" dirty="0" smtClean="0"/>
                <a:t>Raw material supplier</a:t>
              </a:r>
              <a:endParaRPr lang="en-US" sz="1200" dirty="0"/>
            </a:p>
          </p:txBody>
        </p:sp>
        <p:sp>
          <p:nvSpPr>
            <p:cNvPr id="25" name="TextBox 24"/>
            <p:cNvSpPr txBox="1"/>
            <p:nvPr/>
          </p:nvSpPr>
          <p:spPr>
            <a:xfrm>
              <a:off x="2250390" y="4051577"/>
              <a:ext cx="1132115" cy="461665"/>
            </a:xfrm>
            <a:prstGeom prst="rect">
              <a:avLst/>
            </a:prstGeom>
            <a:noFill/>
          </p:spPr>
          <p:txBody>
            <a:bodyPr wrap="square" rtlCol="0">
              <a:spAutoFit/>
            </a:bodyPr>
            <a:lstStyle/>
            <a:p>
              <a:pPr algn="ctr"/>
              <a:r>
                <a:rPr lang="en-US" sz="1200" dirty="0" smtClean="0"/>
                <a:t>Raw material supplier</a:t>
              </a:r>
              <a:endParaRPr lang="en-US" sz="1200" dirty="0"/>
            </a:p>
          </p:txBody>
        </p:sp>
        <p:sp>
          <p:nvSpPr>
            <p:cNvPr id="26" name="TextBox 25"/>
            <p:cNvSpPr txBox="1"/>
            <p:nvPr/>
          </p:nvSpPr>
          <p:spPr>
            <a:xfrm>
              <a:off x="3622610" y="4077392"/>
              <a:ext cx="1158714" cy="301728"/>
            </a:xfrm>
            <a:prstGeom prst="rect">
              <a:avLst/>
            </a:prstGeom>
            <a:noFill/>
          </p:spPr>
          <p:txBody>
            <a:bodyPr wrap="square" rtlCol="0">
              <a:spAutoFit/>
            </a:bodyPr>
            <a:lstStyle/>
            <a:p>
              <a:pPr algn="ctr"/>
              <a:r>
                <a:rPr lang="en-US" sz="1200" dirty="0" smtClean="0"/>
                <a:t>Factories</a:t>
              </a:r>
              <a:endParaRPr lang="en-US" sz="1200" dirty="0"/>
            </a:p>
          </p:txBody>
        </p:sp>
        <p:sp>
          <p:nvSpPr>
            <p:cNvPr id="27" name="TextBox 26"/>
            <p:cNvSpPr txBox="1"/>
            <p:nvPr/>
          </p:nvSpPr>
          <p:spPr>
            <a:xfrm>
              <a:off x="6401916" y="3259813"/>
              <a:ext cx="1109790" cy="276999"/>
            </a:xfrm>
            <a:prstGeom prst="rect">
              <a:avLst/>
            </a:prstGeom>
            <a:noFill/>
          </p:spPr>
          <p:txBody>
            <a:bodyPr wrap="square" rtlCol="0">
              <a:spAutoFit/>
            </a:bodyPr>
            <a:lstStyle/>
            <a:p>
              <a:pPr algn="ctr"/>
              <a:r>
                <a:rPr lang="en-US" sz="1200" dirty="0" smtClean="0"/>
                <a:t>Retailers</a:t>
              </a:r>
              <a:endParaRPr lang="en-US" sz="1200" dirty="0"/>
            </a:p>
          </p:txBody>
        </p:sp>
        <p:sp>
          <p:nvSpPr>
            <p:cNvPr id="28" name="TextBox 27"/>
            <p:cNvSpPr txBox="1"/>
            <p:nvPr/>
          </p:nvSpPr>
          <p:spPr>
            <a:xfrm>
              <a:off x="6126480" y="4459953"/>
              <a:ext cx="1385226" cy="502880"/>
            </a:xfrm>
            <a:prstGeom prst="rect">
              <a:avLst/>
            </a:prstGeom>
            <a:noFill/>
          </p:spPr>
          <p:txBody>
            <a:bodyPr wrap="square" rtlCol="0">
              <a:spAutoFit/>
            </a:bodyPr>
            <a:lstStyle/>
            <a:p>
              <a:pPr algn="ctr"/>
              <a:r>
                <a:rPr lang="en-US" sz="1200" dirty="0" smtClean="0"/>
                <a:t>Online shop/</a:t>
              </a:r>
            </a:p>
            <a:p>
              <a:pPr algn="ctr"/>
              <a:r>
                <a:rPr lang="en-US" sz="1200" dirty="0" smtClean="0"/>
                <a:t>e-commerce</a:t>
              </a:r>
              <a:endParaRPr lang="en-US" sz="1200" dirty="0"/>
            </a:p>
          </p:txBody>
        </p:sp>
        <p:sp>
          <p:nvSpPr>
            <p:cNvPr id="29" name="TextBox 28"/>
            <p:cNvSpPr txBox="1"/>
            <p:nvPr/>
          </p:nvSpPr>
          <p:spPr>
            <a:xfrm>
              <a:off x="7938451" y="3181275"/>
              <a:ext cx="1109790" cy="276999"/>
            </a:xfrm>
            <a:prstGeom prst="rect">
              <a:avLst/>
            </a:prstGeom>
            <a:noFill/>
          </p:spPr>
          <p:txBody>
            <a:bodyPr wrap="square" rtlCol="0">
              <a:spAutoFit/>
            </a:bodyPr>
            <a:lstStyle/>
            <a:p>
              <a:pPr algn="ctr"/>
              <a:r>
                <a:rPr lang="en-US" sz="1200" dirty="0" smtClean="0"/>
                <a:t>Consumer</a:t>
              </a:r>
              <a:endParaRPr lang="en-US" sz="1200" dirty="0"/>
            </a:p>
          </p:txBody>
        </p:sp>
        <p:sp>
          <p:nvSpPr>
            <p:cNvPr id="30" name="TextBox 29"/>
            <p:cNvSpPr txBox="1"/>
            <p:nvPr/>
          </p:nvSpPr>
          <p:spPr>
            <a:xfrm>
              <a:off x="7938451" y="4608584"/>
              <a:ext cx="1109790" cy="276999"/>
            </a:xfrm>
            <a:prstGeom prst="rect">
              <a:avLst/>
            </a:prstGeom>
            <a:noFill/>
          </p:spPr>
          <p:txBody>
            <a:bodyPr wrap="square" rtlCol="0">
              <a:spAutoFit/>
            </a:bodyPr>
            <a:lstStyle/>
            <a:p>
              <a:pPr algn="ctr"/>
              <a:r>
                <a:rPr lang="en-US" sz="1200" dirty="0" smtClean="0"/>
                <a:t>Consumer</a:t>
              </a:r>
              <a:endParaRPr lang="en-US" sz="1200" dirty="0"/>
            </a:p>
          </p:txBody>
        </p:sp>
      </p:grpSp>
      <p:grpSp>
        <p:nvGrpSpPr>
          <p:cNvPr id="78" name="Group 77"/>
          <p:cNvGrpSpPr/>
          <p:nvPr/>
        </p:nvGrpSpPr>
        <p:grpSpPr>
          <a:xfrm>
            <a:off x="6864664" y="2846820"/>
            <a:ext cx="4946885" cy="3390896"/>
            <a:chOff x="2069157" y="1140618"/>
            <a:chExt cx="7881095" cy="4655679"/>
          </a:xfrm>
        </p:grpSpPr>
        <p:sp>
          <p:nvSpPr>
            <p:cNvPr id="79" name="Freeform 78"/>
            <p:cNvSpPr>
              <a:spLocks/>
            </p:cNvSpPr>
            <p:nvPr/>
          </p:nvSpPr>
          <p:spPr bwMode="auto">
            <a:xfrm>
              <a:off x="4698802" y="1415256"/>
              <a:ext cx="1717675" cy="1870075"/>
            </a:xfrm>
            <a:custGeom>
              <a:avLst/>
              <a:gdLst>
                <a:gd name="T0" fmla="*/ 2147483647 w 1331"/>
                <a:gd name="T1" fmla="*/ 2147483647 h 1824"/>
                <a:gd name="T2" fmla="*/ 2147483647 w 1331"/>
                <a:gd name="T3" fmla="*/ 2147483647 h 1824"/>
                <a:gd name="T4" fmla="*/ 2147483647 w 1331"/>
                <a:gd name="T5" fmla="*/ 2147483647 h 1824"/>
                <a:gd name="T6" fmla="*/ 2147483647 w 1331"/>
                <a:gd name="T7" fmla="*/ 2147483647 h 1824"/>
                <a:gd name="T8" fmla="*/ 2147483647 w 1331"/>
                <a:gd name="T9" fmla="*/ 2147483647 h 1824"/>
                <a:gd name="T10" fmla="*/ 2147483647 w 1331"/>
                <a:gd name="T11" fmla="*/ 2147483647 h 1824"/>
                <a:gd name="T12" fmla="*/ 2147483647 w 1331"/>
                <a:gd name="T13" fmla="*/ 2147483647 h 1824"/>
                <a:gd name="T14" fmla="*/ 2147483647 w 1331"/>
                <a:gd name="T15" fmla="*/ 2147483647 h 1824"/>
                <a:gd name="T16" fmla="*/ 2147483647 w 1331"/>
                <a:gd name="T17" fmla="*/ 2147483647 h 1824"/>
                <a:gd name="T18" fmla="*/ 2147483647 w 1331"/>
                <a:gd name="T19" fmla="*/ 2147483647 h 1824"/>
                <a:gd name="T20" fmla="*/ 2147483647 w 1331"/>
                <a:gd name="T21" fmla="*/ 2147483647 h 1824"/>
                <a:gd name="T22" fmla="*/ 2147483647 w 1331"/>
                <a:gd name="T23" fmla="*/ 2147483647 h 1824"/>
                <a:gd name="T24" fmla="*/ 2147483647 w 1331"/>
                <a:gd name="T25" fmla="*/ 2147483647 h 1824"/>
                <a:gd name="T26" fmla="*/ 2147483647 w 1331"/>
                <a:gd name="T27" fmla="*/ 2147483647 h 1824"/>
                <a:gd name="T28" fmla="*/ 2147483647 w 1331"/>
                <a:gd name="T29" fmla="*/ 2147483647 h 1824"/>
                <a:gd name="T30" fmla="*/ 2147483647 w 1331"/>
                <a:gd name="T31" fmla="*/ 2147483647 h 1824"/>
                <a:gd name="T32" fmla="*/ 2147483647 w 1331"/>
                <a:gd name="T33" fmla="*/ 2147483647 h 1824"/>
                <a:gd name="T34" fmla="*/ 2147483647 w 1331"/>
                <a:gd name="T35" fmla="*/ 2147483647 h 1824"/>
                <a:gd name="T36" fmla="*/ 2147483647 w 1331"/>
                <a:gd name="T37" fmla="*/ 2147483647 h 1824"/>
                <a:gd name="T38" fmla="*/ 2147483647 w 1331"/>
                <a:gd name="T39" fmla="*/ 2147483647 h 1824"/>
                <a:gd name="T40" fmla="*/ 2147483647 w 1331"/>
                <a:gd name="T41" fmla="*/ 2147483647 h 1824"/>
                <a:gd name="T42" fmla="*/ 2147483647 w 1331"/>
                <a:gd name="T43" fmla="*/ 2147483647 h 1824"/>
                <a:gd name="T44" fmla="*/ 2147483647 w 1331"/>
                <a:gd name="T45" fmla="*/ 2147483647 h 1824"/>
                <a:gd name="T46" fmla="*/ 2147483647 w 1331"/>
                <a:gd name="T47" fmla="*/ 2147483647 h 1824"/>
                <a:gd name="T48" fmla="*/ 2147483647 w 1331"/>
                <a:gd name="T49" fmla="*/ 2147483647 h 1824"/>
                <a:gd name="T50" fmla="*/ 2147483647 w 1331"/>
                <a:gd name="T51" fmla="*/ 2147483647 h 1824"/>
                <a:gd name="T52" fmla="*/ 2147483647 w 1331"/>
                <a:gd name="T53" fmla="*/ 2147483647 h 1824"/>
                <a:gd name="T54" fmla="*/ 2147483647 w 1331"/>
                <a:gd name="T55" fmla="*/ 2147483647 h 1824"/>
                <a:gd name="T56" fmla="*/ 2147483647 w 1331"/>
                <a:gd name="T57" fmla="*/ 2147483647 h 1824"/>
                <a:gd name="T58" fmla="*/ 2147483647 w 1331"/>
                <a:gd name="T59" fmla="*/ 2147483647 h 1824"/>
                <a:gd name="T60" fmla="*/ 2147483647 w 1331"/>
                <a:gd name="T61" fmla="*/ 2147483647 h 1824"/>
                <a:gd name="T62" fmla="*/ 2147483647 w 1331"/>
                <a:gd name="T63" fmla="*/ 2147483647 h 1824"/>
                <a:gd name="T64" fmla="*/ 2147483647 w 1331"/>
                <a:gd name="T65" fmla="*/ 2147483647 h 1824"/>
                <a:gd name="T66" fmla="*/ 2147483647 w 1331"/>
                <a:gd name="T67" fmla="*/ 2147483647 h 1824"/>
                <a:gd name="T68" fmla="*/ 2147483647 w 1331"/>
                <a:gd name="T69" fmla="*/ 2147483647 h 1824"/>
                <a:gd name="T70" fmla="*/ 2147483647 w 1331"/>
                <a:gd name="T71" fmla="*/ 2147483647 h 1824"/>
                <a:gd name="T72" fmla="*/ 2147483647 w 1331"/>
                <a:gd name="T73" fmla="*/ 2147483647 h 1824"/>
                <a:gd name="T74" fmla="*/ 2147483647 w 1331"/>
                <a:gd name="T75" fmla="*/ 2147483647 h 1824"/>
                <a:gd name="T76" fmla="*/ 2147483647 w 1331"/>
                <a:gd name="T77" fmla="*/ 2147483647 h 1824"/>
                <a:gd name="T78" fmla="*/ 2147483647 w 1331"/>
                <a:gd name="T79" fmla="*/ 2147483647 h 1824"/>
                <a:gd name="T80" fmla="*/ 2147483647 w 1331"/>
                <a:gd name="T81" fmla="*/ 2147483647 h 1824"/>
                <a:gd name="T82" fmla="*/ 2147483647 w 1331"/>
                <a:gd name="T83" fmla="*/ 2147483647 h 1824"/>
                <a:gd name="T84" fmla="*/ 2147483647 w 1331"/>
                <a:gd name="T85" fmla="*/ 2147483647 h 1824"/>
                <a:gd name="T86" fmla="*/ 2147483647 w 1331"/>
                <a:gd name="T87" fmla="*/ 2147483647 h 1824"/>
                <a:gd name="T88" fmla="*/ 2147483647 w 1331"/>
                <a:gd name="T89" fmla="*/ 2147483647 h 1824"/>
                <a:gd name="T90" fmla="*/ 2147483647 w 1331"/>
                <a:gd name="T91" fmla="*/ 2147483647 h 1824"/>
                <a:gd name="T92" fmla="*/ 2147483647 w 1331"/>
                <a:gd name="T93" fmla="*/ 2147483647 h 1824"/>
                <a:gd name="T94" fmla="*/ 2147483647 w 1331"/>
                <a:gd name="T95" fmla="*/ 2147483647 h 1824"/>
                <a:gd name="T96" fmla="*/ 2147483647 w 1331"/>
                <a:gd name="T97" fmla="*/ 2147483647 h 1824"/>
                <a:gd name="T98" fmla="*/ 2147483647 w 1331"/>
                <a:gd name="T99" fmla="*/ 2147483647 h 1824"/>
                <a:gd name="T100" fmla="*/ 2147483647 w 1331"/>
                <a:gd name="T101" fmla="*/ 2147483647 h 1824"/>
                <a:gd name="T102" fmla="*/ 2147483647 w 1331"/>
                <a:gd name="T103" fmla="*/ 2147483647 h 1824"/>
                <a:gd name="T104" fmla="*/ 2147483647 w 1331"/>
                <a:gd name="T105" fmla="*/ 2147483647 h 1824"/>
                <a:gd name="T106" fmla="*/ 2147483647 w 1331"/>
                <a:gd name="T107" fmla="*/ 2147483647 h 1824"/>
                <a:gd name="T108" fmla="*/ 2147483647 w 1331"/>
                <a:gd name="T109" fmla="*/ 2147483647 h 1824"/>
                <a:gd name="T110" fmla="*/ 2147483647 w 1331"/>
                <a:gd name="T111" fmla="*/ 2147483647 h 1824"/>
                <a:gd name="T112" fmla="*/ 2147483647 w 1331"/>
                <a:gd name="T113" fmla="*/ 2147483647 h 1824"/>
                <a:gd name="T114" fmla="*/ 2147483647 w 1331"/>
                <a:gd name="T115" fmla="*/ 2147483647 h 1824"/>
                <a:gd name="T116" fmla="*/ 2147483647 w 1331"/>
                <a:gd name="T117" fmla="*/ 2147483647 h 1824"/>
                <a:gd name="T118" fmla="*/ 2147483647 w 1331"/>
                <a:gd name="T119" fmla="*/ 2147483647 h 1824"/>
                <a:gd name="T120" fmla="*/ 2147483647 w 1331"/>
                <a:gd name="T121" fmla="*/ 2147483647 h 18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31"/>
                <a:gd name="T184" fmla="*/ 0 h 1824"/>
                <a:gd name="T185" fmla="*/ 1331 w 1331"/>
                <a:gd name="T186" fmla="*/ 1824 h 18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31" h="1824">
                  <a:moveTo>
                    <a:pt x="1108" y="59"/>
                  </a:moveTo>
                  <a:lnTo>
                    <a:pt x="1106" y="75"/>
                  </a:lnTo>
                  <a:lnTo>
                    <a:pt x="1106" y="86"/>
                  </a:lnTo>
                  <a:lnTo>
                    <a:pt x="1108" y="97"/>
                  </a:lnTo>
                  <a:lnTo>
                    <a:pt x="1113" y="104"/>
                  </a:lnTo>
                  <a:lnTo>
                    <a:pt x="1118" y="111"/>
                  </a:lnTo>
                  <a:lnTo>
                    <a:pt x="1124" y="116"/>
                  </a:lnTo>
                  <a:lnTo>
                    <a:pt x="1131" y="121"/>
                  </a:lnTo>
                  <a:lnTo>
                    <a:pt x="1139" y="124"/>
                  </a:lnTo>
                  <a:lnTo>
                    <a:pt x="1147" y="129"/>
                  </a:lnTo>
                  <a:lnTo>
                    <a:pt x="1155" y="133"/>
                  </a:lnTo>
                  <a:lnTo>
                    <a:pt x="1162" y="138"/>
                  </a:lnTo>
                  <a:lnTo>
                    <a:pt x="1170" y="143"/>
                  </a:lnTo>
                  <a:lnTo>
                    <a:pt x="1176" y="150"/>
                  </a:lnTo>
                  <a:lnTo>
                    <a:pt x="1183" y="157"/>
                  </a:lnTo>
                  <a:lnTo>
                    <a:pt x="1187" y="166"/>
                  </a:lnTo>
                  <a:lnTo>
                    <a:pt x="1191" y="177"/>
                  </a:lnTo>
                  <a:lnTo>
                    <a:pt x="1199" y="184"/>
                  </a:lnTo>
                  <a:lnTo>
                    <a:pt x="1207" y="190"/>
                  </a:lnTo>
                  <a:lnTo>
                    <a:pt x="1215" y="196"/>
                  </a:lnTo>
                  <a:lnTo>
                    <a:pt x="1224" y="201"/>
                  </a:lnTo>
                  <a:lnTo>
                    <a:pt x="1232" y="208"/>
                  </a:lnTo>
                  <a:lnTo>
                    <a:pt x="1240" y="214"/>
                  </a:lnTo>
                  <a:lnTo>
                    <a:pt x="1248" y="220"/>
                  </a:lnTo>
                  <a:lnTo>
                    <a:pt x="1258" y="225"/>
                  </a:lnTo>
                  <a:lnTo>
                    <a:pt x="1265" y="230"/>
                  </a:lnTo>
                  <a:lnTo>
                    <a:pt x="1274" y="235"/>
                  </a:lnTo>
                  <a:lnTo>
                    <a:pt x="1282" y="240"/>
                  </a:lnTo>
                  <a:lnTo>
                    <a:pt x="1292" y="243"/>
                  </a:lnTo>
                  <a:lnTo>
                    <a:pt x="1300" y="247"/>
                  </a:lnTo>
                  <a:lnTo>
                    <a:pt x="1310" y="250"/>
                  </a:lnTo>
                  <a:lnTo>
                    <a:pt x="1319" y="252"/>
                  </a:lnTo>
                  <a:lnTo>
                    <a:pt x="1330" y="254"/>
                  </a:lnTo>
                  <a:lnTo>
                    <a:pt x="1328" y="269"/>
                  </a:lnTo>
                  <a:lnTo>
                    <a:pt x="1328" y="280"/>
                  </a:lnTo>
                  <a:lnTo>
                    <a:pt x="1325" y="289"/>
                  </a:lnTo>
                  <a:lnTo>
                    <a:pt x="1322" y="295"/>
                  </a:lnTo>
                  <a:lnTo>
                    <a:pt x="1317" y="302"/>
                  </a:lnTo>
                  <a:lnTo>
                    <a:pt x="1313" y="305"/>
                  </a:lnTo>
                  <a:lnTo>
                    <a:pt x="1307" y="308"/>
                  </a:lnTo>
                  <a:lnTo>
                    <a:pt x="1302" y="309"/>
                  </a:lnTo>
                  <a:lnTo>
                    <a:pt x="1294" y="311"/>
                  </a:lnTo>
                  <a:lnTo>
                    <a:pt x="1288" y="312"/>
                  </a:lnTo>
                  <a:lnTo>
                    <a:pt x="1281" y="315"/>
                  </a:lnTo>
                  <a:lnTo>
                    <a:pt x="1275" y="315"/>
                  </a:lnTo>
                  <a:lnTo>
                    <a:pt x="1267" y="318"/>
                  </a:lnTo>
                  <a:lnTo>
                    <a:pt x="1261" y="320"/>
                  </a:lnTo>
                  <a:lnTo>
                    <a:pt x="1253" y="324"/>
                  </a:lnTo>
                  <a:lnTo>
                    <a:pt x="1248" y="327"/>
                  </a:lnTo>
                  <a:lnTo>
                    <a:pt x="1246" y="325"/>
                  </a:lnTo>
                  <a:lnTo>
                    <a:pt x="1244" y="322"/>
                  </a:lnTo>
                  <a:lnTo>
                    <a:pt x="1242" y="320"/>
                  </a:lnTo>
                  <a:lnTo>
                    <a:pt x="1241" y="318"/>
                  </a:lnTo>
                  <a:lnTo>
                    <a:pt x="1238" y="318"/>
                  </a:lnTo>
                  <a:lnTo>
                    <a:pt x="1236" y="317"/>
                  </a:lnTo>
                  <a:lnTo>
                    <a:pt x="1234" y="317"/>
                  </a:lnTo>
                  <a:lnTo>
                    <a:pt x="1232" y="315"/>
                  </a:lnTo>
                  <a:lnTo>
                    <a:pt x="1228" y="315"/>
                  </a:lnTo>
                  <a:lnTo>
                    <a:pt x="1227" y="315"/>
                  </a:lnTo>
                  <a:lnTo>
                    <a:pt x="1224" y="315"/>
                  </a:lnTo>
                  <a:lnTo>
                    <a:pt x="1222" y="314"/>
                  </a:lnTo>
                  <a:lnTo>
                    <a:pt x="1219" y="314"/>
                  </a:lnTo>
                  <a:lnTo>
                    <a:pt x="1217" y="314"/>
                  </a:lnTo>
                  <a:lnTo>
                    <a:pt x="1215" y="314"/>
                  </a:lnTo>
                  <a:lnTo>
                    <a:pt x="1214" y="314"/>
                  </a:lnTo>
                  <a:lnTo>
                    <a:pt x="1206" y="322"/>
                  </a:lnTo>
                  <a:lnTo>
                    <a:pt x="1202" y="329"/>
                  </a:lnTo>
                  <a:lnTo>
                    <a:pt x="1199" y="336"/>
                  </a:lnTo>
                  <a:lnTo>
                    <a:pt x="1199" y="341"/>
                  </a:lnTo>
                  <a:lnTo>
                    <a:pt x="1200" y="348"/>
                  </a:lnTo>
                  <a:lnTo>
                    <a:pt x="1202" y="354"/>
                  </a:lnTo>
                  <a:lnTo>
                    <a:pt x="1205" y="360"/>
                  </a:lnTo>
                  <a:lnTo>
                    <a:pt x="1209" y="366"/>
                  </a:lnTo>
                  <a:lnTo>
                    <a:pt x="1212" y="372"/>
                  </a:lnTo>
                  <a:lnTo>
                    <a:pt x="1215" y="378"/>
                  </a:lnTo>
                  <a:lnTo>
                    <a:pt x="1219" y="384"/>
                  </a:lnTo>
                  <a:lnTo>
                    <a:pt x="1222" y="390"/>
                  </a:lnTo>
                  <a:lnTo>
                    <a:pt x="1224" y="397"/>
                  </a:lnTo>
                  <a:lnTo>
                    <a:pt x="1226" y="403"/>
                  </a:lnTo>
                  <a:lnTo>
                    <a:pt x="1226" y="411"/>
                  </a:lnTo>
                  <a:lnTo>
                    <a:pt x="1225" y="417"/>
                  </a:lnTo>
                  <a:lnTo>
                    <a:pt x="1217" y="424"/>
                  </a:lnTo>
                  <a:lnTo>
                    <a:pt x="1211" y="429"/>
                  </a:lnTo>
                  <a:lnTo>
                    <a:pt x="1203" y="432"/>
                  </a:lnTo>
                  <a:lnTo>
                    <a:pt x="1195" y="433"/>
                  </a:lnTo>
                  <a:lnTo>
                    <a:pt x="1186" y="434"/>
                  </a:lnTo>
                  <a:lnTo>
                    <a:pt x="1178" y="434"/>
                  </a:lnTo>
                  <a:lnTo>
                    <a:pt x="1170" y="434"/>
                  </a:lnTo>
                  <a:lnTo>
                    <a:pt x="1162" y="433"/>
                  </a:lnTo>
                  <a:lnTo>
                    <a:pt x="1153" y="433"/>
                  </a:lnTo>
                  <a:lnTo>
                    <a:pt x="1146" y="433"/>
                  </a:lnTo>
                  <a:lnTo>
                    <a:pt x="1138" y="436"/>
                  </a:lnTo>
                  <a:lnTo>
                    <a:pt x="1131" y="437"/>
                  </a:lnTo>
                  <a:lnTo>
                    <a:pt x="1124" y="441"/>
                  </a:lnTo>
                  <a:lnTo>
                    <a:pt x="1118" y="446"/>
                  </a:lnTo>
                  <a:lnTo>
                    <a:pt x="1112" y="454"/>
                  </a:lnTo>
                  <a:lnTo>
                    <a:pt x="1108" y="463"/>
                  </a:lnTo>
                  <a:lnTo>
                    <a:pt x="1108" y="468"/>
                  </a:lnTo>
                  <a:lnTo>
                    <a:pt x="1108" y="472"/>
                  </a:lnTo>
                  <a:lnTo>
                    <a:pt x="1108" y="475"/>
                  </a:lnTo>
                  <a:lnTo>
                    <a:pt x="1109" y="479"/>
                  </a:lnTo>
                  <a:lnTo>
                    <a:pt x="1111" y="483"/>
                  </a:lnTo>
                  <a:lnTo>
                    <a:pt x="1113" y="487"/>
                  </a:lnTo>
                  <a:lnTo>
                    <a:pt x="1115" y="490"/>
                  </a:lnTo>
                  <a:lnTo>
                    <a:pt x="1117" y="492"/>
                  </a:lnTo>
                  <a:lnTo>
                    <a:pt x="1117" y="496"/>
                  </a:lnTo>
                  <a:lnTo>
                    <a:pt x="1119" y="500"/>
                  </a:lnTo>
                  <a:lnTo>
                    <a:pt x="1120" y="504"/>
                  </a:lnTo>
                  <a:lnTo>
                    <a:pt x="1123" y="507"/>
                  </a:lnTo>
                  <a:lnTo>
                    <a:pt x="1123" y="512"/>
                  </a:lnTo>
                  <a:lnTo>
                    <a:pt x="1123" y="516"/>
                  </a:lnTo>
                  <a:lnTo>
                    <a:pt x="1122" y="519"/>
                  </a:lnTo>
                  <a:lnTo>
                    <a:pt x="1122" y="523"/>
                  </a:lnTo>
                  <a:lnTo>
                    <a:pt x="1075" y="554"/>
                  </a:lnTo>
                  <a:lnTo>
                    <a:pt x="1077" y="571"/>
                  </a:lnTo>
                  <a:lnTo>
                    <a:pt x="1081" y="587"/>
                  </a:lnTo>
                  <a:lnTo>
                    <a:pt x="1087" y="605"/>
                  </a:lnTo>
                  <a:lnTo>
                    <a:pt x="1096" y="620"/>
                  </a:lnTo>
                  <a:lnTo>
                    <a:pt x="1103" y="638"/>
                  </a:lnTo>
                  <a:lnTo>
                    <a:pt x="1113" y="653"/>
                  </a:lnTo>
                  <a:lnTo>
                    <a:pt x="1123" y="671"/>
                  </a:lnTo>
                  <a:lnTo>
                    <a:pt x="1133" y="686"/>
                  </a:lnTo>
                  <a:lnTo>
                    <a:pt x="1140" y="704"/>
                  </a:lnTo>
                  <a:lnTo>
                    <a:pt x="1149" y="721"/>
                  </a:lnTo>
                  <a:lnTo>
                    <a:pt x="1155" y="739"/>
                  </a:lnTo>
                  <a:lnTo>
                    <a:pt x="1161" y="757"/>
                  </a:lnTo>
                  <a:lnTo>
                    <a:pt x="1163" y="776"/>
                  </a:lnTo>
                  <a:lnTo>
                    <a:pt x="1164" y="795"/>
                  </a:lnTo>
                  <a:lnTo>
                    <a:pt x="1161" y="816"/>
                  </a:lnTo>
                  <a:lnTo>
                    <a:pt x="1155" y="835"/>
                  </a:lnTo>
                  <a:lnTo>
                    <a:pt x="1162" y="847"/>
                  </a:lnTo>
                  <a:lnTo>
                    <a:pt x="1170" y="856"/>
                  </a:lnTo>
                  <a:lnTo>
                    <a:pt x="1179" y="866"/>
                  </a:lnTo>
                  <a:lnTo>
                    <a:pt x="1190" y="874"/>
                  </a:lnTo>
                  <a:lnTo>
                    <a:pt x="1199" y="884"/>
                  </a:lnTo>
                  <a:lnTo>
                    <a:pt x="1210" y="893"/>
                  </a:lnTo>
                  <a:lnTo>
                    <a:pt x="1221" y="902"/>
                  </a:lnTo>
                  <a:lnTo>
                    <a:pt x="1232" y="910"/>
                  </a:lnTo>
                  <a:lnTo>
                    <a:pt x="1241" y="922"/>
                  </a:lnTo>
                  <a:lnTo>
                    <a:pt x="1251" y="932"/>
                  </a:lnTo>
                  <a:lnTo>
                    <a:pt x="1259" y="944"/>
                  </a:lnTo>
                  <a:lnTo>
                    <a:pt x="1268" y="955"/>
                  </a:lnTo>
                  <a:lnTo>
                    <a:pt x="1274" y="969"/>
                  </a:lnTo>
                  <a:lnTo>
                    <a:pt x="1279" y="983"/>
                  </a:lnTo>
                  <a:lnTo>
                    <a:pt x="1281" y="999"/>
                  </a:lnTo>
                  <a:lnTo>
                    <a:pt x="1283" y="1015"/>
                  </a:lnTo>
                  <a:lnTo>
                    <a:pt x="1268" y="1019"/>
                  </a:lnTo>
                  <a:lnTo>
                    <a:pt x="1252" y="1019"/>
                  </a:lnTo>
                  <a:lnTo>
                    <a:pt x="1237" y="1019"/>
                  </a:lnTo>
                  <a:lnTo>
                    <a:pt x="1222" y="1018"/>
                  </a:lnTo>
                  <a:lnTo>
                    <a:pt x="1206" y="1017"/>
                  </a:lnTo>
                  <a:lnTo>
                    <a:pt x="1193" y="1015"/>
                  </a:lnTo>
                  <a:lnTo>
                    <a:pt x="1179" y="1015"/>
                  </a:lnTo>
                  <a:lnTo>
                    <a:pt x="1167" y="1014"/>
                  </a:lnTo>
                  <a:lnTo>
                    <a:pt x="1154" y="1017"/>
                  </a:lnTo>
                  <a:lnTo>
                    <a:pt x="1142" y="1020"/>
                  </a:lnTo>
                  <a:lnTo>
                    <a:pt x="1132" y="1027"/>
                  </a:lnTo>
                  <a:lnTo>
                    <a:pt x="1123" y="1035"/>
                  </a:lnTo>
                  <a:lnTo>
                    <a:pt x="1115" y="1047"/>
                  </a:lnTo>
                  <a:lnTo>
                    <a:pt x="1108" y="1063"/>
                  </a:lnTo>
                  <a:lnTo>
                    <a:pt x="1101" y="1082"/>
                  </a:lnTo>
                  <a:lnTo>
                    <a:pt x="1098" y="1104"/>
                  </a:lnTo>
                  <a:lnTo>
                    <a:pt x="1096" y="1112"/>
                  </a:lnTo>
                  <a:lnTo>
                    <a:pt x="1094" y="1120"/>
                  </a:lnTo>
                  <a:lnTo>
                    <a:pt x="1092" y="1128"/>
                  </a:lnTo>
                  <a:lnTo>
                    <a:pt x="1091" y="1135"/>
                  </a:lnTo>
                  <a:lnTo>
                    <a:pt x="1089" y="1144"/>
                  </a:lnTo>
                  <a:lnTo>
                    <a:pt x="1088" y="1152"/>
                  </a:lnTo>
                  <a:lnTo>
                    <a:pt x="1087" y="1159"/>
                  </a:lnTo>
                  <a:lnTo>
                    <a:pt x="1087" y="1167"/>
                  </a:lnTo>
                  <a:lnTo>
                    <a:pt x="1086" y="1176"/>
                  </a:lnTo>
                  <a:lnTo>
                    <a:pt x="1086" y="1184"/>
                  </a:lnTo>
                  <a:lnTo>
                    <a:pt x="1086" y="1191"/>
                  </a:lnTo>
                  <a:lnTo>
                    <a:pt x="1087" y="1198"/>
                  </a:lnTo>
                  <a:lnTo>
                    <a:pt x="1088" y="1206"/>
                  </a:lnTo>
                  <a:lnTo>
                    <a:pt x="1090" y="1213"/>
                  </a:lnTo>
                  <a:lnTo>
                    <a:pt x="1093" y="1219"/>
                  </a:lnTo>
                  <a:lnTo>
                    <a:pt x="1098" y="1225"/>
                  </a:lnTo>
                  <a:lnTo>
                    <a:pt x="1108" y="1225"/>
                  </a:lnTo>
                  <a:lnTo>
                    <a:pt x="1108" y="1285"/>
                  </a:lnTo>
                  <a:lnTo>
                    <a:pt x="1091" y="1281"/>
                  </a:lnTo>
                  <a:lnTo>
                    <a:pt x="1079" y="1280"/>
                  </a:lnTo>
                  <a:lnTo>
                    <a:pt x="1068" y="1283"/>
                  </a:lnTo>
                  <a:lnTo>
                    <a:pt x="1060" y="1289"/>
                  </a:lnTo>
                  <a:lnTo>
                    <a:pt x="1052" y="1298"/>
                  </a:lnTo>
                  <a:lnTo>
                    <a:pt x="1046" y="1309"/>
                  </a:lnTo>
                  <a:lnTo>
                    <a:pt x="1040" y="1321"/>
                  </a:lnTo>
                  <a:lnTo>
                    <a:pt x="1036" y="1333"/>
                  </a:lnTo>
                  <a:lnTo>
                    <a:pt x="1031" y="1346"/>
                  </a:lnTo>
                  <a:lnTo>
                    <a:pt x="1026" y="1359"/>
                  </a:lnTo>
                  <a:lnTo>
                    <a:pt x="1020" y="1372"/>
                  </a:lnTo>
                  <a:lnTo>
                    <a:pt x="1014" y="1382"/>
                  </a:lnTo>
                  <a:lnTo>
                    <a:pt x="1005" y="1393"/>
                  </a:lnTo>
                  <a:lnTo>
                    <a:pt x="996" y="1399"/>
                  </a:lnTo>
                  <a:lnTo>
                    <a:pt x="985" y="1404"/>
                  </a:lnTo>
                  <a:lnTo>
                    <a:pt x="973" y="1404"/>
                  </a:lnTo>
                  <a:lnTo>
                    <a:pt x="963" y="1417"/>
                  </a:lnTo>
                  <a:lnTo>
                    <a:pt x="957" y="1431"/>
                  </a:lnTo>
                  <a:lnTo>
                    <a:pt x="953" y="1445"/>
                  </a:lnTo>
                  <a:lnTo>
                    <a:pt x="955" y="1456"/>
                  </a:lnTo>
                  <a:lnTo>
                    <a:pt x="958" y="1470"/>
                  </a:lnTo>
                  <a:lnTo>
                    <a:pt x="961" y="1482"/>
                  </a:lnTo>
                  <a:lnTo>
                    <a:pt x="967" y="1494"/>
                  </a:lnTo>
                  <a:lnTo>
                    <a:pt x="973" y="1506"/>
                  </a:lnTo>
                  <a:lnTo>
                    <a:pt x="976" y="1518"/>
                  </a:lnTo>
                  <a:lnTo>
                    <a:pt x="980" y="1530"/>
                  </a:lnTo>
                  <a:lnTo>
                    <a:pt x="982" y="1541"/>
                  </a:lnTo>
                  <a:lnTo>
                    <a:pt x="983" y="1551"/>
                  </a:lnTo>
                  <a:lnTo>
                    <a:pt x="979" y="1560"/>
                  </a:lnTo>
                  <a:lnTo>
                    <a:pt x="973" y="1569"/>
                  </a:lnTo>
                  <a:lnTo>
                    <a:pt x="963" y="1577"/>
                  </a:lnTo>
                  <a:lnTo>
                    <a:pt x="948" y="1583"/>
                  </a:lnTo>
                  <a:lnTo>
                    <a:pt x="923" y="1720"/>
                  </a:lnTo>
                  <a:lnTo>
                    <a:pt x="917" y="1732"/>
                  </a:lnTo>
                  <a:lnTo>
                    <a:pt x="910" y="1743"/>
                  </a:lnTo>
                  <a:lnTo>
                    <a:pt x="901" y="1752"/>
                  </a:lnTo>
                  <a:lnTo>
                    <a:pt x="892" y="1760"/>
                  </a:lnTo>
                  <a:lnTo>
                    <a:pt x="881" y="1768"/>
                  </a:lnTo>
                  <a:lnTo>
                    <a:pt x="869" y="1775"/>
                  </a:lnTo>
                  <a:lnTo>
                    <a:pt x="855" y="1781"/>
                  </a:lnTo>
                  <a:lnTo>
                    <a:pt x="842" y="1786"/>
                  </a:lnTo>
                  <a:lnTo>
                    <a:pt x="827" y="1792"/>
                  </a:lnTo>
                  <a:lnTo>
                    <a:pt x="813" y="1796"/>
                  </a:lnTo>
                  <a:lnTo>
                    <a:pt x="798" y="1801"/>
                  </a:lnTo>
                  <a:lnTo>
                    <a:pt x="784" y="1805"/>
                  </a:lnTo>
                  <a:lnTo>
                    <a:pt x="769" y="1811"/>
                  </a:lnTo>
                  <a:lnTo>
                    <a:pt x="755" y="1815"/>
                  </a:lnTo>
                  <a:lnTo>
                    <a:pt x="742" y="1820"/>
                  </a:lnTo>
                  <a:lnTo>
                    <a:pt x="729" y="1823"/>
                  </a:lnTo>
                  <a:lnTo>
                    <a:pt x="725" y="1817"/>
                  </a:lnTo>
                  <a:lnTo>
                    <a:pt x="721" y="1809"/>
                  </a:lnTo>
                  <a:lnTo>
                    <a:pt x="720" y="1801"/>
                  </a:lnTo>
                  <a:lnTo>
                    <a:pt x="718" y="1793"/>
                  </a:lnTo>
                  <a:lnTo>
                    <a:pt x="716" y="1786"/>
                  </a:lnTo>
                  <a:lnTo>
                    <a:pt x="715" y="1777"/>
                  </a:lnTo>
                  <a:lnTo>
                    <a:pt x="713" y="1769"/>
                  </a:lnTo>
                  <a:lnTo>
                    <a:pt x="713" y="1760"/>
                  </a:lnTo>
                  <a:lnTo>
                    <a:pt x="711" y="1752"/>
                  </a:lnTo>
                  <a:lnTo>
                    <a:pt x="709" y="1745"/>
                  </a:lnTo>
                  <a:lnTo>
                    <a:pt x="706" y="1737"/>
                  </a:lnTo>
                  <a:lnTo>
                    <a:pt x="704" y="1729"/>
                  </a:lnTo>
                  <a:lnTo>
                    <a:pt x="700" y="1723"/>
                  </a:lnTo>
                  <a:lnTo>
                    <a:pt x="696" y="1715"/>
                  </a:lnTo>
                  <a:lnTo>
                    <a:pt x="690" y="1709"/>
                  </a:lnTo>
                  <a:lnTo>
                    <a:pt x="683" y="1702"/>
                  </a:lnTo>
                  <a:lnTo>
                    <a:pt x="600" y="1733"/>
                  </a:lnTo>
                  <a:lnTo>
                    <a:pt x="601" y="1730"/>
                  </a:lnTo>
                  <a:lnTo>
                    <a:pt x="602" y="1725"/>
                  </a:lnTo>
                  <a:lnTo>
                    <a:pt x="601" y="1721"/>
                  </a:lnTo>
                  <a:lnTo>
                    <a:pt x="601" y="1716"/>
                  </a:lnTo>
                  <a:lnTo>
                    <a:pt x="600" y="1712"/>
                  </a:lnTo>
                  <a:lnTo>
                    <a:pt x="599" y="1708"/>
                  </a:lnTo>
                  <a:lnTo>
                    <a:pt x="597" y="1704"/>
                  </a:lnTo>
                  <a:lnTo>
                    <a:pt x="596" y="1701"/>
                  </a:lnTo>
                  <a:lnTo>
                    <a:pt x="593" y="1699"/>
                  </a:lnTo>
                  <a:lnTo>
                    <a:pt x="591" y="1695"/>
                  </a:lnTo>
                  <a:lnTo>
                    <a:pt x="588" y="1691"/>
                  </a:lnTo>
                  <a:lnTo>
                    <a:pt x="586" y="1687"/>
                  </a:lnTo>
                  <a:lnTo>
                    <a:pt x="583" y="1684"/>
                  </a:lnTo>
                  <a:lnTo>
                    <a:pt x="581" y="1680"/>
                  </a:lnTo>
                  <a:lnTo>
                    <a:pt x="579" y="1676"/>
                  </a:lnTo>
                  <a:lnTo>
                    <a:pt x="577" y="1672"/>
                  </a:lnTo>
                  <a:lnTo>
                    <a:pt x="573" y="1673"/>
                  </a:lnTo>
                  <a:lnTo>
                    <a:pt x="570" y="1673"/>
                  </a:lnTo>
                  <a:lnTo>
                    <a:pt x="566" y="1673"/>
                  </a:lnTo>
                  <a:lnTo>
                    <a:pt x="564" y="1673"/>
                  </a:lnTo>
                  <a:lnTo>
                    <a:pt x="561" y="1675"/>
                  </a:lnTo>
                  <a:lnTo>
                    <a:pt x="558" y="1675"/>
                  </a:lnTo>
                  <a:lnTo>
                    <a:pt x="554" y="1675"/>
                  </a:lnTo>
                  <a:lnTo>
                    <a:pt x="552" y="1675"/>
                  </a:lnTo>
                  <a:lnTo>
                    <a:pt x="548" y="1675"/>
                  </a:lnTo>
                  <a:lnTo>
                    <a:pt x="546" y="1675"/>
                  </a:lnTo>
                  <a:lnTo>
                    <a:pt x="542" y="1674"/>
                  </a:lnTo>
                  <a:lnTo>
                    <a:pt x="540" y="1672"/>
                  </a:lnTo>
                  <a:lnTo>
                    <a:pt x="537" y="1670"/>
                  </a:lnTo>
                  <a:lnTo>
                    <a:pt x="535" y="1668"/>
                  </a:lnTo>
                  <a:lnTo>
                    <a:pt x="533" y="1664"/>
                  </a:lnTo>
                  <a:lnTo>
                    <a:pt x="532" y="1658"/>
                  </a:lnTo>
                  <a:lnTo>
                    <a:pt x="525" y="1673"/>
                  </a:lnTo>
                  <a:lnTo>
                    <a:pt x="517" y="1685"/>
                  </a:lnTo>
                  <a:lnTo>
                    <a:pt x="508" y="1693"/>
                  </a:lnTo>
                  <a:lnTo>
                    <a:pt x="499" y="1699"/>
                  </a:lnTo>
                  <a:lnTo>
                    <a:pt x="488" y="1703"/>
                  </a:lnTo>
                  <a:lnTo>
                    <a:pt x="476" y="1705"/>
                  </a:lnTo>
                  <a:lnTo>
                    <a:pt x="465" y="1706"/>
                  </a:lnTo>
                  <a:lnTo>
                    <a:pt x="453" y="1706"/>
                  </a:lnTo>
                  <a:lnTo>
                    <a:pt x="440" y="1706"/>
                  </a:lnTo>
                  <a:lnTo>
                    <a:pt x="428" y="1706"/>
                  </a:lnTo>
                  <a:lnTo>
                    <a:pt x="414" y="1706"/>
                  </a:lnTo>
                  <a:lnTo>
                    <a:pt x="403" y="1705"/>
                  </a:lnTo>
                  <a:lnTo>
                    <a:pt x="391" y="1707"/>
                  </a:lnTo>
                  <a:lnTo>
                    <a:pt x="380" y="1709"/>
                  </a:lnTo>
                  <a:lnTo>
                    <a:pt x="369" y="1714"/>
                  </a:lnTo>
                  <a:lnTo>
                    <a:pt x="360" y="1720"/>
                  </a:lnTo>
                  <a:lnTo>
                    <a:pt x="358" y="1714"/>
                  </a:lnTo>
                  <a:lnTo>
                    <a:pt x="356" y="1707"/>
                  </a:lnTo>
                  <a:lnTo>
                    <a:pt x="356" y="1701"/>
                  </a:lnTo>
                  <a:lnTo>
                    <a:pt x="358" y="1694"/>
                  </a:lnTo>
                  <a:lnTo>
                    <a:pt x="359" y="1689"/>
                  </a:lnTo>
                  <a:lnTo>
                    <a:pt x="361" y="1683"/>
                  </a:lnTo>
                  <a:lnTo>
                    <a:pt x="363" y="1677"/>
                  </a:lnTo>
                  <a:lnTo>
                    <a:pt x="365" y="1671"/>
                  </a:lnTo>
                  <a:lnTo>
                    <a:pt x="367" y="1668"/>
                  </a:lnTo>
                  <a:lnTo>
                    <a:pt x="369" y="1662"/>
                  </a:lnTo>
                  <a:lnTo>
                    <a:pt x="369" y="1657"/>
                  </a:lnTo>
                  <a:lnTo>
                    <a:pt x="370" y="1651"/>
                  </a:lnTo>
                  <a:lnTo>
                    <a:pt x="369" y="1648"/>
                  </a:lnTo>
                  <a:lnTo>
                    <a:pt x="367" y="1642"/>
                  </a:lnTo>
                  <a:lnTo>
                    <a:pt x="364" y="1636"/>
                  </a:lnTo>
                  <a:lnTo>
                    <a:pt x="360" y="1630"/>
                  </a:lnTo>
                  <a:lnTo>
                    <a:pt x="348" y="1634"/>
                  </a:lnTo>
                  <a:lnTo>
                    <a:pt x="336" y="1637"/>
                  </a:lnTo>
                  <a:lnTo>
                    <a:pt x="325" y="1640"/>
                  </a:lnTo>
                  <a:lnTo>
                    <a:pt x="313" y="1642"/>
                  </a:lnTo>
                  <a:lnTo>
                    <a:pt x="300" y="1643"/>
                  </a:lnTo>
                  <a:lnTo>
                    <a:pt x="288" y="1645"/>
                  </a:lnTo>
                  <a:lnTo>
                    <a:pt x="276" y="1646"/>
                  </a:lnTo>
                  <a:lnTo>
                    <a:pt x="264" y="1646"/>
                  </a:lnTo>
                  <a:lnTo>
                    <a:pt x="251" y="1646"/>
                  </a:lnTo>
                  <a:lnTo>
                    <a:pt x="239" y="1645"/>
                  </a:lnTo>
                  <a:lnTo>
                    <a:pt x="228" y="1643"/>
                  </a:lnTo>
                  <a:lnTo>
                    <a:pt x="216" y="1642"/>
                  </a:lnTo>
                  <a:lnTo>
                    <a:pt x="204" y="1640"/>
                  </a:lnTo>
                  <a:lnTo>
                    <a:pt x="193" y="1637"/>
                  </a:lnTo>
                  <a:lnTo>
                    <a:pt x="183" y="1634"/>
                  </a:lnTo>
                  <a:lnTo>
                    <a:pt x="173" y="1630"/>
                  </a:lnTo>
                  <a:lnTo>
                    <a:pt x="164" y="1616"/>
                  </a:lnTo>
                  <a:lnTo>
                    <a:pt x="158" y="1597"/>
                  </a:lnTo>
                  <a:lnTo>
                    <a:pt x="153" y="1577"/>
                  </a:lnTo>
                  <a:lnTo>
                    <a:pt x="151" y="1554"/>
                  </a:lnTo>
                  <a:lnTo>
                    <a:pt x="150" y="1531"/>
                  </a:lnTo>
                  <a:lnTo>
                    <a:pt x="149" y="1507"/>
                  </a:lnTo>
                  <a:lnTo>
                    <a:pt x="147" y="1483"/>
                  </a:lnTo>
                  <a:lnTo>
                    <a:pt x="147" y="1459"/>
                  </a:lnTo>
                  <a:lnTo>
                    <a:pt x="144" y="1437"/>
                  </a:lnTo>
                  <a:lnTo>
                    <a:pt x="141" y="1415"/>
                  </a:lnTo>
                  <a:lnTo>
                    <a:pt x="136" y="1395"/>
                  </a:lnTo>
                  <a:lnTo>
                    <a:pt x="129" y="1378"/>
                  </a:lnTo>
                  <a:lnTo>
                    <a:pt x="119" y="1364"/>
                  </a:lnTo>
                  <a:lnTo>
                    <a:pt x="107" y="1353"/>
                  </a:lnTo>
                  <a:lnTo>
                    <a:pt x="90" y="1348"/>
                  </a:lnTo>
                  <a:lnTo>
                    <a:pt x="70" y="1344"/>
                  </a:lnTo>
                  <a:lnTo>
                    <a:pt x="69" y="1336"/>
                  </a:lnTo>
                  <a:lnTo>
                    <a:pt x="69" y="1327"/>
                  </a:lnTo>
                  <a:lnTo>
                    <a:pt x="69" y="1320"/>
                  </a:lnTo>
                  <a:lnTo>
                    <a:pt x="69" y="1310"/>
                  </a:lnTo>
                  <a:lnTo>
                    <a:pt x="67" y="1302"/>
                  </a:lnTo>
                  <a:lnTo>
                    <a:pt x="66" y="1295"/>
                  </a:lnTo>
                  <a:lnTo>
                    <a:pt x="64" y="1287"/>
                  </a:lnTo>
                  <a:lnTo>
                    <a:pt x="63" y="1279"/>
                  </a:lnTo>
                  <a:lnTo>
                    <a:pt x="60" y="1273"/>
                  </a:lnTo>
                  <a:lnTo>
                    <a:pt x="58" y="1266"/>
                  </a:lnTo>
                  <a:lnTo>
                    <a:pt x="54" y="1259"/>
                  </a:lnTo>
                  <a:lnTo>
                    <a:pt x="53" y="1251"/>
                  </a:lnTo>
                  <a:lnTo>
                    <a:pt x="48" y="1245"/>
                  </a:lnTo>
                  <a:lnTo>
                    <a:pt x="44" y="1238"/>
                  </a:lnTo>
                  <a:lnTo>
                    <a:pt x="40" y="1232"/>
                  </a:lnTo>
                  <a:lnTo>
                    <a:pt x="36" y="1225"/>
                  </a:lnTo>
                  <a:lnTo>
                    <a:pt x="22" y="1225"/>
                  </a:lnTo>
                  <a:lnTo>
                    <a:pt x="19" y="1215"/>
                  </a:lnTo>
                  <a:lnTo>
                    <a:pt x="19" y="1203"/>
                  </a:lnTo>
                  <a:lnTo>
                    <a:pt x="19" y="1192"/>
                  </a:lnTo>
                  <a:lnTo>
                    <a:pt x="21" y="1180"/>
                  </a:lnTo>
                  <a:lnTo>
                    <a:pt x="22" y="1170"/>
                  </a:lnTo>
                  <a:lnTo>
                    <a:pt x="24" y="1159"/>
                  </a:lnTo>
                  <a:lnTo>
                    <a:pt x="26" y="1149"/>
                  </a:lnTo>
                  <a:lnTo>
                    <a:pt x="28" y="1138"/>
                  </a:lnTo>
                  <a:lnTo>
                    <a:pt x="28" y="1130"/>
                  </a:lnTo>
                  <a:lnTo>
                    <a:pt x="28" y="1120"/>
                  </a:lnTo>
                  <a:lnTo>
                    <a:pt x="26" y="1111"/>
                  </a:lnTo>
                  <a:lnTo>
                    <a:pt x="25" y="1103"/>
                  </a:lnTo>
                  <a:lnTo>
                    <a:pt x="21" y="1095"/>
                  </a:lnTo>
                  <a:lnTo>
                    <a:pt x="16" y="1088"/>
                  </a:lnTo>
                  <a:lnTo>
                    <a:pt x="9" y="1082"/>
                  </a:lnTo>
                  <a:lnTo>
                    <a:pt x="0" y="1075"/>
                  </a:lnTo>
                  <a:lnTo>
                    <a:pt x="22" y="865"/>
                  </a:lnTo>
                  <a:lnTo>
                    <a:pt x="24" y="867"/>
                  </a:lnTo>
                  <a:lnTo>
                    <a:pt x="26" y="867"/>
                  </a:lnTo>
                  <a:lnTo>
                    <a:pt x="28" y="867"/>
                  </a:lnTo>
                  <a:lnTo>
                    <a:pt x="30" y="867"/>
                  </a:lnTo>
                  <a:lnTo>
                    <a:pt x="31" y="867"/>
                  </a:lnTo>
                  <a:lnTo>
                    <a:pt x="32" y="865"/>
                  </a:lnTo>
                  <a:lnTo>
                    <a:pt x="34" y="865"/>
                  </a:lnTo>
                  <a:lnTo>
                    <a:pt x="36" y="863"/>
                  </a:lnTo>
                  <a:lnTo>
                    <a:pt x="38" y="862"/>
                  </a:lnTo>
                  <a:lnTo>
                    <a:pt x="40" y="860"/>
                  </a:lnTo>
                  <a:lnTo>
                    <a:pt x="41" y="858"/>
                  </a:lnTo>
                  <a:lnTo>
                    <a:pt x="41" y="857"/>
                  </a:lnTo>
                  <a:lnTo>
                    <a:pt x="43" y="856"/>
                  </a:lnTo>
                  <a:lnTo>
                    <a:pt x="46" y="854"/>
                  </a:lnTo>
                  <a:lnTo>
                    <a:pt x="47" y="852"/>
                  </a:lnTo>
                  <a:lnTo>
                    <a:pt x="47" y="822"/>
                  </a:lnTo>
                  <a:lnTo>
                    <a:pt x="59" y="822"/>
                  </a:lnTo>
                  <a:lnTo>
                    <a:pt x="72" y="822"/>
                  </a:lnTo>
                  <a:lnTo>
                    <a:pt x="84" y="822"/>
                  </a:lnTo>
                  <a:lnTo>
                    <a:pt x="98" y="821"/>
                  </a:lnTo>
                  <a:lnTo>
                    <a:pt x="109" y="823"/>
                  </a:lnTo>
                  <a:lnTo>
                    <a:pt x="122" y="823"/>
                  </a:lnTo>
                  <a:lnTo>
                    <a:pt x="134" y="825"/>
                  </a:lnTo>
                  <a:lnTo>
                    <a:pt x="147" y="827"/>
                  </a:lnTo>
                  <a:lnTo>
                    <a:pt x="157" y="831"/>
                  </a:lnTo>
                  <a:lnTo>
                    <a:pt x="169" y="835"/>
                  </a:lnTo>
                  <a:lnTo>
                    <a:pt x="179" y="841"/>
                  </a:lnTo>
                  <a:lnTo>
                    <a:pt x="191" y="846"/>
                  </a:lnTo>
                  <a:lnTo>
                    <a:pt x="201" y="854"/>
                  </a:lnTo>
                  <a:lnTo>
                    <a:pt x="211" y="862"/>
                  </a:lnTo>
                  <a:lnTo>
                    <a:pt x="220" y="872"/>
                  </a:lnTo>
                  <a:lnTo>
                    <a:pt x="230" y="883"/>
                  </a:lnTo>
                  <a:lnTo>
                    <a:pt x="237" y="884"/>
                  </a:lnTo>
                  <a:lnTo>
                    <a:pt x="244" y="883"/>
                  </a:lnTo>
                  <a:lnTo>
                    <a:pt x="250" y="881"/>
                  </a:lnTo>
                  <a:lnTo>
                    <a:pt x="256" y="877"/>
                  </a:lnTo>
                  <a:lnTo>
                    <a:pt x="260" y="872"/>
                  </a:lnTo>
                  <a:lnTo>
                    <a:pt x="265" y="867"/>
                  </a:lnTo>
                  <a:lnTo>
                    <a:pt x="269" y="859"/>
                  </a:lnTo>
                  <a:lnTo>
                    <a:pt x="273" y="852"/>
                  </a:lnTo>
                  <a:lnTo>
                    <a:pt x="275" y="845"/>
                  </a:lnTo>
                  <a:lnTo>
                    <a:pt x="279" y="837"/>
                  </a:lnTo>
                  <a:lnTo>
                    <a:pt x="280" y="829"/>
                  </a:lnTo>
                  <a:lnTo>
                    <a:pt x="285" y="820"/>
                  </a:lnTo>
                  <a:lnTo>
                    <a:pt x="286" y="812"/>
                  </a:lnTo>
                  <a:lnTo>
                    <a:pt x="290" y="804"/>
                  </a:lnTo>
                  <a:lnTo>
                    <a:pt x="294" y="798"/>
                  </a:lnTo>
                  <a:lnTo>
                    <a:pt x="298" y="791"/>
                  </a:lnTo>
                  <a:lnTo>
                    <a:pt x="295" y="782"/>
                  </a:lnTo>
                  <a:lnTo>
                    <a:pt x="294" y="774"/>
                  </a:lnTo>
                  <a:lnTo>
                    <a:pt x="294" y="766"/>
                  </a:lnTo>
                  <a:lnTo>
                    <a:pt x="296" y="758"/>
                  </a:lnTo>
                  <a:lnTo>
                    <a:pt x="298" y="751"/>
                  </a:lnTo>
                  <a:lnTo>
                    <a:pt x="302" y="744"/>
                  </a:lnTo>
                  <a:lnTo>
                    <a:pt x="306" y="738"/>
                  </a:lnTo>
                  <a:lnTo>
                    <a:pt x="312" y="731"/>
                  </a:lnTo>
                  <a:lnTo>
                    <a:pt x="316" y="725"/>
                  </a:lnTo>
                  <a:lnTo>
                    <a:pt x="321" y="719"/>
                  </a:lnTo>
                  <a:lnTo>
                    <a:pt x="325" y="713"/>
                  </a:lnTo>
                  <a:lnTo>
                    <a:pt x="329" y="706"/>
                  </a:lnTo>
                  <a:lnTo>
                    <a:pt x="332" y="699"/>
                  </a:lnTo>
                  <a:lnTo>
                    <a:pt x="335" y="691"/>
                  </a:lnTo>
                  <a:lnTo>
                    <a:pt x="336" y="684"/>
                  </a:lnTo>
                  <a:lnTo>
                    <a:pt x="337" y="674"/>
                  </a:lnTo>
                  <a:lnTo>
                    <a:pt x="354" y="670"/>
                  </a:lnTo>
                  <a:lnTo>
                    <a:pt x="372" y="665"/>
                  </a:lnTo>
                  <a:lnTo>
                    <a:pt x="391" y="661"/>
                  </a:lnTo>
                  <a:lnTo>
                    <a:pt x="410" y="655"/>
                  </a:lnTo>
                  <a:lnTo>
                    <a:pt x="428" y="651"/>
                  </a:lnTo>
                  <a:lnTo>
                    <a:pt x="447" y="645"/>
                  </a:lnTo>
                  <a:lnTo>
                    <a:pt x="465" y="638"/>
                  </a:lnTo>
                  <a:lnTo>
                    <a:pt x="484" y="630"/>
                  </a:lnTo>
                  <a:lnTo>
                    <a:pt x="500" y="622"/>
                  </a:lnTo>
                  <a:lnTo>
                    <a:pt x="517" y="610"/>
                  </a:lnTo>
                  <a:lnTo>
                    <a:pt x="532" y="598"/>
                  </a:lnTo>
                  <a:lnTo>
                    <a:pt x="547" y="582"/>
                  </a:lnTo>
                  <a:lnTo>
                    <a:pt x="559" y="565"/>
                  </a:lnTo>
                  <a:lnTo>
                    <a:pt x="571" y="545"/>
                  </a:lnTo>
                  <a:lnTo>
                    <a:pt x="581" y="521"/>
                  </a:lnTo>
                  <a:lnTo>
                    <a:pt x="589" y="494"/>
                  </a:lnTo>
                  <a:lnTo>
                    <a:pt x="595" y="494"/>
                  </a:lnTo>
                  <a:lnTo>
                    <a:pt x="603" y="493"/>
                  </a:lnTo>
                  <a:lnTo>
                    <a:pt x="609" y="491"/>
                  </a:lnTo>
                  <a:lnTo>
                    <a:pt x="615" y="487"/>
                  </a:lnTo>
                  <a:lnTo>
                    <a:pt x="619" y="483"/>
                  </a:lnTo>
                  <a:lnTo>
                    <a:pt x="624" y="477"/>
                  </a:lnTo>
                  <a:lnTo>
                    <a:pt x="628" y="472"/>
                  </a:lnTo>
                  <a:lnTo>
                    <a:pt x="632" y="464"/>
                  </a:lnTo>
                  <a:lnTo>
                    <a:pt x="634" y="458"/>
                  </a:lnTo>
                  <a:lnTo>
                    <a:pt x="638" y="450"/>
                  </a:lnTo>
                  <a:lnTo>
                    <a:pt x="640" y="442"/>
                  </a:lnTo>
                  <a:lnTo>
                    <a:pt x="644" y="434"/>
                  </a:lnTo>
                  <a:lnTo>
                    <a:pt x="646" y="426"/>
                  </a:lnTo>
                  <a:lnTo>
                    <a:pt x="651" y="419"/>
                  </a:lnTo>
                  <a:lnTo>
                    <a:pt x="654" y="411"/>
                  </a:lnTo>
                  <a:lnTo>
                    <a:pt x="660" y="403"/>
                  </a:lnTo>
                  <a:lnTo>
                    <a:pt x="660" y="375"/>
                  </a:lnTo>
                  <a:lnTo>
                    <a:pt x="669" y="374"/>
                  </a:lnTo>
                  <a:lnTo>
                    <a:pt x="680" y="371"/>
                  </a:lnTo>
                  <a:lnTo>
                    <a:pt x="690" y="367"/>
                  </a:lnTo>
                  <a:lnTo>
                    <a:pt x="699" y="361"/>
                  </a:lnTo>
                  <a:lnTo>
                    <a:pt x="707" y="355"/>
                  </a:lnTo>
                  <a:lnTo>
                    <a:pt x="717" y="347"/>
                  </a:lnTo>
                  <a:lnTo>
                    <a:pt x="726" y="340"/>
                  </a:lnTo>
                  <a:lnTo>
                    <a:pt x="735" y="332"/>
                  </a:lnTo>
                  <a:lnTo>
                    <a:pt x="743" y="326"/>
                  </a:lnTo>
                  <a:lnTo>
                    <a:pt x="752" y="319"/>
                  </a:lnTo>
                  <a:lnTo>
                    <a:pt x="762" y="315"/>
                  </a:lnTo>
                  <a:lnTo>
                    <a:pt x="773" y="310"/>
                  </a:lnTo>
                  <a:lnTo>
                    <a:pt x="782" y="308"/>
                  </a:lnTo>
                  <a:lnTo>
                    <a:pt x="794" y="307"/>
                  </a:lnTo>
                  <a:lnTo>
                    <a:pt x="806" y="310"/>
                  </a:lnTo>
                  <a:lnTo>
                    <a:pt x="820" y="314"/>
                  </a:lnTo>
                  <a:lnTo>
                    <a:pt x="844" y="283"/>
                  </a:lnTo>
                  <a:lnTo>
                    <a:pt x="840" y="282"/>
                  </a:lnTo>
                  <a:lnTo>
                    <a:pt x="837" y="280"/>
                  </a:lnTo>
                  <a:lnTo>
                    <a:pt x="835" y="278"/>
                  </a:lnTo>
                  <a:lnTo>
                    <a:pt x="834" y="276"/>
                  </a:lnTo>
                  <a:lnTo>
                    <a:pt x="832" y="274"/>
                  </a:lnTo>
                  <a:lnTo>
                    <a:pt x="832" y="271"/>
                  </a:lnTo>
                  <a:lnTo>
                    <a:pt x="832" y="268"/>
                  </a:lnTo>
                  <a:lnTo>
                    <a:pt x="832" y="264"/>
                  </a:lnTo>
                  <a:lnTo>
                    <a:pt x="831" y="262"/>
                  </a:lnTo>
                  <a:lnTo>
                    <a:pt x="831" y="258"/>
                  </a:lnTo>
                  <a:lnTo>
                    <a:pt x="831" y="254"/>
                  </a:lnTo>
                  <a:lnTo>
                    <a:pt x="831" y="250"/>
                  </a:lnTo>
                  <a:lnTo>
                    <a:pt x="831" y="249"/>
                  </a:lnTo>
                  <a:lnTo>
                    <a:pt x="831" y="245"/>
                  </a:lnTo>
                  <a:lnTo>
                    <a:pt x="831" y="241"/>
                  </a:lnTo>
                  <a:lnTo>
                    <a:pt x="832" y="237"/>
                  </a:lnTo>
                  <a:lnTo>
                    <a:pt x="838" y="236"/>
                  </a:lnTo>
                  <a:lnTo>
                    <a:pt x="844" y="234"/>
                  </a:lnTo>
                  <a:lnTo>
                    <a:pt x="849" y="232"/>
                  </a:lnTo>
                  <a:lnTo>
                    <a:pt x="857" y="229"/>
                  </a:lnTo>
                  <a:lnTo>
                    <a:pt x="863" y="227"/>
                  </a:lnTo>
                  <a:lnTo>
                    <a:pt x="869" y="223"/>
                  </a:lnTo>
                  <a:lnTo>
                    <a:pt x="875" y="219"/>
                  </a:lnTo>
                  <a:lnTo>
                    <a:pt x="881" y="214"/>
                  </a:lnTo>
                  <a:lnTo>
                    <a:pt x="886" y="211"/>
                  </a:lnTo>
                  <a:lnTo>
                    <a:pt x="892" y="205"/>
                  </a:lnTo>
                  <a:lnTo>
                    <a:pt x="898" y="200"/>
                  </a:lnTo>
                  <a:lnTo>
                    <a:pt x="903" y="194"/>
                  </a:lnTo>
                  <a:lnTo>
                    <a:pt x="907" y="188"/>
                  </a:lnTo>
                  <a:lnTo>
                    <a:pt x="913" y="181"/>
                  </a:lnTo>
                  <a:lnTo>
                    <a:pt x="917" y="173"/>
                  </a:lnTo>
                  <a:lnTo>
                    <a:pt x="923" y="165"/>
                  </a:lnTo>
                  <a:lnTo>
                    <a:pt x="916" y="154"/>
                  </a:lnTo>
                  <a:lnTo>
                    <a:pt x="914" y="143"/>
                  </a:lnTo>
                  <a:lnTo>
                    <a:pt x="912" y="133"/>
                  </a:lnTo>
                  <a:lnTo>
                    <a:pt x="915" y="122"/>
                  </a:lnTo>
                  <a:lnTo>
                    <a:pt x="917" y="114"/>
                  </a:lnTo>
                  <a:lnTo>
                    <a:pt x="922" y="104"/>
                  </a:lnTo>
                  <a:lnTo>
                    <a:pt x="928" y="96"/>
                  </a:lnTo>
                  <a:lnTo>
                    <a:pt x="936" y="86"/>
                  </a:lnTo>
                  <a:lnTo>
                    <a:pt x="941" y="79"/>
                  </a:lnTo>
                  <a:lnTo>
                    <a:pt x="949" y="71"/>
                  </a:lnTo>
                  <a:lnTo>
                    <a:pt x="956" y="63"/>
                  </a:lnTo>
                  <a:lnTo>
                    <a:pt x="964" y="53"/>
                  </a:lnTo>
                  <a:lnTo>
                    <a:pt x="970" y="46"/>
                  </a:lnTo>
                  <a:lnTo>
                    <a:pt x="975" y="36"/>
                  </a:lnTo>
                  <a:lnTo>
                    <a:pt x="979" y="26"/>
                  </a:lnTo>
                  <a:lnTo>
                    <a:pt x="981" y="16"/>
                  </a:lnTo>
                  <a:lnTo>
                    <a:pt x="986" y="18"/>
                  </a:lnTo>
                  <a:lnTo>
                    <a:pt x="992" y="20"/>
                  </a:lnTo>
                  <a:lnTo>
                    <a:pt x="997" y="20"/>
                  </a:lnTo>
                  <a:lnTo>
                    <a:pt x="1004" y="18"/>
                  </a:lnTo>
                  <a:lnTo>
                    <a:pt x="1007" y="18"/>
                  </a:lnTo>
                  <a:lnTo>
                    <a:pt x="1013" y="16"/>
                  </a:lnTo>
                  <a:lnTo>
                    <a:pt x="1018" y="14"/>
                  </a:lnTo>
                  <a:lnTo>
                    <a:pt x="1023" y="11"/>
                  </a:lnTo>
                  <a:lnTo>
                    <a:pt x="1027" y="10"/>
                  </a:lnTo>
                  <a:lnTo>
                    <a:pt x="1033" y="7"/>
                  </a:lnTo>
                  <a:lnTo>
                    <a:pt x="1036" y="5"/>
                  </a:lnTo>
                  <a:lnTo>
                    <a:pt x="1042" y="4"/>
                  </a:lnTo>
                  <a:lnTo>
                    <a:pt x="1046" y="3"/>
                  </a:lnTo>
                  <a:lnTo>
                    <a:pt x="1052" y="1"/>
                  </a:lnTo>
                  <a:lnTo>
                    <a:pt x="1058" y="1"/>
                  </a:lnTo>
                  <a:lnTo>
                    <a:pt x="1064" y="0"/>
                  </a:lnTo>
                  <a:lnTo>
                    <a:pt x="1108" y="59"/>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0" name="Freeform 79"/>
            <p:cNvSpPr>
              <a:spLocks/>
            </p:cNvSpPr>
            <p:nvPr/>
          </p:nvSpPr>
          <p:spPr bwMode="auto">
            <a:xfrm>
              <a:off x="2466777" y="1591468"/>
              <a:ext cx="1773238" cy="1962150"/>
            </a:xfrm>
            <a:custGeom>
              <a:avLst/>
              <a:gdLst>
                <a:gd name="T0" fmla="*/ 2147483647 w 1374"/>
                <a:gd name="T1" fmla="*/ 2147483647 h 1913"/>
                <a:gd name="T2" fmla="*/ 2147483647 w 1374"/>
                <a:gd name="T3" fmla="*/ 2147483647 h 1913"/>
                <a:gd name="T4" fmla="*/ 2147483647 w 1374"/>
                <a:gd name="T5" fmla="*/ 2147483647 h 1913"/>
                <a:gd name="T6" fmla="*/ 2147483647 w 1374"/>
                <a:gd name="T7" fmla="*/ 2147483647 h 1913"/>
                <a:gd name="T8" fmla="*/ 2147483647 w 1374"/>
                <a:gd name="T9" fmla="*/ 2147483647 h 1913"/>
                <a:gd name="T10" fmla="*/ 2147483647 w 1374"/>
                <a:gd name="T11" fmla="*/ 2147483647 h 1913"/>
                <a:gd name="T12" fmla="*/ 2147483647 w 1374"/>
                <a:gd name="T13" fmla="*/ 2147483647 h 1913"/>
                <a:gd name="T14" fmla="*/ 2147483647 w 1374"/>
                <a:gd name="T15" fmla="*/ 2147483647 h 1913"/>
                <a:gd name="T16" fmla="*/ 2147483647 w 1374"/>
                <a:gd name="T17" fmla="*/ 2147483647 h 1913"/>
                <a:gd name="T18" fmla="*/ 2147483647 w 1374"/>
                <a:gd name="T19" fmla="*/ 2147483647 h 1913"/>
                <a:gd name="T20" fmla="*/ 2147483647 w 1374"/>
                <a:gd name="T21" fmla="*/ 2147483647 h 1913"/>
                <a:gd name="T22" fmla="*/ 2147483647 w 1374"/>
                <a:gd name="T23" fmla="*/ 2147483647 h 1913"/>
                <a:gd name="T24" fmla="*/ 2147483647 w 1374"/>
                <a:gd name="T25" fmla="*/ 2147483647 h 1913"/>
                <a:gd name="T26" fmla="*/ 2147483647 w 1374"/>
                <a:gd name="T27" fmla="*/ 2147483647 h 1913"/>
                <a:gd name="T28" fmla="*/ 2147483647 w 1374"/>
                <a:gd name="T29" fmla="*/ 2147483647 h 1913"/>
                <a:gd name="T30" fmla="*/ 2147483647 w 1374"/>
                <a:gd name="T31" fmla="*/ 2147483647 h 1913"/>
                <a:gd name="T32" fmla="*/ 2147483647 w 1374"/>
                <a:gd name="T33" fmla="*/ 2147483647 h 1913"/>
                <a:gd name="T34" fmla="*/ 2147483647 w 1374"/>
                <a:gd name="T35" fmla="*/ 2147483647 h 1913"/>
                <a:gd name="T36" fmla="*/ 2147483647 w 1374"/>
                <a:gd name="T37" fmla="*/ 2147483647 h 1913"/>
                <a:gd name="T38" fmla="*/ 2147483647 w 1374"/>
                <a:gd name="T39" fmla="*/ 2147483647 h 1913"/>
                <a:gd name="T40" fmla="*/ 2147483647 w 1374"/>
                <a:gd name="T41" fmla="*/ 2147483647 h 1913"/>
                <a:gd name="T42" fmla="*/ 2147483647 w 1374"/>
                <a:gd name="T43" fmla="*/ 2147483647 h 1913"/>
                <a:gd name="T44" fmla="*/ 2147483647 w 1374"/>
                <a:gd name="T45" fmla="*/ 2147483647 h 1913"/>
                <a:gd name="T46" fmla="*/ 2147483647 w 1374"/>
                <a:gd name="T47" fmla="*/ 2147483647 h 1913"/>
                <a:gd name="T48" fmla="*/ 2147483647 w 1374"/>
                <a:gd name="T49" fmla="*/ 2147483647 h 1913"/>
                <a:gd name="T50" fmla="*/ 2147483647 w 1374"/>
                <a:gd name="T51" fmla="*/ 2147483647 h 1913"/>
                <a:gd name="T52" fmla="*/ 2147483647 w 1374"/>
                <a:gd name="T53" fmla="*/ 2147483647 h 1913"/>
                <a:gd name="T54" fmla="*/ 2147483647 w 1374"/>
                <a:gd name="T55" fmla="*/ 2147483647 h 1913"/>
                <a:gd name="T56" fmla="*/ 2147483647 w 1374"/>
                <a:gd name="T57" fmla="*/ 2147483647 h 1913"/>
                <a:gd name="T58" fmla="*/ 2147483647 w 1374"/>
                <a:gd name="T59" fmla="*/ 2147483647 h 1913"/>
                <a:gd name="T60" fmla="*/ 2147483647 w 1374"/>
                <a:gd name="T61" fmla="*/ 2147483647 h 1913"/>
                <a:gd name="T62" fmla="*/ 2147483647 w 1374"/>
                <a:gd name="T63" fmla="*/ 2147483647 h 1913"/>
                <a:gd name="T64" fmla="*/ 2147483647 w 1374"/>
                <a:gd name="T65" fmla="*/ 2147483647 h 1913"/>
                <a:gd name="T66" fmla="*/ 2147483647 w 1374"/>
                <a:gd name="T67" fmla="*/ 2147483647 h 1913"/>
                <a:gd name="T68" fmla="*/ 2147483647 w 1374"/>
                <a:gd name="T69" fmla="*/ 2147483647 h 1913"/>
                <a:gd name="T70" fmla="*/ 2147483647 w 1374"/>
                <a:gd name="T71" fmla="*/ 2147483647 h 1913"/>
                <a:gd name="T72" fmla="*/ 2147483647 w 1374"/>
                <a:gd name="T73" fmla="*/ 2147483647 h 1913"/>
                <a:gd name="T74" fmla="*/ 2147483647 w 1374"/>
                <a:gd name="T75" fmla="*/ 2147483647 h 1913"/>
                <a:gd name="T76" fmla="*/ 2147483647 w 1374"/>
                <a:gd name="T77" fmla="*/ 2147483647 h 1913"/>
                <a:gd name="T78" fmla="*/ 2147483647 w 1374"/>
                <a:gd name="T79" fmla="*/ 2147483647 h 1913"/>
                <a:gd name="T80" fmla="*/ 2147483647 w 1374"/>
                <a:gd name="T81" fmla="*/ 2147483647 h 1913"/>
                <a:gd name="T82" fmla="*/ 2147483647 w 1374"/>
                <a:gd name="T83" fmla="*/ 2147483647 h 1913"/>
                <a:gd name="T84" fmla="*/ 2147483647 w 1374"/>
                <a:gd name="T85" fmla="*/ 2147483647 h 1913"/>
                <a:gd name="T86" fmla="*/ 2147483647 w 1374"/>
                <a:gd name="T87" fmla="*/ 2147483647 h 1913"/>
                <a:gd name="T88" fmla="*/ 2147483647 w 1374"/>
                <a:gd name="T89" fmla="*/ 2147483647 h 1913"/>
                <a:gd name="T90" fmla="*/ 2147483647 w 1374"/>
                <a:gd name="T91" fmla="*/ 2147483647 h 1913"/>
                <a:gd name="T92" fmla="*/ 2147483647 w 1374"/>
                <a:gd name="T93" fmla="*/ 2147483647 h 1913"/>
                <a:gd name="T94" fmla="*/ 2147483647 w 1374"/>
                <a:gd name="T95" fmla="*/ 2147483647 h 1913"/>
                <a:gd name="T96" fmla="*/ 2147483647 w 1374"/>
                <a:gd name="T97" fmla="*/ 2147483647 h 1913"/>
                <a:gd name="T98" fmla="*/ 2147483647 w 1374"/>
                <a:gd name="T99" fmla="*/ 2147483647 h 1913"/>
                <a:gd name="T100" fmla="*/ 2147483647 w 1374"/>
                <a:gd name="T101" fmla="*/ 2147483647 h 1913"/>
                <a:gd name="T102" fmla="*/ 2147483647 w 1374"/>
                <a:gd name="T103" fmla="*/ 2147483647 h 1913"/>
                <a:gd name="T104" fmla="*/ 2147483647 w 1374"/>
                <a:gd name="T105" fmla="*/ 2147483647 h 1913"/>
                <a:gd name="T106" fmla="*/ 2147483647 w 1374"/>
                <a:gd name="T107" fmla="*/ 2147483647 h 1913"/>
                <a:gd name="T108" fmla="*/ 2147483647 w 1374"/>
                <a:gd name="T109" fmla="*/ 2147483647 h 1913"/>
                <a:gd name="T110" fmla="*/ 0 w 1374"/>
                <a:gd name="T111" fmla="*/ 2147483647 h 1913"/>
                <a:gd name="T112" fmla="*/ 2147483647 w 1374"/>
                <a:gd name="T113" fmla="*/ 2147483647 h 1913"/>
                <a:gd name="T114" fmla="*/ 2147483647 w 1374"/>
                <a:gd name="T115" fmla="*/ 2147483647 h 1913"/>
                <a:gd name="T116" fmla="*/ 2147483647 w 1374"/>
                <a:gd name="T117" fmla="*/ 2147483647 h 19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74"/>
                <a:gd name="T178" fmla="*/ 0 h 1913"/>
                <a:gd name="T179" fmla="*/ 1374 w 1374"/>
                <a:gd name="T180" fmla="*/ 1913 h 191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74" h="1913">
                  <a:moveTo>
                    <a:pt x="112" y="65"/>
                  </a:moveTo>
                  <a:lnTo>
                    <a:pt x="124" y="73"/>
                  </a:lnTo>
                  <a:lnTo>
                    <a:pt x="137" y="77"/>
                  </a:lnTo>
                  <a:lnTo>
                    <a:pt x="151" y="80"/>
                  </a:lnTo>
                  <a:lnTo>
                    <a:pt x="166" y="82"/>
                  </a:lnTo>
                  <a:lnTo>
                    <a:pt x="180" y="82"/>
                  </a:lnTo>
                  <a:lnTo>
                    <a:pt x="195" y="82"/>
                  </a:lnTo>
                  <a:lnTo>
                    <a:pt x="211" y="82"/>
                  </a:lnTo>
                  <a:lnTo>
                    <a:pt x="227" y="80"/>
                  </a:lnTo>
                  <a:lnTo>
                    <a:pt x="240" y="81"/>
                  </a:lnTo>
                  <a:lnTo>
                    <a:pt x="256" y="82"/>
                  </a:lnTo>
                  <a:lnTo>
                    <a:pt x="270" y="84"/>
                  </a:lnTo>
                  <a:lnTo>
                    <a:pt x="285" y="87"/>
                  </a:lnTo>
                  <a:lnTo>
                    <a:pt x="297" y="93"/>
                  </a:lnTo>
                  <a:lnTo>
                    <a:pt x="310" y="101"/>
                  </a:lnTo>
                  <a:lnTo>
                    <a:pt x="321" y="111"/>
                  </a:lnTo>
                  <a:lnTo>
                    <a:pt x="333" y="125"/>
                  </a:lnTo>
                  <a:lnTo>
                    <a:pt x="337" y="136"/>
                  </a:lnTo>
                  <a:lnTo>
                    <a:pt x="342" y="146"/>
                  </a:lnTo>
                  <a:lnTo>
                    <a:pt x="346" y="158"/>
                  </a:lnTo>
                  <a:lnTo>
                    <a:pt x="350" y="168"/>
                  </a:lnTo>
                  <a:lnTo>
                    <a:pt x="353" y="180"/>
                  </a:lnTo>
                  <a:lnTo>
                    <a:pt x="356" y="191"/>
                  </a:lnTo>
                  <a:lnTo>
                    <a:pt x="360" y="203"/>
                  </a:lnTo>
                  <a:lnTo>
                    <a:pt x="364" y="214"/>
                  </a:lnTo>
                  <a:lnTo>
                    <a:pt x="368" y="225"/>
                  </a:lnTo>
                  <a:lnTo>
                    <a:pt x="372" y="234"/>
                  </a:lnTo>
                  <a:lnTo>
                    <a:pt x="378" y="244"/>
                  </a:lnTo>
                  <a:lnTo>
                    <a:pt x="385" y="252"/>
                  </a:lnTo>
                  <a:lnTo>
                    <a:pt x="392" y="259"/>
                  </a:lnTo>
                  <a:lnTo>
                    <a:pt x="401" y="265"/>
                  </a:lnTo>
                  <a:lnTo>
                    <a:pt x="411" y="271"/>
                  </a:lnTo>
                  <a:lnTo>
                    <a:pt x="424" y="273"/>
                  </a:lnTo>
                  <a:lnTo>
                    <a:pt x="435" y="287"/>
                  </a:lnTo>
                  <a:lnTo>
                    <a:pt x="446" y="298"/>
                  </a:lnTo>
                  <a:lnTo>
                    <a:pt x="458" y="310"/>
                  </a:lnTo>
                  <a:lnTo>
                    <a:pt x="471" y="321"/>
                  </a:lnTo>
                  <a:lnTo>
                    <a:pt x="483" y="333"/>
                  </a:lnTo>
                  <a:lnTo>
                    <a:pt x="497" y="344"/>
                  </a:lnTo>
                  <a:lnTo>
                    <a:pt x="510" y="356"/>
                  </a:lnTo>
                  <a:lnTo>
                    <a:pt x="523" y="366"/>
                  </a:lnTo>
                  <a:lnTo>
                    <a:pt x="535" y="379"/>
                  </a:lnTo>
                  <a:lnTo>
                    <a:pt x="546" y="391"/>
                  </a:lnTo>
                  <a:lnTo>
                    <a:pt x="557" y="404"/>
                  </a:lnTo>
                  <a:lnTo>
                    <a:pt x="568" y="417"/>
                  </a:lnTo>
                  <a:lnTo>
                    <a:pt x="576" y="433"/>
                  </a:lnTo>
                  <a:lnTo>
                    <a:pt x="585" y="448"/>
                  </a:lnTo>
                  <a:lnTo>
                    <a:pt x="592" y="465"/>
                  </a:lnTo>
                  <a:lnTo>
                    <a:pt x="598" y="482"/>
                  </a:lnTo>
                  <a:lnTo>
                    <a:pt x="610" y="484"/>
                  </a:lnTo>
                  <a:lnTo>
                    <a:pt x="621" y="488"/>
                  </a:lnTo>
                  <a:lnTo>
                    <a:pt x="630" y="496"/>
                  </a:lnTo>
                  <a:lnTo>
                    <a:pt x="639" y="505"/>
                  </a:lnTo>
                  <a:lnTo>
                    <a:pt x="645" y="517"/>
                  </a:lnTo>
                  <a:lnTo>
                    <a:pt x="651" y="528"/>
                  </a:lnTo>
                  <a:lnTo>
                    <a:pt x="656" y="542"/>
                  </a:lnTo>
                  <a:lnTo>
                    <a:pt x="662" y="554"/>
                  </a:lnTo>
                  <a:lnTo>
                    <a:pt x="665" y="568"/>
                  </a:lnTo>
                  <a:lnTo>
                    <a:pt x="671" y="579"/>
                  </a:lnTo>
                  <a:lnTo>
                    <a:pt x="677" y="590"/>
                  </a:lnTo>
                  <a:lnTo>
                    <a:pt x="684" y="596"/>
                  </a:lnTo>
                  <a:lnTo>
                    <a:pt x="691" y="602"/>
                  </a:lnTo>
                  <a:lnTo>
                    <a:pt x="701" y="602"/>
                  </a:lnTo>
                  <a:lnTo>
                    <a:pt x="712" y="599"/>
                  </a:lnTo>
                  <a:lnTo>
                    <a:pt x="727" y="590"/>
                  </a:lnTo>
                  <a:lnTo>
                    <a:pt x="734" y="591"/>
                  </a:lnTo>
                  <a:lnTo>
                    <a:pt x="742" y="593"/>
                  </a:lnTo>
                  <a:lnTo>
                    <a:pt x="747" y="595"/>
                  </a:lnTo>
                  <a:lnTo>
                    <a:pt x="753" y="600"/>
                  </a:lnTo>
                  <a:lnTo>
                    <a:pt x="757" y="605"/>
                  </a:lnTo>
                  <a:lnTo>
                    <a:pt x="761" y="611"/>
                  </a:lnTo>
                  <a:lnTo>
                    <a:pt x="765" y="619"/>
                  </a:lnTo>
                  <a:lnTo>
                    <a:pt x="769" y="625"/>
                  </a:lnTo>
                  <a:lnTo>
                    <a:pt x="771" y="634"/>
                  </a:lnTo>
                  <a:lnTo>
                    <a:pt x="775" y="641"/>
                  </a:lnTo>
                  <a:lnTo>
                    <a:pt x="779" y="649"/>
                  </a:lnTo>
                  <a:lnTo>
                    <a:pt x="782" y="656"/>
                  </a:lnTo>
                  <a:lnTo>
                    <a:pt x="786" y="664"/>
                  </a:lnTo>
                  <a:lnTo>
                    <a:pt x="791" y="670"/>
                  </a:lnTo>
                  <a:lnTo>
                    <a:pt x="797" y="676"/>
                  </a:lnTo>
                  <a:lnTo>
                    <a:pt x="804" y="680"/>
                  </a:lnTo>
                  <a:lnTo>
                    <a:pt x="812" y="684"/>
                  </a:lnTo>
                  <a:lnTo>
                    <a:pt x="819" y="685"/>
                  </a:lnTo>
                  <a:lnTo>
                    <a:pt x="828" y="689"/>
                  </a:lnTo>
                  <a:lnTo>
                    <a:pt x="837" y="691"/>
                  </a:lnTo>
                  <a:lnTo>
                    <a:pt x="846" y="695"/>
                  </a:lnTo>
                  <a:lnTo>
                    <a:pt x="856" y="699"/>
                  </a:lnTo>
                  <a:lnTo>
                    <a:pt x="864" y="704"/>
                  </a:lnTo>
                  <a:lnTo>
                    <a:pt x="873" y="707"/>
                  </a:lnTo>
                  <a:lnTo>
                    <a:pt x="881" y="715"/>
                  </a:lnTo>
                  <a:lnTo>
                    <a:pt x="888" y="721"/>
                  </a:lnTo>
                  <a:lnTo>
                    <a:pt x="893" y="729"/>
                  </a:lnTo>
                  <a:lnTo>
                    <a:pt x="898" y="737"/>
                  </a:lnTo>
                  <a:lnTo>
                    <a:pt x="901" y="748"/>
                  </a:lnTo>
                  <a:lnTo>
                    <a:pt x="902" y="759"/>
                  </a:lnTo>
                  <a:lnTo>
                    <a:pt x="901" y="772"/>
                  </a:lnTo>
                  <a:lnTo>
                    <a:pt x="899" y="784"/>
                  </a:lnTo>
                  <a:lnTo>
                    <a:pt x="907" y="794"/>
                  </a:lnTo>
                  <a:lnTo>
                    <a:pt x="915" y="802"/>
                  </a:lnTo>
                  <a:lnTo>
                    <a:pt x="923" y="810"/>
                  </a:lnTo>
                  <a:lnTo>
                    <a:pt x="932" y="818"/>
                  </a:lnTo>
                  <a:lnTo>
                    <a:pt x="940" y="826"/>
                  </a:lnTo>
                  <a:lnTo>
                    <a:pt x="950" y="834"/>
                  </a:lnTo>
                  <a:lnTo>
                    <a:pt x="958" y="841"/>
                  </a:lnTo>
                  <a:lnTo>
                    <a:pt x="967" y="847"/>
                  </a:lnTo>
                  <a:lnTo>
                    <a:pt x="975" y="853"/>
                  </a:lnTo>
                  <a:lnTo>
                    <a:pt x="985" y="859"/>
                  </a:lnTo>
                  <a:lnTo>
                    <a:pt x="994" y="863"/>
                  </a:lnTo>
                  <a:lnTo>
                    <a:pt x="1005" y="866"/>
                  </a:lnTo>
                  <a:lnTo>
                    <a:pt x="1014" y="870"/>
                  </a:lnTo>
                  <a:lnTo>
                    <a:pt x="1025" y="872"/>
                  </a:lnTo>
                  <a:lnTo>
                    <a:pt x="1037" y="874"/>
                  </a:lnTo>
                  <a:lnTo>
                    <a:pt x="1048" y="874"/>
                  </a:lnTo>
                  <a:lnTo>
                    <a:pt x="1058" y="879"/>
                  </a:lnTo>
                  <a:lnTo>
                    <a:pt x="1066" y="884"/>
                  </a:lnTo>
                  <a:lnTo>
                    <a:pt x="1073" y="892"/>
                  </a:lnTo>
                  <a:lnTo>
                    <a:pt x="1078" y="900"/>
                  </a:lnTo>
                  <a:lnTo>
                    <a:pt x="1081" y="910"/>
                  </a:lnTo>
                  <a:lnTo>
                    <a:pt x="1082" y="920"/>
                  </a:lnTo>
                  <a:lnTo>
                    <a:pt x="1083" y="931"/>
                  </a:lnTo>
                  <a:lnTo>
                    <a:pt x="1084" y="942"/>
                  </a:lnTo>
                  <a:lnTo>
                    <a:pt x="1082" y="956"/>
                  </a:lnTo>
                  <a:lnTo>
                    <a:pt x="1082" y="967"/>
                  </a:lnTo>
                  <a:lnTo>
                    <a:pt x="1081" y="981"/>
                  </a:lnTo>
                  <a:lnTo>
                    <a:pt x="1081" y="992"/>
                  </a:lnTo>
                  <a:lnTo>
                    <a:pt x="1079" y="1005"/>
                  </a:lnTo>
                  <a:lnTo>
                    <a:pt x="1079" y="1016"/>
                  </a:lnTo>
                  <a:lnTo>
                    <a:pt x="1079" y="1028"/>
                  </a:lnTo>
                  <a:lnTo>
                    <a:pt x="1081" y="1038"/>
                  </a:lnTo>
                  <a:lnTo>
                    <a:pt x="1077" y="1037"/>
                  </a:lnTo>
                  <a:lnTo>
                    <a:pt x="1073" y="1036"/>
                  </a:lnTo>
                  <a:lnTo>
                    <a:pt x="1069" y="1036"/>
                  </a:lnTo>
                  <a:lnTo>
                    <a:pt x="1067" y="1036"/>
                  </a:lnTo>
                  <a:lnTo>
                    <a:pt x="1063" y="1038"/>
                  </a:lnTo>
                  <a:lnTo>
                    <a:pt x="1061" y="1040"/>
                  </a:lnTo>
                  <a:lnTo>
                    <a:pt x="1058" y="1042"/>
                  </a:lnTo>
                  <a:lnTo>
                    <a:pt x="1056" y="1044"/>
                  </a:lnTo>
                  <a:lnTo>
                    <a:pt x="1052" y="1048"/>
                  </a:lnTo>
                  <a:lnTo>
                    <a:pt x="1050" y="1050"/>
                  </a:lnTo>
                  <a:lnTo>
                    <a:pt x="1047" y="1054"/>
                  </a:lnTo>
                  <a:lnTo>
                    <a:pt x="1045" y="1056"/>
                  </a:lnTo>
                  <a:lnTo>
                    <a:pt x="1042" y="1060"/>
                  </a:lnTo>
                  <a:lnTo>
                    <a:pt x="1040" y="1062"/>
                  </a:lnTo>
                  <a:lnTo>
                    <a:pt x="1038" y="1066"/>
                  </a:lnTo>
                  <a:lnTo>
                    <a:pt x="1037" y="1067"/>
                  </a:lnTo>
                  <a:lnTo>
                    <a:pt x="1041" y="1087"/>
                  </a:lnTo>
                  <a:lnTo>
                    <a:pt x="1050" y="1101"/>
                  </a:lnTo>
                  <a:lnTo>
                    <a:pt x="1060" y="1113"/>
                  </a:lnTo>
                  <a:lnTo>
                    <a:pt x="1073" y="1120"/>
                  </a:lnTo>
                  <a:lnTo>
                    <a:pt x="1086" y="1126"/>
                  </a:lnTo>
                  <a:lnTo>
                    <a:pt x="1100" y="1130"/>
                  </a:lnTo>
                  <a:lnTo>
                    <a:pt x="1114" y="1134"/>
                  </a:lnTo>
                  <a:lnTo>
                    <a:pt x="1130" y="1137"/>
                  </a:lnTo>
                  <a:lnTo>
                    <a:pt x="1142" y="1141"/>
                  </a:lnTo>
                  <a:lnTo>
                    <a:pt x="1155" y="1147"/>
                  </a:lnTo>
                  <a:lnTo>
                    <a:pt x="1165" y="1154"/>
                  </a:lnTo>
                  <a:lnTo>
                    <a:pt x="1173" y="1164"/>
                  </a:lnTo>
                  <a:lnTo>
                    <a:pt x="1179" y="1179"/>
                  </a:lnTo>
                  <a:lnTo>
                    <a:pt x="1180" y="1197"/>
                  </a:lnTo>
                  <a:lnTo>
                    <a:pt x="1179" y="1220"/>
                  </a:lnTo>
                  <a:lnTo>
                    <a:pt x="1174" y="1249"/>
                  </a:lnTo>
                  <a:lnTo>
                    <a:pt x="1257" y="1338"/>
                  </a:lnTo>
                  <a:lnTo>
                    <a:pt x="1260" y="1343"/>
                  </a:lnTo>
                  <a:lnTo>
                    <a:pt x="1265" y="1347"/>
                  </a:lnTo>
                  <a:lnTo>
                    <a:pt x="1269" y="1350"/>
                  </a:lnTo>
                  <a:lnTo>
                    <a:pt x="1275" y="1352"/>
                  </a:lnTo>
                  <a:lnTo>
                    <a:pt x="1280" y="1355"/>
                  </a:lnTo>
                  <a:lnTo>
                    <a:pt x="1286" y="1357"/>
                  </a:lnTo>
                  <a:lnTo>
                    <a:pt x="1292" y="1358"/>
                  </a:lnTo>
                  <a:lnTo>
                    <a:pt x="1298" y="1360"/>
                  </a:lnTo>
                  <a:lnTo>
                    <a:pt x="1304" y="1364"/>
                  </a:lnTo>
                  <a:lnTo>
                    <a:pt x="1309" y="1367"/>
                  </a:lnTo>
                  <a:lnTo>
                    <a:pt x="1314" y="1372"/>
                  </a:lnTo>
                  <a:lnTo>
                    <a:pt x="1320" y="1377"/>
                  </a:lnTo>
                  <a:lnTo>
                    <a:pt x="1324" y="1384"/>
                  </a:lnTo>
                  <a:lnTo>
                    <a:pt x="1329" y="1392"/>
                  </a:lnTo>
                  <a:lnTo>
                    <a:pt x="1333" y="1401"/>
                  </a:lnTo>
                  <a:lnTo>
                    <a:pt x="1336" y="1411"/>
                  </a:lnTo>
                  <a:lnTo>
                    <a:pt x="1339" y="1413"/>
                  </a:lnTo>
                  <a:lnTo>
                    <a:pt x="1343" y="1413"/>
                  </a:lnTo>
                  <a:lnTo>
                    <a:pt x="1347" y="1416"/>
                  </a:lnTo>
                  <a:lnTo>
                    <a:pt x="1351" y="1418"/>
                  </a:lnTo>
                  <a:lnTo>
                    <a:pt x="1354" y="1423"/>
                  </a:lnTo>
                  <a:lnTo>
                    <a:pt x="1358" y="1426"/>
                  </a:lnTo>
                  <a:lnTo>
                    <a:pt x="1361" y="1432"/>
                  </a:lnTo>
                  <a:lnTo>
                    <a:pt x="1365" y="1438"/>
                  </a:lnTo>
                  <a:lnTo>
                    <a:pt x="1367" y="1445"/>
                  </a:lnTo>
                  <a:lnTo>
                    <a:pt x="1369" y="1452"/>
                  </a:lnTo>
                  <a:lnTo>
                    <a:pt x="1371" y="1459"/>
                  </a:lnTo>
                  <a:lnTo>
                    <a:pt x="1373" y="1467"/>
                  </a:lnTo>
                  <a:lnTo>
                    <a:pt x="1373" y="1476"/>
                  </a:lnTo>
                  <a:lnTo>
                    <a:pt x="1373" y="1484"/>
                  </a:lnTo>
                  <a:lnTo>
                    <a:pt x="1372" y="1492"/>
                  </a:lnTo>
                  <a:lnTo>
                    <a:pt x="1372" y="1500"/>
                  </a:lnTo>
                  <a:lnTo>
                    <a:pt x="1364" y="1523"/>
                  </a:lnTo>
                  <a:lnTo>
                    <a:pt x="1358" y="1546"/>
                  </a:lnTo>
                  <a:lnTo>
                    <a:pt x="1353" y="1572"/>
                  </a:lnTo>
                  <a:lnTo>
                    <a:pt x="1351" y="1596"/>
                  </a:lnTo>
                  <a:lnTo>
                    <a:pt x="1348" y="1622"/>
                  </a:lnTo>
                  <a:lnTo>
                    <a:pt x="1347" y="1648"/>
                  </a:lnTo>
                  <a:lnTo>
                    <a:pt x="1347" y="1675"/>
                  </a:lnTo>
                  <a:lnTo>
                    <a:pt x="1347" y="1700"/>
                  </a:lnTo>
                  <a:lnTo>
                    <a:pt x="1347" y="1727"/>
                  </a:lnTo>
                  <a:lnTo>
                    <a:pt x="1347" y="1753"/>
                  </a:lnTo>
                  <a:lnTo>
                    <a:pt x="1347" y="1781"/>
                  </a:lnTo>
                  <a:lnTo>
                    <a:pt x="1347" y="1806"/>
                  </a:lnTo>
                  <a:lnTo>
                    <a:pt x="1345" y="1832"/>
                  </a:lnTo>
                  <a:lnTo>
                    <a:pt x="1344" y="1858"/>
                  </a:lnTo>
                  <a:lnTo>
                    <a:pt x="1340" y="1883"/>
                  </a:lnTo>
                  <a:lnTo>
                    <a:pt x="1336" y="1906"/>
                  </a:lnTo>
                  <a:lnTo>
                    <a:pt x="1328" y="1911"/>
                  </a:lnTo>
                  <a:lnTo>
                    <a:pt x="1320" y="1912"/>
                  </a:lnTo>
                  <a:lnTo>
                    <a:pt x="1313" y="1912"/>
                  </a:lnTo>
                  <a:lnTo>
                    <a:pt x="1307" y="1909"/>
                  </a:lnTo>
                  <a:lnTo>
                    <a:pt x="1301" y="1906"/>
                  </a:lnTo>
                  <a:lnTo>
                    <a:pt x="1296" y="1902"/>
                  </a:lnTo>
                  <a:lnTo>
                    <a:pt x="1290" y="1898"/>
                  </a:lnTo>
                  <a:lnTo>
                    <a:pt x="1286" y="1893"/>
                  </a:lnTo>
                  <a:lnTo>
                    <a:pt x="1280" y="1889"/>
                  </a:lnTo>
                  <a:lnTo>
                    <a:pt x="1276" y="1886"/>
                  </a:lnTo>
                  <a:lnTo>
                    <a:pt x="1270" y="1884"/>
                  </a:lnTo>
                  <a:lnTo>
                    <a:pt x="1266" y="1883"/>
                  </a:lnTo>
                  <a:lnTo>
                    <a:pt x="1260" y="1885"/>
                  </a:lnTo>
                  <a:lnTo>
                    <a:pt x="1255" y="1889"/>
                  </a:lnTo>
                  <a:lnTo>
                    <a:pt x="1249" y="1896"/>
                  </a:lnTo>
                  <a:lnTo>
                    <a:pt x="1244" y="1906"/>
                  </a:lnTo>
                  <a:lnTo>
                    <a:pt x="1236" y="1899"/>
                  </a:lnTo>
                  <a:lnTo>
                    <a:pt x="1229" y="1895"/>
                  </a:lnTo>
                  <a:lnTo>
                    <a:pt x="1221" y="1892"/>
                  </a:lnTo>
                  <a:lnTo>
                    <a:pt x="1215" y="1890"/>
                  </a:lnTo>
                  <a:lnTo>
                    <a:pt x="1207" y="1892"/>
                  </a:lnTo>
                  <a:lnTo>
                    <a:pt x="1200" y="1893"/>
                  </a:lnTo>
                  <a:lnTo>
                    <a:pt x="1192" y="1896"/>
                  </a:lnTo>
                  <a:lnTo>
                    <a:pt x="1186" y="1898"/>
                  </a:lnTo>
                  <a:lnTo>
                    <a:pt x="1178" y="1902"/>
                  </a:lnTo>
                  <a:lnTo>
                    <a:pt x="1170" y="1904"/>
                  </a:lnTo>
                  <a:lnTo>
                    <a:pt x="1163" y="1906"/>
                  </a:lnTo>
                  <a:lnTo>
                    <a:pt x="1157" y="1906"/>
                  </a:lnTo>
                  <a:lnTo>
                    <a:pt x="1149" y="1906"/>
                  </a:lnTo>
                  <a:lnTo>
                    <a:pt x="1142" y="1903"/>
                  </a:lnTo>
                  <a:lnTo>
                    <a:pt x="1134" y="1898"/>
                  </a:lnTo>
                  <a:lnTo>
                    <a:pt x="1128" y="1890"/>
                  </a:lnTo>
                  <a:lnTo>
                    <a:pt x="1096" y="1850"/>
                  </a:lnTo>
                  <a:lnTo>
                    <a:pt x="1065" y="1810"/>
                  </a:lnTo>
                  <a:lnTo>
                    <a:pt x="1032" y="1772"/>
                  </a:lnTo>
                  <a:lnTo>
                    <a:pt x="1000" y="1733"/>
                  </a:lnTo>
                  <a:lnTo>
                    <a:pt x="967" y="1696"/>
                  </a:lnTo>
                  <a:lnTo>
                    <a:pt x="933" y="1658"/>
                  </a:lnTo>
                  <a:lnTo>
                    <a:pt x="901" y="1619"/>
                  </a:lnTo>
                  <a:lnTo>
                    <a:pt x="871" y="1580"/>
                  </a:lnTo>
                  <a:lnTo>
                    <a:pt x="839" y="1540"/>
                  </a:lnTo>
                  <a:lnTo>
                    <a:pt x="810" y="1499"/>
                  </a:lnTo>
                  <a:lnTo>
                    <a:pt x="782" y="1456"/>
                  </a:lnTo>
                  <a:lnTo>
                    <a:pt x="757" y="1410"/>
                  </a:lnTo>
                  <a:lnTo>
                    <a:pt x="733" y="1363"/>
                  </a:lnTo>
                  <a:lnTo>
                    <a:pt x="713" y="1313"/>
                  </a:lnTo>
                  <a:lnTo>
                    <a:pt x="694" y="1260"/>
                  </a:lnTo>
                  <a:lnTo>
                    <a:pt x="679" y="1202"/>
                  </a:lnTo>
                  <a:lnTo>
                    <a:pt x="672" y="1191"/>
                  </a:lnTo>
                  <a:lnTo>
                    <a:pt x="666" y="1178"/>
                  </a:lnTo>
                  <a:lnTo>
                    <a:pt x="660" y="1164"/>
                  </a:lnTo>
                  <a:lnTo>
                    <a:pt x="654" y="1150"/>
                  </a:lnTo>
                  <a:lnTo>
                    <a:pt x="646" y="1136"/>
                  </a:lnTo>
                  <a:lnTo>
                    <a:pt x="639" y="1120"/>
                  </a:lnTo>
                  <a:lnTo>
                    <a:pt x="631" y="1105"/>
                  </a:lnTo>
                  <a:lnTo>
                    <a:pt x="625" y="1089"/>
                  </a:lnTo>
                  <a:lnTo>
                    <a:pt x="618" y="1076"/>
                  </a:lnTo>
                  <a:lnTo>
                    <a:pt x="610" y="1060"/>
                  </a:lnTo>
                  <a:lnTo>
                    <a:pt x="602" y="1046"/>
                  </a:lnTo>
                  <a:lnTo>
                    <a:pt x="594" y="1031"/>
                  </a:lnTo>
                  <a:lnTo>
                    <a:pt x="586" y="1018"/>
                  </a:lnTo>
                  <a:lnTo>
                    <a:pt x="578" y="1004"/>
                  </a:lnTo>
                  <a:lnTo>
                    <a:pt x="570" y="992"/>
                  </a:lnTo>
                  <a:lnTo>
                    <a:pt x="563" y="980"/>
                  </a:lnTo>
                  <a:lnTo>
                    <a:pt x="558" y="976"/>
                  </a:lnTo>
                  <a:lnTo>
                    <a:pt x="554" y="971"/>
                  </a:lnTo>
                  <a:lnTo>
                    <a:pt x="550" y="967"/>
                  </a:lnTo>
                  <a:lnTo>
                    <a:pt x="546" y="961"/>
                  </a:lnTo>
                  <a:lnTo>
                    <a:pt x="543" y="958"/>
                  </a:lnTo>
                  <a:lnTo>
                    <a:pt x="539" y="953"/>
                  </a:lnTo>
                  <a:lnTo>
                    <a:pt x="535" y="949"/>
                  </a:lnTo>
                  <a:lnTo>
                    <a:pt x="532" y="943"/>
                  </a:lnTo>
                  <a:lnTo>
                    <a:pt x="527" y="940"/>
                  </a:lnTo>
                  <a:lnTo>
                    <a:pt x="522" y="937"/>
                  </a:lnTo>
                  <a:lnTo>
                    <a:pt x="518" y="934"/>
                  </a:lnTo>
                  <a:lnTo>
                    <a:pt x="514" y="931"/>
                  </a:lnTo>
                  <a:lnTo>
                    <a:pt x="508" y="931"/>
                  </a:lnTo>
                  <a:lnTo>
                    <a:pt x="505" y="930"/>
                  </a:lnTo>
                  <a:lnTo>
                    <a:pt x="499" y="931"/>
                  </a:lnTo>
                  <a:lnTo>
                    <a:pt x="495" y="932"/>
                  </a:lnTo>
                  <a:lnTo>
                    <a:pt x="487" y="904"/>
                  </a:lnTo>
                  <a:lnTo>
                    <a:pt x="480" y="875"/>
                  </a:lnTo>
                  <a:lnTo>
                    <a:pt x="472" y="846"/>
                  </a:lnTo>
                  <a:lnTo>
                    <a:pt x="466" y="816"/>
                  </a:lnTo>
                  <a:lnTo>
                    <a:pt x="459" y="788"/>
                  </a:lnTo>
                  <a:lnTo>
                    <a:pt x="452" y="759"/>
                  </a:lnTo>
                  <a:lnTo>
                    <a:pt x="443" y="731"/>
                  </a:lnTo>
                  <a:lnTo>
                    <a:pt x="435" y="702"/>
                  </a:lnTo>
                  <a:lnTo>
                    <a:pt x="424" y="677"/>
                  </a:lnTo>
                  <a:lnTo>
                    <a:pt x="412" y="652"/>
                  </a:lnTo>
                  <a:lnTo>
                    <a:pt x="398" y="629"/>
                  </a:lnTo>
                  <a:lnTo>
                    <a:pt x="383" y="607"/>
                  </a:lnTo>
                  <a:lnTo>
                    <a:pt x="365" y="588"/>
                  </a:lnTo>
                  <a:lnTo>
                    <a:pt x="345" y="571"/>
                  </a:lnTo>
                  <a:lnTo>
                    <a:pt x="322" y="556"/>
                  </a:lnTo>
                  <a:lnTo>
                    <a:pt x="297" y="544"/>
                  </a:lnTo>
                  <a:lnTo>
                    <a:pt x="290" y="528"/>
                  </a:lnTo>
                  <a:lnTo>
                    <a:pt x="284" y="511"/>
                  </a:lnTo>
                  <a:lnTo>
                    <a:pt x="277" y="493"/>
                  </a:lnTo>
                  <a:lnTo>
                    <a:pt x="271" y="474"/>
                  </a:lnTo>
                  <a:lnTo>
                    <a:pt x="263" y="456"/>
                  </a:lnTo>
                  <a:lnTo>
                    <a:pt x="256" y="437"/>
                  </a:lnTo>
                  <a:lnTo>
                    <a:pt x="246" y="419"/>
                  </a:lnTo>
                  <a:lnTo>
                    <a:pt x="238" y="400"/>
                  </a:lnTo>
                  <a:lnTo>
                    <a:pt x="227" y="385"/>
                  </a:lnTo>
                  <a:lnTo>
                    <a:pt x="217" y="370"/>
                  </a:lnTo>
                  <a:lnTo>
                    <a:pt x="205" y="357"/>
                  </a:lnTo>
                  <a:lnTo>
                    <a:pt x="193" y="345"/>
                  </a:lnTo>
                  <a:lnTo>
                    <a:pt x="179" y="336"/>
                  </a:lnTo>
                  <a:lnTo>
                    <a:pt x="165" y="328"/>
                  </a:lnTo>
                  <a:lnTo>
                    <a:pt x="149" y="324"/>
                  </a:lnTo>
                  <a:lnTo>
                    <a:pt x="134" y="322"/>
                  </a:lnTo>
                  <a:lnTo>
                    <a:pt x="124" y="303"/>
                  </a:lnTo>
                  <a:lnTo>
                    <a:pt x="113" y="285"/>
                  </a:lnTo>
                  <a:lnTo>
                    <a:pt x="101" y="267"/>
                  </a:lnTo>
                  <a:lnTo>
                    <a:pt x="89" y="250"/>
                  </a:lnTo>
                  <a:lnTo>
                    <a:pt x="76" y="234"/>
                  </a:lnTo>
                  <a:lnTo>
                    <a:pt x="64" y="216"/>
                  </a:lnTo>
                  <a:lnTo>
                    <a:pt x="51" y="199"/>
                  </a:lnTo>
                  <a:lnTo>
                    <a:pt x="39" y="181"/>
                  </a:lnTo>
                  <a:lnTo>
                    <a:pt x="27" y="163"/>
                  </a:lnTo>
                  <a:lnTo>
                    <a:pt x="18" y="145"/>
                  </a:lnTo>
                  <a:lnTo>
                    <a:pt x="9" y="125"/>
                  </a:lnTo>
                  <a:lnTo>
                    <a:pt x="4" y="104"/>
                  </a:lnTo>
                  <a:lnTo>
                    <a:pt x="0" y="82"/>
                  </a:lnTo>
                  <a:lnTo>
                    <a:pt x="0" y="58"/>
                  </a:lnTo>
                  <a:lnTo>
                    <a:pt x="3" y="33"/>
                  </a:lnTo>
                  <a:lnTo>
                    <a:pt x="11" y="5"/>
                  </a:lnTo>
                  <a:lnTo>
                    <a:pt x="18" y="2"/>
                  </a:lnTo>
                  <a:lnTo>
                    <a:pt x="26" y="0"/>
                  </a:lnTo>
                  <a:lnTo>
                    <a:pt x="32" y="0"/>
                  </a:lnTo>
                  <a:lnTo>
                    <a:pt x="40" y="2"/>
                  </a:lnTo>
                  <a:lnTo>
                    <a:pt x="45" y="6"/>
                  </a:lnTo>
                  <a:lnTo>
                    <a:pt x="52" y="11"/>
                  </a:lnTo>
                  <a:lnTo>
                    <a:pt x="58" y="17"/>
                  </a:lnTo>
                  <a:lnTo>
                    <a:pt x="64" y="22"/>
                  </a:lnTo>
                  <a:lnTo>
                    <a:pt x="69" y="29"/>
                  </a:lnTo>
                  <a:lnTo>
                    <a:pt x="75" y="36"/>
                  </a:lnTo>
                  <a:lnTo>
                    <a:pt x="81" y="43"/>
                  </a:lnTo>
                  <a:lnTo>
                    <a:pt x="87" y="49"/>
                  </a:lnTo>
                  <a:lnTo>
                    <a:pt x="93" y="55"/>
                  </a:lnTo>
                  <a:lnTo>
                    <a:pt x="99" y="60"/>
                  </a:lnTo>
                  <a:lnTo>
                    <a:pt x="104" y="64"/>
                  </a:lnTo>
                  <a:lnTo>
                    <a:pt x="112" y="65"/>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1" name="Freeform 80"/>
            <p:cNvSpPr>
              <a:spLocks/>
            </p:cNvSpPr>
            <p:nvPr/>
          </p:nvSpPr>
          <p:spPr bwMode="auto">
            <a:xfrm>
              <a:off x="4544815" y="1870868"/>
              <a:ext cx="65087" cy="71438"/>
            </a:xfrm>
            <a:custGeom>
              <a:avLst/>
              <a:gdLst>
                <a:gd name="T0" fmla="*/ 2147483647 w 51"/>
                <a:gd name="T1" fmla="*/ 2147483647 h 69"/>
                <a:gd name="T2" fmla="*/ 2147483647 w 51"/>
                <a:gd name="T3" fmla="*/ 2147483647 h 69"/>
                <a:gd name="T4" fmla="*/ 2147483647 w 51"/>
                <a:gd name="T5" fmla="*/ 2147483647 h 69"/>
                <a:gd name="T6" fmla="*/ 2147483647 w 51"/>
                <a:gd name="T7" fmla="*/ 2147483647 h 69"/>
                <a:gd name="T8" fmla="*/ 2147483647 w 51"/>
                <a:gd name="T9" fmla="*/ 2147483647 h 69"/>
                <a:gd name="T10" fmla="*/ 2147483647 w 51"/>
                <a:gd name="T11" fmla="*/ 2147483647 h 69"/>
                <a:gd name="T12" fmla="*/ 2147483647 w 51"/>
                <a:gd name="T13" fmla="*/ 2147483647 h 69"/>
                <a:gd name="T14" fmla="*/ 2147483647 w 51"/>
                <a:gd name="T15" fmla="*/ 2147483647 h 69"/>
                <a:gd name="T16" fmla="*/ 2147483647 w 51"/>
                <a:gd name="T17" fmla="*/ 2147483647 h 69"/>
                <a:gd name="T18" fmla="*/ 2147483647 w 51"/>
                <a:gd name="T19" fmla="*/ 2147483647 h 69"/>
                <a:gd name="T20" fmla="*/ 2147483647 w 51"/>
                <a:gd name="T21" fmla="*/ 2147483647 h 69"/>
                <a:gd name="T22" fmla="*/ 2147483647 w 51"/>
                <a:gd name="T23" fmla="*/ 2147483647 h 69"/>
                <a:gd name="T24" fmla="*/ 2147483647 w 51"/>
                <a:gd name="T25" fmla="*/ 2147483647 h 69"/>
                <a:gd name="T26" fmla="*/ 0 w 51"/>
                <a:gd name="T27" fmla="*/ 2147483647 h 69"/>
                <a:gd name="T28" fmla="*/ 0 w 51"/>
                <a:gd name="T29" fmla="*/ 2147483647 h 69"/>
                <a:gd name="T30" fmla="*/ 2147483647 w 51"/>
                <a:gd name="T31" fmla="*/ 2147483647 h 69"/>
                <a:gd name="T32" fmla="*/ 2147483647 w 51"/>
                <a:gd name="T33" fmla="*/ 0 h 69"/>
                <a:gd name="T34" fmla="*/ 2147483647 w 51"/>
                <a:gd name="T35" fmla="*/ 0 h 69"/>
                <a:gd name="T36" fmla="*/ 2147483647 w 51"/>
                <a:gd name="T37" fmla="*/ 2147483647 h 69"/>
                <a:gd name="T38" fmla="*/ 2147483647 w 51"/>
                <a:gd name="T39" fmla="*/ 2147483647 h 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69"/>
                <a:gd name="T62" fmla="*/ 51 w 51"/>
                <a:gd name="T63" fmla="*/ 69 h 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69">
                  <a:moveTo>
                    <a:pt x="50" y="63"/>
                  </a:moveTo>
                  <a:lnTo>
                    <a:pt x="44" y="66"/>
                  </a:lnTo>
                  <a:lnTo>
                    <a:pt x="38" y="67"/>
                  </a:lnTo>
                  <a:lnTo>
                    <a:pt x="32" y="68"/>
                  </a:lnTo>
                  <a:lnTo>
                    <a:pt x="28" y="67"/>
                  </a:lnTo>
                  <a:lnTo>
                    <a:pt x="22" y="66"/>
                  </a:lnTo>
                  <a:lnTo>
                    <a:pt x="18" y="63"/>
                  </a:lnTo>
                  <a:lnTo>
                    <a:pt x="14" y="59"/>
                  </a:lnTo>
                  <a:lnTo>
                    <a:pt x="11" y="54"/>
                  </a:lnTo>
                  <a:lnTo>
                    <a:pt x="7" y="50"/>
                  </a:lnTo>
                  <a:lnTo>
                    <a:pt x="4" y="44"/>
                  </a:lnTo>
                  <a:lnTo>
                    <a:pt x="2" y="38"/>
                  </a:lnTo>
                  <a:lnTo>
                    <a:pt x="1" y="31"/>
                  </a:lnTo>
                  <a:lnTo>
                    <a:pt x="0" y="24"/>
                  </a:lnTo>
                  <a:lnTo>
                    <a:pt x="0" y="16"/>
                  </a:lnTo>
                  <a:lnTo>
                    <a:pt x="1" y="8"/>
                  </a:lnTo>
                  <a:lnTo>
                    <a:pt x="3" y="0"/>
                  </a:lnTo>
                  <a:lnTo>
                    <a:pt x="50" y="0"/>
                  </a:lnTo>
                  <a:lnTo>
                    <a:pt x="50" y="63"/>
                  </a:lnTo>
                </a:path>
              </a:pathLst>
            </a:custGeom>
            <a:solidFill>
              <a:srgbClr val="DDDDDD"/>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2" name="Freeform 81"/>
            <p:cNvSpPr>
              <a:spLocks/>
            </p:cNvSpPr>
            <p:nvPr/>
          </p:nvSpPr>
          <p:spPr bwMode="auto">
            <a:xfrm>
              <a:off x="2538215" y="2074068"/>
              <a:ext cx="131762" cy="92075"/>
            </a:xfrm>
            <a:custGeom>
              <a:avLst/>
              <a:gdLst>
                <a:gd name="T0" fmla="*/ 2147483647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0 w 103"/>
                <a:gd name="T33" fmla="*/ 2147483647 h 90"/>
                <a:gd name="T34" fmla="*/ 0 w 103"/>
                <a:gd name="T35" fmla="*/ 2147483647 h 90"/>
                <a:gd name="T36" fmla="*/ 2147483647 w 103"/>
                <a:gd name="T37" fmla="*/ 2147483647 h 90"/>
                <a:gd name="T38" fmla="*/ 2147483647 w 103"/>
                <a:gd name="T39" fmla="*/ 0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3"/>
                <a:gd name="T106" fmla="*/ 0 h 90"/>
                <a:gd name="T107" fmla="*/ 103 w 103"/>
                <a:gd name="T108" fmla="*/ 90 h 9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3" h="90">
                  <a:moveTo>
                    <a:pt x="102" y="60"/>
                  </a:moveTo>
                  <a:lnTo>
                    <a:pt x="102" y="89"/>
                  </a:lnTo>
                  <a:lnTo>
                    <a:pt x="93" y="87"/>
                  </a:lnTo>
                  <a:lnTo>
                    <a:pt x="85" y="85"/>
                  </a:lnTo>
                  <a:lnTo>
                    <a:pt x="77" y="83"/>
                  </a:lnTo>
                  <a:lnTo>
                    <a:pt x="69" y="80"/>
                  </a:lnTo>
                  <a:lnTo>
                    <a:pt x="59" y="78"/>
                  </a:lnTo>
                  <a:lnTo>
                    <a:pt x="51" y="74"/>
                  </a:lnTo>
                  <a:lnTo>
                    <a:pt x="44" y="71"/>
                  </a:lnTo>
                  <a:lnTo>
                    <a:pt x="36" y="67"/>
                  </a:lnTo>
                  <a:lnTo>
                    <a:pt x="28" y="63"/>
                  </a:lnTo>
                  <a:lnTo>
                    <a:pt x="21" y="58"/>
                  </a:lnTo>
                  <a:lnTo>
                    <a:pt x="15" y="52"/>
                  </a:lnTo>
                  <a:lnTo>
                    <a:pt x="10" y="44"/>
                  </a:lnTo>
                  <a:lnTo>
                    <a:pt x="5" y="36"/>
                  </a:lnTo>
                  <a:lnTo>
                    <a:pt x="2" y="26"/>
                  </a:lnTo>
                  <a:lnTo>
                    <a:pt x="0" y="15"/>
                  </a:lnTo>
                  <a:lnTo>
                    <a:pt x="0" y="2"/>
                  </a:lnTo>
                  <a:lnTo>
                    <a:pt x="7" y="1"/>
                  </a:lnTo>
                  <a:lnTo>
                    <a:pt x="16" y="0"/>
                  </a:lnTo>
                  <a:lnTo>
                    <a:pt x="23" y="2"/>
                  </a:lnTo>
                  <a:lnTo>
                    <a:pt x="31" y="4"/>
                  </a:lnTo>
                  <a:lnTo>
                    <a:pt x="36" y="7"/>
                  </a:lnTo>
                  <a:lnTo>
                    <a:pt x="44" y="11"/>
                  </a:lnTo>
                  <a:lnTo>
                    <a:pt x="49" y="17"/>
                  </a:lnTo>
                  <a:lnTo>
                    <a:pt x="56" y="21"/>
                  </a:lnTo>
                  <a:lnTo>
                    <a:pt x="62" y="27"/>
                  </a:lnTo>
                  <a:lnTo>
                    <a:pt x="68" y="33"/>
                  </a:lnTo>
                  <a:lnTo>
                    <a:pt x="73" y="39"/>
                  </a:lnTo>
                  <a:lnTo>
                    <a:pt x="79" y="44"/>
                  </a:lnTo>
                  <a:lnTo>
                    <a:pt x="84" y="50"/>
                  </a:lnTo>
                  <a:lnTo>
                    <a:pt x="90" y="55"/>
                  </a:lnTo>
                  <a:lnTo>
                    <a:pt x="96" y="58"/>
                  </a:lnTo>
                  <a:lnTo>
                    <a:pt x="102" y="60"/>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3" name="Freeform 82"/>
            <p:cNvSpPr>
              <a:spLocks/>
            </p:cNvSpPr>
            <p:nvPr/>
          </p:nvSpPr>
          <p:spPr bwMode="auto">
            <a:xfrm>
              <a:off x="7859515" y="2150268"/>
              <a:ext cx="77787" cy="109538"/>
            </a:xfrm>
            <a:custGeom>
              <a:avLst/>
              <a:gdLst>
                <a:gd name="T0" fmla="*/ 2147483647 w 61"/>
                <a:gd name="T1" fmla="*/ 2147483647 h 108"/>
                <a:gd name="T2" fmla="*/ 2147483647 w 61"/>
                <a:gd name="T3" fmla="*/ 2147483647 h 108"/>
                <a:gd name="T4" fmla="*/ 2147483647 w 61"/>
                <a:gd name="T5" fmla="*/ 2147483647 h 108"/>
                <a:gd name="T6" fmla="*/ 2147483647 w 61"/>
                <a:gd name="T7" fmla="*/ 2147483647 h 108"/>
                <a:gd name="T8" fmla="*/ 2147483647 w 61"/>
                <a:gd name="T9" fmla="*/ 2147483647 h 108"/>
                <a:gd name="T10" fmla="*/ 2147483647 w 61"/>
                <a:gd name="T11" fmla="*/ 2147483647 h 108"/>
                <a:gd name="T12" fmla="*/ 2147483647 w 61"/>
                <a:gd name="T13" fmla="*/ 2147483647 h 108"/>
                <a:gd name="T14" fmla="*/ 2147483647 w 61"/>
                <a:gd name="T15" fmla="*/ 2147483647 h 108"/>
                <a:gd name="T16" fmla="*/ 2147483647 w 61"/>
                <a:gd name="T17" fmla="*/ 2147483647 h 108"/>
                <a:gd name="T18" fmla="*/ 2147483647 w 61"/>
                <a:gd name="T19" fmla="*/ 2147483647 h 108"/>
                <a:gd name="T20" fmla="*/ 2147483647 w 61"/>
                <a:gd name="T21" fmla="*/ 2147483647 h 108"/>
                <a:gd name="T22" fmla="*/ 2147483647 w 61"/>
                <a:gd name="T23" fmla="*/ 2147483647 h 108"/>
                <a:gd name="T24" fmla="*/ 2147483647 w 61"/>
                <a:gd name="T25" fmla="*/ 2147483647 h 108"/>
                <a:gd name="T26" fmla="*/ 2147483647 w 61"/>
                <a:gd name="T27" fmla="*/ 2147483647 h 108"/>
                <a:gd name="T28" fmla="*/ 2147483647 w 61"/>
                <a:gd name="T29" fmla="*/ 2147483647 h 108"/>
                <a:gd name="T30" fmla="*/ 2147483647 w 61"/>
                <a:gd name="T31" fmla="*/ 2147483647 h 108"/>
                <a:gd name="T32" fmla="*/ 2147483647 w 61"/>
                <a:gd name="T33" fmla="*/ 2147483647 h 108"/>
                <a:gd name="T34" fmla="*/ 0 w 61"/>
                <a:gd name="T35" fmla="*/ 2147483647 h 108"/>
                <a:gd name="T36" fmla="*/ 0 w 61"/>
                <a:gd name="T37" fmla="*/ 2147483647 h 108"/>
                <a:gd name="T38" fmla="*/ 0 w 61"/>
                <a:gd name="T39" fmla="*/ 2147483647 h 108"/>
                <a:gd name="T40" fmla="*/ 0 w 61"/>
                <a:gd name="T41" fmla="*/ 2147483647 h 108"/>
                <a:gd name="T42" fmla="*/ 0 w 61"/>
                <a:gd name="T43" fmla="*/ 2147483647 h 108"/>
                <a:gd name="T44" fmla="*/ 0 w 61"/>
                <a:gd name="T45" fmla="*/ 2147483647 h 108"/>
                <a:gd name="T46" fmla="*/ 0 w 61"/>
                <a:gd name="T47" fmla="*/ 2147483647 h 108"/>
                <a:gd name="T48" fmla="*/ 2147483647 w 61"/>
                <a:gd name="T49" fmla="*/ 2147483647 h 108"/>
                <a:gd name="T50" fmla="*/ 2147483647 w 61"/>
                <a:gd name="T51" fmla="*/ 2147483647 h 108"/>
                <a:gd name="T52" fmla="*/ 2147483647 w 61"/>
                <a:gd name="T53" fmla="*/ 2147483647 h 108"/>
                <a:gd name="T54" fmla="*/ 2147483647 w 61"/>
                <a:gd name="T55" fmla="*/ 2147483647 h 108"/>
                <a:gd name="T56" fmla="*/ 2147483647 w 61"/>
                <a:gd name="T57" fmla="*/ 2147483647 h 108"/>
                <a:gd name="T58" fmla="*/ 2147483647 w 61"/>
                <a:gd name="T59" fmla="*/ 2147483647 h 108"/>
                <a:gd name="T60" fmla="*/ 2147483647 w 61"/>
                <a:gd name="T61" fmla="*/ 2147483647 h 108"/>
                <a:gd name="T62" fmla="*/ 2147483647 w 61"/>
                <a:gd name="T63" fmla="*/ 2147483647 h 108"/>
                <a:gd name="T64" fmla="*/ 2147483647 w 61"/>
                <a:gd name="T65" fmla="*/ 0 h 108"/>
                <a:gd name="T66" fmla="*/ 2147483647 w 61"/>
                <a:gd name="T67" fmla="*/ 0 h 108"/>
                <a:gd name="T68" fmla="*/ 2147483647 w 61"/>
                <a:gd name="T69" fmla="*/ 2147483647 h 108"/>
                <a:gd name="T70" fmla="*/ 2147483647 w 61"/>
                <a:gd name="T71" fmla="*/ 2147483647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1"/>
                <a:gd name="T109" fmla="*/ 0 h 108"/>
                <a:gd name="T110" fmla="*/ 61 w 61"/>
                <a:gd name="T111" fmla="*/ 108 h 1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1" h="108">
                  <a:moveTo>
                    <a:pt x="60" y="106"/>
                  </a:moveTo>
                  <a:lnTo>
                    <a:pt x="55" y="107"/>
                  </a:lnTo>
                  <a:lnTo>
                    <a:pt x="51" y="107"/>
                  </a:lnTo>
                  <a:lnTo>
                    <a:pt x="46" y="107"/>
                  </a:lnTo>
                  <a:lnTo>
                    <a:pt x="43" y="107"/>
                  </a:lnTo>
                  <a:lnTo>
                    <a:pt x="38" y="107"/>
                  </a:lnTo>
                  <a:lnTo>
                    <a:pt x="34" y="107"/>
                  </a:lnTo>
                  <a:lnTo>
                    <a:pt x="30" y="107"/>
                  </a:lnTo>
                  <a:lnTo>
                    <a:pt x="27" y="107"/>
                  </a:lnTo>
                  <a:lnTo>
                    <a:pt x="22" y="107"/>
                  </a:lnTo>
                  <a:lnTo>
                    <a:pt x="19" y="107"/>
                  </a:lnTo>
                  <a:lnTo>
                    <a:pt x="15" y="106"/>
                  </a:lnTo>
                  <a:lnTo>
                    <a:pt x="12" y="104"/>
                  </a:lnTo>
                  <a:lnTo>
                    <a:pt x="7" y="102"/>
                  </a:lnTo>
                  <a:lnTo>
                    <a:pt x="6" y="100"/>
                  </a:lnTo>
                  <a:lnTo>
                    <a:pt x="4" y="96"/>
                  </a:lnTo>
                  <a:lnTo>
                    <a:pt x="2" y="90"/>
                  </a:lnTo>
                  <a:lnTo>
                    <a:pt x="0" y="84"/>
                  </a:lnTo>
                  <a:lnTo>
                    <a:pt x="0" y="78"/>
                  </a:lnTo>
                  <a:lnTo>
                    <a:pt x="0" y="72"/>
                  </a:lnTo>
                  <a:lnTo>
                    <a:pt x="0" y="65"/>
                  </a:lnTo>
                  <a:lnTo>
                    <a:pt x="0" y="59"/>
                  </a:lnTo>
                  <a:lnTo>
                    <a:pt x="0" y="54"/>
                  </a:lnTo>
                  <a:lnTo>
                    <a:pt x="0" y="48"/>
                  </a:lnTo>
                  <a:lnTo>
                    <a:pt x="2" y="41"/>
                  </a:lnTo>
                  <a:lnTo>
                    <a:pt x="2" y="36"/>
                  </a:lnTo>
                  <a:lnTo>
                    <a:pt x="3" y="30"/>
                  </a:lnTo>
                  <a:lnTo>
                    <a:pt x="5" y="25"/>
                  </a:lnTo>
                  <a:lnTo>
                    <a:pt x="7" y="19"/>
                  </a:lnTo>
                  <a:lnTo>
                    <a:pt x="10" y="15"/>
                  </a:lnTo>
                  <a:lnTo>
                    <a:pt x="14" y="10"/>
                  </a:lnTo>
                  <a:lnTo>
                    <a:pt x="18" y="6"/>
                  </a:lnTo>
                  <a:lnTo>
                    <a:pt x="24" y="0"/>
                  </a:lnTo>
                  <a:lnTo>
                    <a:pt x="60" y="0"/>
                  </a:lnTo>
                  <a:lnTo>
                    <a:pt x="60" y="106"/>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4" name="Freeform 83"/>
            <p:cNvSpPr>
              <a:spLocks/>
            </p:cNvSpPr>
            <p:nvPr/>
          </p:nvSpPr>
          <p:spPr bwMode="auto">
            <a:xfrm>
              <a:off x="7732515" y="2251868"/>
              <a:ext cx="233362" cy="500063"/>
            </a:xfrm>
            <a:custGeom>
              <a:avLst/>
              <a:gdLst>
                <a:gd name="T0" fmla="*/ 2147483647 w 181"/>
                <a:gd name="T1" fmla="*/ 2147483647 h 487"/>
                <a:gd name="T2" fmla="*/ 2147483647 w 181"/>
                <a:gd name="T3" fmla="*/ 2147483647 h 487"/>
                <a:gd name="T4" fmla="*/ 2147483647 w 181"/>
                <a:gd name="T5" fmla="*/ 2147483647 h 487"/>
                <a:gd name="T6" fmla="*/ 2147483647 w 181"/>
                <a:gd name="T7" fmla="*/ 2147483647 h 487"/>
                <a:gd name="T8" fmla="*/ 2147483647 w 181"/>
                <a:gd name="T9" fmla="*/ 2147483647 h 487"/>
                <a:gd name="T10" fmla="*/ 2147483647 w 181"/>
                <a:gd name="T11" fmla="*/ 2147483647 h 487"/>
                <a:gd name="T12" fmla="*/ 2147483647 w 181"/>
                <a:gd name="T13" fmla="*/ 2147483647 h 487"/>
                <a:gd name="T14" fmla="*/ 2147483647 w 181"/>
                <a:gd name="T15" fmla="*/ 2147483647 h 487"/>
                <a:gd name="T16" fmla="*/ 2147483647 w 181"/>
                <a:gd name="T17" fmla="*/ 2147483647 h 487"/>
                <a:gd name="T18" fmla="*/ 2147483647 w 181"/>
                <a:gd name="T19" fmla="*/ 2147483647 h 487"/>
                <a:gd name="T20" fmla="*/ 2147483647 w 181"/>
                <a:gd name="T21" fmla="*/ 2147483647 h 487"/>
                <a:gd name="T22" fmla="*/ 2147483647 w 181"/>
                <a:gd name="T23" fmla="*/ 2147483647 h 487"/>
                <a:gd name="T24" fmla="*/ 2147483647 w 181"/>
                <a:gd name="T25" fmla="*/ 2147483647 h 487"/>
                <a:gd name="T26" fmla="*/ 2147483647 w 181"/>
                <a:gd name="T27" fmla="*/ 2147483647 h 487"/>
                <a:gd name="T28" fmla="*/ 2147483647 w 181"/>
                <a:gd name="T29" fmla="*/ 2147483647 h 487"/>
                <a:gd name="T30" fmla="*/ 2147483647 w 181"/>
                <a:gd name="T31" fmla="*/ 2147483647 h 487"/>
                <a:gd name="T32" fmla="*/ 2147483647 w 181"/>
                <a:gd name="T33" fmla="*/ 2147483647 h 487"/>
                <a:gd name="T34" fmla="*/ 2147483647 w 181"/>
                <a:gd name="T35" fmla="*/ 2147483647 h 487"/>
                <a:gd name="T36" fmla="*/ 2147483647 w 181"/>
                <a:gd name="T37" fmla="*/ 2147483647 h 487"/>
                <a:gd name="T38" fmla="*/ 2147483647 w 181"/>
                <a:gd name="T39" fmla="*/ 2147483647 h 487"/>
                <a:gd name="T40" fmla="*/ 2147483647 w 181"/>
                <a:gd name="T41" fmla="*/ 2147483647 h 487"/>
                <a:gd name="T42" fmla="*/ 2147483647 w 181"/>
                <a:gd name="T43" fmla="*/ 2147483647 h 487"/>
                <a:gd name="T44" fmla="*/ 2147483647 w 181"/>
                <a:gd name="T45" fmla="*/ 2147483647 h 487"/>
                <a:gd name="T46" fmla="*/ 2147483647 w 181"/>
                <a:gd name="T47" fmla="*/ 2147483647 h 487"/>
                <a:gd name="T48" fmla="*/ 2147483647 w 181"/>
                <a:gd name="T49" fmla="*/ 2147483647 h 487"/>
                <a:gd name="T50" fmla="*/ 2147483647 w 181"/>
                <a:gd name="T51" fmla="*/ 2147483647 h 487"/>
                <a:gd name="T52" fmla="*/ 2147483647 w 181"/>
                <a:gd name="T53" fmla="*/ 2147483647 h 487"/>
                <a:gd name="T54" fmla="*/ 2147483647 w 181"/>
                <a:gd name="T55" fmla="*/ 2147483647 h 487"/>
                <a:gd name="T56" fmla="*/ 2147483647 w 181"/>
                <a:gd name="T57" fmla="*/ 2147483647 h 487"/>
                <a:gd name="T58" fmla="*/ 2147483647 w 181"/>
                <a:gd name="T59" fmla="*/ 2147483647 h 487"/>
                <a:gd name="T60" fmla="*/ 2147483647 w 181"/>
                <a:gd name="T61" fmla="*/ 2147483647 h 487"/>
                <a:gd name="T62" fmla="*/ 2147483647 w 181"/>
                <a:gd name="T63" fmla="*/ 2147483647 h 487"/>
                <a:gd name="T64" fmla="*/ 2147483647 w 181"/>
                <a:gd name="T65" fmla="*/ 2147483647 h 487"/>
                <a:gd name="T66" fmla="*/ 2147483647 w 181"/>
                <a:gd name="T67" fmla="*/ 2147483647 h 487"/>
                <a:gd name="T68" fmla="*/ 2147483647 w 181"/>
                <a:gd name="T69" fmla="*/ 2147483647 h 487"/>
                <a:gd name="T70" fmla="*/ 2147483647 w 181"/>
                <a:gd name="T71" fmla="*/ 2147483647 h 487"/>
                <a:gd name="T72" fmla="*/ 2147483647 w 181"/>
                <a:gd name="T73" fmla="*/ 2147483647 h 487"/>
                <a:gd name="T74" fmla="*/ 2147483647 w 181"/>
                <a:gd name="T75" fmla="*/ 2147483647 h 487"/>
                <a:gd name="T76" fmla="*/ 2147483647 w 181"/>
                <a:gd name="T77" fmla="*/ 2147483647 h 487"/>
                <a:gd name="T78" fmla="*/ 2147483647 w 181"/>
                <a:gd name="T79" fmla="*/ 2147483647 h 487"/>
                <a:gd name="T80" fmla="*/ 0 w 181"/>
                <a:gd name="T81" fmla="*/ 2147483647 h 487"/>
                <a:gd name="T82" fmla="*/ 2147483647 w 181"/>
                <a:gd name="T83" fmla="*/ 2147483647 h 487"/>
                <a:gd name="T84" fmla="*/ 2147483647 w 181"/>
                <a:gd name="T85" fmla="*/ 2147483647 h 487"/>
                <a:gd name="T86" fmla="*/ 2147483647 w 181"/>
                <a:gd name="T87" fmla="*/ 2147483647 h 487"/>
                <a:gd name="T88" fmla="*/ 2147483647 w 181"/>
                <a:gd name="T89" fmla="*/ 2147483647 h 487"/>
                <a:gd name="T90" fmla="*/ 2147483647 w 181"/>
                <a:gd name="T91" fmla="*/ 2147483647 h 487"/>
                <a:gd name="T92" fmla="*/ 2147483647 w 181"/>
                <a:gd name="T93" fmla="*/ 2147483647 h 487"/>
                <a:gd name="T94" fmla="*/ 2147483647 w 181"/>
                <a:gd name="T95" fmla="*/ 2147483647 h 487"/>
                <a:gd name="T96" fmla="*/ 2147483647 w 181"/>
                <a:gd name="T97" fmla="*/ 2147483647 h 4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1"/>
                <a:gd name="T148" fmla="*/ 0 h 487"/>
                <a:gd name="T149" fmla="*/ 181 w 181"/>
                <a:gd name="T150" fmla="*/ 487 h 4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1" h="487">
                  <a:moveTo>
                    <a:pt x="76" y="94"/>
                  </a:moveTo>
                  <a:lnTo>
                    <a:pt x="76" y="100"/>
                  </a:lnTo>
                  <a:lnTo>
                    <a:pt x="76" y="104"/>
                  </a:lnTo>
                  <a:lnTo>
                    <a:pt x="76" y="107"/>
                  </a:lnTo>
                  <a:lnTo>
                    <a:pt x="76" y="111"/>
                  </a:lnTo>
                  <a:lnTo>
                    <a:pt x="75" y="117"/>
                  </a:lnTo>
                  <a:lnTo>
                    <a:pt x="75" y="121"/>
                  </a:lnTo>
                  <a:lnTo>
                    <a:pt x="75" y="125"/>
                  </a:lnTo>
                  <a:lnTo>
                    <a:pt x="75" y="129"/>
                  </a:lnTo>
                  <a:lnTo>
                    <a:pt x="75" y="133"/>
                  </a:lnTo>
                  <a:lnTo>
                    <a:pt x="75" y="137"/>
                  </a:lnTo>
                  <a:lnTo>
                    <a:pt x="76" y="141"/>
                  </a:lnTo>
                  <a:lnTo>
                    <a:pt x="78" y="145"/>
                  </a:lnTo>
                  <a:lnTo>
                    <a:pt x="79" y="149"/>
                  </a:lnTo>
                  <a:lnTo>
                    <a:pt x="82" y="152"/>
                  </a:lnTo>
                  <a:lnTo>
                    <a:pt x="85" y="154"/>
                  </a:lnTo>
                  <a:lnTo>
                    <a:pt x="89" y="156"/>
                  </a:lnTo>
                  <a:lnTo>
                    <a:pt x="88" y="144"/>
                  </a:lnTo>
                  <a:lnTo>
                    <a:pt x="88" y="134"/>
                  </a:lnTo>
                  <a:lnTo>
                    <a:pt x="89" y="126"/>
                  </a:lnTo>
                  <a:lnTo>
                    <a:pt x="93" y="118"/>
                  </a:lnTo>
                  <a:lnTo>
                    <a:pt x="97" y="113"/>
                  </a:lnTo>
                  <a:lnTo>
                    <a:pt x="103" y="108"/>
                  </a:lnTo>
                  <a:lnTo>
                    <a:pt x="108" y="106"/>
                  </a:lnTo>
                  <a:lnTo>
                    <a:pt x="115" y="101"/>
                  </a:lnTo>
                  <a:lnTo>
                    <a:pt x="121" y="100"/>
                  </a:lnTo>
                  <a:lnTo>
                    <a:pt x="129" y="98"/>
                  </a:lnTo>
                  <a:lnTo>
                    <a:pt x="136" y="96"/>
                  </a:lnTo>
                  <a:lnTo>
                    <a:pt x="144" y="93"/>
                  </a:lnTo>
                  <a:lnTo>
                    <a:pt x="149" y="91"/>
                  </a:lnTo>
                  <a:lnTo>
                    <a:pt x="157" y="88"/>
                  </a:lnTo>
                  <a:lnTo>
                    <a:pt x="163" y="84"/>
                  </a:lnTo>
                  <a:lnTo>
                    <a:pt x="170" y="79"/>
                  </a:lnTo>
                  <a:lnTo>
                    <a:pt x="170" y="91"/>
                  </a:lnTo>
                  <a:lnTo>
                    <a:pt x="170" y="102"/>
                  </a:lnTo>
                  <a:lnTo>
                    <a:pt x="170" y="114"/>
                  </a:lnTo>
                  <a:lnTo>
                    <a:pt x="170" y="123"/>
                  </a:lnTo>
                  <a:lnTo>
                    <a:pt x="168" y="135"/>
                  </a:lnTo>
                  <a:lnTo>
                    <a:pt x="168" y="145"/>
                  </a:lnTo>
                  <a:lnTo>
                    <a:pt x="166" y="155"/>
                  </a:lnTo>
                  <a:lnTo>
                    <a:pt x="165" y="164"/>
                  </a:lnTo>
                  <a:lnTo>
                    <a:pt x="161" y="174"/>
                  </a:lnTo>
                  <a:lnTo>
                    <a:pt x="158" y="182"/>
                  </a:lnTo>
                  <a:lnTo>
                    <a:pt x="154" y="190"/>
                  </a:lnTo>
                  <a:lnTo>
                    <a:pt x="150" y="196"/>
                  </a:lnTo>
                  <a:lnTo>
                    <a:pt x="144" y="203"/>
                  </a:lnTo>
                  <a:lnTo>
                    <a:pt x="137" y="208"/>
                  </a:lnTo>
                  <a:lnTo>
                    <a:pt x="129" y="212"/>
                  </a:lnTo>
                  <a:lnTo>
                    <a:pt x="122" y="215"/>
                  </a:lnTo>
                  <a:lnTo>
                    <a:pt x="126" y="219"/>
                  </a:lnTo>
                  <a:lnTo>
                    <a:pt x="129" y="222"/>
                  </a:lnTo>
                  <a:lnTo>
                    <a:pt x="133" y="226"/>
                  </a:lnTo>
                  <a:lnTo>
                    <a:pt x="137" y="228"/>
                  </a:lnTo>
                  <a:lnTo>
                    <a:pt x="141" y="232"/>
                  </a:lnTo>
                  <a:lnTo>
                    <a:pt x="145" y="235"/>
                  </a:lnTo>
                  <a:lnTo>
                    <a:pt x="149" y="239"/>
                  </a:lnTo>
                  <a:lnTo>
                    <a:pt x="153" y="242"/>
                  </a:lnTo>
                  <a:lnTo>
                    <a:pt x="156" y="248"/>
                  </a:lnTo>
                  <a:lnTo>
                    <a:pt x="159" y="251"/>
                  </a:lnTo>
                  <a:lnTo>
                    <a:pt x="163" y="256"/>
                  </a:lnTo>
                  <a:lnTo>
                    <a:pt x="167" y="259"/>
                  </a:lnTo>
                  <a:lnTo>
                    <a:pt x="169" y="263"/>
                  </a:lnTo>
                  <a:lnTo>
                    <a:pt x="173" y="267"/>
                  </a:lnTo>
                  <a:lnTo>
                    <a:pt x="177" y="271"/>
                  </a:lnTo>
                  <a:lnTo>
                    <a:pt x="180" y="275"/>
                  </a:lnTo>
                  <a:lnTo>
                    <a:pt x="180" y="305"/>
                  </a:lnTo>
                  <a:lnTo>
                    <a:pt x="173" y="308"/>
                  </a:lnTo>
                  <a:lnTo>
                    <a:pt x="166" y="309"/>
                  </a:lnTo>
                  <a:lnTo>
                    <a:pt x="159" y="309"/>
                  </a:lnTo>
                  <a:lnTo>
                    <a:pt x="154" y="308"/>
                  </a:lnTo>
                  <a:lnTo>
                    <a:pt x="148" y="307"/>
                  </a:lnTo>
                  <a:lnTo>
                    <a:pt x="142" y="305"/>
                  </a:lnTo>
                  <a:lnTo>
                    <a:pt x="136" y="303"/>
                  </a:lnTo>
                  <a:lnTo>
                    <a:pt x="132" y="299"/>
                  </a:lnTo>
                  <a:lnTo>
                    <a:pt x="126" y="297"/>
                  </a:lnTo>
                  <a:lnTo>
                    <a:pt x="120" y="293"/>
                  </a:lnTo>
                  <a:lnTo>
                    <a:pt x="114" y="290"/>
                  </a:lnTo>
                  <a:lnTo>
                    <a:pt x="110" y="287"/>
                  </a:lnTo>
                  <a:lnTo>
                    <a:pt x="104" y="285"/>
                  </a:lnTo>
                  <a:lnTo>
                    <a:pt x="99" y="281"/>
                  </a:lnTo>
                  <a:lnTo>
                    <a:pt x="93" y="279"/>
                  </a:lnTo>
                  <a:lnTo>
                    <a:pt x="89" y="275"/>
                  </a:lnTo>
                  <a:lnTo>
                    <a:pt x="81" y="288"/>
                  </a:lnTo>
                  <a:lnTo>
                    <a:pt x="76" y="300"/>
                  </a:lnTo>
                  <a:lnTo>
                    <a:pt x="73" y="312"/>
                  </a:lnTo>
                  <a:lnTo>
                    <a:pt x="73" y="323"/>
                  </a:lnTo>
                  <a:lnTo>
                    <a:pt x="73" y="337"/>
                  </a:lnTo>
                  <a:lnTo>
                    <a:pt x="76" y="348"/>
                  </a:lnTo>
                  <a:lnTo>
                    <a:pt x="80" y="362"/>
                  </a:lnTo>
                  <a:lnTo>
                    <a:pt x="85" y="374"/>
                  </a:lnTo>
                  <a:lnTo>
                    <a:pt x="89" y="387"/>
                  </a:lnTo>
                  <a:lnTo>
                    <a:pt x="94" y="401"/>
                  </a:lnTo>
                  <a:lnTo>
                    <a:pt x="98" y="414"/>
                  </a:lnTo>
                  <a:lnTo>
                    <a:pt x="103" y="428"/>
                  </a:lnTo>
                  <a:lnTo>
                    <a:pt x="105" y="444"/>
                  </a:lnTo>
                  <a:lnTo>
                    <a:pt x="109" y="457"/>
                  </a:lnTo>
                  <a:lnTo>
                    <a:pt x="110" y="472"/>
                  </a:lnTo>
                  <a:lnTo>
                    <a:pt x="110" y="486"/>
                  </a:lnTo>
                  <a:lnTo>
                    <a:pt x="76" y="486"/>
                  </a:lnTo>
                  <a:lnTo>
                    <a:pt x="75" y="475"/>
                  </a:lnTo>
                  <a:lnTo>
                    <a:pt x="72" y="464"/>
                  </a:lnTo>
                  <a:lnTo>
                    <a:pt x="67" y="455"/>
                  </a:lnTo>
                  <a:lnTo>
                    <a:pt x="64" y="444"/>
                  </a:lnTo>
                  <a:lnTo>
                    <a:pt x="57" y="434"/>
                  </a:lnTo>
                  <a:lnTo>
                    <a:pt x="51" y="424"/>
                  </a:lnTo>
                  <a:lnTo>
                    <a:pt x="45" y="414"/>
                  </a:lnTo>
                  <a:lnTo>
                    <a:pt x="40" y="404"/>
                  </a:lnTo>
                  <a:lnTo>
                    <a:pt x="35" y="394"/>
                  </a:lnTo>
                  <a:lnTo>
                    <a:pt x="30" y="385"/>
                  </a:lnTo>
                  <a:lnTo>
                    <a:pt x="27" y="375"/>
                  </a:lnTo>
                  <a:lnTo>
                    <a:pt x="25" y="365"/>
                  </a:lnTo>
                  <a:lnTo>
                    <a:pt x="25" y="354"/>
                  </a:lnTo>
                  <a:lnTo>
                    <a:pt x="28" y="343"/>
                  </a:lnTo>
                  <a:lnTo>
                    <a:pt x="32" y="331"/>
                  </a:lnTo>
                  <a:lnTo>
                    <a:pt x="40" y="317"/>
                  </a:lnTo>
                  <a:lnTo>
                    <a:pt x="30" y="301"/>
                  </a:lnTo>
                  <a:lnTo>
                    <a:pt x="22" y="284"/>
                  </a:lnTo>
                  <a:lnTo>
                    <a:pt x="15" y="266"/>
                  </a:lnTo>
                  <a:lnTo>
                    <a:pt x="10" y="247"/>
                  </a:lnTo>
                  <a:lnTo>
                    <a:pt x="6" y="228"/>
                  </a:lnTo>
                  <a:lnTo>
                    <a:pt x="2" y="208"/>
                  </a:lnTo>
                  <a:lnTo>
                    <a:pt x="0" y="189"/>
                  </a:lnTo>
                  <a:lnTo>
                    <a:pt x="0" y="168"/>
                  </a:lnTo>
                  <a:lnTo>
                    <a:pt x="0" y="148"/>
                  </a:lnTo>
                  <a:lnTo>
                    <a:pt x="1" y="128"/>
                  </a:lnTo>
                  <a:lnTo>
                    <a:pt x="4" y="108"/>
                  </a:lnTo>
                  <a:lnTo>
                    <a:pt x="7" y="87"/>
                  </a:lnTo>
                  <a:lnTo>
                    <a:pt x="11" y="67"/>
                  </a:lnTo>
                  <a:lnTo>
                    <a:pt x="16" y="47"/>
                  </a:lnTo>
                  <a:lnTo>
                    <a:pt x="22" y="27"/>
                  </a:lnTo>
                  <a:lnTo>
                    <a:pt x="30" y="6"/>
                  </a:lnTo>
                  <a:lnTo>
                    <a:pt x="38" y="2"/>
                  </a:lnTo>
                  <a:lnTo>
                    <a:pt x="46" y="0"/>
                  </a:lnTo>
                  <a:lnTo>
                    <a:pt x="52" y="1"/>
                  </a:lnTo>
                  <a:lnTo>
                    <a:pt x="59" y="2"/>
                  </a:lnTo>
                  <a:lnTo>
                    <a:pt x="62" y="7"/>
                  </a:lnTo>
                  <a:lnTo>
                    <a:pt x="66" y="12"/>
                  </a:lnTo>
                  <a:lnTo>
                    <a:pt x="68" y="19"/>
                  </a:lnTo>
                  <a:lnTo>
                    <a:pt x="71" y="25"/>
                  </a:lnTo>
                  <a:lnTo>
                    <a:pt x="71" y="35"/>
                  </a:lnTo>
                  <a:lnTo>
                    <a:pt x="72" y="43"/>
                  </a:lnTo>
                  <a:lnTo>
                    <a:pt x="72" y="53"/>
                  </a:lnTo>
                  <a:lnTo>
                    <a:pt x="74" y="62"/>
                  </a:lnTo>
                  <a:lnTo>
                    <a:pt x="74" y="71"/>
                  </a:lnTo>
                  <a:lnTo>
                    <a:pt x="74" y="80"/>
                  </a:lnTo>
                  <a:lnTo>
                    <a:pt x="74" y="87"/>
                  </a:lnTo>
                  <a:lnTo>
                    <a:pt x="76" y="94"/>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5" name="Freeform 84"/>
            <p:cNvSpPr>
              <a:spLocks/>
            </p:cNvSpPr>
            <p:nvPr/>
          </p:nvSpPr>
          <p:spPr bwMode="auto">
            <a:xfrm>
              <a:off x="2789040" y="2315368"/>
              <a:ext cx="122237" cy="141288"/>
            </a:xfrm>
            <a:custGeom>
              <a:avLst/>
              <a:gdLst>
                <a:gd name="T0" fmla="*/ 2147483647 w 95"/>
                <a:gd name="T1" fmla="*/ 2147483647 h 138"/>
                <a:gd name="T2" fmla="*/ 2147483647 w 95"/>
                <a:gd name="T3" fmla="*/ 2147483647 h 138"/>
                <a:gd name="T4" fmla="*/ 2147483647 w 95"/>
                <a:gd name="T5" fmla="*/ 2147483647 h 138"/>
                <a:gd name="T6" fmla="*/ 2147483647 w 95"/>
                <a:gd name="T7" fmla="*/ 2147483647 h 138"/>
                <a:gd name="T8" fmla="*/ 2147483647 w 95"/>
                <a:gd name="T9" fmla="*/ 2147483647 h 138"/>
                <a:gd name="T10" fmla="*/ 2147483647 w 95"/>
                <a:gd name="T11" fmla="*/ 2147483647 h 138"/>
                <a:gd name="T12" fmla="*/ 2147483647 w 95"/>
                <a:gd name="T13" fmla="*/ 2147483647 h 138"/>
                <a:gd name="T14" fmla="*/ 2147483647 w 95"/>
                <a:gd name="T15" fmla="*/ 2147483647 h 138"/>
                <a:gd name="T16" fmla="*/ 2147483647 w 95"/>
                <a:gd name="T17" fmla="*/ 2147483647 h 138"/>
                <a:gd name="T18" fmla="*/ 2147483647 w 95"/>
                <a:gd name="T19" fmla="*/ 2147483647 h 138"/>
                <a:gd name="T20" fmla="*/ 2147483647 w 95"/>
                <a:gd name="T21" fmla="*/ 2147483647 h 138"/>
                <a:gd name="T22" fmla="*/ 2147483647 w 95"/>
                <a:gd name="T23" fmla="*/ 2147483647 h 138"/>
                <a:gd name="T24" fmla="*/ 2147483647 w 95"/>
                <a:gd name="T25" fmla="*/ 2147483647 h 138"/>
                <a:gd name="T26" fmla="*/ 2147483647 w 95"/>
                <a:gd name="T27" fmla="*/ 2147483647 h 138"/>
                <a:gd name="T28" fmla="*/ 2147483647 w 95"/>
                <a:gd name="T29" fmla="*/ 2147483647 h 138"/>
                <a:gd name="T30" fmla="*/ 2147483647 w 95"/>
                <a:gd name="T31" fmla="*/ 2147483647 h 138"/>
                <a:gd name="T32" fmla="*/ 2147483647 w 95"/>
                <a:gd name="T33" fmla="*/ 2147483647 h 138"/>
                <a:gd name="T34" fmla="*/ 2147483647 w 95"/>
                <a:gd name="T35" fmla="*/ 2147483647 h 138"/>
                <a:gd name="T36" fmla="*/ 2147483647 w 95"/>
                <a:gd name="T37" fmla="*/ 2147483647 h 138"/>
                <a:gd name="T38" fmla="*/ 2147483647 w 95"/>
                <a:gd name="T39" fmla="*/ 2147483647 h 138"/>
                <a:gd name="T40" fmla="*/ 2147483647 w 95"/>
                <a:gd name="T41" fmla="*/ 2147483647 h 138"/>
                <a:gd name="T42" fmla="*/ 2147483647 w 95"/>
                <a:gd name="T43" fmla="*/ 2147483647 h 138"/>
                <a:gd name="T44" fmla="*/ 2147483647 w 95"/>
                <a:gd name="T45" fmla="*/ 2147483647 h 138"/>
                <a:gd name="T46" fmla="*/ 2147483647 w 95"/>
                <a:gd name="T47" fmla="*/ 2147483647 h 138"/>
                <a:gd name="T48" fmla="*/ 2147483647 w 95"/>
                <a:gd name="T49" fmla="*/ 2147483647 h 138"/>
                <a:gd name="T50" fmla="*/ 2147483647 w 95"/>
                <a:gd name="T51" fmla="*/ 2147483647 h 138"/>
                <a:gd name="T52" fmla="*/ 2147483647 w 95"/>
                <a:gd name="T53" fmla="*/ 2147483647 h 138"/>
                <a:gd name="T54" fmla="*/ 2147483647 w 95"/>
                <a:gd name="T55" fmla="*/ 2147483647 h 138"/>
                <a:gd name="T56" fmla="*/ 2147483647 w 95"/>
                <a:gd name="T57" fmla="*/ 2147483647 h 138"/>
                <a:gd name="T58" fmla="*/ 2147483647 w 95"/>
                <a:gd name="T59" fmla="*/ 2147483647 h 138"/>
                <a:gd name="T60" fmla="*/ 2147483647 w 95"/>
                <a:gd name="T61" fmla="*/ 2147483647 h 138"/>
                <a:gd name="T62" fmla="*/ 0 w 95"/>
                <a:gd name="T63" fmla="*/ 2147483647 h 138"/>
                <a:gd name="T64" fmla="*/ 0 w 95"/>
                <a:gd name="T65" fmla="*/ 2147483647 h 138"/>
                <a:gd name="T66" fmla="*/ 2147483647 w 95"/>
                <a:gd name="T67" fmla="*/ 2147483647 h 138"/>
                <a:gd name="T68" fmla="*/ 2147483647 w 95"/>
                <a:gd name="T69" fmla="*/ 0 h 138"/>
                <a:gd name="T70" fmla="*/ 2147483647 w 95"/>
                <a:gd name="T71" fmla="*/ 2147483647 h 138"/>
                <a:gd name="T72" fmla="*/ 2147483647 w 95"/>
                <a:gd name="T73" fmla="*/ 2147483647 h 138"/>
                <a:gd name="T74" fmla="*/ 2147483647 w 95"/>
                <a:gd name="T75" fmla="*/ 2147483647 h 138"/>
                <a:gd name="T76" fmla="*/ 2147483647 w 95"/>
                <a:gd name="T77" fmla="*/ 2147483647 h 138"/>
                <a:gd name="T78" fmla="*/ 2147483647 w 95"/>
                <a:gd name="T79" fmla="*/ 2147483647 h 138"/>
                <a:gd name="T80" fmla="*/ 2147483647 w 95"/>
                <a:gd name="T81" fmla="*/ 2147483647 h 138"/>
                <a:gd name="T82" fmla="*/ 2147483647 w 95"/>
                <a:gd name="T83" fmla="*/ 2147483647 h 138"/>
                <a:gd name="T84" fmla="*/ 2147483647 w 95"/>
                <a:gd name="T85" fmla="*/ 2147483647 h 138"/>
                <a:gd name="T86" fmla="*/ 2147483647 w 95"/>
                <a:gd name="T87" fmla="*/ 2147483647 h 138"/>
                <a:gd name="T88" fmla="*/ 2147483647 w 95"/>
                <a:gd name="T89" fmla="*/ 2147483647 h 138"/>
                <a:gd name="T90" fmla="*/ 2147483647 w 95"/>
                <a:gd name="T91" fmla="*/ 2147483647 h 138"/>
                <a:gd name="T92" fmla="*/ 2147483647 w 95"/>
                <a:gd name="T93" fmla="*/ 2147483647 h 138"/>
                <a:gd name="T94" fmla="*/ 2147483647 w 95"/>
                <a:gd name="T95" fmla="*/ 2147483647 h 138"/>
                <a:gd name="T96" fmla="*/ 2147483647 w 95"/>
                <a:gd name="T97" fmla="*/ 2147483647 h 138"/>
                <a:gd name="T98" fmla="*/ 2147483647 w 95"/>
                <a:gd name="T99" fmla="*/ 2147483647 h 1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5"/>
                <a:gd name="T151" fmla="*/ 0 h 138"/>
                <a:gd name="T152" fmla="*/ 95 w 95"/>
                <a:gd name="T153" fmla="*/ 138 h 1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5" h="138">
                  <a:moveTo>
                    <a:pt x="93" y="64"/>
                  </a:moveTo>
                  <a:lnTo>
                    <a:pt x="93" y="73"/>
                  </a:lnTo>
                  <a:lnTo>
                    <a:pt x="94" y="81"/>
                  </a:lnTo>
                  <a:lnTo>
                    <a:pt x="94" y="88"/>
                  </a:lnTo>
                  <a:lnTo>
                    <a:pt x="94" y="93"/>
                  </a:lnTo>
                  <a:lnTo>
                    <a:pt x="93" y="100"/>
                  </a:lnTo>
                  <a:lnTo>
                    <a:pt x="93" y="105"/>
                  </a:lnTo>
                  <a:lnTo>
                    <a:pt x="91" y="110"/>
                  </a:lnTo>
                  <a:lnTo>
                    <a:pt x="90" y="114"/>
                  </a:lnTo>
                  <a:lnTo>
                    <a:pt x="87" y="119"/>
                  </a:lnTo>
                  <a:lnTo>
                    <a:pt x="85" y="122"/>
                  </a:lnTo>
                  <a:lnTo>
                    <a:pt x="81" y="126"/>
                  </a:lnTo>
                  <a:lnTo>
                    <a:pt x="78" y="129"/>
                  </a:lnTo>
                  <a:lnTo>
                    <a:pt x="74" y="132"/>
                  </a:lnTo>
                  <a:lnTo>
                    <a:pt x="69" y="134"/>
                  </a:lnTo>
                  <a:lnTo>
                    <a:pt x="64" y="136"/>
                  </a:lnTo>
                  <a:lnTo>
                    <a:pt x="59" y="137"/>
                  </a:lnTo>
                  <a:lnTo>
                    <a:pt x="52" y="134"/>
                  </a:lnTo>
                  <a:lnTo>
                    <a:pt x="45" y="129"/>
                  </a:lnTo>
                  <a:lnTo>
                    <a:pt x="39" y="124"/>
                  </a:lnTo>
                  <a:lnTo>
                    <a:pt x="34" y="117"/>
                  </a:lnTo>
                  <a:lnTo>
                    <a:pt x="28" y="111"/>
                  </a:lnTo>
                  <a:lnTo>
                    <a:pt x="24" y="103"/>
                  </a:lnTo>
                  <a:lnTo>
                    <a:pt x="20" y="95"/>
                  </a:lnTo>
                  <a:lnTo>
                    <a:pt x="17" y="85"/>
                  </a:lnTo>
                  <a:lnTo>
                    <a:pt x="13" y="76"/>
                  </a:lnTo>
                  <a:lnTo>
                    <a:pt x="10" y="67"/>
                  </a:lnTo>
                  <a:lnTo>
                    <a:pt x="8" y="57"/>
                  </a:lnTo>
                  <a:lnTo>
                    <a:pt x="6" y="47"/>
                  </a:lnTo>
                  <a:lnTo>
                    <a:pt x="3" y="37"/>
                  </a:lnTo>
                  <a:lnTo>
                    <a:pt x="2" y="26"/>
                  </a:lnTo>
                  <a:lnTo>
                    <a:pt x="0" y="16"/>
                  </a:lnTo>
                  <a:lnTo>
                    <a:pt x="0" y="5"/>
                  </a:lnTo>
                  <a:lnTo>
                    <a:pt x="8" y="1"/>
                  </a:lnTo>
                  <a:lnTo>
                    <a:pt x="15" y="0"/>
                  </a:lnTo>
                  <a:lnTo>
                    <a:pt x="21" y="1"/>
                  </a:lnTo>
                  <a:lnTo>
                    <a:pt x="29" y="2"/>
                  </a:lnTo>
                  <a:lnTo>
                    <a:pt x="34" y="7"/>
                  </a:lnTo>
                  <a:lnTo>
                    <a:pt x="40" y="11"/>
                  </a:lnTo>
                  <a:lnTo>
                    <a:pt x="45" y="17"/>
                  </a:lnTo>
                  <a:lnTo>
                    <a:pt x="51" y="23"/>
                  </a:lnTo>
                  <a:lnTo>
                    <a:pt x="55" y="31"/>
                  </a:lnTo>
                  <a:lnTo>
                    <a:pt x="61" y="37"/>
                  </a:lnTo>
                  <a:lnTo>
                    <a:pt x="64" y="44"/>
                  </a:lnTo>
                  <a:lnTo>
                    <a:pt x="70" y="49"/>
                  </a:lnTo>
                  <a:lnTo>
                    <a:pt x="75" y="55"/>
                  </a:lnTo>
                  <a:lnTo>
                    <a:pt x="81" y="60"/>
                  </a:lnTo>
                  <a:lnTo>
                    <a:pt x="86" y="63"/>
                  </a:lnTo>
                  <a:lnTo>
                    <a:pt x="93" y="64"/>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6" name="Freeform 85"/>
            <p:cNvSpPr>
              <a:spLocks/>
            </p:cNvSpPr>
            <p:nvPr/>
          </p:nvSpPr>
          <p:spPr bwMode="auto">
            <a:xfrm>
              <a:off x="6325990" y="2318543"/>
              <a:ext cx="1046162" cy="1244600"/>
            </a:xfrm>
            <a:custGeom>
              <a:avLst/>
              <a:gdLst>
                <a:gd name="T0" fmla="*/ 2147483647 w 811"/>
                <a:gd name="T1" fmla="*/ 2147483647 h 1214"/>
                <a:gd name="T2" fmla="*/ 2147483647 w 811"/>
                <a:gd name="T3" fmla="*/ 2147483647 h 1214"/>
                <a:gd name="T4" fmla="*/ 2147483647 w 811"/>
                <a:gd name="T5" fmla="*/ 2147483647 h 1214"/>
                <a:gd name="T6" fmla="*/ 2147483647 w 811"/>
                <a:gd name="T7" fmla="*/ 2147483647 h 1214"/>
                <a:gd name="T8" fmla="*/ 2147483647 w 811"/>
                <a:gd name="T9" fmla="*/ 2147483647 h 1214"/>
                <a:gd name="T10" fmla="*/ 2147483647 w 811"/>
                <a:gd name="T11" fmla="*/ 2147483647 h 1214"/>
                <a:gd name="T12" fmla="*/ 2147483647 w 811"/>
                <a:gd name="T13" fmla="*/ 2147483647 h 1214"/>
                <a:gd name="T14" fmla="*/ 2147483647 w 811"/>
                <a:gd name="T15" fmla="*/ 2147483647 h 1214"/>
                <a:gd name="T16" fmla="*/ 2147483647 w 811"/>
                <a:gd name="T17" fmla="*/ 2147483647 h 1214"/>
                <a:gd name="T18" fmla="*/ 2147483647 w 811"/>
                <a:gd name="T19" fmla="*/ 2147483647 h 1214"/>
                <a:gd name="T20" fmla="*/ 2147483647 w 811"/>
                <a:gd name="T21" fmla="*/ 2147483647 h 1214"/>
                <a:gd name="T22" fmla="*/ 2147483647 w 811"/>
                <a:gd name="T23" fmla="*/ 2147483647 h 1214"/>
                <a:gd name="T24" fmla="*/ 2147483647 w 811"/>
                <a:gd name="T25" fmla="*/ 2147483647 h 1214"/>
                <a:gd name="T26" fmla="*/ 2147483647 w 811"/>
                <a:gd name="T27" fmla="*/ 2147483647 h 1214"/>
                <a:gd name="T28" fmla="*/ 2147483647 w 811"/>
                <a:gd name="T29" fmla="*/ 2147483647 h 1214"/>
                <a:gd name="T30" fmla="*/ 2147483647 w 811"/>
                <a:gd name="T31" fmla="*/ 2147483647 h 1214"/>
                <a:gd name="T32" fmla="*/ 2147483647 w 811"/>
                <a:gd name="T33" fmla="*/ 2147483647 h 1214"/>
                <a:gd name="T34" fmla="*/ 2147483647 w 811"/>
                <a:gd name="T35" fmla="*/ 2147483647 h 1214"/>
                <a:gd name="T36" fmla="*/ 2147483647 w 811"/>
                <a:gd name="T37" fmla="*/ 2147483647 h 1214"/>
                <a:gd name="T38" fmla="*/ 2147483647 w 811"/>
                <a:gd name="T39" fmla="*/ 2147483647 h 1214"/>
                <a:gd name="T40" fmla="*/ 2147483647 w 811"/>
                <a:gd name="T41" fmla="*/ 2147483647 h 1214"/>
                <a:gd name="T42" fmla="*/ 2147483647 w 811"/>
                <a:gd name="T43" fmla="*/ 2147483647 h 1214"/>
                <a:gd name="T44" fmla="*/ 2147483647 w 811"/>
                <a:gd name="T45" fmla="*/ 2147483647 h 1214"/>
                <a:gd name="T46" fmla="*/ 2147483647 w 811"/>
                <a:gd name="T47" fmla="*/ 2147483647 h 1214"/>
                <a:gd name="T48" fmla="*/ 2147483647 w 811"/>
                <a:gd name="T49" fmla="*/ 2147483647 h 1214"/>
                <a:gd name="T50" fmla="*/ 2147483647 w 811"/>
                <a:gd name="T51" fmla="*/ 2147483647 h 1214"/>
                <a:gd name="T52" fmla="*/ 2147483647 w 811"/>
                <a:gd name="T53" fmla="*/ 2147483647 h 1214"/>
                <a:gd name="T54" fmla="*/ 2147483647 w 811"/>
                <a:gd name="T55" fmla="*/ 2147483647 h 1214"/>
                <a:gd name="T56" fmla="*/ 2147483647 w 811"/>
                <a:gd name="T57" fmla="*/ 2147483647 h 1214"/>
                <a:gd name="T58" fmla="*/ 2147483647 w 811"/>
                <a:gd name="T59" fmla="*/ 2147483647 h 1214"/>
                <a:gd name="T60" fmla="*/ 2147483647 w 811"/>
                <a:gd name="T61" fmla="*/ 2147483647 h 1214"/>
                <a:gd name="T62" fmla="*/ 2147483647 w 811"/>
                <a:gd name="T63" fmla="*/ 2147483647 h 1214"/>
                <a:gd name="T64" fmla="*/ 2147483647 w 811"/>
                <a:gd name="T65" fmla="*/ 2147483647 h 1214"/>
                <a:gd name="T66" fmla="*/ 2147483647 w 811"/>
                <a:gd name="T67" fmla="*/ 2147483647 h 1214"/>
                <a:gd name="T68" fmla="*/ 2147483647 w 811"/>
                <a:gd name="T69" fmla="*/ 2147483647 h 1214"/>
                <a:gd name="T70" fmla="*/ 2147483647 w 811"/>
                <a:gd name="T71" fmla="*/ 2147483647 h 1214"/>
                <a:gd name="T72" fmla="*/ 2147483647 w 811"/>
                <a:gd name="T73" fmla="*/ 2147483647 h 1214"/>
                <a:gd name="T74" fmla="*/ 2147483647 w 811"/>
                <a:gd name="T75" fmla="*/ 2147483647 h 1214"/>
                <a:gd name="T76" fmla="*/ 2147483647 w 811"/>
                <a:gd name="T77" fmla="*/ 2147483647 h 1214"/>
                <a:gd name="T78" fmla="*/ 2147483647 w 811"/>
                <a:gd name="T79" fmla="*/ 2147483647 h 1214"/>
                <a:gd name="T80" fmla="*/ 2147483647 w 811"/>
                <a:gd name="T81" fmla="*/ 2147483647 h 1214"/>
                <a:gd name="T82" fmla="*/ 2147483647 w 811"/>
                <a:gd name="T83" fmla="*/ 2147483647 h 1214"/>
                <a:gd name="T84" fmla="*/ 2147483647 w 811"/>
                <a:gd name="T85" fmla="*/ 2147483647 h 1214"/>
                <a:gd name="T86" fmla="*/ 2147483647 w 811"/>
                <a:gd name="T87" fmla="*/ 2147483647 h 1214"/>
                <a:gd name="T88" fmla="*/ 2147483647 w 811"/>
                <a:gd name="T89" fmla="*/ 2147483647 h 1214"/>
                <a:gd name="T90" fmla="*/ 2147483647 w 811"/>
                <a:gd name="T91" fmla="*/ 2147483647 h 1214"/>
                <a:gd name="T92" fmla="*/ 2147483647 w 811"/>
                <a:gd name="T93" fmla="*/ 2147483647 h 1214"/>
                <a:gd name="T94" fmla="*/ 2147483647 w 811"/>
                <a:gd name="T95" fmla="*/ 2147483647 h 1214"/>
                <a:gd name="T96" fmla="*/ 2147483647 w 811"/>
                <a:gd name="T97" fmla="*/ 2147483647 h 1214"/>
                <a:gd name="T98" fmla="*/ 2147483647 w 811"/>
                <a:gd name="T99" fmla="*/ 2147483647 h 1214"/>
                <a:gd name="T100" fmla="*/ 2147483647 w 811"/>
                <a:gd name="T101" fmla="*/ 2147483647 h 1214"/>
                <a:gd name="T102" fmla="*/ 2147483647 w 811"/>
                <a:gd name="T103" fmla="*/ 2147483647 h 1214"/>
                <a:gd name="T104" fmla="*/ 2147483647 w 811"/>
                <a:gd name="T105" fmla="*/ 2147483647 h 1214"/>
                <a:gd name="T106" fmla="*/ 2147483647 w 811"/>
                <a:gd name="T107" fmla="*/ 2147483647 h 1214"/>
                <a:gd name="T108" fmla="*/ 2147483647 w 811"/>
                <a:gd name="T109" fmla="*/ 2147483647 h 1214"/>
                <a:gd name="T110" fmla="*/ 2147483647 w 811"/>
                <a:gd name="T111" fmla="*/ 2147483647 h 12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11"/>
                <a:gd name="T169" fmla="*/ 0 h 1214"/>
                <a:gd name="T170" fmla="*/ 811 w 811"/>
                <a:gd name="T171" fmla="*/ 1214 h 121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11" h="1214">
                  <a:moveTo>
                    <a:pt x="807" y="2"/>
                  </a:moveTo>
                  <a:lnTo>
                    <a:pt x="809" y="20"/>
                  </a:lnTo>
                  <a:lnTo>
                    <a:pt x="810" y="36"/>
                  </a:lnTo>
                  <a:lnTo>
                    <a:pt x="807" y="53"/>
                  </a:lnTo>
                  <a:lnTo>
                    <a:pt x="804" y="67"/>
                  </a:lnTo>
                  <a:lnTo>
                    <a:pt x="797" y="82"/>
                  </a:lnTo>
                  <a:lnTo>
                    <a:pt x="791" y="95"/>
                  </a:lnTo>
                  <a:lnTo>
                    <a:pt x="783" y="109"/>
                  </a:lnTo>
                  <a:lnTo>
                    <a:pt x="775" y="120"/>
                  </a:lnTo>
                  <a:lnTo>
                    <a:pt x="764" y="132"/>
                  </a:lnTo>
                  <a:lnTo>
                    <a:pt x="755" y="144"/>
                  </a:lnTo>
                  <a:lnTo>
                    <a:pt x="745" y="155"/>
                  </a:lnTo>
                  <a:lnTo>
                    <a:pt x="735" y="167"/>
                  </a:lnTo>
                  <a:lnTo>
                    <a:pt x="726" y="178"/>
                  </a:lnTo>
                  <a:lnTo>
                    <a:pt x="716" y="189"/>
                  </a:lnTo>
                  <a:lnTo>
                    <a:pt x="709" y="200"/>
                  </a:lnTo>
                  <a:lnTo>
                    <a:pt x="703" y="210"/>
                  </a:lnTo>
                  <a:lnTo>
                    <a:pt x="692" y="211"/>
                  </a:lnTo>
                  <a:lnTo>
                    <a:pt x="680" y="213"/>
                  </a:lnTo>
                  <a:lnTo>
                    <a:pt x="669" y="217"/>
                  </a:lnTo>
                  <a:lnTo>
                    <a:pt x="658" y="220"/>
                  </a:lnTo>
                  <a:lnTo>
                    <a:pt x="647" y="226"/>
                  </a:lnTo>
                  <a:lnTo>
                    <a:pt x="635" y="230"/>
                  </a:lnTo>
                  <a:lnTo>
                    <a:pt x="624" y="234"/>
                  </a:lnTo>
                  <a:lnTo>
                    <a:pt x="612" y="237"/>
                  </a:lnTo>
                  <a:lnTo>
                    <a:pt x="600" y="240"/>
                  </a:lnTo>
                  <a:lnTo>
                    <a:pt x="589" y="241"/>
                  </a:lnTo>
                  <a:lnTo>
                    <a:pt x="577" y="240"/>
                  </a:lnTo>
                  <a:lnTo>
                    <a:pt x="567" y="236"/>
                  </a:lnTo>
                  <a:lnTo>
                    <a:pt x="557" y="232"/>
                  </a:lnTo>
                  <a:lnTo>
                    <a:pt x="547" y="222"/>
                  </a:lnTo>
                  <a:lnTo>
                    <a:pt x="538" y="211"/>
                  </a:lnTo>
                  <a:lnTo>
                    <a:pt x="530" y="194"/>
                  </a:lnTo>
                  <a:lnTo>
                    <a:pt x="518" y="192"/>
                  </a:lnTo>
                  <a:lnTo>
                    <a:pt x="506" y="191"/>
                  </a:lnTo>
                  <a:lnTo>
                    <a:pt x="495" y="192"/>
                  </a:lnTo>
                  <a:lnTo>
                    <a:pt x="484" y="192"/>
                  </a:lnTo>
                  <a:lnTo>
                    <a:pt x="472" y="196"/>
                  </a:lnTo>
                  <a:lnTo>
                    <a:pt x="462" y="198"/>
                  </a:lnTo>
                  <a:lnTo>
                    <a:pt x="452" y="202"/>
                  </a:lnTo>
                  <a:lnTo>
                    <a:pt x="442" y="204"/>
                  </a:lnTo>
                  <a:lnTo>
                    <a:pt x="430" y="208"/>
                  </a:lnTo>
                  <a:lnTo>
                    <a:pt x="421" y="210"/>
                  </a:lnTo>
                  <a:lnTo>
                    <a:pt x="409" y="212"/>
                  </a:lnTo>
                  <a:lnTo>
                    <a:pt x="400" y="211"/>
                  </a:lnTo>
                  <a:lnTo>
                    <a:pt x="388" y="211"/>
                  </a:lnTo>
                  <a:lnTo>
                    <a:pt x="379" y="207"/>
                  </a:lnTo>
                  <a:lnTo>
                    <a:pt x="367" y="202"/>
                  </a:lnTo>
                  <a:lnTo>
                    <a:pt x="358" y="194"/>
                  </a:lnTo>
                  <a:lnTo>
                    <a:pt x="343" y="203"/>
                  </a:lnTo>
                  <a:lnTo>
                    <a:pt x="329" y="208"/>
                  </a:lnTo>
                  <a:lnTo>
                    <a:pt x="314" y="212"/>
                  </a:lnTo>
                  <a:lnTo>
                    <a:pt x="300" y="211"/>
                  </a:lnTo>
                  <a:lnTo>
                    <a:pt x="285" y="211"/>
                  </a:lnTo>
                  <a:lnTo>
                    <a:pt x="271" y="208"/>
                  </a:lnTo>
                  <a:lnTo>
                    <a:pt x="257" y="207"/>
                  </a:lnTo>
                  <a:lnTo>
                    <a:pt x="244" y="204"/>
                  </a:lnTo>
                  <a:lnTo>
                    <a:pt x="230" y="204"/>
                  </a:lnTo>
                  <a:lnTo>
                    <a:pt x="217" y="206"/>
                  </a:lnTo>
                  <a:lnTo>
                    <a:pt x="205" y="209"/>
                  </a:lnTo>
                  <a:lnTo>
                    <a:pt x="194" y="216"/>
                  </a:lnTo>
                  <a:lnTo>
                    <a:pt x="184" y="227"/>
                  </a:lnTo>
                  <a:lnTo>
                    <a:pt x="175" y="241"/>
                  </a:lnTo>
                  <a:lnTo>
                    <a:pt x="167" y="261"/>
                  </a:lnTo>
                  <a:lnTo>
                    <a:pt x="161" y="286"/>
                  </a:lnTo>
                  <a:lnTo>
                    <a:pt x="155" y="302"/>
                  </a:lnTo>
                  <a:lnTo>
                    <a:pt x="154" y="317"/>
                  </a:lnTo>
                  <a:lnTo>
                    <a:pt x="154" y="331"/>
                  </a:lnTo>
                  <a:lnTo>
                    <a:pt x="155" y="344"/>
                  </a:lnTo>
                  <a:lnTo>
                    <a:pt x="158" y="357"/>
                  </a:lnTo>
                  <a:lnTo>
                    <a:pt x="162" y="368"/>
                  </a:lnTo>
                  <a:lnTo>
                    <a:pt x="167" y="379"/>
                  </a:lnTo>
                  <a:lnTo>
                    <a:pt x="173" y="389"/>
                  </a:lnTo>
                  <a:lnTo>
                    <a:pt x="179" y="400"/>
                  </a:lnTo>
                  <a:lnTo>
                    <a:pt x="185" y="410"/>
                  </a:lnTo>
                  <a:lnTo>
                    <a:pt x="191" y="419"/>
                  </a:lnTo>
                  <a:lnTo>
                    <a:pt x="198" y="428"/>
                  </a:lnTo>
                  <a:lnTo>
                    <a:pt x="203" y="438"/>
                  </a:lnTo>
                  <a:lnTo>
                    <a:pt x="209" y="446"/>
                  </a:lnTo>
                  <a:lnTo>
                    <a:pt x="214" y="455"/>
                  </a:lnTo>
                  <a:lnTo>
                    <a:pt x="218" y="463"/>
                  </a:lnTo>
                  <a:lnTo>
                    <a:pt x="220" y="470"/>
                  </a:lnTo>
                  <a:lnTo>
                    <a:pt x="223" y="476"/>
                  </a:lnTo>
                  <a:lnTo>
                    <a:pt x="227" y="481"/>
                  </a:lnTo>
                  <a:lnTo>
                    <a:pt x="230" y="484"/>
                  </a:lnTo>
                  <a:lnTo>
                    <a:pt x="234" y="488"/>
                  </a:lnTo>
                  <a:lnTo>
                    <a:pt x="238" y="490"/>
                  </a:lnTo>
                  <a:lnTo>
                    <a:pt x="242" y="492"/>
                  </a:lnTo>
                  <a:lnTo>
                    <a:pt x="248" y="492"/>
                  </a:lnTo>
                  <a:lnTo>
                    <a:pt x="252" y="494"/>
                  </a:lnTo>
                  <a:lnTo>
                    <a:pt x="258" y="494"/>
                  </a:lnTo>
                  <a:lnTo>
                    <a:pt x="261" y="494"/>
                  </a:lnTo>
                  <a:lnTo>
                    <a:pt x="267" y="494"/>
                  </a:lnTo>
                  <a:lnTo>
                    <a:pt x="271" y="494"/>
                  </a:lnTo>
                  <a:lnTo>
                    <a:pt x="277" y="494"/>
                  </a:lnTo>
                  <a:lnTo>
                    <a:pt x="282" y="494"/>
                  </a:lnTo>
                  <a:lnTo>
                    <a:pt x="288" y="493"/>
                  </a:lnTo>
                  <a:lnTo>
                    <a:pt x="292" y="489"/>
                  </a:lnTo>
                  <a:lnTo>
                    <a:pt x="298" y="484"/>
                  </a:lnTo>
                  <a:lnTo>
                    <a:pt x="302" y="480"/>
                  </a:lnTo>
                  <a:lnTo>
                    <a:pt x="306" y="474"/>
                  </a:lnTo>
                  <a:lnTo>
                    <a:pt x="308" y="468"/>
                  </a:lnTo>
                  <a:lnTo>
                    <a:pt x="312" y="462"/>
                  </a:lnTo>
                  <a:lnTo>
                    <a:pt x="314" y="457"/>
                  </a:lnTo>
                  <a:lnTo>
                    <a:pt x="318" y="450"/>
                  </a:lnTo>
                  <a:lnTo>
                    <a:pt x="320" y="444"/>
                  </a:lnTo>
                  <a:lnTo>
                    <a:pt x="322" y="438"/>
                  </a:lnTo>
                  <a:lnTo>
                    <a:pt x="325" y="432"/>
                  </a:lnTo>
                  <a:lnTo>
                    <a:pt x="329" y="425"/>
                  </a:lnTo>
                  <a:lnTo>
                    <a:pt x="332" y="421"/>
                  </a:lnTo>
                  <a:lnTo>
                    <a:pt x="336" y="415"/>
                  </a:lnTo>
                  <a:lnTo>
                    <a:pt x="341" y="410"/>
                  </a:lnTo>
                  <a:lnTo>
                    <a:pt x="347" y="404"/>
                  </a:lnTo>
                  <a:lnTo>
                    <a:pt x="360" y="407"/>
                  </a:lnTo>
                  <a:lnTo>
                    <a:pt x="374" y="408"/>
                  </a:lnTo>
                  <a:lnTo>
                    <a:pt x="387" y="408"/>
                  </a:lnTo>
                  <a:lnTo>
                    <a:pt x="403" y="407"/>
                  </a:lnTo>
                  <a:lnTo>
                    <a:pt x="417" y="406"/>
                  </a:lnTo>
                  <a:lnTo>
                    <a:pt x="433" y="404"/>
                  </a:lnTo>
                  <a:lnTo>
                    <a:pt x="448" y="402"/>
                  </a:lnTo>
                  <a:lnTo>
                    <a:pt x="464" y="398"/>
                  </a:lnTo>
                  <a:lnTo>
                    <a:pt x="478" y="396"/>
                  </a:lnTo>
                  <a:lnTo>
                    <a:pt x="493" y="393"/>
                  </a:lnTo>
                  <a:lnTo>
                    <a:pt x="509" y="390"/>
                  </a:lnTo>
                  <a:lnTo>
                    <a:pt x="525" y="386"/>
                  </a:lnTo>
                  <a:lnTo>
                    <a:pt x="539" y="385"/>
                  </a:lnTo>
                  <a:lnTo>
                    <a:pt x="555" y="380"/>
                  </a:lnTo>
                  <a:lnTo>
                    <a:pt x="571" y="379"/>
                  </a:lnTo>
                  <a:lnTo>
                    <a:pt x="586" y="375"/>
                  </a:lnTo>
                  <a:lnTo>
                    <a:pt x="586" y="432"/>
                  </a:lnTo>
                  <a:lnTo>
                    <a:pt x="574" y="430"/>
                  </a:lnTo>
                  <a:lnTo>
                    <a:pt x="564" y="428"/>
                  </a:lnTo>
                  <a:lnTo>
                    <a:pt x="554" y="429"/>
                  </a:lnTo>
                  <a:lnTo>
                    <a:pt x="545" y="430"/>
                  </a:lnTo>
                  <a:lnTo>
                    <a:pt x="536" y="434"/>
                  </a:lnTo>
                  <a:lnTo>
                    <a:pt x="528" y="438"/>
                  </a:lnTo>
                  <a:lnTo>
                    <a:pt x="520" y="444"/>
                  </a:lnTo>
                  <a:lnTo>
                    <a:pt x="513" y="450"/>
                  </a:lnTo>
                  <a:lnTo>
                    <a:pt x="505" y="457"/>
                  </a:lnTo>
                  <a:lnTo>
                    <a:pt x="499" y="465"/>
                  </a:lnTo>
                  <a:lnTo>
                    <a:pt x="491" y="472"/>
                  </a:lnTo>
                  <a:lnTo>
                    <a:pt x="485" y="479"/>
                  </a:lnTo>
                  <a:lnTo>
                    <a:pt x="478" y="487"/>
                  </a:lnTo>
                  <a:lnTo>
                    <a:pt x="472" y="495"/>
                  </a:lnTo>
                  <a:lnTo>
                    <a:pt x="467" y="503"/>
                  </a:lnTo>
                  <a:lnTo>
                    <a:pt x="461" y="508"/>
                  </a:lnTo>
                  <a:lnTo>
                    <a:pt x="323" y="598"/>
                  </a:lnTo>
                  <a:lnTo>
                    <a:pt x="336" y="602"/>
                  </a:lnTo>
                  <a:lnTo>
                    <a:pt x="349" y="609"/>
                  </a:lnTo>
                  <a:lnTo>
                    <a:pt x="359" y="618"/>
                  </a:lnTo>
                  <a:lnTo>
                    <a:pt x="370" y="627"/>
                  </a:lnTo>
                  <a:lnTo>
                    <a:pt x="377" y="640"/>
                  </a:lnTo>
                  <a:lnTo>
                    <a:pt x="384" y="653"/>
                  </a:lnTo>
                  <a:lnTo>
                    <a:pt x="390" y="667"/>
                  </a:lnTo>
                  <a:lnTo>
                    <a:pt x="398" y="680"/>
                  </a:lnTo>
                  <a:lnTo>
                    <a:pt x="404" y="696"/>
                  </a:lnTo>
                  <a:lnTo>
                    <a:pt x="409" y="710"/>
                  </a:lnTo>
                  <a:lnTo>
                    <a:pt x="415" y="724"/>
                  </a:lnTo>
                  <a:lnTo>
                    <a:pt x="423" y="737"/>
                  </a:lnTo>
                  <a:lnTo>
                    <a:pt x="430" y="750"/>
                  </a:lnTo>
                  <a:lnTo>
                    <a:pt x="439" y="761"/>
                  </a:lnTo>
                  <a:lnTo>
                    <a:pt x="448" y="770"/>
                  </a:lnTo>
                  <a:lnTo>
                    <a:pt x="461" y="777"/>
                  </a:lnTo>
                  <a:lnTo>
                    <a:pt x="459" y="787"/>
                  </a:lnTo>
                  <a:lnTo>
                    <a:pt x="457" y="795"/>
                  </a:lnTo>
                  <a:lnTo>
                    <a:pt x="455" y="805"/>
                  </a:lnTo>
                  <a:lnTo>
                    <a:pt x="453" y="812"/>
                  </a:lnTo>
                  <a:lnTo>
                    <a:pt x="449" y="822"/>
                  </a:lnTo>
                  <a:lnTo>
                    <a:pt x="447" y="830"/>
                  </a:lnTo>
                  <a:lnTo>
                    <a:pt x="445" y="840"/>
                  </a:lnTo>
                  <a:lnTo>
                    <a:pt x="443" y="847"/>
                  </a:lnTo>
                  <a:lnTo>
                    <a:pt x="441" y="857"/>
                  </a:lnTo>
                  <a:lnTo>
                    <a:pt x="440" y="865"/>
                  </a:lnTo>
                  <a:lnTo>
                    <a:pt x="440" y="874"/>
                  </a:lnTo>
                  <a:lnTo>
                    <a:pt x="441" y="881"/>
                  </a:lnTo>
                  <a:lnTo>
                    <a:pt x="443" y="890"/>
                  </a:lnTo>
                  <a:lnTo>
                    <a:pt x="447" y="898"/>
                  </a:lnTo>
                  <a:lnTo>
                    <a:pt x="452" y="905"/>
                  </a:lnTo>
                  <a:lnTo>
                    <a:pt x="461" y="912"/>
                  </a:lnTo>
                  <a:lnTo>
                    <a:pt x="462" y="923"/>
                  </a:lnTo>
                  <a:lnTo>
                    <a:pt x="465" y="930"/>
                  </a:lnTo>
                  <a:lnTo>
                    <a:pt x="469" y="936"/>
                  </a:lnTo>
                  <a:lnTo>
                    <a:pt x="474" y="939"/>
                  </a:lnTo>
                  <a:lnTo>
                    <a:pt x="479" y="942"/>
                  </a:lnTo>
                  <a:lnTo>
                    <a:pt x="485" y="944"/>
                  </a:lnTo>
                  <a:lnTo>
                    <a:pt x="491" y="946"/>
                  </a:lnTo>
                  <a:lnTo>
                    <a:pt x="498" y="946"/>
                  </a:lnTo>
                  <a:lnTo>
                    <a:pt x="501" y="947"/>
                  </a:lnTo>
                  <a:lnTo>
                    <a:pt x="507" y="948"/>
                  </a:lnTo>
                  <a:lnTo>
                    <a:pt x="511" y="951"/>
                  </a:lnTo>
                  <a:lnTo>
                    <a:pt x="515" y="954"/>
                  </a:lnTo>
                  <a:lnTo>
                    <a:pt x="517" y="960"/>
                  </a:lnTo>
                  <a:lnTo>
                    <a:pt x="519" y="967"/>
                  </a:lnTo>
                  <a:lnTo>
                    <a:pt x="519" y="976"/>
                  </a:lnTo>
                  <a:lnTo>
                    <a:pt x="518" y="987"/>
                  </a:lnTo>
                  <a:lnTo>
                    <a:pt x="506" y="993"/>
                  </a:lnTo>
                  <a:lnTo>
                    <a:pt x="495" y="998"/>
                  </a:lnTo>
                  <a:lnTo>
                    <a:pt x="483" y="1004"/>
                  </a:lnTo>
                  <a:lnTo>
                    <a:pt x="474" y="1009"/>
                  </a:lnTo>
                  <a:lnTo>
                    <a:pt x="462" y="1017"/>
                  </a:lnTo>
                  <a:lnTo>
                    <a:pt x="452" y="1023"/>
                  </a:lnTo>
                  <a:lnTo>
                    <a:pt x="440" y="1029"/>
                  </a:lnTo>
                  <a:lnTo>
                    <a:pt x="431" y="1035"/>
                  </a:lnTo>
                  <a:lnTo>
                    <a:pt x="419" y="1041"/>
                  </a:lnTo>
                  <a:lnTo>
                    <a:pt x="409" y="1047"/>
                  </a:lnTo>
                  <a:lnTo>
                    <a:pt x="398" y="1052"/>
                  </a:lnTo>
                  <a:lnTo>
                    <a:pt x="388" y="1055"/>
                  </a:lnTo>
                  <a:lnTo>
                    <a:pt x="377" y="1059"/>
                  </a:lnTo>
                  <a:lnTo>
                    <a:pt x="367" y="1061"/>
                  </a:lnTo>
                  <a:lnTo>
                    <a:pt x="357" y="1062"/>
                  </a:lnTo>
                  <a:lnTo>
                    <a:pt x="347" y="1061"/>
                  </a:lnTo>
                  <a:lnTo>
                    <a:pt x="346" y="1055"/>
                  </a:lnTo>
                  <a:lnTo>
                    <a:pt x="346" y="1050"/>
                  </a:lnTo>
                  <a:lnTo>
                    <a:pt x="346" y="1044"/>
                  </a:lnTo>
                  <a:lnTo>
                    <a:pt x="346" y="1037"/>
                  </a:lnTo>
                  <a:lnTo>
                    <a:pt x="344" y="1031"/>
                  </a:lnTo>
                  <a:lnTo>
                    <a:pt x="344" y="1023"/>
                  </a:lnTo>
                  <a:lnTo>
                    <a:pt x="344" y="1016"/>
                  </a:lnTo>
                  <a:lnTo>
                    <a:pt x="344" y="1008"/>
                  </a:lnTo>
                  <a:lnTo>
                    <a:pt x="344" y="1002"/>
                  </a:lnTo>
                  <a:lnTo>
                    <a:pt x="344" y="995"/>
                  </a:lnTo>
                  <a:lnTo>
                    <a:pt x="345" y="990"/>
                  </a:lnTo>
                  <a:lnTo>
                    <a:pt x="347" y="982"/>
                  </a:lnTo>
                  <a:lnTo>
                    <a:pt x="348" y="976"/>
                  </a:lnTo>
                  <a:lnTo>
                    <a:pt x="350" y="969"/>
                  </a:lnTo>
                  <a:lnTo>
                    <a:pt x="353" y="964"/>
                  </a:lnTo>
                  <a:lnTo>
                    <a:pt x="358" y="958"/>
                  </a:lnTo>
                  <a:lnTo>
                    <a:pt x="350" y="954"/>
                  </a:lnTo>
                  <a:lnTo>
                    <a:pt x="344" y="948"/>
                  </a:lnTo>
                  <a:lnTo>
                    <a:pt x="338" y="944"/>
                  </a:lnTo>
                  <a:lnTo>
                    <a:pt x="333" y="938"/>
                  </a:lnTo>
                  <a:lnTo>
                    <a:pt x="326" y="934"/>
                  </a:lnTo>
                  <a:lnTo>
                    <a:pt x="320" y="928"/>
                  </a:lnTo>
                  <a:lnTo>
                    <a:pt x="314" y="924"/>
                  </a:lnTo>
                  <a:lnTo>
                    <a:pt x="309" y="918"/>
                  </a:lnTo>
                  <a:lnTo>
                    <a:pt x="302" y="915"/>
                  </a:lnTo>
                  <a:lnTo>
                    <a:pt x="296" y="909"/>
                  </a:lnTo>
                  <a:lnTo>
                    <a:pt x="290" y="903"/>
                  </a:lnTo>
                  <a:lnTo>
                    <a:pt x="285" y="897"/>
                  </a:lnTo>
                  <a:lnTo>
                    <a:pt x="279" y="891"/>
                  </a:lnTo>
                  <a:lnTo>
                    <a:pt x="273" y="884"/>
                  </a:lnTo>
                  <a:lnTo>
                    <a:pt x="267" y="876"/>
                  </a:lnTo>
                  <a:lnTo>
                    <a:pt x="263" y="867"/>
                  </a:lnTo>
                  <a:lnTo>
                    <a:pt x="261" y="859"/>
                  </a:lnTo>
                  <a:lnTo>
                    <a:pt x="261" y="851"/>
                  </a:lnTo>
                  <a:lnTo>
                    <a:pt x="261" y="843"/>
                  </a:lnTo>
                  <a:lnTo>
                    <a:pt x="261" y="836"/>
                  </a:lnTo>
                  <a:lnTo>
                    <a:pt x="262" y="829"/>
                  </a:lnTo>
                  <a:lnTo>
                    <a:pt x="264" y="821"/>
                  </a:lnTo>
                  <a:lnTo>
                    <a:pt x="266" y="814"/>
                  </a:lnTo>
                  <a:lnTo>
                    <a:pt x="268" y="806"/>
                  </a:lnTo>
                  <a:lnTo>
                    <a:pt x="271" y="800"/>
                  </a:lnTo>
                  <a:lnTo>
                    <a:pt x="273" y="792"/>
                  </a:lnTo>
                  <a:lnTo>
                    <a:pt x="274" y="787"/>
                  </a:lnTo>
                  <a:lnTo>
                    <a:pt x="278" y="779"/>
                  </a:lnTo>
                  <a:lnTo>
                    <a:pt x="280" y="772"/>
                  </a:lnTo>
                  <a:lnTo>
                    <a:pt x="283" y="765"/>
                  </a:lnTo>
                  <a:lnTo>
                    <a:pt x="285" y="757"/>
                  </a:lnTo>
                  <a:lnTo>
                    <a:pt x="288" y="749"/>
                  </a:lnTo>
                  <a:lnTo>
                    <a:pt x="282" y="737"/>
                  </a:lnTo>
                  <a:lnTo>
                    <a:pt x="277" y="728"/>
                  </a:lnTo>
                  <a:lnTo>
                    <a:pt x="271" y="721"/>
                  </a:lnTo>
                  <a:lnTo>
                    <a:pt x="267" y="715"/>
                  </a:lnTo>
                  <a:lnTo>
                    <a:pt x="261" y="713"/>
                  </a:lnTo>
                  <a:lnTo>
                    <a:pt x="255" y="712"/>
                  </a:lnTo>
                  <a:lnTo>
                    <a:pt x="249" y="712"/>
                  </a:lnTo>
                  <a:lnTo>
                    <a:pt x="244" y="713"/>
                  </a:lnTo>
                  <a:lnTo>
                    <a:pt x="237" y="717"/>
                  </a:lnTo>
                  <a:lnTo>
                    <a:pt x="231" y="721"/>
                  </a:lnTo>
                  <a:lnTo>
                    <a:pt x="225" y="726"/>
                  </a:lnTo>
                  <a:lnTo>
                    <a:pt x="220" y="730"/>
                  </a:lnTo>
                  <a:lnTo>
                    <a:pt x="214" y="736"/>
                  </a:lnTo>
                  <a:lnTo>
                    <a:pt x="208" y="741"/>
                  </a:lnTo>
                  <a:lnTo>
                    <a:pt x="202" y="745"/>
                  </a:lnTo>
                  <a:lnTo>
                    <a:pt x="196" y="749"/>
                  </a:lnTo>
                  <a:lnTo>
                    <a:pt x="170" y="777"/>
                  </a:lnTo>
                  <a:lnTo>
                    <a:pt x="182" y="796"/>
                  </a:lnTo>
                  <a:lnTo>
                    <a:pt x="191" y="814"/>
                  </a:lnTo>
                  <a:lnTo>
                    <a:pt x="198" y="835"/>
                  </a:lnTo>
                  <a:lnTo>
                    <a:pt x="202" y="855"/>
                  </a:lnTo>
                  <a:lnTo>
                    <a:pt x="203" y="878"/>
                  </a:lnTo>
                  <a:lnTo>
                    <a:pt x="205" y="900"/>
                  </a:lnTo>
                  <a:lnTo>
                    <a:pt x="203" y="923"/>
                  </a:lnTo>
                  <a:lnTo>
                    <a:pt x="203" y="946"/>
                  </a:lnTo>
                  <a:lnTo>
                    <a:pt x="199" y="971"/>
                  </a:lnTo>
                  <a:lnTo>
                    <a:pt x="196" y="995"/>
                  </a:lnTo>
                  <a:lnTo>
                    <a:pt x="192" y="1020"/>
                  </a:lnTo>
                  <a:lnTo>
                    <a:pt x="190" y="1043"/>
                  </a:lnTo>
                  <a:lnTo>
                    <a:pt x="186" y="1068"/>
                  </a:lnTo>
                  <a:lnTo>
                    <a:pt x="185" y="1091"/>
                  </a:lnTo>
                  <a:lnTo>
                    <a:pt x="184" y="1114"/>
                  </a:lnTo>
                  <a:lnTo>
                    <a:pt x="185" y="1136"/>
                  </a:lnTo>
                  <a:lnTo>
                    <a:pt x="186" y="1140"/>
                  </a:lnTo>
                  <a:lnTo>
                    <a:pt x="190" y="1143"/>
                  </a:lnTo>
                  <a:lnTo>
                    <a:pt x="191" y="1147"/>
                  </a:lnTo>
                  <a:lnTo>
                    <a:pt x="193" y="1149"/>
                  </a:lnTo>
                  <a:lnTo>
                    <a:pt x="193" y="1154"/>
                  </a:lnTo>
                  <a:lnTo>
                    <a:pt x="193" y="1157"/>
                  </a:lnTo>
                  <a:lnTo>
                    <a:pt x="193" y="1162"/>
                  </a:lnTo>
                  <a:lnTo>
                    <a:pt x="195" y="1165"/>
                  </a:lnTo>
                  <a:lnTo>
                    <a:pt x="194" y="1171"/>
                  </a:lnTo>
                  <a:lnTo>
                    <a:pt x="194" y="1174"/>
                  </a:lnTo>
                  <a:lnTo>
                    <a:pt x="194" y="1178"/>
                  </a:lnTo>
                  <a:lnTo>
                    <a:pt x="194" y="1182"/>
                  </a:lnTo>
                  <a:lnTo>
                    <a:pt x="194" y="1186"/>
                  </a:lnTo>
                  <a:lnTo>
                    <a:pt x="194" y="1190"/>
                  </a:lnTo>
                  <a:lnTo>
                    <a:pt x="194" y="1194"/>
                  </a:lnTo>
                  <a:lnTo>
                    <a:pt x="196" y="1197"/>
                  </a:lnTo>
                  <a:lnTo>
                    <a:pt x="186" y="1194"/>
                  </a:lnTo>
                  <a:lnTo>
                    <a:pt x="177" y="1193"/>
                  </a:lnTo>
                  <a:lnTo>
                    <a:pt x="169" y="1194"/>
                  </a:lnTo>
                  <a:lnTo>
                    <a:pt x="161" y="1194"/>
                  </a:lnTo>
                  <a:lnTo>
                    <a:pt x="152" y="1198"/>
                  </a:lnTo>
                  <a:lnTo>
                    <a:pt x="145" y="1200"/>
                  </a:lnTo>
                  <a:lnTo>
                    <a:pt x="137" y="1203"/>
                  </a:lnTo>
                  <a:lnTo>
                    <a:pt x="130" y="1205"/>
                  </a:lnTo>
                  <a:lnTo>
                    <a:pt x="122" y="1209"/>
                  </a:lnTo>
                  <a:lnTo>
                    <a:pt x="114" y="1210"/>
                  </a:lnTo>
                  <a:lnTo>
                    <a:pt x="106" y="1213"/>
                  </a:lnTo>
                  <a:lnTo>
                    <a:pt x="99" y="1213"/>
                  </a:lnTo>
                  <a:lnTo>
                    <a:pt x="92" y="1212"/>
                  </a:lnTo>
                  <a:lnTo>
                    <a:pt x="84" y="1209"/>
                  </a:lnTo>
                  <a:lnTo>
                    <a:pt x="76" y="1205"/>
                  </a:lnTo>
                  <a:lnTo>
                    <a:pt x="69" y="1197"/>
                  </a:lnTo>
                  <a:lnTo>
                    <a:pt x="68" y="1176"/>
                  </a:lnTo>
                  <a:lnTo>
                    <a:pt x="69" y="1154"/>
                  </a:lnTo>
                  <a:lnTo>
                    <a:pt x="71" y="1131"/>
                  </a:lnTo>
                  <a:lnTo>
                    <a:pt x="74" y="1108"/>
                  </a:lnTo>
                  <a:lnTo>
                    <a:pt x="76" y="1086"/>
                  </a:lnTo>
                  <a:lnTo>
                    <a:pt x="80" y="1063"/>
                  </a:lnTo>
                  <a:lnTo>
                    <a:pt x="83" y="1039"/>
                  </a:lnTo>
                  <a:lnTo>
                    <a:pt x="87" y="1016"/>
                  </a:lnTo>
                  <a:lnTo>
                    <a:pt x="88" y="995"/>
                  </a:lnTo>
                  <a:lnTo>
                    <a:pt x="90" y="972"/>
                  </a:lnTo>
                  <a:lnTo>
                    <a:pt x="90" y="951"/>
                  </a:lnTo>
                  <a:lnTo>
                    <a:pt x="90" y="929"/>
                  </a:lnTo>
                  <a:lnTo>
                    <a:pt x="87" y="909"/>
                  </a:lnTo>
                  <a:lnTo>
                    <a:pt x="83" y="889"/>
                  </a:lnTo>
                  <a:lnTo>
                    <a:pt x="77" y="871"/>
                  </a:lnTo>
                  <a:lnTo>
                    <a:pt x="69" y="852"/>
                  </a:lnTo>
                  <a:lnTo>
                    <a:pt x="0" y="852"/>
                  </a:lnTo>
                  <a:lnTo>
                    <a:pt x="0" y="702"/>
                  </a:lnTo>
                  <a:lnTo>
                    <a:pt x="11" y="702"/>
                  </a:lnTo>
                  <a:lnTo>
                    <a:pt x="21" y="699"/>
                  </a:lnTo>
                  <a:lnTo>
                    <a:pt x="30" y="693"/>
                  </a:lnTo>
                  <a:lnTo>
                    <a:pt x="37" y="686"/>
                  </a:lnTo>
                  <a:lnTo>
                    <a:pt x="42" y="677"/>
                  </a:lnTo>
                  <a:lnTo>
                    <a:pt x="47" y="667"/>
                  </a:lnTo>
                  <a:lnTo>
                    <a:pt x="50" y="655"/>
                  </a:lnTo>
                  <a:lnTo>
                    <a:pt x="53" y="642"/>
                  </a:lnTo>
                  <a:lnTo>
                    <a:pt x="53" y="630"/>
                  </a:lnTo>
                  <a:lnTo>
                    <a:pt x="55" y="617"/>
                  </a:lnTo>
                  <a:lnTo>
                    <a:pt x="57" y="603"/>
                  </a:lnTo>
                  <a:lnTo>
                    <a:pt x="58" y="589"/>
                  </a:lnTo>
                  <a:lnTo>
                    <a:pt x="60" y="577"/>
                  </a:lnTo>
                  <a:lnTo>
                    <a:pt x="62" y="564"/>
                  </a:lnTo>
                  <a:lnTo>
                    <a:pt x="64" y="552"/>
                  </a:lnTo>
                  <a:lnTo>
                    <a:pt x="69" y="540"/>
                  </a:lnTo>
                  <a:lnTo>
                    <a:pt x="62" y="526"/>
                  </a:lnTo>
                  <a:lnTo>
                    <a:pt x="58" y="513"/>
                  </a:lnTo>
                  <a:lnTo>
                    <a:pt x="57" y="500"/>
                  </a:lnTo>
                  <a:lnTo>
                    <a:pt x="58" y="487"/>
                  </a:lnTo>
                  <a:lnTo>
                    <a:pt x="61" y="475"/>
                  </a:lnTo>
                  <a:lnTo>
                    <a:pt x="66" y="462"/>
                  </a:lnTo>
                  <a:lnTo>
                    <a:pt x="72" y="451"/>
                  </a:lnTo>
                  <a:lnTo>
                    <a:pt x="79" y="439"/>
                  </a:lnTo>
                  <a:lnTo>
                    <a:pt x="86" y="429"/>
                  </a:lnTo>
                  <a:lnTo>
                    <a:pt x="94" y="417"/>
                  </a:lnTo>
                  <a:lnTo>
                    <a:pt x="101" y="406"/>
                  </a:lnTo>
                  <a:lnTo>
                    <a:pt x="108" y="394"/>
                  </a:lnTo>
                  <a:lnTo>
                    <a:pt x="114" y="382"/>
                  </a:lnTo>
                  <a:lnTo>
                    <a:pt x="119" y="370"/>
                  </a:lnTo>
                  <a:lnTo>
                    <a:pt x="123" y="357"/>
                  </a:lnTo>
                  <a:lnTo>
                    <a:pt x="126" y="344"/>
                  </a:lnTo>
                  <a:lnTo>
                    <a:pt x="126" y="329"/>
                  </a:lnTo>
                  <a:lnTo>
                    <a:pt x="126" y="313"/>
                  </a:lnTo>
                  <a:lnTo>
                    <a:pt x="126" y="295"/>
                  </a:lnTo>
                  <a:lnTo>
                    <a:pt x="126" y="278"/>
                  </a:lnTo>
                  <a:lnTo>
                    <a:pt x="126" y="260"/>
                  </a:lnTo>
                  <a:lnTo>
                    <a:pt x="126" y="243"/>
                  </a:lnTo>
                  <a:lnTo>
                    <a:pt x="126" y="226"/>
                  </a:lnTo>
                  <a:lnTo>
                    <a:pt x="128" y="208"/>
                  </a:lnTo>
                  <a:lnTo>
                    <a:pt x="129" y="194"/>
                  </a:lnTo>
                  <a:lnTo>
                    <a:pt x="132" y="179"/>
                  </a:lnTo>
                  <a:lnTo>
                    <a:pt x="135" y="165"/>
                  </a:lnTo>
                  <a:lnTo>
                    <a:pt x="142" y="153"/>
                  </a:lnTo>
                  <a:lnTo>
                    <a:pt x="149" y="142"/>
                  </a:lnTo>
                  <a:lnTo>
                    <a:pt x="159" y="133"/>
                  </a:lnTo>
                  <a:lnTo>
                    <a:pt x="170" y="126"/>
                  </a:lnTo>
                  <a:lnTo>
                    <a:pt x="185" y="121"/>
                  </a:lnTo>
                  <a:lnTo>
                    <a:pt x="191" y="123"/>
                  </a:lnTo>
                  <a:lnTo>
                    <a:pt x="198" y="123"/>
                  </a:lnTo>
                  <a:lnTo>
                    <a:pt x="205" y="123"/>
                  </a:lnTo>
                  <a:lnTo>
                    <a:pt x="213" y="121"/>
                  </a:lnTo>
                  <a:lnTo>
                    <a:pt x="218" y="119"/>
                  </a:lnTo>
                  <a:lnTo>
                    <a:pt x="226" y="116"/>
                  </a:lnTo>
                  <a:lnTo>
                    <a:pt x="232" y="111"/>
                  </a:lnTo>
                  <a:lnTo>
                    <a:pt x="239" y="107"/>
                  </a:lnTo>
                  <a:lnTo>
                    <a:pt x="244" y="102"/>
                  </a:lnTo>
                  <a:lnTo>
                    <a:pt x="249" y="96"/>
                  </a:lnTo>
                  <a:lnTo>
                    <a:pt x="253" y="89"/>
                  </a:lnTo>
                  <a:lnTo>
                    <a:pt x="257" y="81"/>
                  </a:lnTo>
                  <a:lnTo>
                    <a:pt x="259" y="73"/>
                  </a:lnTo>
                  <a:lnTo>
                    <a:pt x="261" y="65"/>
                  </a:lnTo>
                  <a:lnTo>
                    <a:pt x="262" y="56"/>
                  </a:lnTo>
                  <a:lnTo>
                    <a:pt x="263" y="45"/>
                  </a:lnTo>
                  <a:lnTo>
                    <a:pt x="278" y="51"/>
                  </a:lnTo>
                  <a:lnTo>
                    <a:pt x="293" y="57"/>
                  </a:lnTo>
                  <a:lnTo>
                    <a:pt x="309" y="63"/>
                  </a:lnTo>
                  <a:lnTo>
                    <a:pt x="324" y="68"/>
                  </a:lnTo>
                  <a:lnTo>
                    <a:pt x="339" y="74"/>
                  </a:lnTo>
                  <a:lnTo>
                    <a:pt x="355" y="80"/>
                  </a:lnTo>
                  <a:lnTo>
                    <a:pt x="370" y="86"/>
                  </a:lnTo>
                  <a:lnTo>
                    <a:pt x="386" y="90"/>
                  </a:lnTo>
                  <a:lnTo>
                    <a:pt x="399" y="96"/>
                  </a:lnTo>
                  <a:lnTo>
                    <a:pt x="415" y="102"/>
                  </a:lnTo>
                  <a:lnTo>
                    <a:pt x="430" y="108"/>
                  </a:lnTo>
                  <a:lnTo>
                    <a:pt x="446" y="113"/>
                  </a:lnTo>
                  <a:lnTo>
                    <a:pt x="461" y="119"/>
                  </a:lnTo>
                  <a:lnTo>
                    <a:pt x="477" y="125"/>
                  </a:lnTo>
                  <a:lnTo>
                    <a:pt x="492" y="131"/>
                  </a:lnTo>
                  <a:lnTo>
                    <a:pt x="508" y="134"/>
                  </a:lnTo>
                  <a:lnTo>
                    <a:pt x="519" y="126"/>
                  </a:lnTo>
                  <a:lnTo>
                    <a:pt x="530" y="121"/>
                  </a:lnTo>
                  <a:lnTo>
                    <a:pt x="542" y="119"/>
                  </a:lnTo>
                  <a:lnTo>
                    <a:pt x="554" y="119"/>
                  </a:lnTo>
                  <a:lnTo>
                    <a:pt x="565" y="121"/>
                  </a:lnTo>
                  <a:lnTo>
                    <a:pt x="577" y="123"/>
                  </a:lnTo>
                  <a:lnTo>
                    <a:pt x="589" y="127"/>
                  </a:lnTo>
                  <a:lnTo>
                    <a:pt x="602" y="130"/>
                  </a:lnTo>
                  <a:lnTo>
                    <a:pt x="613" y="133"/>
                  </a:lnTo>
                  <a:lnTo>
                    <a:pt x="625" y="136"/>
                  </a:lnTo>
                  <a:lnTo>
                    <a:pt x="636" y="138"/>
                  </a:lnTo>
                  <a:lnTo>
                    <a:pt x="648" y="136"/>
                  </a:lnTo>
                  <a:lnTo>
                    <a:pt x="659" y="133"/>
                  </a:lnTo>
                  <a:lnTo>
                    <a:pt x="671" y="127"/>
                  </a:lnTo>
                  <a:lnTo>
                    <a:pt x="682" y="118"/>
                  </a:lnTo>
                  <a:lnTo>
                    <a:pt x="693" y="104"/>
                  </a:lnTo>
                  <a:lnTo>
                    <a:pt x="699" y="99"/>
                  </a:lnTo>
                  <a:lnTo>
                    <a:pt x="705" y="91"/>
                  </a:lnTo>
                  <a:lnTo>
                    <a:pt x="711" y="83"/>
                  </a:lnTo>
                  <a:lnTo>
                    <a:pt x="717" y="73"/>
                  </a:lnTo>
                  <a:lnTo>
                    <a:pt x="723" y="64"/>
                  </a:lnTo>
                  <a:lnTo>
                    <a:pt x="729" y="55"/>
                  </a:lnTo>
                  <a:lnTo>
                    <a:pt x="735" y="45"/>
                  </a:lnTo>
                  <a:lnTo>
                    <a:pt x="742" y="35"/>
                  </a:lnTo>
                  <a:lnTo>
                    <a:pt x="747" y="28"/>
                  </a:lnTo>
                  <a:lnTo>
                    <a:pt x="755" y="20"/>
                  </a:lnTo>
                  <a:lnTo>
                    <a:pt x="762" y="13"/>
                  </a:lnTo>
                  <a:lnTo>
                    <a:pt x="769" y="7"/>
                  </a:lnTo>
                  <a:lnTo>
                    <a:pt x="777" y="4"/>
                  </a:lnTo>
                  <a:lnTo>
                    <a:pt x="786" y="1"/>
                  </a:lnTo>
                  <a:lnTo>
                    <a:pt x="796" y="0"/>
                  </a:lnTo>
                  <a:lnTo>
                    <a:pt x="807" y="2"/>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7" name="Freeform 86"/>
            <p:cNvSpPr>
              <a:spLocks/>
            </p:cNvSpPr>
            <p:nvPr/>
          </p:nvSpPr>
          <p:spPr bwMode="auto">
            <a:xfrm>
              <a:off x="8196065" y="2609056"/>
              <a:ext cx="173037" cy="80962"/>
            </a:xfrm>
            <a:custGeom>
              <a:avLst/>
              <a:gdLst>
                <a:gd name="T0" fmla="*/ 2147483647 w 134"/>
                <a:gd name="T1" fmla="*/ 2147483647 h 79"/>
                <a:gd name="T2" fmla="*/ 2147483647 w 134"/>
                <a:gd name="T3" fmla="*/ 2147483647 h 79"/>
                <a:gd name="T4" fmla="*/ 2147483647 w 134"/>
                <a:gd name="T5" fmla="*/ 2147483647 h 79"/>
                <a:gd name="T6" fmla="*/ 2147483647 w 134"/>
                <a:gd name="T7" fmla="*/ 2147483647 h 79"/>
                <a:gd name="T8" fmla="*/ 2147483647 w 134"/>
                <a:gd name="T9" fmla="*/ 2147483647 h 79"/>
                <a:gd name="T10" fmla="*/ 2147483647 w 134"/>
                <a:gd name="T11" fmla="*/ 2147483647 h 79"/>
                <a:gd name="T12" fmla="*/ 2147483647 w 134"/>
                <a:gd name="T13" fmla="*/ 2147483647 h 79"/>
                <a:gd name="T14" fmla="*/ 2147483647 w 134"/>
                <a:gd name="T15" fmla="*/ 2147483647 h 79"/>
                <a:gd name="T16" fmla="*/ 2147483647 w 134"/>
                <a:gd name="T17" fmla="*/ 2147483647 h 79"/>
                <a:gd name="T18" fmla="*/ 2147483647 w 134"/>
                <a:gd name="T19" fmla="*/ 2147483647 h 79"/>
                <a:gd name="T20" fmla="*/ 2147483647 w 134"/>
                <a:gd name="T21" fmla="*/ 2147483647 h 79"/>
                <a:gd name="T22" fmla="*/ 2147483647 w 134"/>
                <a:gd name="T23" fmla="*/ 2147483647 h 79"/>
                <a:gd name="T24" fmla="*/ 2147483647 w 134"/>
                <a:gd name="T25" fmla="*/ 2147483647 h 79"/>
                <a:gd name="T26" fmla="*/ 2147483647 w 134"/>
                <a:gd name="T27" fmla="*/ 2147483647 h 79"/>
                <a:gd name="T28" fmla="*/ 2147483647 w 134"/>
                <a:gd name="T29" fmla="*/ 2147483647 h 79"/>
                <a:gd name="T30" fmla="*/ 2147483647 w 134"/>
                <a:gd name="T31" fmla="*/ 2147483647 h 79"/>
                <a:gd name="T32" fmla="*/ 2147483647 w 134"/>
                <a:gd name="T33" fmla="*/ 2147483647 h 79"/>
                <a:gd name="T34" fmla="*/ 2147483647 w 134"/>
                <a:gd name="T35" fmla="*/ 2147483647 h 79"/>
                <a:gd name="T36" fmla="*/ 0 w 134"/>
                <a:gd name="T37" fmla="*/ 2147483647 h 79"/>
                <a:gd name="T38" fmla="*/ 0 w 134"/>
                <a:gd name="T39" fmla="*/ 2147483647 h 79"/>
                <a:gd name="T40" fmla="*/ 0 w 134"/>
                <a:gd name="T41" fmla="*/ 2147483647 h 79"/>
                <a:gd name="T42" fmla="*/ 2147483647 w 134"/>
                <a:gd name="T43" fmla="*/ 2147483647 h 79"/>
                <a:gd name="T44" fmla="*/ 2147483647 w 134"/>
                <a:gd name="T45" fmla="*/ 2147483647 h 79"/>
                <a:gd name="T46" fmla="*/ 2147483647 w 134"/>
                <a:gd name="T47" fmla="*/ 2147483647 h 79"/>
                <a:gd name="T48" fmla="*/ 2147483647 w 134"/>
                <a:gd name="T49" fmla="*/ 2147483647 h 79"/>
                <a:gd name="T50" fmla="*/ 2147483647 w 134"/>
                <a:gd name="T51" fmla="*/ 2147483647 h 79"/>
                <a:gd name="T52" fmla="*/ 2147483647 w 134"/>
                <a:gd name="T53" fmla="*/ 2147483647 h 79"/>
                <a:gd name="T54" fmla="*/ 2147483647 w 134"/>
                <a:gd name="T55" fmla="*/ 2147483647 h 79"/>
                <a:gd name="T56" fmla="*/ 2147483647 w 134"/>
                <a:gd name="T57" fmla="*/ 2147483647 h 79"/>
                <a:gd name="T58" fmla="*/ 2147483647 w 134"/>
                <a:gd name="T59" fmla="*/ 2147483647 h 79"/>
                <a:gd name="T60" fmla="*/ 2147483647 w 134"/>
                <a:gd name="T61" fmla="*/ 2147483647 h 79"/>
                <a:gd name="T62" fmla="*/ 2147483647 w 134"/>
                <a:gd name="T63" fmla="*/ 2147483647 h 79"/>
                <a:gd name="T64" fmla="*/ 2147483647 w 134"/>
                <a:gd name="T65" fmla="*/ 2147483647 h 79"/>
                <a:gd name="T66" fmla="*/ 2147483647 w 134"/>
                <a:gd name="T67" fmla="*/ 2147483647 h 79"/>
                <a:gd name="T68" fmla="*/ 2147483647 w 134"/>
                <a:gd name="T69" fmla="*/ 2147483647 h 79"/>
                <a:gd name="T70" fmla="*/ 2147483647 w 134"/>
                <a:gd name="T71" fmla="*/ 2147483647 h 79"/>
                <a:gd name="T72" fmla="*/ 2147483647 w 134"/>
                <a:gd name="T73" fmla="*/ 2147483647 h 79"/>
                <a:gd name="T74" fmla="*/ 2147483647 w 134"/>
                <a:gd name="T75" fmla="*/ 2147483647 h 79"/>
                <a:gd name="T76" fmla="*/ 2147483647 w 134"/>
                <a:gd name="T77" fmla="*/ 2147483647 h 79"/>
                <a:gd name="T78" fmla="*/ 2147483647 w 134"/>
                <a:gd name="T79" fmla="*/ 2147483647 h 79"/>
                <a:gd name="T80" fmla="*/ 2147483647 w 134"/>
                <a:gd name="T81" fmla="*/ 2147483647 h 79"/>
                <a:gd name="T82" fmla="*/ 2147483647 w 134"/>
                <a:gd name="T83" fmla="*/ 0 h 79"/>
                <a:gd name="T84" fmla="*/ 2147483647 w 134"/>
                <a:gd name="T85" fmla="*/ 2147483647 h 79"/>
                <a:gd name="T86" fmla="*/ 2147483647 w 134"/>
                <a:gd name="T87" fmla="*/ 2147483647 h 79"/>
                <a:gd name="T88" fmla="*/ 2147483647 w 134"/>
                <a:gd name="T89" fmla="*/ 2147483647 h 79"/>
                <a:gd name="T90" fmla="*/ 2147483647 w 134"/>
                <a:gd name="T91" fmla="*/ 2147483647 h 79"/>
                <a:gd name="T92" fmla="*/ 2147483647 w 134"/>
                <a:gd name="T93" fmla="*/ 2147483647 h 79"/>
                <a:gd name="T94" fmla="*/ 2147483647 w 134"/>
                <a:gd name="T95" fmla="*/ 2147483647 h 79"/>
                <a:gd name="T96" fmla="*/ 2147483647 w 134"/>
                <a:gd name="T97" fmla="*/ 2147483647 h 79"/>
                <a:gd name="T98" fmla="*/ 2147483647 w 134"/>
                <a:gd name="T99" fmla="*/ 2147483647 h 79"/>
                <a:gd name="T100" fmla="*/ 2147483647 w 134"/>
                <a:gd name="T101" fmla="*/ 2147483647 h 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4"/>
                <a:gd name="T154" fmla="*/ 0 h 79"/>
                <a:gd name="T155" fmla="*/ 134 w 134"/>
                <a:gd name="T156" fmla="*/ 79 h 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4" h="79">
                  <a:moveTo>
                    <a:pt x="133" y="30"/>
                  </a:moveTo>
                  <a:lnTo>
                    <a:pt x="133" y="61"/>
                  </a:lnTo>
                  <a:lnTo>
                    <a:pt x="123" y="58"/>
                  </a:lnTo>
                  <a:lnTo>
                    <a:pt x="114" y="57"/>
                  </a:lnTo>
                  <a:lnTo>
                    <a:pt x="105" y="58"/>
                  </a:lnTo>
                  <a:lnTo>
                    <a:pt x="97" y="58"/>
                  </a:lnTo>
                  <a:lnTo>
                    <a:pt x="89" y="61"/>
                  </a:lnTo>
                  <a:lnTo>
                    <a:pt x="81" y="64"/>
                  </a:lnTo>
                  <a:lnTo>
                    <a:pt x="74" y="68"/>
                  </a:lnTo>
                  <a:lnTo>
                    <a:pt x="66" y="70"/>
                  </a:lnTo>
                  <a:lnTo>
                    <a:pt x="58" y="74"/>
                  </a:lnTo>
                  <a:lnTo>
                    <a:pt x="51" y="76"/>
                  </a:lnTo>
                  <a:lnTo>
                    <a:pt x="43" y="78"/>
                  </a:lnTo>
                  <a:lnTo>
                    <a:pt x="35" y="78"/>
                  </a:lnTo>
                  <a:lnTo>
                    <a:pt x="27" y="77"/>
                  </a:lnTo>
                  <a:lnTo>
                    <a:pt x="19" y="74"/>
                  </a:lnTo>
                  <a:lnTo>
                    <a:pt x="11" y="69"/>
                  </a:lnTo>
                  <a:lnTo>
                    <a:pt x="3" y="61"/>
                  </a:lnTo>
                  <a:lnTo>
                    <a:pt x="0" y="55"/>
                  </a:lnTo>
                  <a:lnTo>
                    <a:pt x="0" y="49"/>
                  </a:lnTo>
                  <a:lnTo>
                    <a:pt x="0" y="44"/>
                  </a:lnTo>
                  <a:lnTo>
                    <a:pt x="2" y="39"/>
                  </a:lnTo>
                  <a:lnTo>
                    <a:pt x="3" y="36"/>
                  </a:lnTo>
                  <a:lnTo>
                    <a:pt x="6" y="32"/>
                  </a:lnTo>
                  <a:lnTo>
                    <a:pt x="9" y="29"/>
                  </a:lnTo>
                  <a:lnTo>
                    <a:pt x="13" y="25"/>
                  </a:lnTo>
                  <a:lnTo>
                    <a:pt x="16" y="23"/>
                  </a:lnTo>
                  <a:lnTo>
                    <a:pt x="20" y="21"/>
                  </a:lnTo>
                  <a:lnTo>
                    <a:pt x="24" y="20"/>
                  </a:lnTo>
                  <a:lnTo>
                    <a:pt x="28" y="15"/>
                  </a:lnTo>
                  <a:lnTo>
                    <a:pt x="30" y="14"/>
                  </a:lnTo>
                  <a:lnTo>
                    <a:pt x="34" y="10"/>
                  </a:lnTo>
                  <a:lnTo>
                    <a:pt x="37" y="6"/>
                  </a:lnTo>
                  <a:lnTo>
                    <a:pt x="40" y="3"/>
                  </a:lnTo>
                  <a:lnTo>
                    <a:pt x="46" y="5"/>
                  </a:lnTo>
                  <a:lnTo>
                    <a:pt x="52" y="6"/>
                  </a:lnTo>
                  <a:lnTo>
                    <a:pt x="58" y="6"/>
                  </a:lnTo>
                  <a:lnTo>
                    <a:pt x="65" y="5"/>
                  </a:lnTo>
                  <a:lnTo>
                    <a:pt x="71" y="5"/>
                  </a:lnTo>
                  <a:lnTo>
                    <a:pt x="78" y="3"/>
                  </a:lnTo>
                  <a:lnTo>
                    <a:pt x="84" y="3"/>
                  </a:lnTo>
                  <a:lnTo>
                    <a:pt x="92" y="0"/>
                  </a:lnTo>
                  <a:lnTo>
                    <a:pt x="97" y="1"/>
                  </a:lnTo>
                  <a:lnTo>
                    <a:pt x="104" y="1"/>
                  </a:lnTo>
                  <a:lnTo>
                    <a:pt x="109" y="3"/>
                  </a:lnTo>
                  <a:lnTo>
                    <a:pt x="115" y="5"/>
                  </a:lnTo>
                  <a:lnTo>
                    <a:pt x="119" y="9"/>
                  </a:lnTo>
                  <a:lnTo>
                    <a:pt x="124" y="14"/>
                  </a:lnTo>
                  <a:lnTo>
                    <a:pt x="128" y="21"/>
                  </a:lnTo>
                  <a:lnTo>
                    <a:pt x="133" y="30"/>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8" name="Freeform 87"/>
            <p:cNvSpPr>
              <a:spLocks/>
            </p:cNvSpPr>
            <p:nvPr/>
          </p:nvSpPr>
          <p:spPr bwMode="auto">
            <a:xfrm>
              <a:off x="7708702" y="2670968"/>
              <a:ext cx="92075" cy="84138"/>
            </a:xfrm>
            <a:custGeom>
              <a:avLst/>
              <a:gdLst>
                <a:gd name="T0" fmla="*/ 2147483647 w 71"/>
                <a:gd name="T1" fmla="*/ 2147483647 h 82"/>
                <a:gd name="T2" fmla="*/ 2147483647 w 71"/>
                <a:gd name="T3" fmla="*/ 2147483647 h 82"/>
                <a:gd name="T4" fmla="*/ 2147483647 w 71"/>
                <a:gd name="T5" fmla="*/ 2147483647 h 82"/>
                <a:gd name="T6" fmla="*/ 2147483647 w 71"/>
                <a:gd name="T7" fmla="*/ 2147483647 h 82"/>
                <a:gd name="T8" fmla="*/ 2147483647 w 71"/>
                <a:gd name="T9" fmla="*/ 2147483647 h 82"/>
                <a:gd name="T10" fmla="*/ 2147483647 w 71"/>
                <a:gd name="T11" fmla="*/ 2147483647 h 82"/>
                <a:gd name="T12" fmla="*/ 2147483647 w 71"/>
                <a:gd name="T13" fmla="*/ 2147483647 h 82"/>
                <a:gd name="T14" fmla="*/ 2147483647 w 71"/>
                <a:gd name="T15" fmla="*/ 2147483647 h 82"/>
                <a:gd name="T16" fmla="*/ 2147483647 w 71"/>
                <a:gd name="T17" fmla="*/ 2147483647 h 82"/>
                <a:gd name="T18" fmla="*/ 2147483647 w 71"/>
                <a:gd name="T19" fmla="*/ 2147483647 h 82"/>
                <a:gd name="T20" fmla="*/ 2147483647 w 71"/>
                <a:gd name="T21" fmla="*/ 2147483647 h 82"/>
                <a:gd name="T22" fmla="*/ 2147483647 w 71"/>
                <a:gd name="T23" fmla="*/ 2147483647 h 82"/>
                <a:gd name="T24" fmla="*/ 2147483647 w 71"/>
                <a:gd name="T25" fmla="*/ 2147483647 h 82"/>
                <a:gd name="T26" fmla="*/ 2147483647 w 71"/>
                <a:gd name="T27" fmla="*/ 2147483647 h 82"/>
                <a:gd name="T28" fmla="*/ 2147483647 w 71"/>
                <a:gd name="T29" fmla="*/ 2147483647 h 82"/>
                <a:gd name="T30" fmla="*/ 2147483647 w 71"/>
                <a:gd name="T31" fmla="*/ 2147483647 h 82"/>
                <a:gd name="T32" fmla="*/ 2147483647 w 71"/>
                <a:gd name="T33" fmla="*/ 2147483647 h 82"/>
                <a:gd name="T34" fmla="*/ 0 w 71"/>
                <a:gd name="T35" fmla="*/ 0 h 82"/>
                <a:gd name="T36" fmla="*/ 2147483647 w 71"/>
                <a:gd name="T37" fmla="*/ 0 h 82"/>
                <a:gd name="T38" fmla="*/ 2147483647 w 71"/>
                <a:gd name="T39" fmla="*/ 0 h 82"/>
                <a:gd name="T40" fmla="*/ 2147483647 w 71"/>
                <a:gd name="T41" fmla="*/ 0 h 82"/>
                <a:gd name="T42" fmla="*/ 2147483647 w 71"/>
                <a:gd name="T43" fmla="*/ 0 h 82"/>
                <a:gd name="T44" fmla="*/ 2147483647 w 71"/>
                <a:gd name="T45" fmla="*/ 2147483647 h 82"/>
                <a:gd name="T46" fmla="*/ 2147483647 w 71"/>
                <a:gd name="T47" fmla="*/ 2147483647 h 82"/>
                <a:gd name="T48" fmla="*/ 2147483647 w 71"/>
                <a:gd name="T49" fmla="*/ 2147483647 h 82"/>
                <a:gd name="T50" fmla="*/ 2147483647 w 71"/>
                <a:gd name="T51" fmla="*/ 2147483647 h 82"/>
                <a:gd name="T52" fmla="*/ 2147483647 w 71"/>
                <a:gd name="T53" fmla="*/ 2147483647 h 82"/>
                <a:gd name="T54" fmla="*/ 2147483647 w 71"/>
                <a:gd name="T55" fmla="*/ 2147483647 h 82"/>
                <a:gd name="T56" fmla="*/ 2147483647 w 71"/>
                <a:gd name="T57" fmla="*/ 2147483647 h 82"/>
                <a:gd name="T58" fmla="*/ 2147483647 w 71"/>
                <a:gd name="T59" fmla="*/ 2147483647 h 82"/>
                <a:gd name="T60" fmla="*/ 2147483647 w 71"/>
                <a:gd name="T61" fmla="*/ 2147483647 h 82"/>
                <a:gd name="T62" fmla="*/ 2147483647 w 71"/>
                <a:gd name="T63" fmla="*/ 2147483647 h 82"/>
                <a:gd name="T64" fmla="*/ 2147483647 w 71"/>
                <a:gd name="T65" fmla="*/ 2147483647 h 82"/>
                <a:gd name="T66" fmla="*/ 2147483647 w 71"/>
                <a:gd name="T67" fmla="*/ 2147483647 h 82"/>
                <a:gd name="T68" fmla="*/ 2147483647 w 71"/>
                <a:gd name="T69" fmla="*/ 2147483647 h 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1"/>
                <a:gd name="T106" fmla="*/ 0 h 82"/>
                <a:gd name="T107" fmla="*/ 71 w 71"/>
                <a:gd name="T108" fmla="*/ 82 h 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1" h="82">
                  <a:moveTo>
                    <a:pt x="70" y="46"/>
                  </a:moveTo>
                  <a:lnTo>
                    <a:pt x="70" y="77"/>
                  </a:lnTo>
                  <a:lnTo>
                    <a:pt x="60" y="80"/>
                  </a:lnTo>
                  <a:lnTo>
                    <a:pt x="51" y="81"/>
                  </a:lnTo>
                  <a:lnTo>
                    <a:pt x="42" y="81"/>
                  </a:lnTo>
                  <a:lnTo>
                    <a:pt x="36" y="79"/>
                  </a:lnTo>
                  <a:lnTo>
                    <a:pt x="30" y="77"/>
                  </a:lnTo>
                  <a:lnTo>
                    <a:pt x="25" y="73"/>
                  </a:lnTo>
                  <a:lnTo>
                    <a:pt x="21" y="70"/>
                  </a:lnTo>
                  <a:lnTo>
                    <a:pt x="18" y="64"/>
                  </a:lnTo>
                  <a:lnTo>
                    <a:pt x="15" y="58"/>
                  </a:lnTo>
                  <a:lnTo>
                    <a:pt x="13" y="51"/>
                  </a:lnTo>
                  <a:lnTo>
                    <a:pt x="11" y="43"/>
                  </a:lnTo>
                  <a:lnTo>
                    <a:pt x="9" y="36"/>
                  </a:lnTo>
                  <a:lnTo>
                    <a:pt x="7" y="28"/>
                  </a:lnTo>
                  <a:lnTo>
                    <a:pt x="5" y="19"/>
                  </a:lnTo>
                  <a:lnTo>
                    <a:pt x="2" y="9"/>
                  </a:lnTo>
                  <a:lnTo>
                    <a:pt x="0" y="0"/>
                  </a:lnTo>
                  <a:lnTo>
                    <a:pt x="5" y="0"/>
                  </a:lnTo>
                  <a:lnTo>
                    <a:pt x="11" y="0"/>
                  </a:lnTo>
                  <a:lnTo>
                    <a:pt x="17" y="0"/>
                  </a:lnTo>
                  <a:lnTo>
                    <a:pt x="23" y="0"/>
                  </a:lnTo>
                  <a:lnTo>
                    <a:pt x="28" y="2"/>
                  </a:lnTo>
                  <a:lnTo>
                    <a:pt x="34" y="2"/>
                  </a:lnTo>
                  <a:lnTo>
                    <a:pt x="39" y="4"/>
                  </a:lnTo>
                  <a:lnTo>
                    <a:pt x="45" y="5"/>
                  </a:lnTo>
                  <a:lnTo>
                    <a:pt x="48" y="9"/>
                  </a:lnTo>
                  <a:lnTo>
                    <a:pt x="53" y="12"/>
                  </a:lnTo>
                  <a:lnTo>
                    <a:pt x="57" y="16"/>
                  </a:lnTo>
                  <a:lnTo>
                    <a:pt x="62" y="20"/>
                  </a:lnTo>
                  <a:lnTo>
                    <a:pt x="63" y="26"/>
                  </a:lnTo>
                  <a:lnTo>
                    <a:pt x="67" y="31"/>
                  </a:lnTo>
                  <a:lnTo>
                    <a:pt x="69" y="39"/>
                  </a:lnTo>
                  <a:lnTo>
                    <a:pt x="70" y="46"/>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9" name="Freeform 88"/>
            <p:cNvSpPr>
              <a:spLocks/>
            </p:cNvSpPr>
            <p:nvPr/>
          </p:nvSpPr>
          <p:spPr bwMode="auto">
            <a:xfrm>
              <a:off x="8323065" y="2667793"/>
              <a:ext cx="1627187" cy="1474788"/>
            </a:xfrm>
            <a:custGeom>
              <a:avLst/>
              <a:gdLst>
                <a:gd name="T0" fmla="*/ 2147483647 w 1261"/>
                <a:gd name="T1" fmla="*/ 2147483647 h 1437"/>
                <a:gd name="T2" fmla="*/ 2147483647 w 1261"/>
                <a:gd name="T3" fmla="*/ 2147483647 h 1437"/>
                <a:gd name="T4" fmla="*/ 2147483647 w 1261"/>
                <a:gd name="T5" fmla="*/ 2147483647 h 1437"/>
                <a:gd name="T6" fmla="*/ 2147483647 w 1261"/>
                <a:gd name="T7" fmla="*/ 2147483647 h 1437"/>
                <a:gd name="T8" fmla="*/ 2147483647 w 1261"/>
                <a:gd name="T9" fmla="*/ 2147483647 h 1437"/>
                <a:gd name="T10" fmla="*/ 2147483647 w 1261"/>
                <a:gd name="T11" fmla="*/ 2147483647 h 1437"/>
                <a:gd name="T12" fmla="*/ 2147483647 w 1261"/>
                <a:gd name="T13" fmla="*/ 2147483647 h 1437"/>
                <a:gd name="T14" fmla="*/ 2147483647 w 1261"/>
                <a:gd name="T15" fmla="*/ 2147483647 h 1437"/>
                <a:gd name="T16" fmla="*/ 2147483647 w 1261"/>
                <a:gd name="T17" fmla="*/ 2147483647 h 1437"/>
                <a:gd name="T18" fmla="*/ 2147483647 w 1261"/>
                <a:gd name="T19" fmla="*/ 2147483647 h 1437"/>
                <a:gd name="T20" fmla="*/ 2147483647 w 1261"/>
                <a:gd name="T21" fmla="*/ 2147483647 h 1437"/>
                <a:gd name="T22" fmla="*/ 2147483647 w 1261"/>
                <a:gd name="T23" fmla="*/ 2147483647 h 1437"/>
                <a:gd name="T24" fmla="*/ 2147483647 w 1261"/>
                <a:gd name="T25" fmla="*/ 2147483647 h 1437"/>
                <a:gd name="T26" fmla="*/ 2147483647 w 1261"/>
                <a:gd name="T27" fmla="*/ 2147483647 h 1437"/>
                <a:gd name="T28" fmla="*/ 2147483647 w 1261"/>
                <a:gd name="T29" fmla="*/ 2147483647 h 1437"/>
                <a:gd name="T30" fmla="*/ 2147483647 w 1261"/>
                <a:gd name="T31" fmla="*/ 2147483647 h 1437"/>
                <a:gd name="T32" fmla="*/ 2147483647 w 1261"/>
                <a:gd name="T33" fmla="*/ 2147483647 h 1437"/>
                <a:gd name="T34" fmla="*/ 2147483647 w 1261"/>
                <a:gd name="T35" fmla="*/ 2147483647 h 1437"/>
                <a:gd name="T36" fmla="*/ 2147483647 w 1261"/>
                <a:gd name="T37" fmla="*/ 2147483647 h 1437"/>
                <a:gd name="T38" fmla="*/ 2147483647 w 1261"/>
                <a:gd name="T39" fmla="*/ 2147483647 h 1437"/>
                <a:gd name="T40" fmla="*/ 2147483647 w 1261"/>
                <a:gd name="T41" fmla="*/ 2147483647 h 1437"/>
                <a:gd name="T42" fmla="*/ 2147483647 w 1261"/>
                <a:gd name="T43" fmla="*/ 2147483647 h 1437"/>
                <a:gd name="T44" fmla="*/ 2147483647 w 1261"/>
                <a:gd name="T45" fmla="*/ 2147483647 h 1437"/>
                <a:gd name="T46" fmla="*/ 2147483647 w 1261"/>
                <a:gd name="T47" fmla="*/ 2147483647 h 1437"/>
                <a:gd name="T48" fmla="*/ 2147483647 w 1261"/>
                <a:gd name="T49" fmla="*/ 2147483647 h 1437"/>
                <a:gd name="T50" fmla="*/ 2147483647 w 1261"/>
                <a:gd name="T51" fmla="*/ 2147483647 h 1437"/>
                <a:gd name="T52" fmla="*/ 2147483647 w 1261"/>
                <a:gd name="T53" fmla="*/ 2147483647 h 1437"/>
                <a:gd name="T54" fmla="*/ 2147483647 w 1261"/>
                <a:gd name="T55" fmla="*/ 2147483647 h 1437"/>
                <a:gd name="T56" fmla="*/ 2147483647 w 1261"/>
                <a:gd name="T57" fmla="*/ 2147483647 h 1437"/>
                <a:gd name="T58" fmla="*/ 2147483647 w 1261"/>
                <a:gd name="T59" fmla="*/ 2147483647 h 1437"/>
                <a:gd name="T60" fmla="*/ 2147483647 w 1261"/>
                <a:gd name="T61" fmla="*/ 2147483647 h 1437"/>
                <a:gd name="T62" fmla="*/ 2147483647 w 1261"/>
                <a:gd name="T63" fmla="*/ 2147483647 h 1437"/>
                <a:gd name="T64" fmla="*/ 2147483647 w 1261"/>
                <a:gd name="T65" fmla="*/ 2147483647 h 1437"/>
                <a:gd name="T66" fmla="*/ 2147483647 w 1261"/>
                <a:gd name="T67" fmla="*/ 2147483647 h 1437"/>
                <a:gd name="T68" fmla="*/ 2147483647 w 1261"/>
                <a:gd name="T69" fmla="*/ 2147483647 h 1437"/>
                <a:gd name="T70" fmla="*/ 2147483647 w 1261"/>
                <a:gd name="T71" fmla="*/ 2147483647 h 1437"/>
                <a:gd name="T72" fmla="*/ 2147483647 w 1261"/>
                <a:gd name="T73" fmla="*/ 2147483647 h 1437"/>
                <a:gd name="T74" fmla="*/ 2147483647 w 1261"/>
                <a:gd name="T75" fmla="*/ 2147483647 h 1437"/>
                <a:gd name="T76" fmla="*/ 2147483647 w 1261"/>
                <a:gd name="T77" fmla="*/ 2147483647 h 1437"/>
                <a:gd name="T78" fmla="*/ 2147483647 w 1261"/>
                <a:gd name="T79" fmla="*/ 2147483647 h 1437"/>
                <a:gd name="T80" fmla="*/ 2147483647 w 1261"/>
                <a:gd name="T81" fmla="*/ 2147483647 h 1437"/>
                <a:gd name="T82" fmla="*/ 2147483647 w 1261"/>
                <a:gd name="T83" fmla="*/ 2147483647 h 1437"/>
                <a:gd name="T84" fmla="*/ 2147483647 w 1261"/>
                <a:gd name="T85" fmla="*/ 2147483647 h 1437"/>
                <a:gd name="T86" fmla="*/ 2147483647 w 1261"/>
                <a:gd name="T87" fmla="*/ 2147483647 h 1437"/>
                <a:gd name="T88" fmla="*/ 2147483647 w 1261"/>
                <a:gd name="T89" fmla="*/ 2147483647 h 1437"/>
                <a:gd name="T90" fmla="*/ 2147483647 w 1261"/>
                <a:gd name="T91" fmla="*/ 2147483647 h 1437"/>
                <a:gd name="T92" fmla="*/ 2147483647 w 1261"/>
                <a:gd name="T93" fmla="*/ 2147483647 h 1437"/>
                <a:gd name="T94" fmla="*/ 2147483647 w 1261"/>
                <a:gd name="T95" fmla="*/ 2147483647 h 1437"/>
                <a:gd name="T96" fmla="*/ 2147483647 w 1261"/>
                <a:gd name="T97" fmla="*/ 2147483647 h 1437"/>
                <a:gd name="T98" fmla="*/ 2147483647 w 1261"/>
                <a:gd name="T99" fmla="*/ 2147483647 h 1437"/>
                <a:gd name="T100" fmla="*/ 2147483647 w 1261"/>
                <a:gd name="T101" fmla="*/ 2147483647 h 1437"/>
                <a:gd name="T102" fmla="*/ 2147483647 w 1261"/>
                <a:gd name="T103" fmla="*/ 2147483647 h 1437"/>
                <a:gd name="T104" fmla="*/ 2147483647 w 1261"/>
                <a:gd name="T105" fmla="*/ 2147483647 h 1437"/>
                <a:gd name="T106" fmla="*/ 2147483647 w 1261"/>
                <a:gd name="T107" fmla="*/ 2147483647 h 1437"/>
                <a:gd name="T108" fmla="*/ 2147483647 w 1261"/>
                <a:gd name="T109" fmla="*/ 2147483647 h 1437"/>
                <a:gd name="T110" fmla="*/ 2147483647 w 1261"/>
                <a:gd name="T111" fmla="*/ 2147483647 h 1437"/>
                <a:gd name="T112" fmla="*/ 2147483647 w 1261"/>
                <a:gd name="T113" fmla="*/ 2147483647 h 1437"/>
                <a:gd name="T114" fmla="*/ 2147483647 w 1261"/>
                <a:gd name="T115" fmla="*/ 2147483647 h 1437"/>
                <a:gd name="T116" fmla="*/ 2147483647 w 1261"/>
                <a:gd name="T117" fmla="*/ 2147483647 h 1437"/>
                <a:gd name="T118" fmla="*/ 2147483647 w 1261"/>
                <a:gd name="T119" fmla="*/ 0 h 1437"/>
                <a:gd name="T120" fmla="*/ 2147483647 w 1261"/>
                <a:gd name="T121" fmla="*/ 2147483647 h 1437"/>
                <a:gd name="T122" fmla="*/ 2147483647 w 1261"/>
                <a:gd name="T123" fmla="*/ 2147483647 h 14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61"/>
                <a:gd name="T187" fmla="*/ 0 h 1437"/>
                <a:gd name="T188" fmla="*/ 1261 w 1261"/>
                <a:gd name="T189" fmla="*/ 1437 h 14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61" h="1437">
                  <a:moveTo>
                    <a:pt x="393" y="80"/>
                  </a:moveTo>
                  <a:lnTo>
                    <a:pt x="390" y="87"/>
                  </a:lnTo>
                  <a:lnTo>
                    <a:pt x="389" y="94"/>
                  </a:lnTo>
                  <a:lnTo>
                    <a:pt x="389" y="100"/>
                  </a:lnTo>
                  <a:lnTo>
                    <a:pt x="390" y="105"/>
                  </a:lnTo>
                  <a:lnTo>
                    <a:pt x="390" y="111"/>
                  </a:lnTo>
                  <a:lnTo>
                    <a:pt x="392" y="117"/>
                  </a:lnTo>
                  <a:lnTo>
                    <a:pt x="394" y="123"/>
                  </a:lnTo>
                  <a:lnTo>
                    <a:pt x="396" y="127"/>
                  </a:lnTo>
                  <a:lnTo>
                    <a:pt x="398" y="133"/>
                  </a:lnTo>
                  <a:lnTo>
                    <a:pt x="400" y="138"/>
                  </a:lnTo>
                  <a:lnTo>
                    <a:pt x="402" y="143"/>
                  </a:lnTo>
                  <a:lnTo>
                    <a:pt x="405" y="148"/>
                  </a:lnTo>
                  <a:lnTo>
                    <a:pt x="407" y="153"/>
                  </a:lnTo>
                  <a:lnTo>
                    <a:pt x="410" y="158"/>
                  </a:lnTo>
                  <a:lnTo>
                    <a:pt x="412" y="164"/>
                  </a:lnTo>
                  <a:lnTo>
                    <a:pt x="414" y="167"/>
                  </a:lnTo>
                  <a:lnTo>
                    <a:pt x="425" y="167"/>
                  </a:lnTo>
                  <a:lnTo>
                    <a:pt x="425" y="199"/>
                  </a:lnTo>
                  <a:lnTo>
                    <a:pt x="422" y="199"/>
                  </a:lnTo>
                  <a:lnTo>
                    <a:pt x="419" y="197"/>
                  </a:lnTo>
                  <a:lnTo>
                    <a:pt x="416" y="198"/>
                  </a:lnTo>
                  <a:lnTo>
                    <a:pt x="414" y="198"/>
                  </a:lnTo>
                  <a:lnTo>
                    <a:pt x="412" y="200"/>
                  </a:lnTo>
                  <a:lnTo>
                    <a:pt x="410" y="201"/>
                  </a:lnTo>
                  <a:lnTo>
                    <a:pt x="409" y="203"/>
                  </a:lnTo>
                  <a:lnTo>
                    <a:pt x="407" y="205"/>
                  </a:lnTo>
                  <a:lnTo>
                    <a:pt x="405" y="209"/>
                  </a:lnTo>
                  <a:lnTo>
                    <a:pt x="402" y="211"/>
                  </a:lnTo>
                  <a:lnTo>
                    <a:pt x="401" y="214"/>
                  </a:lnTo>
                  <a:lnTo>
                    <a:pt x="399" y="216"/>
                  </a:lnTo>
                  <a:lnTo>
                    <a:pt x="397" y="220"/>
                  </a:lnTo>
                  <a:lnTo>
                    <a:pt x="395" y="222"/>
                  </a:lnTo>
                  <a:lnTo>
                    <a:pt x="393" y="225"/>
                  </a:lnTo>
                  <a:lnTo>
                    <a:pt x="393" y="227"/>
                  </a:lnTo>
                  <a:lnTo>
                    <a:pt x="393" y="240"/>
                  </a:lnTo>
                  <a:lnTo>
                    <a:pt x="394" y="254"/>
                  </a:lnTo>
                  <a:lnTo>
                    <a:pt x="396" y="266"/>
                  </a:lnTo>
                  <a:lnTo>
                    <a:pt x="399" y="277"/>
                  </a:lnTo>
                  <a:lnTo>
                    <a:pt x="401" y="289"/>
                  </a:lnTo>
                  <a:lnTo>
                    <a:pt x="404" y="300"/>
                  </a:lnTo>
                  <a:lnTo>
                    <a:pt x="408" y="310"/>
                  </a:lnTo>
                  <a:lnTo>
                    <a:pt x="412" y="320"/>
                  </a:lnTo>
                  <a:lnTo>
                    <a:pt x="416" y="329"/>
                  </a:lnTo>
                  <a:lnTo>
                    <a:pt x="421" y="338"/>
                  </a:lnTo>
                  <a:lnTo>
                    <a:pt x="426" y="346"/>
                  </a:lnTo>
                  <a:lnTo>
                    <a:pt x="432" y="354"/>
                  </a:lnTo>
                  <a:lnTo>
                    <a:pt x="438" y="361"/>
                  </a:lnTo>
                  <a:lnTo>
                    <a:pt x="445" y="368"/>
                  </a:lnTo>
                  <a:lnTo>
                    <a:pt x="453" y="374"/>
                  </a:lnTo>
                  <a:lnTo>
                    <a:pt x="461" y="379"/>
                  </a:lnTo>
                  <a:lnTo>
                    <a:pt x="464" y="389"/>
                  </a:lnTo>
                  <a:lnTo>
                    <a:pt x="468" y="397"/>
                  </a:lnTo>
                  <a:lnTo>
                    <a:pt x="470" y="407"/>
                  </a:lnTo>
                  <a:lnTo>
                    <a:pt x="474" y="417"/>
                  </a:lnTo>
                  <a:lnTo>
                    <a:pt x="476" y="427"/>
                  </a:lnTo>
                  <a:lnTo>
                    <a:pt x="479" y="437"/>
                  </a:lnTo>
                  <a:lnTo>
                    <a:pt x="481" y="447"/>
                  </a:lnTo>
                  <a:lnTo>
                    <a:pt x="485" y="457"/>
                  </a:lnTo>
                  <a:lnTo>
                    <a:pt x="487" y="466"/>
                  </a:lnTo>
                  <a:lnTo>
                    <a:pt x="491" y="476"/>
                  </a:lnTo>
                  <a:lnTo>
                    <a:pt x="495" y="484"/>
                  </a:lnTo>
                  <a:lnTo>
                    <a:pt x="501" y="492"/>
                  </a:lnTo>
                  <a:lnTo>
                    <a:pt x="507" y="499"/>
                  </a:lnTo>
                  <a:lnTo>
                    <a:pt x="514" y="504"/>
                  </a:lnTo>
                  <a:lnTo>
                    <a:pt x="522" y="509"/>
                  </a:lnTo>
                  <a:lnTo>
                    <a:pt x="532" y="511"/>
                  </a:lnTo>
                  <a:lnTo>
                    <a:pt x="544" y="506"/>
                  </a:lnTo>
                  <a:lnTo>
                    <a:pt x="555" y="500"/>
                  </a:lnTo>
                  <a:lnTo>
                    <a:pt x="564" y="493"/>
                  </a:lnTo>
                  <a:lnTo>
                    <a:pt x="574" y="484"/>
                  </a:lnTo>
                  <a:lnTo>
                    <a:pt x="582" y="475"/>
                  </a:lnTo>
                  <a:lnTo>
                    <a:pt x="589" y="465"/>
                  </a:lnTo>
                  <a:lnTo>
                    <a:pt x="596" y="456"/>
                  </a:lnTo>
                  <a:lnTo>
                    <a:pt x="604" y="444"/>
                  </a:lnTo>
                  <a:lnTo>
                    <a:pt x="610" y="434"/>
                  </a:lnTo>
                  <a:lnTo>
                    <a:pt x="618" y="423"/>
                  </a:lnTo>
                  <a:lnTo>
                    <a:pt x="625" y="412"/>
                  </a:lnTo>
                  <a:lnTo>
                    <a:pt x="633" y="401"/>
                  </a:lnTo>
                  <a:lnTo>
                    <a:pt x="641" y="391"/>
                  </a:lnTo>
                  <a:lnTo>
                    <a:pt x="649" y="381"/>
                  </a:lnTo>
                  <a:lnTo>
                    <a:pt x="659" y="371"/>
                  </a:lnTo>
                  <a:lnTo>
                    <a:pt x="670" y="361"/>
                  </a:lnTo>
                  <a:lnTo>
                    <a:pt x="670" y="348"/>
                  </a:lnTo>
                  <a:lnTo>
                    <a:pt x="674" y="337"/>
                  </a:lnTo>
                  <a:lnTo>
                    <a:pt x="679" y="329"/>
                  </a:lnTo>
                  <a:lnTo>
                    <a:pt x="687" y="323"/>
                  </a:lnTo>
                  <a:lnTo>
                    <a:pt x="695" y="320"/>
                  </a:lnTo>
                  <a:lnTo>
                    <a:pt x="705" y="315"/>
                  </a:lnTo>
                  <a:lnTo>
                    <a:pt x="715" y="314"/>
                  </a:lnTo>
                  <a:lnTo>
                    <a:pt x="727" y="310"/>
                  </a:lnTo>
                  <a:lnTo>
                    <a:pt x="736" y="308"/>
                  </a:lnTo>
                  <a:lnTo>
                    <a:pt x="746" y="305"/>
                  </a:lnTo>
                  <a:lnTo>
                    <a:pt x="754" y="301"/>
                  </a:lnTo>
                  <a:lnTo>
                    <a:pt x="763" y="294"/>
                  </a:lnTo>
                  <a:lnTo>
                    <a:pt x="768" y="286"/>
                  </a:lnTo>
                  <a:lnTo>
                    <a:pt x="772" y="275"/>
                  </a:lnTo>
                  <a:lnTo>
                    <a:pt x="773" y="260"/>
                  </a:lnTo>
                  <a:lnTo>
                    <a:pt x="773" y="240"/>
                  </a:lnTo>
                  <a:lnTo>
                    <a:pt x="783" y="224"/>
                  </a:lnTo>
                  <a:lnTo>
                    <a:pt x="794" y="211"/>
                  </a:lnTo>
                  <a:lnTo>
                    <a:pt x="806" y="203"/>
                  </a:lnTo>
                  <a:lnTo>
                    <a:pt x="818" y="198"/>
                  </a:lnTo>
                  <a:lnTo>
                    <a:pt x="829" y="197"/>
                  </a:lnTo>
                  <a:lnTo>
                    <a:pt x="841" y="199"/>
                  </a:lnTo>
                  <a:lnTo>
                    <a:pt x="852" y="203"/>
                  </a:lnTo>
                  <a:lnTo>
                    <a:pt x="866" y="208"/>
                  </a:lnTo>
                  <a:lnTo>
                    <a:pt x="878" y="216"/>
                  </a:lnTo>
                  <a:lnTo>
                    <a:pt x="891" y="222"/>
                  </a:lnTo>
                  <a:lnTo>
                    <a:pt x="903" y="229"/>
                  </a:lnTo>
                  <a:lnTo>
                    <a:pt x="917" y="235"/>
                  </a:lnTo>
                  <a:lnTo>
                    <a:pt x="930" y="240"/>
                  </a:lnTo>
                  <a:lnTo>
                    <a:pt x="944" y="242"/>
                  </a:lnTo>
                  <a:lnTo>
                    <a:pt x="957" y="244"/>
                  </a:lnTo>
                  <a:lnTo>
                    <a:pt x="972" y="240"/>
                  </a:lnTo>
                  <a:lnTo>
                    <a:pt x="986" y="254"/>
                  </a:lnTo>
                  <a:lnTo>
                    <a:pt x="1000" y="267"/>
                  </a:lnTo>
                  <a:lnTo>
                    <a:pt x="1016" y="278"/>
                  </a:lnTo>
                  <a:lnTo>
                    <a:pt x="1033" y="288"/>
                  </a:lnTo>
                  <a:lnTo>
                    <a:pt x="1050" y="299"/>
                  </a:lnTo>
                  <a:lnTo>
                    <a:pt x="1067" y="309"/>
                  </a:lnTo>
                  <a:lnTo>
                    <a:pt x="1085" y="319"/>
                  </a:lnTo>
                  <a:lnTo>
                    <a:pt x="1105" y="327"/>
                  </a:lnTo>
                  <a:lnTo>
                    <a:pt x="1123" y="336"/>
                  </a:lnTo>
                  <a:lnTo>
                    <a:pt x="1142" y="344"/>
                  </a:lnTo>
                  <a:lnTo>
                    <a:pt x="1162" y="351"/>
                  </a:lnTo>
                  <a:lnTo>
                    <a:pt x="1181" y="358"/>
                  </a:lnTo>
                  <a:lnTo>
                    <a:pt x="1201" y="364"/>
                  </a:lnTo>
                  <a:lnTo>
                    <a:pt x="1220" y="370"/>
                  </a:lnTo>
                  <a:lnTo>
                    <a:pt x="1239" y="375"/>
                  </a:lnTo>
                  <a:lnTo>
                    <a:pt x="1260" y="379"/>
                  </a:lnTo>
                  <a:lnTo>
                    <a:pt x="1260" y="1036"/>
                  </a:lnTo>
                  <a:lnTo>
                    <a:pt x="1252" y="1041"/>
                  </a:lnTo>
                  <a:lnTo>
                    <a:pt x="1246" y="1046"/>
                  </a:lnTo>
                  <a:lnTo>
                    <a:pt x="1241" y="1051"/>
                  </a:lnTo>
                  <a:lnTo>
                    <a:pt x="1239" y="1055"/>
                  </a:lnTo>
                  <a:lnTo>
                    <a:pt x="1237" y="1060"/>
                  </a:lnTo>
                  <a:lnTo>
                    <a:pt x="1237" y="1065"/>
                  </a:lnTo>
                  <a:lnTo>
                    <a:pt x="1238" y="1071"/>
                  </a:lnTo>
                  <a:lnTo>
                    <a:pt x="1240" y="1077"/>
                  </a:lnTo>
                  <a:lnTo>
                    <a:pt x="1241" y="1084"/>
                  </a:lnTo>
                  <a:lnTo>
                    <a:pt x="1244" y="1089"/>
                  </a:lnTo>
                  <a:lnTo>
                    <a:pt x="1246" y="1095"/>
                  </a:lnTo>
                  <a:lnTo>
                    <a:pt x="1249" y="1101"/>
                  </a:lnTo>
                  <a:lnTo>
                    <a:pt x="1252" y="1107"/>
                  </a:lnTo>
                  <a:lnTo>
                    <a:pt x="1255" y="1113"/>
                  </a:lnTo>
                  <a:lnTo>
                    <a:pt x="1257" y="1119"/>
                  </a:lnTo>
                  <a:lnTo>
                    <a:pt x="1260" y="1125"/>
                  </a:lnTo>
                  <a:lnTo>
                    <a:pt x="1260" y="1436"/>
                  </a:lnTo>
                  <a:lnTo>
                    <a:pt x="1245" y="1430"/>
                  </a:lnTo>
                  <a:lnTo>
                    <a:pt x="1231" y="1421"/>
                  </a:lnTo>
                  <a:lnTo>
                    <a:pt x="1218" y="1411"/>
                  </a:lnTo>
                  <a:lnTo>
                    <a:pt x="1206" y="1400"/>
                  </a:lnTo>
                  <a:lnTo>
                    <a:pt x="1192" y="1388"/>
                  </a:lnTo>
                  <a:lnTo>
                    <a:pt x="1180" y="1376"/>
                  </a:lnTo>
                  <a:lnTo>
                    <a:pt x="1167" y="1364"/>
                  </a:lnTo>
                  <a:lnTo>
                    <a:pt x="1155" y="1351"/>
                  </a:lnTo>
                  <a:lnTo>
                    <a:pt x="1142" y="1339"/>
                  </a:lnTo>
                  <a:lnTo>
                    <a:pt x="1128" y="1328"/>
                  </a:lnTo>
                  <a:lnTo>
                    <a:pt x="1115" y="1318"/>
                  </a:lnTo>
                  <a:lnTo>
                    <a:pt x="1102" y="1309"/>
                  </a:lnTo>
                  <a:lnTo>
                    <a:pt x="1086" y="1301"/>
                  </a:lnTo>
                  <a:lnTo>
                    <a:pt x="1072" y="1295"/>
                  </a:lnTo>
                  <a:lnTo>
                    <a:pt x="1056" y="1292"/>
                  </a:lnTo>
                  <a:lnTo>
                    <a:pt x="1040" y="1290"/>
                  </a:lnTo>
                  <a:lnTo>
                    <a:pt x="1028" y="1298"/>
                  </a:lnTo>
                  <a:lnTo>
                    <a:pt x="1016" y="1304"/>
                  </a:lnTo>
                  <a:lnTo>
                    <a:pt x="1005" y="1310"/>
                  </a:lnTo>
                  <a:lnTo>
                    <a:pt x="993" y="1314"/>
                  </a:lnTo>
                  <a:lnTo>
                    <a:pt x="979" y="1318"/>
                  </a:lnTo>
                  <a:lnTo>
                    <a:pt x="968" y="1322"/>
                  </a:lnTo>
                  <a:lnTo>
                    <a:pt x="955" y="1325"/>
                  </a:lnTo>
                  <a:lnTo>
                    <a:pt x="943" y="1327"/>
                  </a:lnTo>
                  <a:lnTo>
                    <a:pt x="930" y="1331"/>
                  </a:lnTo>
                  <a:lnTo>
                    <a:pt x="917" y="1333"/>
                  </a:lnTo>
                  <a:lnTo>
                    <a:pt x="903" y="1336"/>
                  </a:lnTo>
                  <a:lnTo>
                    <a:pt x="892" y="1338"/>
                  </a:lnTo>
                  <a:lnTo>
                    <a:pt x="879" y="1341"/>
                  </a:lnTo>
                  <a:lnTo>
                    <a:pt x="867" y="1343"/>
                  </a:lnTo>
                  <a:lnTo>
                    <a:pt x="853" y="1346"/>
                  </a:lnTo>
                  <a:lnTo>
                    <a:pt x="842" y="1348"/>
                  </a:lnTo>
                  <a:lnTo>
                    <a:pt x="843" y="1336"/>
                  </a:lnTo>
                  <a:lnTo>
                    <a:pt x="846" y="1323"/>
                  </a:lnTo>
                  <a:lnTo>
                    <a:pt x="848" y="1309"/>
                  </a:lnTo>
                  <a:lnTo>
                    <a:pt x="850" y="1294"/>
                  </a:lnTo>
                  <a:lnTo>
                    <a:pt x="852" y="1281"/>
                  </a:lnTo>
                  <a:lnTo>
                    <a:pt x="854" y="1266"/>
                  </a:lnTo>
                  <a:lnTo>
                    <a:pt x="856" y="1252"/>
                  </a:lnTo>
                  <a:lnTo>
                    <a:pt x="860" y="1237"/>
                  </a:lnTo>
                  <a:lnTo>
                    <a:pt x="863" y="1226"/>
                  </a:lnTo>
                  <a:lnTo>
                    <a:pt x="867" y="1213"/>
                  </a:lnTo>
                  <a:lnTo>
                    <a:pt x="873" y="1203"/>
                  </a:lnTo>
                  <a:lnTo>
                    <a:pt x="881" y="1192"/>
                  </a:lnTo>
                  <a:lnTo>
                    <a:pt x="889" y="1184"/>
                  </a:lnTo>
                  <a:lnTo>
                    <a:pt x="899" y="1178"/>
                  </a:lnTo>
                  <a:lnTo>
                    <a:pt x="910" y="1174"/>
                  </a:lnTo>
                  <a:lnTo>
                    <a:pt x="924" y="1170"/>
                  </a:lnTo>
                  <a:lnTo>
                    <a:pt x="927" y="1172"/>
                  </a:lnTo>
                  <a:lnTo>
                    <a:pt x="932" y="1172"/>
                  </a:lnTo>
                  <a:lnTo>
                    <a:pt x="935" y="1172"/>
                  </a:lnTo>
                  <a:lnTo>
                    <a:pt x="939" y="1172"/>
                  </a:lnTo>
                  <a:lnTo>
                    <a:pt x="943" y="1172"/>
                  </a:lnTo>
                  <a:lnTo>
                    <a:pt x="947" y="1172"/>
                  </a:lnTo>
                  <a:lnTo>
                    <a:pt x="951" y="1172"/>
                  </a:lnTo>
                  <a:lnTo>
                    <a:pt x="956" y="1172"/>
                  </a:lnTo>
                  <a:lnTo>
                    <a:pt x="959" y="1172"/>
                  </a:lnTo>
                  <a:lnTo>
                    <a:pt x="963" y="1172"/>
                  </a:lnTo>
                  <a:lnTo>
                    <a:pt x="966" y="1170"/>
                  </a:lnTo>
                  <a:lnTo>
                    <a:pt x="970" y="1168"/>
                  </a:lnTo>
                  <a:lnTo>
                    <a:pt x="972" y="1166"/>
                  </a:lnTo>
                  <a:lnTo>
                    <a:pt x="976" y="1164"/>
                  </a:lnTo>
                  <a:lnTo>
                    <a:pt x="977" y="1160"/>
                  </a:lnTo>
                  <a:lnTo>
                    <a:pt x="981" y="1155"/>
                  </a:lnTo>
                  <a:lnTo>
                    <a:pt x="978" y="1151"/>
                  </a:lnTo>
                  <a:lnTo>
                    <a:pt x="977" y="1145"/>
                  </a:lnTo>
                  <a:lnTo>
                    <a:pt x="974" y="1139"/>
                  </a:lnTo>
                  <a:lnTo>
                    <a:pt x="972" y="1133"/>
                  </a:lnTo>
                  <a:lnTo>
                    <a:pt x="968" y="1128"/>
                  </a:lnTo>
                  <a:lnTo>
                    <a:pt x="966" y="1122"/>
                  </a:lnTo>
                  <a:lnTo>
                    <a:pt x="964" y="1116"/>
                  </a:lnTo>
                  <a:lnTo>
                    <a:pt x="962" y="1110"/>
                  </a:lnTo>
                  <a:lnTo>
                    <a:pt x="960" y="1105"/>
                  </a:lnTo>
                  <a:lnTo>
                    <a:pt x="959" y="1099"/>
                  </a:lnTo>
                  <a:lnTo>
                    <a:pt x="958" y="1093"/>
                  </a:lnTo>
                  <a:lnTo>
                    <a:pt x="959" y="1087"/>
                  </a:lnTo>
                  <a:lnTo>
                    <a:pt x="960" y="1082"/>
                  </a:lnTo>
                  <a:lnTo>
                    <a:pt x="962" y="1076"/>
                  </a:lnTo>
                  <a:lnTo>
                    <a:pt x="966" y="1070"/>
                  </a:lnTo>
                  <a:lnTo>
                    <a:pt x="972" y="1064"/>
                  </a:lnTo>
                  <a:lnTo>
                    <a:pt x="957" y="1053"/>
                  </a:lnTo>
                  <a:lnTo>
                    <a:pt x="946" y="1039"/>
                  </a:lnTo>
                  <a:lnTo>
                    <a:pt x="937" y="1024"/>
                  </a:lnTo>
                  <a:lnTo>
                    <a:pt x="931" y="1007"/>
                  </a:lnTo>
                  <a:lnTo>
                    <a:pt x="924" y="990"/>
                  </a:lnTo>
                  <a:lnTo>
                    <a:pt x="920" y="973"/>
                  </a:lnTo>
                  <a:lnTo>
                    <a:pt x="916" y="956"/>
                  </a:lnTo>
                  <a:lnTo>
                    <a:pt x="913" y="937"/>
                  </a:lnTo>
                  <a:lnTo>
                    <a:pt x="908" y="921"/>
                  </a:lnTo>
                  <a:lnTo>
                    <a:pt x="903" y="904"/>
                  </a:lnTo>
                  <a:lnTo>
                    <a:pt x="897" y="889"/>
                  </a:lnTo>
                  <a:lnTo>
                    <a:pt x="891" y="872"/>
                  </a:lnTo>
                  <a:lnTo>
                    <a:pt x="881" y="859"/>
                  </a:lnTo>
                  <a:lnTo>
                    <a:pt x="871" y="846"/>
                  </a:lnTo>
                  <a:lnTo>
                    <a:pt x="857" y="836"/>
                  </a:lnTo>
                  <a:lnTo>
                    <a:pt x="842" y="827"/>
                  </a:lnTo>
                  <a:lnTo>
                    <a:pt x="820" y="815"/>
                  </a:lnTo>
                  <a:lnTo>
                    <a:pt x="801" y="802"/>
                  </a:lnTo>
                  <a:lnTo>
                    <a:pt x="780" y="791"/>
                  </a:lnTo>
                  <a:lnTo>
                    <a:pt x="760" y="779"/>
                  </a:lnTo>
                  <a:lnTo>
                    <a:pt x="739" y="770"/>
                  </a:lnTo>
                  <a:lnTo>
                    <a:pt x="718" y="760"/>
                  </a:lnTo>
                  <a:lnTo>
                    <a:pt x="697" y="751"/>
                  </a:lnTo>
                  <a:lnTo>
                    <a:pt x="677" y="741"/>
                  </a:lnTo>
                  <a:lnTo>
                    <a:pt x="655" y="733"/>
                  </a:lnTo>
                  <a:lnTo>
                    <a:pt x="634" y="725"/>
                  </a:lnTo>
                  <a:lnTo>
                    <a:pt x="613" y="717"/>
                  </a:lnTo>
                  <a:lnTo>
                    <a:pt x="591" y="709"/>
                  </a:lnTo>
                  <a:lnTo>
                    <a:pt x="569" y="701"/>
                  </a:lnTo>
                  <a:lnTo>
                    <a:pt x="548" y="693"/>
                  </a:lnTo>
                  <a:lnTo>
                    <a:pt x="527" y="685"/>
                  </a:lnTo>
                  <a:lnTo>
                    <a:pt x="506" y="676"/>
                  </a:lnTo>
                  <a:lnTo>
                    <a:pt x="497" y="674"/>
                  </a:lnTo>
                  <a:lnTo>
                    <a:pt x="491" y="671"/>
                  </a:lnTo>
                  <a:lnTo>
                    <a:pt x="485" y="666"/>
                  </a:lnTo>
                  <a:lnTo>
                    <a:pt x="480" y="660"/>
                  </a:lnTo>
                  <a:lnTo>
                    <a:pt x="476" y="654"/>
                  </a:lnTo>
                  <a:lnTo>
                    <a:pt x="472" y="647"/>
                  </a:lnTo>
                  <a:lnTo>
                    <a:pt x="468" y="641"/>
                  </a:lnTo>
                  <a:lnTo>
                    <a:pt x="465" y="633"/>
                  </a:lnTo>
                  <a:lnTo>
                    <a:pt x="460" y="627"/>
                  </a:lnTo>
                  <a:lnTo>
                    <a:pt x="456" y="621"/>
                  </a:lnTo>
                  <a:lnTo>
                    <a:pt x="451" y="617"/>
                  </a:lnTo>
                  <a:lnTo>
                    <a:pt x="446" y="613"/>
                  </a:lnTo>
                  <a:lnTo>
                    <a:pt x="439" y="612"/>
                  </a:lnTo>
                  <a:lnTo>
                    <a:pt x="432" y="611"/>
                  </a:lnTo>
                  <a:lnTo>
                    <a:pt x="423" y="614"/>
                  </a:lnTo>
                  <a:lnTo>
                    <a:pt x="414" y="617"/>
                  </a:lnTo>
                  <a:lnTo>
                    <a:pt x="334" y="540"/>
                  </a:lnTo>
                  <a:lnTo>
                    <a:pt x="330" y="552"/>
                  </a:lnTo>
                  <a:lnTo>
                    <a:pt x="326" y="563"/>
                  </a:lnTo>
                  <a:lnTo>
                    <a:pt x="322" y="573"/>
                  </a:lnTo>
                  <a:lnTo>
                    <a:pt x="318" y="581"/>
                  </a:lnTo>
                  <a:lnTo>
                    <a:pt x="312" y="589"/>
                  </a:lnTo>
                  <a:lnTo>
                    <a:pt x="307" y="596"/>
                  </a:lnTo>
                  <a:lnTo>
                    <a:pt x="301" y="602"/>
                  </a:lnTo>
                  <a:lnTo>
                    <a:pt x="296" y="607"/>
                  </a:lnTo>
                  <a:lnTo>
                    <a:pt x="288" y="612"/>
                  </a:lnTo>
                  <a:lnTo>
                    <a:pt x="282" y="616"/>
                  </a:lnTo>
                  <a:lnTo>
                    <a:pt x="274" y="619"/>
                  </a:lnTo>
                  <a:lnTo>
                    <a:pt x="267" y="620"/>
                  </a:lnTo>
                  <a:lnTo>
                    <a:pt x="257" y="621"/>
                  </a:lnTo>
                  <a:lnTo>
                    <a:pt x="250" y="621"/>
                  </a:lnTo>
                  <a:lnTo>
                    <a:pt x="240" y="620"/>
                  </a:lnTo>
                  <a:lnTo>
                    <a:pt x="231" y="617"/>
                  </a:lnTo>
                  <a:lnTo>
                    <a:pt x="223" y="608"/>
                  </a:lnTo>
                  <a:lnTo>
                    <a:pt x="219" y="598"/>
                  </a:lnTo>
                  <a:lnTo>
                    <a:pt x="216" y="588"/>
                  </a:lnTo>
                  <a:lnTo>
                    <a:pt x="216" y="576"/>
                  </a:lnTo>
                  <a:lnTo>
                    <a:pt x="216" y="565"/>
                  </a:lnTo>
                  <a:lnTo>
                    <a:pt x="218" y="554"/>
                  </a:lnTo>
                  <a:lnTo>
                    <a:pt x="221" y="542"/>
                  </a:lnTo>
                  <a:lnTo>
                    <a:pt x="223" y="531"/>
                  </a:lnTo>
                  <a:lnTo>
                    <a:pt x="223" y="521"/>
                  </a:lnTo>
                  <a:lnTo>
                    <a:pt x="225" y="511"/>
                  </a:lnTo>
                  <a:lnTo>
                    <a:pt x="223" y="504"/>
                  </a:lnTo>
                  <a:lnTo>
                    <a:pt x="222" y="495"/>
                  </a:lnTo>
                  <a:lnTo>
                    <a:pt x="216" y="490"/>
                  </a:lnTo>
                  <a:lnTo>
                    <a:pt x="209" y="485"/>
                  </a:lnTo>
                  <a:lnTo>
                    <a:pt x="199" y="482"/>
                  </a:lnTo>
                  <a:lnTo>
                    <a:pt x="185" y="480"/>
                  </a:lnTo>
                  <a:lnTo>
                    <a:pt x="181" y="478"/>
                  </a:lnTo>
                  <a:lnTo>
                    <a:pt x="178" y="474"/>
                  </a:lnTo>
                  <a:lnTo>
                    <a:pt x="175" y="470"/>
                  </a:lnTo>
                  <a:lnTo>
                    <a:pt x="173" y="465"/>
                  </a:lnTo>
                  <a:lnTo>
                    <a:pt x="171" y="462"/>
                  </a:lnTo>
                  <a:lnTo>
                    <a:pt x="169" y="457"/>
                  </a:lnTo>
                  <a:lnTo>
                    <a:pt x="168" y="453"/>
                  </a:lnTo>
                  <a:lnTo>
                    <a:pt x="165" y="447"/>
                  </a:lnTo>
                  <a:lnTo>
                    <a:pt x="162" y="443"/>
                  </a:lnTo>
                  <a:lnTo>
                    <a:pt x="160" y="440"/>
                  </a:lnTo>
                  <a:lnTo>
                    <a:pt x="156" y="438"/>
                  </a:lnTo>
                  <a:lnTo>
                    <a:pt x="154" y="434"/>
                  </a:lnTo>
                  <a:lnTo>
                    <a:pt x="151" y="434"/>
                  </a:lnTo>
                  <a:lnTo>
                    <a:pt x="147" y="433"/>
                  </a:lnTo>
                  <a:lnTo>
                    <a:pt x="141" y="434"/>
                  </a:lnTo>
                  <a:lnTo>
                    <a:pt x="138" y="436"/>
                  </a:lnTo>
                  <a:lnTo>
                    <a:pt x="138" y="389"/>
                  </a:lnTo>
                  <a:lnTo>
                    <a:pt x="151" y="399"/>
                  </a:lnTo>
                  <a:lnTo>
                    <a:pt x="165" y="403"/>
                  </a:lnTo>
                  <a:lnTo>
                    <a:pt x="178" y="404"/>
                  </a:lnTo>
                  <a:lnTo>
                    <a:pt x="191" y="400"/>
                  </a:lnTo>
                  <a:lnTo>
                    <a:pt x="201" y="395"/>
                  </a:lnTo>
                  <a:lnTo>
                    <a:pt x="213" y="387"/>
                  </a:lnTo>
                  <a:lnTo>
                    <a:pt x="223" y="378"/>
                  </a:lnTo>
                  <a:lnTo>
                    <a:pt x="235" y="368"/>
                  </a:lnTo>
                  <a:lnTo>
                    <a:pt x="245" y="361"/>
                  </a:lnTo>
                  <a:lnTo>
                    <a:pt x="255" y="354"/>
                  </a:lnTo>
                  <a:lnTo>
                    <a:pt x="265" y="349"/>
                  </a:lnTo>
                  <a:lnTo>
                    <a:pt x="276" y="346"/>
                  </a:lnTo>
                  <a:lnTo>
                    <a:pt x="287" y="348"/>
                  </a:lnTo>
                  <a:lnTo>
                    <a:pt x="298" y="352"/>
                  </a:lnTo>
                  <a:lnTo>
                    <a:pt x="310" y="363"/>
                  </a:lnTo>
                  <a:lnTo>
                    <a:pt x="324" y="379"/>
                  </a:lnTo>
                  <a:lnTo>
                    <a:pt x="325" y="375"/>
                  </a:lnTo>
                  <a:lnTo>
                    <a:pt x="326" y="371"/>
                  </a:lnTo>
                  <a:lnTo>
                    <a:pt x="328" y="368"/>
                  </a:lnTo>
                  <a:lnTo>
                    <a:pt x="332" y="365"/>
                  </a:lnTo>
                  <a:lnTo>
                    <a:pt x="334" y="363"/>
                  </a:lnTo>
                  <a:lnTo>
                    <a:pt x="338" y="361"/>
                  </a:lnTo>
                  <a:lnTo>
                    <a:pt x="342" y="360"/>
                  </a:lnTo>
                  <a:lnTo>
                    <a:pt x="346" y="358"/>
                  </a:lnTo>
                  <a:lnTo>
                    <a:pt x="348" y="357"/>
                  </a:lnTo>
                  <a:lnTo>
                    <a:pt x="351" y="355"/>
                  </a:lnTo>
                  <a:lnTo>
                    <a:pt x="353" y="353"/>
                  </a:lnTo>
                  <a:lnTo>
                    <a:pt x="356" y="350"/>
                  </a:lnTo>
                  <a:lnTo>
                    <a:pt x="356" y="347"/>
                  </a:lnTo>
                  <a:lnTo>
                    <a:pt x="357" y="344"/>
                  </a:lnTo>
                  <a:lnTo>
                    <a:pt x="357" y="338"/>
                  </a:lnTo>
                  <a:lnTo>
                    <a:pt x="357" y="332"/>
                  </a:lnTo>
                  <a:lnTo>
                    <a:pt x="341" y="324"/>
                  </a:lnTo>
                  <a:lnTo>
                    <a:pt x="324" y="320"/>
                  </a:lnTo>
                  <a:lnTo>
                    <a:pt x="305" y="317"/>
                  </a:lnTo>
                  <a:lnTo>
                    <a:pt x="286" y="316"/>
                  </a:lnTo>
                  <a:lnTo>
                    <a:pt x="265" y="318"/>
                  </a:lnTo>
                  <a:lnTo>
                    <a:pt x="245" y="320"/>
                  </a:lnTo>
                  <a:lnTo>
                    <a:pt x="226" y="321"/>
                  </a:lnTo>
                  <a:lnTo>
                    <a:pt x="206" y="322"/>
                  </a:lnTo>
                  <a:lnTo>
                    <a:pt x="187" y="323"/>
                  </a:lnTo>
                  <a:lnTo>
                    <a:pt x="169" y="320"/>
                  </a:lnTo>
                  <a:lnTo>
                    <a:pt x="153" y="315"/>
                  </a:lnTo>
                  <a:lnTo>
                    <a:pt x="140" y="307"/>
                  </a:lnTo>
                  <a:lnTo>
                    <a:pt x="128" y="296"/>
                  </a:lnTo>
                  <a:lnTo>
                    <a:pt x="120" y="278"/>
                  </a:lnTo>
                  <a:lnTo>
                    <a:pt x="114" y="256"/>
                  </a:lnTo>
                  <a:lnTo>
                    <a:pt x="114" y="227"/>
                  </a:lnTo>
                  <a:lnTo>
                    <a:pt x="107" y="222"/>
                  </a:lnTo>
                  <a:lnTo>
                    <a:pt x="101" y="216"/>
                  </a:lnTo>
                  <a:lnTo>
                    <a:pt x="95" y="211"/>
                  </a:lnTo>
                  <a:lnTo>
                    <a:pt x="89" y="205"/>
                  </a:lnTo>
                  <a:lnTo>
                    <a:pt x="81" y="201"/>
                  </a:lnTo>
                  <a:lnTo>
                    <a:pt x="76" y="195"/>
                  </a:lnTo>
                  <a:lnTo>
                    <a:pt x="68" y="192"/>
                  </a:lnTo>
                  <a:lnTo>
                    <a:pt x="63" y="186"/>
                  </a:lnTo>
                  <a:lnTo>
                    <a:pt x="55" y="182"/>
                  </a:lnTo>
                  <a:lnTo>
                    <a:pt x="47" y="178"/>
                  </a:lnTo>
                  <a:lnTo>
                    <a:pt x="39" y="174"/>
                  </a:lnTo>
                  <a:lnTo>
                    <a:pt x="33" y="170"/>
                  </a:lnTo>
                  <a:lnTo>
                    <a:pt x="24" y="166"/>
                  </a:lnTo>
                  <a:lnTo>
                    <a:pt x="16" y="162"/>
                  </a:lnTo>
                  <a:lnTo>
                    <a:pt x="8" y="158"/>
                  </a:lnTo>
                  <a:lnTo>
                    <a:pt x="0" y="152"/>
                  </a:lnTo>
                  <a:lnTo>
                    <a:pt x="2" y="148"/>
                  </a:lnTo>
                  <a:lnTo>
                    <a:pt x="5" y="144"/>
                  </a:lnTo>
                  <a:lnTo>
                    <a:pt x="7" y="141"/>
                  </a:lnTo>
                  <a:lnTo>
                    <a:pt x="11" y="136"/>
                  </a:lnTo>
                  <a:lnTo>
                    <a:pt x="13" y="133"/>
                  </a:lnTo>
                  <a:lnTo>
                    <a:pt x="17" y="129"/>
                  </a:lnTo>
                  <a:lnTo>
                    <a:pt x="21" y="125"/>
                  </a:lnTo>
                  <a:lnTo>
                    <a:pt x="25" y="121"/>
                  </a:lnTo>
                  <a:lnTo>
                    <a:pt x="27" y="117"/>
                  </a:lnTo>
                  <a:lnTo>
                    <a:pt x="30" y="113"/>
                  </a:lnTo>
                  <a:lnTo>
                    <a:pt x="32" y="109"/>
                  </a:lnTo>
                  <a:lnTo>
                    <a:pt x="35" y="104"/>
                  </a:lnTo>
                  <a:lnTo>
                    <a:pt x="35" y="99"/>
                  </a:lnTo>
                  <a:lnTo>
                    <a:pt x="35" y="93"/>
                  </a:lnTo>
                  <a:lnTo>
                    <a:pt x="34" y="87"/>
                  </a:lnTo>
                  <a:lnTo>
                    <a:pt x="34" y="80"/>
                  </a:lnTo>
                  <a:lnTo>
                    <a:pt x="46" y="80"/>
                  </a:lnTo>
                  <a:lnTo>
                    <a:pt x="59" y="76"/>
                  </a:lnTo>
                  <a:lnTo>
                    <a:pt x="71" y="70"/>
                  </a:lnTo>
                  <a:lnTo>
                    <a:pt x="85" y="62"/>
                  </a:lnTo>
                  <a:lnTo>
                    <a:pt x="96" y="54"/>
                  </a:lnTo>
                  <a:lnTo>
                    <a:pt x="108" y="44"/>
                  </a:lnTo>
                  <a:lnTo>
                    <a:pt x="119" y="34"/>
                  </a:lnTo>
                  <a:lnTo>
                    <a:pt x="133" y="24"/>
                  </a:lnTo>
                  <a:lnTo>
                    <a:pt x="145" y="16"/>
                  </a:lnTo>
                  <a:lnTo>
                    <a:pt x="157" y="8"/>
                  </a:lnTo>
                  <a:lnTo>
                    <a:pt x="169" y="3"/>
                  </a:lnTo>
                  <a:lnTo>
                    <a:pt x="183" y="0"/>
                  </a:lnTo>
                  <a:lnTo>
                    <a:pt x="197" y="0"/>
                  </a:lnTo>
                  <a:lnTo>
                    <a:pt x="211" y="1"/>
                  </a:lnTo>
                  <a:lnTo>
                    <a:pt x="226" y="8"/>
                  </a:lnTo>
                  <a:lnTo>
                    <a:pt x="242" y="17"/>
                  </a:lnTo>
                  <a:lnTo>
                    <a:pt x="250" y="26"/>
                  </a:lnTo>
                  <a:lnTo>
                    <a:pt x="258" y="33"/>
                  </a:lnTo>
                  <a:lnTo>
                    <a:pt x="266" y="39"/>
                  </a:lnTo>
                  <a:lnTo>
                    <a:pt x="276" y="44"/>
                  </a:lnTo>
                  <a:lnTo>
                    <a:pt x="286" y="49"/>
                  </a:lnTo>
                  <a:lnTo>
                    <a:pt x="296" y="52"/>
                  </a:lnTo>
                  <a:lnTo>
                    <a:pt x="305" y="55"/>
                  </a:lnTo>
                  <a:lnTo>
                    <a:pt x="315" y="57"/>
                  </a:lnTo>
                  <a:lnTo>
                    <a:pt x="325" y="61"/>
                  </a:lnTo>
                  <a:lnTo>
                    <a:pt x="334" y="63"/>
                  </a:lnTo>
                  <a:lnTo>
                    <a:pt x="344" y="65"/>
                  </a:lnTo>
                  <a:lnTo>
                    <a:pt x="354" y="67"/>
                  </a:lnTo>
                  <a:lnTo>
                    <a:pt x="363" y="70"/>
                  </a:lnTo>
                  <a:lnTo>
                    <a:pt x="373" y="73"/>
                  </a:lnTo>
                  <a:lnTo>
                    <a:pt x="383" y="76"/>
                  </a:lnTo>
                  <a:lnTo>
                    <a:pt x="393" y="80"/>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0" name="Freeform 89"/>
            <p:cNvSpPr>
              <a:spLocks/>
            </p:cNvSpPr>
            <p:nvPr/>
          </p:nvSpPr>
          <p:spPr bwMode="auto">
            <a:xfrm>
              <a:off x="3008115" y="2737643"/>
              <a:ext cx="98425" cy="138113"/>
            </a:xfrm>
            <a:custGeom>
              <a:avLst/>
              <a:gdLst>
                <a:gd name="T0" fmla="*/ 2147483647 w 77"/>
                <a:gd name="T1" fmla="*/ 2147483647 h 134"/>
                <a:gd name="T2" fmla="*/ 2147483647 w 77"/>
                <a:gd name="T3" fmla="*/ 2147483647 h 134"/>
                <a:gd name="T4" fmla="*/ 2147483647 w 77"/>
                <a:gd name="T5" fmla="*/ 2147483647 h 134"/>
                <a:gd name="T6" fmla="*/ 2147483647 w 77"/>
                <a:gd name="T7" fmla="*/ 2147483647 h 134"/>
                <a:gd name="T8" fmla="*/ 2147483647 w 77"/>
                <a:gd name="T9" fmla="*/ 2147483647 h 134"/>
                <a:gd name="T10" fmla="*/ 2147483647 w 77"/>
                <a:gd name="T11" fmla="*/ 2147483647 h 134"/>
                <a:gd name="T12" fmla="*/ 2147483647 w 77"/>
                <a:gd name="T13" fmla="*/ 2147483647 h 134"/>
                <a:gd name="T14" fmla="*/ 2147483647 w 77"/>
                <a:gd name="T15" fmla="*/ 2147483647 h 134"/>
                <a:gd name="T16" fmla="*/ 2147483647 w 77"/>
                <a:gd name="T17" fmla="*/ 2147483647 h 134"/>
                <a:gd name="T18" fmla="*/ 2147483647 w 77"/>
                <a:gd name="T19" fmla="*/ 2147483647 h 134"/>
                <a:gd name="T20" fmla="*/ 2147483647 w 77"/>
                <a:gd name="T21" fmla="*/ 2147483647 h 134"/>
                <a:gd name="T22" fmla="*/ 2147483647 w 77"/>
                <a:gd name="T23" fmla="*/ 2147483647 h 134"/>
                <a:gd name="T24" fmla="*/ 2147483647 w 77"/>
                <a:gd name="T25" fmla="*/ 2147483647 h 134"/>
                <a:gd name="T26" fmla="*/ 2147483647 w 77"/>
                <a:gd name="T27" fmla="*/ 2147483647 h 134"/>
                <a:gd name="T28" fmla="*/ 2147483647 w 77"/>
                <a:gd name="T29" fmla="*/ 2147483647 h 134"/>
                <a:gd name="T30" fmla="*/ 2147483647 w 77"/>
                <a:gd name="T31" fmla="*/ 2147483647 h 134"/>
                <a:gd name="T32" fmla="*/ 2147483647 w 77"/>
                <a:gd name="T33" fmla="*/ 2147483647 h 134"/>
                <a:gd name="T34" fmla="*/ 2147483647 w 77"/>
                <a:gd name="T35" fmla="*/ 2147483647 h 134"/>
                <a:gd name="T36" fmla="*/ 2147483647 w 77"/>
                <a:gd name="T37" fmla="*/ 2147483647 h 134"/>
                <a:gd name="T38" fmla="*/ 0 w 77"/>
                <a:gd name="T39" fmla="*/ 2147483647 h 134"/>
                <a:gd name="T40" fmla="*/ 2147483647 w 77"/>
                <a:gd name="T41" fmla="*/ 2147483647 h 134"/>
                <a:gd name="T42" fmla="*/ 2147483647 w 77"/>
                <a:gd name="T43" fmla="*/ 2147483647 h 134"/>
                <a:gd name="T44" fmla="*/ 2147483647 w 77"/>
                <a:gd name="T45" fmla="*/ 2147483647 h 134"/>
                <a:gd name="T46" fmla="*/ 2147483647 w 77"/>
                <a:gd name="T47" fmla="*/ 0 h 134"/>
                <a:gd name="T48" fmla="*/ 2147483647 w 77"/>
                <a:gd name="T49" fmla="*/ 2147483647 h 134"/>
                <a:gd name="T50" fmla="*/ 2147483647 w 77"/>
                <a:gd name="T51" fmla="*/ 2147483647 h 134"/>
                <a:gd name="T52" fmla="*/ 2147483647 w 77"/>
                <a:gd name="T53" fmla="*/ 2147483647 h 134"/>
                <a:gd name="T54" fmla="*/ 2147483647 w 77"/>
                <a:gd name="T55" fmla="*/ 2147483647 h 134"/>
                <a:gd name="T56" fmla="*/ 2147483647 w 77"/>
                <a:gd name="T57" fmla="*/ 2147483647 h 134"/>
                <a:gd name="T58" fmla="*/ 2147483647 w 77"/>
                <a:gd name="T59" fmla="*/ 2147483647 h 134"/>
                <a:gd name="T60" fmla="*/ 2147483647 w 77"/>
                <a:gd name="T61" fmla="*/ 2147483647 h 134"/>
                <a:gd name="T62" fmla="*/ 2147483647 w 77"/>
                <a:gd name="T63" fmla="*/ 2147483647 h 134"/>
                <a:gd name="T64" fmla="*/ 2147483647 w 77"/>
                <a:gd name="T65" fmla="*/ 2147483647 h 134"/>
                <a:gd name="T66" fmla="*/ 2147483647 w 77"/>
                <a:gd name="T67" fmla="*/ 2147483647 h 134"/>
                <a:gd name="T68" fmla="*/ 2147483647 w 77"/>
                <a:gd name="T69" fmla="*/ 2147483647 h 1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7"/>
                <a:gd name="T106" fmla="*/ 0 h 134"/>
                <a:gd name="T107" fmla="*/ 77 w 77"/>
                <a:gd name="T108" fmla="*/ 134 h 13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7" h="134">
                  <a:moveTo>
                    <a:pt x="76" y="84"/>
                  </a:moveTo>
                  <a:lnTo>
                    <a:pt x="76" y="131"/>
                  </a:lnTo>
                  <a:lnTo>
                    <a:pt x="69" y="133"/>
                  </a:lnTo>
                  <a:lnTo>
                    <a:pt x="63" y="133"/>
                  </a:lnTo>
                  <a:lnTo>
                    <a:pt x="57" y="132"/>
                  </a:lnTo>
                  <a:lnTo>
                    <a:pt x="52" y="129"/>
                  </a:lnTo>
                  <a:lnTo>
                    <a:pt x="47" y="126"/>
                  </a:lnTo>
                  <a:lnTo>
                    <a:pt x="43" y="122"/>
                  </a:lnTo>
                  <a:lnTo>
                    <a:pt x="39" y="118"/>
                  </a:lnTo>
                  <a:lnTo>
                    <a:pt x="35" y="112"/>
                  </a:lnTo>
                  <a:lnTo>
                    <a:pt x="31" y="107"/>
                  </a:lnTo>
                  <a:lnTo>
                    <a:pt x="27" y="101"/>
                  </a:lnTo>
                  <a:lnTo>
                    <a:pt x="23" y="95"/>
                  </a:lnTo>
                  <a:lnTo>
                    <a:pt x="20" y="89"/>
                  </a:lnTo>
                  <a:lnTo>
                    <a:pt x="16" y="84"/>
                  </a:lnTo>
                  <a:lnTo>
                    <a:pt x="12" y="78"/>
                  </a:lnTo>
                  <a:lnTo>
                    <a:pt x="8" y="74"/>
                  </a:lnTo>
                  <a:lnTo>
                    <a:pt x="5" y="69"/>
                  </a:lnTo>
                  <a:lnTo>
                    <a:pt x="1" y="47"/>
                  </a:lnTo>
                  <a:lnTo>
                    <a:pt x="0" y="29"/>
                  </a:lnTo>
                  <a:lnTo>
                    <a:pt x="1" y="17"/>
                  </a:lnTo>
                  <a:lnTo>
                    <a:pt x="5" y="7"/>
                  </a:lnTo>
                  <a:lnTo>
                    <a:pt x="10" y="2"/>
                  </a:lnTo>
                  <a:lnTo>
                    <a:pt x="16" y="0"/>
                  </a:lnTo>
                  <a:lnTo>
                    <a:pt x="23" y="1"/>
                  </a:lnTo>
                  <a:lnTo>
                    <a:pt x="31" y="4"/>
                  </a:lnTo>
                  <a:lnTo>
                    <a:pt x="38" y="10"/>
                  </a:lnTo>
                  <a:lnTo>
                    <a:pt x="46" y="18"/>
                  </a:lnTo>
                  <a:lnTo>
                    <a:pt x="53" y="29"/>
                  </a:lnTo>
                  <a:lnTo>
                    <a:pt x="61" y="38"/>
                  </a:lnTo>
                  <a:lnTo>
                    <a:pt x="66" y="50"/>
                  </a:lnTo>
                  <a:lnTo>
                    <a:pt x="71" y="61"/>
                  </a:lnTo>
                  <a:lnTo>
                    <a:pt x="74" y="73"/>
                  </a:lnTo>
                  <a:lnTo>
                    <a:pt x="76" y="84"/>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1" name="Freeform 90"/>
            <p:cNvSpPr>
              <a:spLocks/>
            </p:cNvSpPr>
            <p:nvPr/>
          </p:nvSpPr>
          <p:spPr bwMode="auto">
            <a:xfrm>
              <a:off x="9070777" y="2729706"/>
              <a:ext cx="117475" cy="106362"/>
            </a:xfrm>
            <a:custGeom>
              <a:avLst/>
              <a:gdLst>
                <a:gd name="T0" fmla="*/ 2147483647 w 92"/>
                <a:gd name="T1" fmla="*/ 2147483647 h 103"/>
                <a:gd name="T2" fmla="*/ 2147483647 w 92"/>
                <a:gd name="T3" fmla="*/ 2147483647 h 103"/>
                <a:gd name="T4" fmla="*/ 2147483647 w 92"/>
                <a:gd name="T5" fmla="*/ 2147483647 h 103"/>
                <a:gd name="T6" fmla="*/ 2147483647 w 92"/>
                <a:gd name="T7" fmla="*/ 2147483647 h 103"/>
                <a:gd name="T8" fmla="*/ 2147483647 w 92"/>
                <a:gd name="T9" fmla="*/ 2147483647 h 103"/>
                <a:gd name="T10" fmla="*/ 2147483647 w 92"/>
                <a:gd name="T11" fmla="*/ 2147483647 h 103"/>
                <a:gd name="T12" fmla="*/ 2147483647 w 92"/>
                <a:gd name="T13" fmla="*/ 2147483647 h 103"/>
                <a:gd name="T14" fmla="*/ 2147483647 w 92"/>
                <a:gd name="T15" fmla="*/ 2147483647 h 103"/>
                <a:gd name="T16" fmla="*/ 2147483647 w 92"/>
                <a:gd name="T17" fmla="*/ 2147483647 h 103"/>
                <a:gd name="T18" fmla="*/ 2147483647 w 92"/>
                <a:gd name="T19" fmla="*/ 2147483647 h 103"/>
                <a:gd name="T20" fmla="*/ 2147483647 w 92"/>
                <a:gd name="T21" fmla="*/ 2147483647 h 103"/>
                <a:gd name="T22" fmla="*/ 2147483647 w 92"/>
                <a:gd name="T23" fmla="*/ 2147483647 h 103"/>
                <a:gd name="T24" fmla="*/ 2147483647 w 92"/>
                <a:gd name="T25" fmla="*/ 2147483647 h 103"/>
                <a:gd name="T26" fmla="*/ 2147483647 w 92"/>
                <a:gd name="T27" fmla="*/ 2147483647 h 103"/>
                <a:gd name="T28" fmla="*/ 2147483647 w 92"/>
                <a:gd name="T29" fmla="*/ 2147483647 h 103"/>
                <a:gd name="T30" fmla="*/ 2147483647 w 92"/>
                <a:gd name="T31" fmla="*/ 2147483647 h 103"/>
                <a:gd name="T32" fmla="*/ 2147483647 w 92"/>
                <a:gd name="T33" fmla="*/ 2147483647 h 103"/>
                <a:gd name="T34" fmla="*/ 0 w 92"/>
                <a:gd name="T35" fmla="*/ 2147483647 h 103"/>
                <a:gd name="T36" fmla="*/ 2147483647 w 92"/>
                <a:gd name="T37" fmla="*/ 2147483647 h 103"/>
                <a:gd name="T38" fmla="*/ 2147483647 w 92"/>
                <a:gd name="T39" fmla="*/ 0 h 103"/>
                <a:gd name="T40" fmla="*/ 2147483647 w 92"/>
                <a:gd name="T41" fmla="*/ 0 h 103"/>
                <a:gd name="T42" fmla="*/ 2147483647 w 92"/>
                <a:gd name="T43" fmla="*/ 0 h 103"/>
                <a:gd name="T44" fmla="*/ 2147483647 w 92"/>
                <a:gd name="T45" fmla="*/ 2147483647 h 103"/>
                <a:gd name="T46" fmla="*/ 2147483647 w 92"/>
                <a:gd name="T47" fmla="*/ 2147483647 h 103"/>
                <a:gd name="T48" fmla="*/ 2147483647 w 92"/>
                <a:gd name="T49" fmla="*/ 2147483647 h 103"/>
                <a:gd name="T50" fmla="*/ 2147483647 w 92"/>
                <a:gd name="T51" fmla="*/ 2147483647 h 103"/>
                <a:gd name="T52" fmla="*/ 2147483647 w 92"/>
                <a:gd name="T53" fmla="*/ 2147483647 h 103"/>
                <a:gd name="T54" fmla="*/ 2147483647 w 92"/>
                <a:gd name="T55" fmla="*/ 2147483647 h 103"/>
                <a:gd name="T56" fmla="*/ 2147483647 w 92"/>
                <a:gd name="T57" fmla="*/ 2147483647 h 103"/>
                <a:gd name="T58" fmla="*/ 2147483647 w 92"/>
                <a:gd name="T59" fmla="*/ 2147483647 h 103"/>
                <a:gd name="T60" fmla="*/ 2147483647 w 92"/>
                <a:gd name="T61" fmla="*/ 2147483647 h 103"/>
                <a:gd name="T62" fmla="*/ 2147483647 w 92"/>
                <a:gd name="T63" fmla="*/ 2147483647 h 103"/>
                <a:gd name="T64" fmla="*/ 2147483647 w 92"/>
                <a:gd name="T65" fmla="*/ 2147483647 h 103"/>
                <a:gd name="T66" fmla="*/ 2147483647 w 92"/>
                <a:gd name="T67" fmla="*/ 2147483647 h 103"/>
                <a:gd name="T68" fmla="*/ 2147483647 w 92"/>
                <a:gd name="T69" fmla="*/ 2147483647 h 1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2"/>
                <a:gd name="T106" fmla="*/ 0 h 103"/>
                <a:gd name="T107" fmla="*/ 92 w 92"/>
                <a:gd name="T108" fmla="*/ 103 h 1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2" h="103">
                  <a:moveTo>
                    <a:pt x="91" y="62"/>
                  </a:moveTo>
                  <a:lnTo>
                    <a:pt x="91" y="92"/>
                  </a:lnTo>
                  <a:lnTo>
                    <a:pt x="78" y="99"/>
                  </a:lnTo>
                  <a:lnTo>
                    <a:pt x="69" y="102"/>
                  </a:lnTo>
                  <a:lnTo>
                    <a:pt x="59" y="102"/>
                  </a:lnTo>
                  <a:lnTo>
                    <a:pt x="52" y="100"/>
                  </a:lnTo>
                  <a:lnTo>
                    <a:pt x="44" y="96"/>
                  </a:lnTo>
                  <a:lnTo>
                    <a:pt x="38" y="90"/>
                  </a:lnTo>
                  <a:lnTo>
                    <a:pt x="33" y="82"/>
                  </a:lnTo>
                  <a:lnTo>
                    <a:pt x="29" y="73"/>
                  </a:lnTo>
                  <a:lnTo>
                    <a:pt x="25" y="64"/>
                  </a:lnTo>
                  <a:lnTo>
                    <a:pt x="21" y="54"/>
                  </a:lnTo>
                  <a:lnTo>
                    <a:pt x="17" y="44"/>
                  </a:lnTo>
                  <a:lnTo>
                    <a:pt x="14" y="34"/>
                  </a:lnTo>
                  <a:lnTo>
                    <a:pt x="10" y="25"/>
                  </a:lnTo>
                  <a:lnTo>
                    <a:pt x="7" y="16"/>
                  </a:lnTo>
                  <a:lnTo>
                    <a:pt x="3" y="9"/>
                  </a:lnTo>
                  <a:lnTo>
                    <a:pt x="0" y="3"/>
                  </a:lnTo>
                  <a:lnTo>
                    <a:pt x="7" y="1"/>
                  </a:lnTo>
                  <a:lnTo>
                    <a:pt x="14" y="0"/>
                  </a:lnTo>
                  <a:lnTo>
                    <a:pt x="20" y="0"/>
                  </a:lnTo>
                  <a:lnTo>
                    <a:pt x="28" y="0"/>
                  </a:lnTo>
                  <a:lnTo>
                    <a:pt x="34" y="3"/>
                  </a:lnTo>
                  <a:lnTo>
                    <a:pt x="40" y="6"/>
                  </a:lnTo>
                  <a:lnTo>
                    <a:pt x="46" y="10"/>
                  </a:lnTo>
                  <a:lnTo>
                    <a:pt x="52" y="14"/>
                  </a:lnTo>
                  <a:lnTo>
                    <a:pt x="56" y="20"/>
                  </a:lnTo>
                  <a:lnTo>
                    <a:pt x="62" y="25"/>
                  </a:lnTo>
                  <a:lnTo>
                    <a:pt x="65" y="31"/>
                  </a:lnTo>
                  <a:lnTo>
                    <a:pt x="71" y="37"/>
                  </a:lnTo>
                  <a:lnTo>
                    <a:pt x="75" y="45"/>
                  </a:lnTo>
                  <a:lnTo>
                    <a:pt x="81" y="51"/>
                  </a:lnTo>
                  <a:lnTo>
                    <a:pt x="85" y="56"/>
                  </a:lnTo>
                  <a:lnTo>
                    <a:pt x="91" y="62"/>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2" name="Freeform 91"/>
            <p:cNvSpPr>
              <a:spLocks/>
            </p:cNvSpPr>
            <p:nvPr/>
          </p:nvSpPr>
          <p:spPr bwMode="auto">
            <a:xfrm>
              <a:off x="8262740" y="2759868"/>
              <a:ext cx="61912" cy="68263"/>
            </a:xfrm>
            <a:custGeom>
              <a:avLst/>
              <a:gdLst>
                <a:gd name="T0" fmla="*/ 2147483647 w 48"/>
                <a:gd name="T1" fmla="*/ 2147483647 h 67"/>
                <a:gd name="T2" fmla="*/ 2147483647 w 48"/>
                <a:gd name="T3" fmla="*/ 2147483647 h 67"/>
                <a:gd name="T4" fmla="*/ 2147483647 w 48"/>
                <a:gd name="T5" fmla="*/ 2147483647 h 67"/>
                <a:gd name="T6" fmla="*/ 2147483647 w 48"/>
                <a:gd name="T7" fmla="*/ 2147483647 h 67"/>
                <a:gd name="T8" fmla="*/ 2147483647 w 48"/>
                <a:gd name="T9" fmla="*/ 2147483647 h 67"/>
                <a:gd name="T10" fmla="*/ 2147483647 w 48"/>
                <a:gd name="T11" fmla="*/ 2147483647 h 67"/>
                <a:gd name="T12" fmla="*/ 2147483647 w 48"/>
                <a:gd name="T13" fmla="*/ 2147483647 h 67"/>
                <a:gd name="T14" fmla="*/ 2147483647 w 48"/>
                <a:gd name="T15" fmla="*/ 2147483647 h 67"/>
                <a:gd name="T16" fmla="*/ 2147483647 w 48"/>
                <a:gd name="T17" fmla="*/ 2147483647 h 67"/>
                <a:gd name="T18" fmla="*/ 2147483647 w 48"/>
                <a:gd name="T19" fmla="*/ 2147483647 h 67"/>
                <a:gd name="T20" fmla="*/ 2147483647 w 48"/>
                <a:gd name="T21" fmla="*/ 2147483647 h 67"/>
                <a:gd name="T22" fmla="*/ 2147483647 w 48"/>
                <a:gd name="T23" fmla="*/ 2147483647 h 67"/>
                <a:gd name="T24" fmla="*/ 2147483647 w 48"/>
                <a:gd name="T25" fmla="*/ 2147483647 h 67"/>
                <a:gd name="T26" fmla="*/ 2147483647 w 48"/>
                <a:gd name="T27" fmla="*/ 2147483647 h 67"/>
                <a:gd name="T28" fmla="*/ 2147483647 w 48"/>
                <a:gd name="T29" fmla="*/ 2147483647 h 67"/>
                <a:gd name="T30" fmla="*/ 2147483647 w 48"/>
                <a:gd name="T31" fmla="*/ 2147483647 h 67"/>
                <a:gd name="T32" fmla="*/ 0 w 48"/>
                <a:gd name="T33" fmla="*/ 2147483647 h 67"/>
                <a:gd name="T34" fmla="*/ 2147483647 w 48"/>
                <a:gd name="T35" fmla="*/ 2147483647 h 67"/>
                <a:gd name="T36" fmla="*/ 2147483647 w 48"/>
                <a:gd name="T37" fmla="*/ 2147483647 h 67"/>
                <a:gd name="T38" fmla="*/ 2147483647 w 48"/>
                <a:gd name="T39" fmla="*/ 0 h 67"/>
                <a:gd name="T40" fmla="*/ 2147483647 w 48"/>
                <a:gd name="T41" fmla="*/ 0 h 67"/>
                <a:gd name="T42" fmla="*/ 2147483647 w 48"/>
                <a:gd name="T43" fmla="*/ 2147483647 h 67"/>
                <a:gd name="T44" fmla="*/ 2147483647 w 48"/>
                <a:gd name="T45" fmla="*/ 2147483647 h 67"/>
                <a:gd name="T46" fmla="*/ 2147483647 w 48"/>
                <a:gd name="T47" fmla="*/ 2147483647 h 67"/>
                <a:gd name="T48" fmla="*/ 2147483647 w 48"/>
                <a:gd name="T49" fmla="*/ 2147483647 h 67"/>
                <a:gd name="T50" fmla="*/ 2147483647 w 48"/>
                <a:gd name="T51" fmla="*/ 2147483647 h 67"/>
                <a:gd name="T52" fmla="*/ 2147483647 w 48"/>
                <a:gd name="T53" fmla="*/ 2147483647 h 67"/>
                <a:gd name="T54" fmla="*/ 2147483647 w 48"/>
                <a:gd name="T55" fmla="*/ 2147483647 h 67"/>
                <a:gd name="T56" fmla="*/ 2147483647 w 48"/>
                <a:gd name="T57" fmla="*/ 2147483647 h 67"/>
                <a:gd name="T58" fmla="*/ 2147483647 w 48"/>
                <a:gd name="T59" fmla="*/ 2147483647 h 67"/>
                <a:gd name="T60" fmla="*/ 2147483647 w 48"/>
                <a:gd name="T61" fmla="*/ 2147483647 h 67"/>
                <a:gd name="T62" fmla="*/ 2147483647 w 48"/>
                <a:gd name="T63" fmla="*/ 2147483647 h 67"/>
                <a:gd name="T64" fmla="*/ 2147483647 w 48"/>
                <a:gd name="T65" fmla="*/ 2147483647 h 67"/>
                <a:gd name="T66" fmla="*/ 2147483647 w 48"/>
                <a:gd name="T67" fmla="*/ 2147483647 h 67"/>
                <a:gd name="T68" fmla="*/ 2147483647 w 48"/>
                <a:gd name="T69" fmla="*/ 2147483647 h 6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
                <a:gd name="T106" fmla="*/ 0 h 67"/>
                <a:gd name="T107" fmla="*/ 48 w 48"/>
                <a:gd name="T108" fmla="*/ 67 h 6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 h="67">
                  <a:moveTo>
                    <a:pt x="47" y="63"/>
                  </a:moveTo>
                  <a:lnTo>
                    <a:pt x="43" y="64"/>
                  </a:lnTo>
                  <a:lnTo>
                    <a:pt x="39" y="64"/>
                  </a:lnTo>
                  <a:lnTo>
                    <a:pt x="35" y="64"/>
                  </a:lnTo>
                  <a:lnTo>
                    <a:pt x="33" y="64"/>
                  </a:lnTo>
                  <a:lnTo>
                    <a:pt x="29" y="66"/>
                  </a:lnTo>
                  <a:lnTo>
                    <a:pt x="27" y="66"/>
                  </a:lnTo>
                  <a:lnTo>
                    <a:pt x="23" y="66"/>
                  </a:lnTo>
                  <a:lnTo>
                    <a:pt x="21" y="66"/>
                  </a:lnTo>
                  <a:lnTo>
                    <a:pt x="17" y="66"/>
                  </a:lnTo>
                  <a:lnTo>
                    <a:pt x="15" y="66"/>
                  </a:lnTo>
                  <a:lnTo>
                    <a:pt x="11" y="64"/>
                  </a:lnTo>
                  <a:lnTo>
                    <a:pt x="9" y="62"/>
                  </a:lnTo>
                  <a:lnTo>
                    <a:pt x="6" y="61"/>
                  </a:lnTo>
                  <a:lnTo>
                    <a:pt x="4" y="58"/>
                  </a:lnTo>
                  <a:lnTo>
                    <a:pt x="2" y="54"/>
                  </a:lnTo>
                  <a:lnTo>
                    <a:pt x="0" y="48"/>
                  </a:lnTo>
                  <a:lnTo>
                    <a:pt x="11" y="2"/>
                  </a:lnTo>
                  <a:lnTo>
                    <a:pt x="17" y="1"/>
                  </a:lnTo>
                  <a:lnTo>
                    <a:pt x="23" y="0"/>
                  </a:lnTo>
                  <a:lnTo>
                    <a:pt x="28" y="0"/>
                  </a:lnTo>
                  <a:lnTo>
                    <a:pt x="33" y="1"/>
                  </a:lnTo>
                  <a:lnTo>
                    <a:pt x="36" y="4"/>
                  </a:lnTo>
                  <a:lnTo>
                    <a:pt x="40" y="7"/>
                  </a:lnTo>
                  <a:lnTo>
                    <a:pt x="42" y="11"/>
                  </a:lnTo>
                  <a:lnTo>
                    <a:pt x="44" y="15"/>
                  </a:lnTo>
                  <a:lnTo>
                    <a:pt x="44" y="20"/>
                  </a:lnTo>
                  <a:lnTo>
                    <a:pt x="45" y="26"/>
                  </a:lnTo>
                  <a:lnTo>
                    <a:pt x="45" y="32"/>
                  </a:lnTo>
                  <a:lnTo>
                    <a:pt x="47" y="38"/>
                  </a:lnTo>
                  <a:lnTo>
                    <a:pt x="47" y="46"/>
                  </a:lnTo>
                  <a:lnTo>
                    <a:pt x="47" y="52"/>
                  </a:lnTo>
                  <a:lnTo>
                    <a:pt x="47" y="57"/>
                  </a:lnTo>
                  <a:lnTo>
                    <a:pt x="47" y="63"/>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3" name="Freeform 92"/>
            <p:cNvSpPr>
              <a:spLocks/>
            </p:cNvSpPr>
            <p:nvPr/>
          </p:nvSpPr>
          <p:spPr bwMode="auto">
            <a:xfrm>
              <a:off x="4105077" y="2842418"/>
              <a:ext cx="239713" cy="246063"/>
            </a:xfrm>
            <a:custGeom>
              <a:avLst/>
              <a:gdLst>
                <a:gd name="T0" fmla="*/ 2147483647 w 185"/>
                <a:gd name="T1" fmla="*/ 2147483647 h 240"/>
                <a:gd name="T2" fmla="*/ 2147483647 w 185"/>
                <a:gd name="T3" fmla="*/ 2147483647 h 240"/>
                <a:gd name="T4" fmla="*/ 2147483647 w 185"/>
                <a:gd name="T5" fmla="*/ 2147483647 h 240"/>
                <a:gd name="T6" fmla="*/ 2147483647 w 185"/>
                <a:gd name="T7" fmla="*/ 2147483647 h 240"/>
                <a:gd name="T8" fmla="*/ 2147483647 w 185"/>
                <a:gd name="T9" fmla="*/ 2147483647 h 240"/>
                <a:gd name="T10" fmla="*/ 2147483647 w 185"/>
                <a:gd name="T11" fmla="*/ 2147483647 h 240"/>
                <a:gd name="T12" fmla="*/ 2147483647 w 185"/>
                <a:gd name="T13" fmla="*/ 2147483647 h 240"/>
                <a:gd name="T14" fmla="*/ 2147483647 w 185"/>
                <a:gd name="T15" fmla="*/ 2147483647 h 240"/>
                <a:gd name="T16" fmla="*/ 2147483647 w 185"/>
                <a:gd name="T17" fmla="*/ 2147483647 h 240"/>
                <a:gd name="T18" fmla="*/ 2147483647 w 185"/>
                <a:gd name="T19" fmla="*/ 2147483647 h 240"/>
                <a:gd name="T20" fmla="*/ 2147483647 w 185"/>
                <a:gd name="T21" fmla="*/ 2147483647 h 240"/>
                <a:gd name="T22" fmla="*/ 2147483647 w 185"/>
                <a:gd name="T23" fmla="*/ 2147483647 h 240"/>
                <a:gd name="T24" fmla="*/ 2147483647 w 185"/>
                <a:gd name="T25" fmla="*/ 2147483647 h 240"/>
                <a:gd name="T26" fmla="*/ 2147483647 w 185"/>
                <a:gd name="T27" fmla="*/ 2147483647 h 240"/>
                <a:gd name="T28" fmla="*/ 2147483647 w 185"/>
                <a:gd name="T29" fmla="*/ 2147483647 h 240"/>
                <a:gd name="T30" fmla="*/ 2147483647 w 185"/>
                <a:gd name="T31" fmla="*/ 2147483647 h 240"/>
                <a:gd name="T32" fmla="*/ 2147483647 w 185"/>
                <a:gd name="T33" fmla="*/ 2147483647 h 240"/>
                <a:gd name="T34" fmla="*/ 2147483647 w 185"/>
                <a:gd name="T35" fmla="*/ 2147483647 h 240"/>
                <a:gd name="T36" fmla="*/ 2147483647 w 185"/>
                <a:gd name="T37" fmla="*/ 2147483647 h 240"/>
                <a:gd name="T38" fmla="*/ 2147483647 w 185"/>
                <a:gd name="T39" fmla="*/ 2147483647 h 240"/>
                <a:gd name="T40" fmla="*/ 2147483647 w 185"/>
                <a:gd name="T41" fmla="*/ 2147483647 h 240"/>
                <a:gd name="T42" fmla="*/ 2147483647 w 185"/>
                <a:gd name="T43" fmla="*/ 2147483647 h 240"/>
                <a:gd name="T44" fmla="*/ 2147483647 w 185"/>
                <a:gd name="T45" fmla="*/ 2147483647 h 240"/>
                <a:gd name="T46" fmla="*/ 2147483647 w 185"/>
                <a:gd name="T47" fmla="*/ 2147483647 h 240"/>
                <a:gd name="T48" fmla="*/ 2147483647 w 185"/>
                <a:gd name="T49" fmla="*/ 2147483647 h 240"/>
                <a:gd name="T50" fmla="*/ 2147483647 w 185"/>
                <a:gd name="T51" fmla="*/ 2147483647 h 240"/>
                <a:gd name="T52" fmla="*/ 2147483647 w 185"/>
                <a:gd name="T53" fmla="*/ 2147483647 h 240"/>
                <a:gd name="T54" fmla="*/ 2147483647 w 185"/>
                <a:gd name="T55" fmla="*/ 2147483647 h 240"/>
                <a:gd name="T56" fmla="*/ 2147483647 w 185"/>
                <a:gd name="T57" fmla="*/ 2147483647 h 240"/>
                <a:gd name="T58" fmla="*/ 2147483647 w 185"/>
                <a:gd name="T59" fmla="*/ 2147483647 h 240"/>
                <a:gd name="T60" fmla="*/ 2147483647 w 185"/>
                <a:gd name="T61" fmla="*/ 2147483647 h 240"/>
                <a:gd name="T62" fmla="*/ 2147483647 w 185"/>
                <a:gd name="T63" fmla="*/ 2147483647 h 240"/>
                <a:gd name="T64" fmla="*/ 0 w 185"/>
                <a:gd name="T65" fmla="*/ 2147483647 h 240"/>
                <a:gd name="T66" fmla="*/ 2147483647 w 185"/>
                <a:gd name="T67" fmla="*/ 2147483647 h 240"/>
                <a:gd name="T68" fmla="*/ 2147483647 w 185"/>
                <a:gd name="T69" fmla="*/ 2147483647 h 240"/>
                <a:gd name="T70" fmla="*/ 2147483647 w 185"/>
                <a:gd name="T71" fmla="*/ 2147483647 h 240"/>
                <a:gd name="T72" fmla="*/ 2147483647 w 185"/>
                <a:gd name="T73" fmla="*/ 2147483647 h 240"/>
                <a:gd name="T74" fmla="*/ 2147483647 w 185"/>
                <a:gd name="T75" fmla="*/ 0 h 240"/>
                <a:gd name="T76" fmla="*/ 2147483647 w 185"/>
                <a:gd name="T77" fmla="*/ 0 h 240"/>
                <a:gd name="T78" fmla="*/ 2147483647 w 185"/>
                <a:gd name="T79" fmla="*/ 2147483647 h 240"/>
                <a:gd name="T80" fmla="*/ 2147483647 w 185"/>
                <a:gd name="T81" fmla="*/ 2147483647 h 24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5"/>
                <a:gd name="T124" fmla="*/ 0 h 240"/>
                <a:gd name="T125" fmla="*/ 185 w 185"/>
                <a:gd name="T126" fmla="*/ 240 h 24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5" h="240">
                  <a:moveTo>
                    <a:pt x="112" y="29"/>
                  </a:moveTo>
                  <a:lnTo>
                    <a:pt x="110" y="40"/>
                  </a:lnTo>
                  <a:lnTo>
                    <a:pt x="110" y="52"/>
                  </a:lnTo>
                  <a:lnTo>
                    <a:pt x="110" y="63"/>
                  </a:lnTo>
                  <a:lnTo>
                    <a:pt x="110" y="75"/>
                  </a:lnTo>
                  <a:lnTo>
                    <a:pt x="111" y="86"/>
                  </a:lnTo>
                  <a:lnTo>
                    <a:pt x="113" y="97"/>
                  </a:lnTo>
                  <a:lnTo>
                    <a:pt x="115" y="107"/>
                  </a:lnTo>
                  <a:lnTo>
                    <a:pt x="119" y="117"/>
                  </a:lnTo>
                  <a:lnTo>
                    <a:pt x="122" y="127"/>
                  </a:lnTo>
                  <a:lnTo>
                    <a:pt x="126" y="136"/>
                  </a:lnTo>
                  <a:lnTo>
                    <a:pt x="131" y="144"/>
                  </a:lnTo>
                  <a:lnTo>
                    <a:pt x="138" y="150"/>
                  </a:lnTo>
                  <a:lnTo>
                    <a:pt x="144" y="155"/>
                  </a:lnTo>
                  <a:lnTo>
                    <a:pt x="152" y="159"/>
                  </a:lnTo>
                  <a:lnTo>
                    <a:pt x="162" y="162"/>
                  </a:lnTo>
                  <a:lnTo>
                    <a:pt x="172" y="162"/>
                  </a:lnTo>
                  <a:lnTo>
                    <a:pt x="174" y="164"/>
                  </a:lnTo>
                  <a:lnTo>
                    <a:pt x="178" y="166"/>
                  </a:lnTo>
                  <a:lnTo>
                    <a:pt x="179" y="169"/>
                  </a:lnTo>
                  <a:lnTo>
                    <a:pt x="181" y="172"/>
                  </a:lnTo>
                  <a:lnTo>
                    <a:pt x="181" y="176"/>
                  </a:lnTo>
                  <a:lnTo>
                    <a:pt x="182" y="181"/>
                  </a:lnTo>
                  <a:lnTo>
                    <a:pt x="182" y="186"/>
                  </a:lnTo>
                  <a:lnTo>
                    <a:pt x="184" y="191"/>
                  </a:lnTo>
                  <a:lnTo>
                    <a:pt x="182" y="198"/>
                  </a:lnTo>
                  <a:lnTo>
                    <a:pt x="182" y="204"/>
                  </a:lnTo>
                  <a:lnTo>
                    <a:pt x="182" y="210"/>
                  </a:lnTo>
                  <a:lnTo>
                    <a:pt x="182" y="215"/>
                  </a:lnTo>
                  <a:lnTo>
                    <a:pt x="181" y="222"/>
                  </a:lnTo>
                  <a:lnTo>
                    <a:pt x="181" y="228"/>
                  </a:lnTo>
                  <a:lnTo>
                    <a:pt x="181" y="234"/>
                  </a:lnTo>
                  <a:lnTo>
                    <a:pt x="182" y="238"/>
                  </a:lnTo>
                  <a:lnTo>
                    <a:pt x="177" y="238"/>
                  </a:lnTo>
                  <a:lnTo>
                    <a:pt x="171" y="238"/>
                  </a:lnTo>
                  <a:lnTo>
                    <a:pt x="164" y="238"/>
                  </a:lnTo>
                  <a:lnTo>
                    <a:pt x="161" y="238"/>
                  </a:lnTo>
                  <a:lnTo>
                    <a:pt x="155" y="239"/>
                  </a:lnTo>
                  <a:lnTo>
                    <a:pt x="149" y="239"/>
                  </a:lnTo>
                  <a:lnTo>
                    <a:pt x="143" y="239"/>
                  </a:lnTo>
                  <a:lnTo>
                    <a:pt x="140" y="239"/>
                  </a:lnTo>
                  <a:lnTo>
                    <a:pt x="134" y="239"/>
                  </a:lnTo>
                  <a:lnTo>
                    <a:pt x="128" y="238"/>
                  </a:lnTo>
                  <a:lnTo>
                    <a:pt x="123" y="237"/>
                  </a:lnTo>
                  <a:lnTo>
                    <a:pt x="119" y="235"/>
                  </a:lnTo>
                  <a:lnTo>
                    <a:pt x="113" y="233"/>
                  </a:lnTo>
                  <a:lnTo>
                    <a:pt x="109" y="229"/>
                  </a:lnTo>
                  <a:lnTo>
                    <a:pt x="105" y="225"/>
                  </a:lnTo>
                  <a:lnTo>
                    <a:pt x="102" y="219"/>
                  </a:lnTo>
                  <a:lnTo>
                    <a:pt x="66" y="191"/>
                  </a:lnTo>
                  <a:lnTo>
                    <a:pt x="71" y="185"/>
                  </a:lnTo>
                  <a:lnTo>
                    <a:pt x="75" y="177"/>
                  </a:lnTo>
                  <a:lnTo>
                    <a:pt x="77" y="169"/>
                  </a:lnTo>
                  <a:lnTo>
                    <a:pt x="78" y="162"/>
                  </a:lnTo>
                  <a:lnTo>
                    <a:pt x="77" y="154"/>
                  </a:lnTo>
                  <a:lnTo>
                    <a:pt x="75" y="146"/>
                  </a:lnTo>
                  <a:lnTo>
                    <a:pt x="72" y="138"/>
                  </a:lnTo>
                  <a:lnTo>
                    <a:pt x="69" y="130"/>
                  </a:lnTo>
                  <a:lnTo>
                    <a:pt x="63" y="124"/>
                  </a:lnTo>
                  <a:lnTo>
                    <a:pt x="57" y="116"/>
                  </a:lnTo>
                  <a:lnTo>
                    <a:pt x="49" y="111"/>
                  </a:lnTo>
                  <a:lnTo>
                    <a:pt x="41" y="104"/>
                  </a:lnTo>
                  <a:lnTo>
                    <a:pt x="31" y="99"/>
                  </a:lnTo>
                  <a:lnTo>
                    <a:pt x="22" y="94"/>
                  </a:lnTo>
                  <a:lnTo>
                    <a:pt x="10" y="91"/>
                  </a:lnTo>
                  <a:lnTo>
                    <a:pt x="0" y="87"/>
                  </a:lnTo>
                  <a:lnTo>
                    <a:pt x="1" y="74"/>
                  </a:lnTo>
                  <a:lnTo>
                    <a:pt x="4" y="61"/>
                  </a:lnTo>
                  <a:lnTo>
                    <a:pt x="7" y="49"/>
                  </a:lnTo>
                  <a:lnTo>
                    <a:pt x="13" y="38"/>
                  </a:lnTo>
                  <a:lnTo>
                    <a:pt x="18" y="29"/>
                  </a:lnTo>
                  <a:lnTo>
                    <a:pt x="24" y="19"/>
                  </a:lnTo>
                  <a:lnTo>
                    <a:pt x="32" y="12"/>
                  </a:lnTo>
                  <a:lnTo>
                    <a:pt x="41" y="6"/>
                  </a:lnTo>
                  <a:lnTo>
                    <a:pt x="48" y="3"/>
                  </a:lnTo>
                  <a:lnTo>
                    <a:pt x="58" y="0"/>
                  </a:lnTo>
                  <a:lnTo>
                    <a:pt x="66" y="0"/>
                  </a:lnTo>
                  <a:lnTo>
                    <a:pt x="75" y="0"/>
                  </a:lnTo>
                  <a:lnTo>
                    <a:pt x="83" y="5"/>
                  </a:lnTo>
                  <a:lnTo>
                    <a:pt x="93" y="10"/>
                  </a:lnTo>
                  <a:lnTo>
                    <a:pt x="102" y="18"/>
                  </a:lnTo>
                  <a:lnTo>
                    <a:pt x="112" y="29"/>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4" name="Freeform 93"/>
            <p:cNvSpPr>
              <a:spLocks/>
            </p:cNvSpPr>
            <p:nvPr/>
          </p:nvSpPr>
          <p:spPr bwMode="auto">
            <a:xfrm>
              <a:off x="7740452" y="2839243"/>
              <a:ext cx="90488" cy="63500"/>
            </a:xfrm>
            <a:custGeom>
              <a:avLst/>
              <a:gdLst>
                <a:gd name="T0" fmla="*/ 2147483647 w 71"/>
                <a:gd name="T1" fmla="*/ 2147483647 h 62"/>
                <a:gd name="T2" fmla="*/ 2147483647 w 71"/>
                <a:gd name="T3" fmla="*/ 2147483647 h 62"/>
                <a:gd name="T4" fmla="*/ 2147483647 w 71"/>
                <a:gd name="T5" fmla="*/ 2147483647 h 62"/>
                <a:gd name="T6" fmla="*/ 2147483647 w 71"/>
                <a:gd name="T7" fmla="*/ 2147483647 h 62"/>
                <a:gd name="T8" fmla="*/ 2147483647 w 71"/>
                <a:gd name="T9" fmla="*/ 2147483647 h 62"/>
                <a:gd name="T10" fmla="*/ 2147483647 w 71"/>
                <a:gd name="T11" fmla="*/ 2147483647 h 62"/>
                <a:gd name="T12" fmla="*/ 2147483647 w 71"/>
                <a:gd name="T13" fmla="*/ 2147483647 h 62"/>
                <a:gd name="T14" fmla="*/ 2147483647 w 71"/>
                <a:gd name="T15" fmla="*/ 2147483647 h 62"/>
                <a:gd name="T16" fmla="*/ 2147483647 w 71"/>
                <a:gd name="T17" fmla="*/ 2147483647 h 62"/>
                <a:gd name="T18" fmla="*/ 2147483647 w 71"/>
                <a:gd name="T19" fmla="*/ 2147483647 h 62"/>
                <a:gd name="T20" fmla="*/ 2147483647 w 71"/>
                <a:gd name="T21" fmla="*/ 2147483647 h 62"/>
                <a:gd name="T22" fmla="*/ 2147483647 w 71"/>
                <a:gd name="T23" fmla="*/ 2147483647 h 62"/>
                <a:gd name="T24" fmla="*/ 2147483647 w 71"/>
                <a:gd name="T25" fmla="*/ 2147483647 h 62"/>
                <a:gd name="T26" fmla="*/ 2147483647 w 71"/>
                <a:gd name="T27" fmla="*/ 2147483647 h 62"/>
                <a:gd name="T28" fmla="*/ 2147483647 w 71"/>
                <a:gd name="T29" fmla="*/ 2147483647 h 62"/>
                <a:gd name="T30" fmla="*/ 2147483647 w 71"/>
                <a:gd name="T31" fmla="*/ 2147483647 h 62"/>
                <a:gd name="T32" fmla="*/ 2147483647 w 71"/>
                <a:gd name="T33" fmla="*/ 2147483647 h 62"/>
                <a:gd name="T34" fmla="*/ 0 w 71"/>
                <a:gd name="T35" fmla="*/ 2147483647 h 62"/>
                <a:gd name="T36" fmla="*/ 0 w 71"/>
                <a:gd name="T37" fmla="*/ 0 h 62"/>
                <a:gd name="T38" fmla="*/ 2147483647 w 71"/>
                <a:gd name="T39" fmla="*/ 2147483647 h 62"/>
                <a:gd name="T40" fmla="*/ 2147483647 w 71"/>
                <a:gd name="T41" fmla="*/ 2147483647 h 62"/>
                <a:gd name="T42" fmla="*/ 2147483647 w 71"/>
                <a:gd name="T43" fmla="*/ 2147483647 h 62"/>
                <a:gd name="T44" fmla="*/ 2147483647 w 71"/>
                <a:gd name="T45" fmla="*/ 2147483647 h 62"/>
                <a:gd name="T46" fmla="*/ 2147483647 w 71"/>
                <a:gd name="T47" fmla="*/ 2147483647 h 62"/>
                <a:gd name="T48" fmla="*/ 2147483647 w 71"/>
                <a:gd name="T49" fmla="*/ 2147483647 h 62"/>
                <a:gd name="T50" fmla="*/ 2147483647 w 71"/>
                <a:gd name="T51" fmla="*/ 2147483647 h 62"/>
                <a:gd name="T52" fmla="*/ 2147483647 w 71"/>
                <a:gd name="T53" fmla="*/ 0 h 62"/>
                <a:gd name="T54" fmla="*/ 2147483647 w 71"/>
                <a:gd name="T55" fmla="*/ 2147483647 h 62"/>
                <a:gd name="T56" fmla="*/ 2147483647 w 71"/>
                <a:gd name="T57" fmla="*/ 2147483647 h 62"/>
                <a:gd name="T58" fmla="*/ 2147483647 w 71"/>
                <a:gd name="T59" fmla="*/ 2147483647 h 62"/>
                <a:gd name="T60" fmla="*/ 2147483647 w 71"/>
                <a:gd name="T61" fmla="*/ 2147483647 h 62"/>
                <a:gd name="T62" fmla="*/ 2147483647 w 71"/>
                <a:gd name="T63" fmla="*/ 2147483647 h 62"/>
                <a:gd name="T64" fmla="*/ 2147483647 w 71"/>
                <a:gd name="T65" fmla="*/ 2147483647 h 62"/>
                <a:gd name="T66" fmla="*/ 2147483647 w 71"/>
                <a:gd name="T67" fmla="*/ 2147483647 h 62"/>
                <a:gd name="T68" fmla="*/ 2147483647 w 71"/>
                <a:gd name="T69" fmla="*/ 2147483647 h 62"/>
                <a:gd name="T70" fmla="*/ 2147483647 w 71"/>
                <a:gd name="T71" fmla="*/ 2147483647 h 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
                <a:gd name="T109" fmla="*/ 0 h 62"/>
                <a:gd name="T110" fmla="*/ 71 w 71"/>
                <a:gd name="T111" fmla="*/ 62 h 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 h="62">
                  <a:moveTo>
                    <a:pt x="70" y="15"/>
                  </a:moveTo>
                  <a:lnTo>
                    <a:pt x="70" y="21"/>
                  </a:lnTo>
                  <a:lnTo>
                    <a:pt x="70" y="25"/>
                  </a:lnTo>
                  <a:lnTo>
                    <a:pt x="70" y="29"/>
                  </a:lnTo>
                  <a:lnTo>
                    <a:pt x="70" y="34"/>
                  </a:lnTo>
                  <a:lnTo>
                    <a:pt x="69" y="38"/>
                  </a:lnTo>
                  <a:lnTo>
                    <a:pt x="69" y="42"/>
                  </a:lnTo>
                  <a:lnTo>
                    <a:pt x="67" y="46"/>
                  </a:lnTo>
                  <a:lnTo>
                    <a:pt x="67" y="49"/>
                  </a:lnTo>
                  <a:lnTo>
                    <a:pt x="65" y="53"/>
                  </a:lnTo>
                  <a:lnTo>
                    <a:pt x="63" y="56"/>
                  </a:lnTo>
                  <a:lnTo>
                    <a:pt x="60" y="57"/>
                  </a:lnTo>
                  <a:lnTo>
                    <a:pt x="58" y="59"/>
                  </a:lnTo>
                  <a:lnTo>
                    <a:pt x="54" y="61"/>
                  </a:lnTo>
                  <a:lnTo>
                    <a:pt x="53" y="61"/>
                  </a:lnTo>
                  <a:lnTo>
                    <a:pt x="48" y="61"/>
                  </a:lnTo>
                  <a:lnTo>
                    <a:pt x="46" y="60"/>
                  </a:lnTo>
                  <a:lnTo>
                    <a:pt x="0" y="60"/>
                  </a:lnTo>
                  <a:lnTo>
                    <a:pt x="0" y="0"/>
                  </a:lnTo>
                  <a:lnTo>
                    <a:pt x="4" y="3"/>
                  </a:lnTo>
                  <a:lnTo>
                    <a:pt x="8" y="3"/>
                  </a:lnTo>
                  <a:lnTo>
                    <a:pt x="12" y="3"/>
                  </a:lnTo>
                  <a:lnTo>
                    <a:pt x="17" y="3"/>
                  </a:lnTo>
                  <a:lnTo>
                    <a:pt x="22" y="3"/>
                  </a:lnTo>
                  <a:lnTo>
                    <a:pt x="27" y="2"/>
                  </a:lnTo>
                  <a:lnTo>
                    <a:pt x="30" y="2"/>
                  </a:lnTo>
                  <a:lnTo>
                    <a:pt x="36" y="0"/>
                  </a:lnTo>
                  <a:lnTo>
                    <a:pt x="40" y="2"/>
                  </a:lnTo>
                  <a:lnTo>
                    <a:pt x="44" y="2"/>
                  </a:lnTo>
                  <a:lnTo>
                    <a:pt x="48" y="3"/>
                  </a:lnTo>
                  <a:lnTo>
                    <a:pt x="54" y="3"/>
                  </a:lnTo>
                  <a:lnTo>
                    <a:pt x="58" y="6"/>
                  </a:lnTo>
                  <a:lnTo>
                    <a:pt x="61" y="8"/>
                  </a:lnTo>
                  <a:lnTo>
                    <a:pt x="65" y="12"/>
                  </a:lnTo>
                  <a:lnTo>
                    <a:pt x="70" y="15"/>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5" name="Freeform 94"/>
            <p:cNvSpPr>
              <a:spLocks/>
            </p:cNvSpPr>
            <p:nvPr/>
          </p:nvSpPr>
          <p:spPr bwMode="auto">
            <a:xfrm>
              <a:off x="7232452" y="2869406"/>
              <a:ext cx="136525" cy="63500"/>
            </a:xfrm>
            <a:custGeom>
              <a:avLst/>
              <a:gdLst>
                <a:gd name="T0" fmla="*/ 2147483647 w 106"/>
                <a:gd name="T1" fmla="*/ 2147483647 h 62"/>
                <a:gd name="T2" fmla="*/ 2147483647 w 106"/>
                <a:gd name="T3" fmla="*/ 2147483647 h 62"/>
                <a:gd name="T4" fmla="*/ 2147483647 w 106"/>
                <a:gd name="T5" fmla="*/ 2147483647 h 62"/>
                <a:gd name="T6" fmla="*/ 0 w 106"/>
                <a:gd name="T7" fmla="*/ 2147483647 h 62"/>
                <a:gd name="T8" fmla="*/ 0 w 106"/>
                <a:gd name="T9" fmla="*/ 2147483647 h 62"/>
                <a:gd name="T10" fmla="*/ 0 w 106"/>
                <a:gd name="T11" fmla="*/ 2147483647 h 62"/>
                <a:gd name="T12" fmla="*/ 0 w 106"/>
                <a:gd name="T13" fmla="*/ 2147483647 h 62"/>
                <a:gd name="T14" fmla="*/ 0 w 106"/>
                <a:gd name="T15" fmla="*/ 2147483647 h 62"/>
                <a:gd name="T16" fmla="*/ 2147483647 w 106"/>
                <a:gd name="T17" fmla="*/ 2147483647 h 62"/>
                <a:gd name="T18" fmla="*/ 2147483647 w 106"/>
                <a:gd name="T19" fmla="*/ 2147483647 h 62"/>
                <a:gd name="T20" fmla="*/ 2147483647 w 106"/>
                <a:gd name="T21" fmla="*/ 2147483647 h 62"/>
                <a:gd name="T22" fmla="*/ 2147483647 w 106"/>
                <a:gd name="T23" fmla="*/ 2147483647 h 62"/>
                <a:gd name="T24" fmla="*/ 2147483647 w 106"/>
                <a:gd name="T25" fmla="*/ 2147483647 h 62"/>
                <a:gd name="T26" fmla="*/ 2147483647 w 106"/>
                <a:gd name="T27" fmla="*/ 2147483647 h 62"/>
                <a:gd name="T28" fmla="*/ 2147483647 w 106"/>
                <a:gd name="T29" fmla="*/ 2147483647 h 62"/>
                <a:gd name="T30" fmla="*/ 2147483647 w 106"/>
                <a:gd name="T31" fmla="*/ 2147483647 h 62"/>
                <a:gd name="T32" fmla="*/ 2147483647 w 106"/>
                <a:gd name="T33" fmla="*/ 2147483647 h 62"/>
                <a:gd name="T34" fmla="*/ 2147483647 w 106"/>
                <a:gd name="T35" fmla="*/ 2147483647 h 62"/>
                <a:gd name="T36" fmla="*/ 2147483647 w 106"/>
                <a:gd name="T37" fmla="*/ 2147483647 h 62"/>
                <a:gd name="T38" fmla="*/ 2147483647 w 106"/>
                <a:gd name="T39" fmla="*/ 2147483647 h 62"/>
                <a:gd name="T40" fmla="*/ 2147483647 w 106"/>
                <a:gd name="T41" fmla="*/ 0 h 62"/>
                <a:gd name="T42" fmla="*/ 2147483647 w 106"/>
                <a:gd name="T43" fmla="*/ 0 h 62"/>
                <a:gd name="T44" fmla="*/ 2147483647 w 106"/>
                <a:gd name="T45" fmla="*/ 0 h 62"/>
                <a:gd name="T46" fmla="*/ 2147483647 w 106"/>
                <a:gd name="T47" fmla="*/ 2147483647 h 62"/>
                <a:gd name="T48" fmla="*/ 2147483647 w 106"/>
                <a:gd name="T49" fmla="*/ 2147483647 h 62"/>
                <a:gd name="T50" fmla="*/ 2147483647 w 106"/>
                <a:gd name="T51" fmla="*/ 2147483647 h 62"/>
                <a:gd name="T52" fmla="*/ 2147483647 w 106"/>
                <a:gd name="T53" fmla="*/ 2147483647 h 62"/>
                <a:gd name="T54" fmla="*/ 2147483647 w 106"/>
                <a:gd name="T55" fmla="*/ 2147483647 h 62"/>
                <a:gd name="T56" fmla="*/ 2147483647 w 106"/>
                <a:gd name="T57" fmla="*/ 2147483647 h 62"/>
                <a:gd name="T58" fmla="*/ 2147483647 w 106"/>
                <a:gd name="T59" fmla="*/ 2147483647 h 62"/>
                <a:gd name="T60" fmla="*/ 2147483647 w 106"/>
                <a:gd name="T61" fmla="*/ 2147483647 h 62"/>
                <a:gd name="T62" fmla="*/ 2147483647 w 106"/>
                <a:gd name="T63" fmla="*/ 2147483647 h 62"/>
                <a:gd name="T64" fmla="*/ 2147483647 w 106"/>
                <a:gd name="T65" fmla="*/ 2147483647 h 62"/>
                <a:gd name="T66" fmla="*/ 2147483647 w 106"/>
                <a:gd name="T67" fmla="*/ 2147483647 h 62"/>
                <a:gd name="T68" fmla="*/ 2147483647 w 106"/>
                <a:gd name="T69" fmla="*/ 2147483647 h 62"/>
                <a:gd name="T70" fmla="*/ 2147483647 w 106"/>
                <a:gd name="T71" fmla="*/ 2147483647 h 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6"/>
                <a:gd name="T109" fmla="*/ 0 h 62"/>
                <a:gd name="T110" fmla="*/ 106 w 106"/>
                <a:gd name="T111" fmla="*/ 62 h 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6" h="62">
                  <a:moveTo>
                    <a:pt x="105" y="31"/>
                  </a:moveTo>
                  <a:lnTo>
                    <a:pt x="105" y="61"/>
                  </a:lnTo>
                  <a:lnTo>
                    <a:pt x="1" y="61"/>
                  </a:lnTo>
                  <a:lnTo>
                    <a:pt x="0" y="56"/>
                  </a:lnTo>
                  <a:lnTo>
                    <a:pt x="0" y="50"/>
                  </a:lnTo>
                  <a:lnTo>
                    <a:pt x="0" y="45"/>
                  </a:lnTo>
                  <a:lnTo>
                    <a:pt x="0" y="39"/>
                  </a:lnTo>
                  <a:lnTo>
                    <a:pt x="0" y="36"/>
                  </a:lnTo>
                  <a:lnTo>
                    <a:pt x="1" y="32"/>
                  </a:lnTo>
                  <a:lnTo>
                    <a:pt x="2" y="28"/>
                  </a:lnTo>
                  <a:lnTo>
                    <a:pt x="4" y="24"/>
                  </a:lnTo>
                  <a:lnTo>
                    <a:pt x="5" y="22"/>
                  </a:lnTo>
                  <a:lnTo>
                    <a:pt x="7" y="19"/>
                  </a:lnTo>
                  <a:lnTo>
                    <a:pt x="9" y="17"/>
                  </a:lnTo>
                  <a:lnTo>
                    <a:pt x="12" y="13"/>
                  </a:lnTo>
                  <a:lnTo>
                    <a:pt x="13" y="11"/>
                  </a:lnTo>
                  <a:lnTo>
                    <a:pt x="17" y="8"/>
                  </a:lnTo>
                  <a:lnTo>
                    <a:pt x="21" y="6"/>
                  </a:lnTo>
                  <a:lnTo>
                    <a:pt x="25" y="3"/>
                  </a:lnTo>
                  <a:lnTo>
                    <a:pt x="30" y="2"/>
                  </a:lnTo>
                  <a:lnTo>
                    <a:pt x="36" y="0"/>
                  </a:lnTo>
                  <a:lnTo>
                    <a:pt x="42" y="0"/>
                  </a:lnTo>
                  <a:lnTo>
                    <a:pt x="48" y="0"/>
                  </a:lnTo>
                  <a:lnTo>
                    <a:pt x="51" y="2"/>
                  </a:lnTo>
                  <a:lnTo>
                    <a:pt x="57" y="3"/>
                  </a:lnTo>
                  <a:lnTo>
                    <a:pt x="62" y="5"/>
                  </a:lnTo>
                  <a:lnTo>
                    <a:pt x="67" y="7"/>
                  </a:lnTo>
                  <a:lnTo>
                    <a:pt x="72" y="11"/>
                  </a:lnTo>
                  <a:lnTo>
                    <a:pt x="76" y="14"/>
                  </a:lnTo>
                  <a:lnTo>
                    <a:pt x="80" y="18"/>
                  </a:lnTo>
                  <a:lnTo>
                    <a:pt x="86" y="20"/>
                  </a:lnTo>
                  <a:lnTo>
                    <a:pt x="89" y="24"/>
                  </a:lnTo>
                  <a:lnTo>
                    <a:pt x="95" y="26"/>
                  </a:lnTo>
                  <a:lnTo>
                    <a:pt x="99" y="29"/>
                  </a:lnTo>
                  <a:lnTo>
                    <a:pt x="105" y="31"/>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6" name="Freeform 95"/>
            <p:cNvSpPr>
              <a:spLocks/>
            </p:cNvSpPr>
            <p:nvPr/>
          </p:nvSpPr>
          <p:spPr bwMode="auto">
            <a:xfrm>
              <a:off x="8123040" y="2891631"/>
              <a:ext cx="114300" cy="60325"/>
            </a:xfrm>
            <a:custGeom>
              <a:avLst/>
              <a:gdLst>
                <a:gd name="T0" fmla="*/ 2147483647 w 88"/>
                <a:gd name="T1" fmla="*/ 2147483647 h 60"/>
                <a:gd name="T2" fmla="*/ 2147483647 w 88"/>
                <a:gd name="T3" fmla="*/ 2147483647 h 60"/>
                <a:gd name="T4" fmla="*/ 2147483647 w 88"/>
                <a:gd name="T5" fmla="*/ 2147483647 h 60"/>
                <a:gd name="T6" fmla="*/ 2147483647 w 88"/>
                <a:gd name="T7" fmla="*/ 2147483647 h 60"/>
                <a:gd name="T8" fmla="*/ 2147483647 w 88"/>
                <a:gd name="T9" fmla="*/ 2147483647 h 60"/>
                <a:gd name="T10" fmla="*/ 2147483647 w 88"/>
                <a:gd name="T11" fmla="*/ 2147483647 h 60"/>
                <a:gd name="T12" fmla="*/ 2147483647 w 88"/>
                <a:gd name="T13" fmla="*/ 2147483647 h 60"/>
                <a:gd name="T14" fmla="*/ 2147483647 w 88"/>
                <a:gd name="T15" fmla="*/ 2147483647 h 60"/>
                <a:gd name="T16" fmla="*/ 2147483647 w 88"/>
                <a:gd name="T17" fmla="*/ 2147483647 h 60"/>
                <a:gd name="T18" fmla="*/ 2147483647 w 88"/>
                <a:gd name="T19" fmla="*/ 2147483647 h 60"/>
                <a:gd name="T20" fmla="*/ 2147483647 w 88"/>
                <a:gd name="T21" fmla="*/ 2147483647 h 60"/>
                <a:gd name="T22" fmla="*/ 2147483647 w 88"/>
                <a:gd name="T23" fmla="*/ 2147483647 h 60"/>
                <a:gd name="T24" fmla="*/ 2147483647 w 88"/>
                <a:gd name="T25" fmla="*/ 2147483647 h 60"/>
                <a:gd name="T26" fmla="*/ 2147483647 w 88"/>
                <a:gd name="T27" fmla="*/ 2147483647 h 60"/>
                <a:gd name="T28" fmla="*/ 2147483647 w 88"/>
                <a:gd name="T29" fmla="*/ 2147483647 h 60"/>
                <a:gd name="T30" fmla="*/ 2147483647 w 88"/>
                <a:gd name="T31" fmla="*/ 2147483647 h 60"/>
                <a:gd name="T32" fmla="*/ 2147483647 w 88"/>
                <a:gd name="T33" fmla="*/ 2147483647 h 60"/>
                <a:gd name="T34" fmla="*/ 2147483647 w 88"/>
                <a:gd name="T35" fmla="*/ 2147483647 h 60"/>
                <a:gd name="T36" fmla="*/ 2147483647 w 88"/>
                <a:gd name="T37" fmla="*/ 2147483647 h 60"/>
                <a:gd name="T38" fmla="*/ 0 w 88"/>
                <a:gd name="T39" fmla="*/ 2147483647 h 60"/>
                <a:gd name="T40" fmla="*/ 2147483647 w 88"/>
                <a:gd name="T41" fmla="*/ 2147483647 h 60"/>
                <a:gd name="T42" fmla="*/ 2147483647 w 88"/>
                <a:gd name="T43" fmla="*/ 2147483647 h 60"/>
                <a:gd name="T44" fmla="*/ 2147483647 w 88"/>
                <a:gd name="T45" fmla="*/ 2147483647 h 60"/>
                <a:gd name="T46" fmla="*/ 2147483647 w 88"/>
                <a:gd name="T47" fmla="*/ 2147483647 h 60"/>
                <a:gd name="T48" fmla="*/ 2147483647 w 88"/>
                <a:gd name="T49" fmla="*/ 2147483647 h 60"/>
                <a:gd name="T50" fmla="*/ 2147483647 w 88"/>
                <a:gd name="T51" fmla="*/ 2147483647 h 60"/>
                <a:gd name="T52" fmla="*/ 2147483647 w 88"/>
                <a:gd name="T53" fmla="*/ 2147483647 h 60"/>
                <a:gd name="T54" fmla="*/ 2147483647 w 88"/>
                <a:gd name="T55" fmla="*/ 0 h 60"/>
                <a:gd name="T56" fmla="*/ 2147483647 w 88"/>
                <a:gd name="T57" fmla="*/ 0 h 60"/>
                <a:gd name="T58" fmla="*/ 2147483647 w 88"/>
                <a:gd name="T59" fmla="*/ 0 h 60"/>
                <a:gd name="T60" fmla="*/ 2147483647 w 88"/>
                <a:gd name="T61" fmla="*/ 2147483647 h 60"/>
                <a:gd name="T62" fmla="*/ 2147483647 w 88"/>
                <a:gd name="T63" fmla="*/ 2147483647 h 60"/>
                <a:gd name="T64" fmla="*/ 2147483647 w 88"/>
                <a:gd name="T65" fmla="*/ 2147483647 h 60"/>
                <a:gd name="T66" fmla="*/ 2147483647 w 88"/>
                <a:gd name="T67" fmla="*/ 2147483647 h 60"/>
                <a:gd name="T68" fmla="*/ 2147483647 w 88"/>
                <a:gd name="T69" fmla="*/ 2147483647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8"/>
                <a:gd name="T106" fmla="*/ 0 h 60"/>
                <a:gd name="T107" fmla="*/ 88 w 88"/>
                <a:gd name="T108" fmla="*/ 60 h 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8" h="60">
                  <a:moveTo>
                    <a:pt x="86" y="10"/>
                  </a:moveTo>
                  <a:lnTo>
                    <a:pt x="86" y="16"/>
                  </a:lnTo>
                  <a:lnTo>
                    <a:pt x="87" y="22"/>
                  </a:lnTo>
                  <a:lnTo>
                    <a:pt x="86" y="28"/>
                  </a:lnTo>
                  <a:lnTo>
                    <a:pt x="86" y="31"/>
                  </a:lnTo>
                  <a:lnTo>
                    <a:pt x="84" y="37"/>
                  </a:lnTo>
                  <a:lnTo>
                    <a:pt x="83" y="41"/>
                  </a:lnTo>
                  <a:lnTo>
                    <a:pt x="80" y="45"/>
                  </a:lnTo>
                  <a:lnTo>
                    <a:pt x="78" y="48"/>
                  </a:lnTo>
                  <a:lnTo>
                    <a:pt x="74" y="52"/>
                  </a:lnTo>
                  <a:lnTo>
                    <a:pt x="71" y="54"/>
                  </a:lnTo>
                  <a:lnTo>
                    <a:pt x="67" y="57"/>
                  </a:lnTo>
                  <a:lnTo>
                    <a:pt x="64" y="58"/>
                  </a:lnTo>
                  <a:lnTo>
                    <a:pt x="59" y="59"/>
                  </a:lnTo>
                  <a:lnTo>
                    <a:pt x="55" y="59"/>
                  </a:lnTo>
                  <a:lnTo>
                    <a:pt x="51" y="58"/>
                  </a:lnTo>
                  <a:lnTo>
                    <a:pt x="48" y="55"/>
                  </a:lnTo>
                  <a:lnTo>
                    <a:pt x="4" y="55"/>
                  </a:lnTo>
                  <a:lnTo>
                    <a:pt x="1" y="45"/>
                  </a:lnTo>
                  <a:lnTo>
                    <a:pt x="0" y="35"/>
                  </a:lnTo>
                  <a:lnTo>
                    <a:pt x="1" y="28"/>
                  </a:lnTo>
                  <a:lnTo>
                    <a:pt x="4" y="20"/>
                  </a:lnTo>
                  <a:lnTo>
                    <a:pt x="8" y="15"/>
                  </a:lnTo>
                  <a:lnTo>
                    <a:pt x="13" y="10"/>
                  </a:lnTo>
                  <a:lnTo>
                    <a:pt x="19" y="6"/>
                  </a:lnTo>
                  <a:lnTo>
                    <a:pt x="27" y="2"/>
                  </a:lnTo>
                  <a:lnTo>
                    <a:pt x="34" y="1"/>
                  </a:lnTo>
                  <a:lnTo>
                    <a:pt x="42" y="0"/>
                  </a:lnTo>
                  <a:lnTo>
                    <a:pt x="49" y="0"/>
                  </a:lnTo>
                  <a:lnTo>
                    <a:pt x="58" y="0"/>
                  </a:lnTo>
                  <a:lnTo>
                    <a:pt x="65" y="2"/>
                  </a:lnTo>
                  <a:lnTo>
                    <a:pt x="73" y="4"/>
                  </a:lnTo>
                  <a:lnTo>
                    <a:pt x="79" y="7"/>
                  </a:lnTo>
                  <a:lnTo>
                    <a:pt x="86" y="10"/>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7" name="Freeform 96"/>
            <p:cNvSpPr>
              <a:spLocks/>
            </p:cNvSpPr>
            <p:nvPr/>
          </p:nvSpPr>
          <p:spPr bwMode="auto">
            <a:xfrm>
              <a:off x="9070777" y="2882106"/>
              <a:ext cx="207963" cy="66675"/>
            </a:xfrm>
            <a:custGeom>
              <a:avLst/>
              <a:gdLst>
                <a:gd name="T0" fmla="*/ 2147483647 w 161"/>
                <a:gd name="T1" fmla="*/ 2147483647 h 65"/>
                <a:gd name="T2" fmla="*/ 2147483647 w 161"/>
                <a:gd name="T3" fmla="*/ 2147483647 h 65"/>
                <a:gd name="T4" fmla="*/ 2147483647 w 161"/>
                <a:gd name="T5" fmla="*/ 2147483647 h 65"/>
                <a:gd name="T6" fmla="*/ 2147483647 w 161"/>
                <a:gd name="T7" fmla="*/ 2147483647 h 65"/>
                <a:gd name="T8" fmla="*/ 2147483647 w 161"/>
                <a:gd name="T9" fmla="*/ 2147483647 h 65"/>
                <a:gd name="T10" fmla="*/ 2147483647 w 161"/>
                <a:gd name="T11" fmla="*/ 2147483647 h 65"/>
                <a:gd name="T12" fmla="*/ 2147483647 w 161"/>
                <a:gd name="T13" fmla="*/ 2147483647 h 65"/>
                <a:gd name="T14" fmla="*/ 2147483647 w 161"/>
                <a:gd name="T15" fmla="*/ 2147483647 h 65"/>
                <a:gd name="T16" fmla="*/ 2147483647 w 161"/>
                <a:gd name="T17" fmla="*/ 2147483647 h 65"/>
                <a:gd name="T18" fmla="*/ 2147483647 w 161"/>
                <a:gd name="T19" fmla="*/ 2147483647 h 65"/>
                <a:gd name="T20" fmla="*/ 2147483647 w 161"/>
                <a:gd name="T21" fmla="*/ 2147483647 h 65"/>
                <a:gd name="T22" fmla="*/ 2147483647 w 161"/>
                <a:gd name="T23" fmla="*/ 2147483647 h 65"/>
                <a:gd name="T24" fmla="*/ 2147483647 w 161"/>
                <a:gd name="T25" fmla="*/ 2147483647 h 65"/>
                <a:gd name="T26" fmla="*/ 2147483647 w 161"/>
                <a:gd name="T27" fmla="*/ 2147483647 h 65"/>
                <a:gd name="T28" fmla="*/ 2147483647 w 161"/>
                <a:gd name="T29" fmla="*/ 2147483647 h 65"/>
                <a:gd name="T30" fmla="*/ 2147483647 w 161"/>
                <a:gd name="T31" fmla="*/ 2147483647 h 65"/>
                <a:gd name="T32" fmla="*/ 2147483647 w 161"/>
                <a:gd name="T33" fmla="*/ 2147483647 h 65"/>
                <a:gd name="T34" fmla="*/ 2147483647 w 161"/>
                <a:gd name="T35" fmla="*/ 2147483647 h 65"/>
                <a:gd name="T36" fmla="*/ 2147483647 w 161"/>
                <a:gd name="T37" fmla="*/ 2147483647 h 65"/>
                <a:gd name="T38" fmla="*/ 2147483647 w 161"/>
                <a:gd name="T39" fmla="*/ 2147483647 h 65"/>
                <a:gd name="T40" fmla="*/ 2147483647 w 161"/>
                <a:gd name="T41" fmla="*/ 2147483647 h 65"/>
                <a:gd name="T42" fmla="*/ 2147483647 w 161"/>
                <a:gd name="T43" fmla="*/ 2147483647 h 65"/>
                <a:gd name="T44" fmla="*/ 2147483647 w 161"/>
                <a:gd name="T45" fmla="*/ 2147483647 h 65"/>
                <a:gd name="T46" fmla="*/ 2147483647 w 161"/>
                <a:gd name="T47" fmla="*/ 2147483647 h 65"/>
                <a:gd name="T48" fmla="*/ 2147483647 w 161"/>
                <a:gd name="T49" fmla="*/ 2147483647 h 65"/>
                <a:gd name="T50" fmla="*/ 2147483647 w 161"/>
                <a:gd name="T51" fmla="*/ 2147483647 h 65"/>
                <a:gd name="T52" fmla="*/ 2147483647 w 161"/>
                <a:gd name="T53" fmla="*/ 2147483647 h 65"/>
                <a:gd name="T54" fmla="*/ 2147483647 w 161"/>
                <a:gd name="T55" fmla="*/ 2147483647 h 65"/>
                <a:gd name="T56" fmla="*/ 2147483647 w 161"/>
                <a:gd name="T57" fmla="*/ 2147483647 h 65"/>
                <a:gd name="T58" fmla="*/ 2147483647 w 161"/>
                <a:gd name="T59" fmla="*/ 2147483647 h 65"/>
                <a:gd name="T60" fmla="*/ 2147483647 w 161"/>
                <a:gd name="T61" fmla="*/ 2147483647 h 65"/>
                <a:gd name="T62" fmla="*/ 2147483647 w 161"/>
                <a:gd name="T63" fmla="*/ 2147483647 h 65"/>
                <a:gd name="T64" fmla="*/ 0 w 161"/>
                <a:gd name="T65" fmla="*/ 2147483647 h 65"/>
                <a:gd name="T66" fmla="*/ 0 w 161"/>
                <a:gd name="T67" fmla="*/ 2147483647 h 65"/>
                <a:gd name="T68" fmla="*/ 2147483647 w 161"/>
                <a:gd name="T69" fmla="*/ 2147483647 h 65"/>
                <a:gd name="T70" fmla="*/ 2147483647 w 161"/>
                <a:gd name="T71" fmla="*/ 0 h 65"/>
                <a:gd name="T72" fmla="*/ 2147483647 w 161"/>
                <a:gd name="T73" fmla="*/ 2147483647 h 65"/>
                <a:gd name="T74" fmla="*/ 2147483647 w 161"/>
                <a:gd name="T75" fmla="*/ 2147483647 h 65"/>
                <a:gd name="T76" fmla="*/ 2147483647 w 161"/>
                <a:gd name="T77" fmla="*/ 2147483647 h 65"/>
                <a:gd name="T78" fmla="*/ 2147483647 w 161"/>
                <a:gd name="T79" fmla="*/ 2147483647 h 65"/>
                <a:gd name="T80" fmla="*/ 2147483647 w 161"/>
                <a:gd name="T81" fmla="*/ 2147483647 h 65"/>
                <a:gd name="T82" fmla="*/ 2147483647 w 161"/>
                <a:gd name="T83" fmla="*/ 2147483647 h 65"/>
                <a:gd name="T84" fmla="*/ 2147483647 w 161"/>
                <a:gd name="T85" fmla="*/ 2147483647 h 65"/>
                <a:gd name="T86" fmla="*/ 2147483647 w 161"/>
                <a:gd name="T87" fmla="*/ 2147483647 h 65"/>
                <a:gd name="T88" fmla="*/ 2147483647 w 161"/>
                <a:gd name="T89" fmla="*/ 2147483647 h 65"/>
                <a:gd name="T90" fmla="*/ 2147483647 w 161"/>
                <a:gd name="T91" fmla="*/ 2147483647 h 65"/>
                <a:gd name="T92" fmla="*/ 2147483647 w 161"/>
                <a:gd name="T93" fmla="*/ 2147483647 h 65"/>
                <a:gd name="T94" fmla="*/ 2147483647 w 161"/>
                <a:gd name="T95" fmla="*/ 2147483647 h 65"/>
                <a:gd name="T96" fmla="*/ 2147483647 w 161"/>
                <a:gd name="T97" fmla="*/ 2147483647 h 65"/>
                <a:gd name="T98" fmla="*/ 2147483647 w 161"/>
                <a:gd name="T99" fmla="*/ 2147483647 h 65"/>
                <a:gd name="T100" fmla="*/ 2147483647 w 161"/>
                <a:gd name="T101" fmla="*/ 2147483647 h 6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1"/>
                <a:gd name="T154" fmla="*/ 0 h 65"/>
                <a:gd name="T155" fmla="*/ 161 w 161"/>
                <a:gd name="T156" fmla="*/ 65 h 6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1" h="65">
                  <a:moveTo>
                    <a:pt x="160" y="19"/>
                  </a:moveTo>
                  <a:lnTo>
                    <a:pt x="160" y="27"/>
                  </a:lnTo>
                  <a:lnTo>
                    <a:pt x="160" y="34"/>
                  </a:lnTo>
                  <a:lnTo>
                    <a:pt x="159" y="41"/>
                  </a:lnTo>
                  <a:lnTo>
                    <a:pt x="157" y="45"/>
                  </a:lnTo>
                  <a:lnTo>
                    <a:pt x="153" y="49"/>
                  </a:lnTo>
                  <a:lnTo>
                    <a:pt x="150" y="53"/>
                  </a:lnTo>
                  <a:lnTo>
                    <a:pt x="145" y="55"/>
                  </a:lnTo>
                  <a:lnTo>
                    <a:pt x="141" y="57"/>
                  </a:lnTo>
                  <a:lnTo>
                    <a:pt x="135" y="59"/>
                  </a:lnTo>
                  <a:lnTo>
                    <a:pt x="129" y="61"/>
                  </a:lnTo>
                  <a:lnTo>
                    <a:pt x="123" y="62"/>
                  </a:lnTo>
                  <a:lnTo>
                    <a:pt x="119" y="62"/>
                  </a:lnTo>
                  <a:lnTo>
                    <a:pt x="113" y="63"/>
                  </a:lnTo>
                  <a:lnTo>
                    <a:pt x="109" y="63"/>
                  </a:lnTo>
                  <a:lnTo>
                    <a:pt x="104" y="64"/>
                  </a:lnTo>
                  <a:lnTo>
                    <a:pt x="101" y="64"/>
                  </a:lnTo>
                  <a:lnTo>
                    <a:pt x="94" y="62"/>
                  </a:lnTo>
                  <a:lnTo>
                    <a:pt x="88" y="59"/>
                  </a:lnTo>
                  <a:lnTo>
                    <a:pt x="82" y="57"/>
                  </a:lnTo>
                  <a:lnTo>
                    <a:pt x="76" y="53"/>
                  </a:lnTo>
                  <a:lnTo>
                    <a:pt x="70" y="51"/>
                  </a:lnTo>
                  <a:lnTo>
                    <a:pt x="65" y="48"/>
                  </a:lnTo>
                  <a:lnTo>
                    <a:pt x="59" y="46"/>
                  </a:lnTo>
                  <a:lnTo>
                    <a:pt x="53" y="42"/>
                  </a:lnTo>
                  <a:lnTo>
                    <a:pt x="46" y="40"/>
                  </a:lnTo>
                  <a:lnTo>
                    <a:pt x="40" y="39"/>
                  </a:lnTo>
                  <a:lnTo>
                    <a:pt x="33" y="37"/>
                  </a:lnTo>
                  <a:lnTo>
                    <a:pt x="27" y="35"/>
                  </a:lnTo>
                  <a:lnTo>
                    <a:pt x="19" y="35"/>
                  </a:lnTo>
                  <a:lnTo>
                    <a:pt x="14" y="34"/>
                  </a:lnTo>
                  <a:lnTo>
                    <a:pt x="6" y="34"/>
                  </a:lnTo>
                  <a:lnTo>
                    <a:pt x="0" y="32"/>
                  </a:lnTo>
                  <a:lnTo>
                    <a:pt x="0" y="3"/>
                  </a:lnTo>
                  <a:lnTo>
                    <a:pt x="10" y="2"/>
                  </a:lnTo>
                  <a:lnTo>
                    <a:pt x="20" y="0"/>
                  </a:lnTo>
                  <a:lnTo>
                    <a:pt x="30" y="1"/>
                  </a:lnTo>
                  <a:lnTo>
                    <a:pt x="40" y="2"/>
                  </a:lnTo>
                  <a:lnTo>
                    <a:pt x="48" y="5"/>
                  </a:lnTo>
                  <a:lnTo>
                    <a:pt x="58" y="7"/>
                  </a:lnTo>
                  <a:lnTo>
                    <a:pt x="68" y="10"/>
                  </a:lnTo>
                  <a:lnTo>
                    <a:pt x="78" y="12"/>
                  </a:lnTo>
                  <a:lnTo>
                    <a:pt x="86" y="16"/>
                  </a:lnTo>
                  <a:lnTo>
                    <a:pt x="96" y="19"/>
                  </a:lnTo>
                  <a:lnTo>
                    <a:pt x="106" y="22"/>
                  </a:lnTo>
                  <a:lnTo>
                    <a:pt x="115" y="23"/>
                  </a:lnTo>
                  <a:lnTo>
                    <a:pt x="125" y="25"/>
                  </a:lnTo>
                  <a:lnTo>
                    <a:pt x="136" y="24"/>
                  </a:lnTo>
                  <a:lnTo>
                    <a:pt x="148" y="23"/>
                  </a:lnTo>
                  <a:lnTo>
                    <a:pt x="160" y="19"/>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8" name="Freeform 97"/>
            <p:cNvSpPr>
              <a:spLocks/>
            </p:cNvSpPr>
            <p:nvPr/>
          </p:nvSpPr>
          <p:spPr bwMode="auto">
            <a:xfrm>
              <a:off x="7410252" y="2885281"/>
              <a:ext cx="15875" cy="17462"/>
            </a:xfrm>
            <a:custGeom>
              <a:avLst/>
              <a:gdLst>
                <a:gd name="T0" fmla="*/ 2147483647 w 13"/>
                <a:gd name="T1" fmla="*/ 0 h 17"/>
                <a:gd name="T2" fmla="*/ 0 w 13"/>
                <a:gd name="T3" fmla="*/ 2147483647 h 17"/>
                <a:gd name="T4" fmla="*/ 2147483647 w 13"/>
                <a:gd name="T5" fmla="*/ 2147483647 h 17"/>
                <a:gd name="T6" fmla="*/ 2147483647 w 13"/>
                <a:gd name="T7" fmla="*/ 0 h 17"/>
                <a:gd name="T8" fmla="*/ 2147483647 w 13"/>
                <a:gd name="T9" fmla="*/ 0 h 17"/>
                <a:gd name="T10" fmla="*/ 0 60000 65536"/>
                <a:gd name="T11" fmla="*/ 0 60000 65536"/>
                <a:gd name="T12" fmla="*/ 0 60000 65536"/>
                <a:gd name="T13" fmla="*/ 0 60000 65536"/>
                <a:gd name="T14" fmla="*/ 0 60000 65536"/>
                <a:gd name="T15" fmla="*/ 0 w 13"/>
                <a:gd name="T16" fmla="*/ 0 h 17"/>
                <a:gd name="T17" fmla="*/ 13 w 13"/>
                <a:gd name="T18" fmla="*/ 17 h 17"/>
              </a:gdLst>
              <a:ahLst/>
              <a:cxnLst>
                <a:cxn ang="T10">
                  <a:pos x="T0" y="T1"/>
                </a:cxn>
                <a:cxn ang="T11">
                  <a:pos x="T2" y="T3"/>
                </a:cxn>
                <a:cxn ang="T12">
                  <a:pos x="T4" y="T5"/>
                </a:cxn>
                <a:cxn ang="T13">
                  <a:pos x="T6" y="T7"/>
                </a:cxn>
                <a:cxn ang="T14">
                  <a:pos x="T8" y="T9"/>
                </a:cxn>
              </a:cxnLst>
              <a:rect l="T15" t="T16" r="T17" b="T18"/>
              <a:pathLst>
                <a:path w="13" h="17">
                  <a:moveTo>
                    <a:pt x="12" y="0"/>
                  </a:moveTo>
                  <a:lnTo>
                    <a:pt x="0" y="16"/>
                  </a:lnTo>
                  <a:lnTo>
                    <a:pt x="12" y="16"/>
                  </a:lnTo>
                  <a:lnTo>
                    <a:pt x="12" y="0"/>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9" name="Freeform 98"/>
            <p:cNvSpPr>
              <a:spLocks/>
            </p:cNvSpPr>
            <p:nvPr/>
          </p:nvSpPr>
          <p:spPr bwMode="auto">
            <a:xfrm>
              <a:off x="4089202" y="2931318"/>
              <a:ext cx="117475" cy="107950"/>
            </a:xfrm>
            <a:custGeom>
              <a:avLst/>
              <a:gdLst>
                <a:gd name="T0" fmla="*/ 2147483647 w 92"/>
                <a:gd name="T1" fmla="*/ 2147483647 h 105"/>
                <a:gd name="T2" fmla="*/ 2147483647 w 92"/>
                <a:gd name="T3" fmla="*/ 2147483647 h 105"/>
                <a:gd name="T4" fmla="*/ 2147483647 w 92"/>
                <a:gd name="T5" fmla="*/ 2147483647 h 105"/>
                <a:gd name="T6" fmla="*/ 2147483647 w 92"/>
                <a:gd name="T7" fmla="*/ 2147483647 h 105"/>
                <a:gd name="T8" fmla="*/ 2147483647 w 92"/>
                <a:gd name="T9" fmla="*/ 2147483647 h 105"/>
                <a:gd name="T10" fmla="*/ 2147483647 w 92"/>
                <a:gd name="T11" fmla="*/ 2147483647 h 105"/>
                <a:gd name="T12" fmla="*/ 2147483647 w 92"/>
                <a:gd name="T13" fmla="*/ 2147483647 h 105"/>
                <a:gd name="T14" fmla="*/ 2147483647 w 92"/>
                <a:gd name="T15" fmla="*/ 2147483647 h 105"/>
                <a:gd name="T16" fmla="*/ 2147483647 w 92"/>
                <a:gd name="T17" fmla="*/ 2147483647 h 105"/>
                <a:gd name="T18" fmla="*/ 2147483647 w 92"/>
                <a:gd name="T19" fmla="*/ 2147483647 h 105"/>
                <a:gd name="T20" fmla="*/ 2147483647 w 92"/>
                <a:gd name="T21" fmla="*/ 2147483647 h 105"/>
                <a:gd name="T22" fmla="*/ 2147483647 w 92"/>
                <a:gd name="T23" fmla="*/ 2147483647 h 105"/>
                <a:gd name="T24" fmla="*/ 2147483647 w 92"/>
                <a:gd name="T25" fmla="*/ 2147483647 h 105"/>
                <a:gd name="T26" fmla="*/ 2147483647 w 92"/>
                <a:gd name="T27" fmla="*/ 2147483647 h 105"/>
                <a:gd name="T28" fmla="*/ 2147483647 w 92"/>
                <a:gd name="T29" fmla="*/ 2147483647 h 105"/>
                <a:gd name="T30" fmla="*/ 2147483647 w 92"/>
                <a:gd name="T31" fmla="*/ 2147483647 h 105"/>
                <a:gd name="T32" fmla="*/ 0 w 92"/>
                <a:gd name="T33" fmla="*/ 2147483647 h 105"/>
                <a:gd name="T34" fmla="*/ 2147483647 w 92"/>
                <a:gd name="T35" fmla="*/ 0 h 105"/>
                <a:gd name="T36" fmla="*/ 2147483647 w 92"/>
                <a:gd name="T37" fmla="*/ 2147483647 h 105"/>
                <a:gd name="T38" fmla="*/ 2147483647 w 92"/>
                <a:gd name="T39" fmla="*/ 2147483647 h 105"/>
                <a:gd name="T40" fmla="*/ 2147483647 w 92"/>
                <a:gd name="T41" fmla="*/ 2147483647 h 105"/>
                <a:gd name="T42" fmla="*/ 2147483647 w 92"/>
                <a:gd name="T43" fmla="*/ 2147483647 h 105"/>
                <a:gd name="T44" fmla="*/ 2147483647 w 92"/>
                <a:gd name="T45" fmla="*/ 2147483647 h 105"/>
                <a:gd name="T46" fmla="*/ 2147483647 w 92"/>
                <a:gd name="T47" fmla="*/ 2147483647 h 105"/>
                <a:gd name="T48" fmla="*/ 2147483647 w 92"/>
                <a:gd name="T49" fmla="*/ 2147483647 h 105"/>
                <a:gd name="T50" fmla="*/ 2147483647 w 92"/>
                <a:gd name="T51" fmla="*/ 2147483647 h 105"/>
                <a:gd name="T52" fmla="*/ 2147483647 w 92"/>
                <a:gd name="T53" fmla="*/ 2147483647 h 105"/>
                <a:gd name="T54" fmla="*/ 2147483647 w 92"/>
                <a:gd name="T55" fmla="*/ 2147483647 h 105"/>
                <a:gd name="T56" fmla="*/ 2147483647 w 92"/>
                <a:gd name="T57" fmla="*/ 2147483647 h 105"/>
                <a:gd name="T58" fmla="*/ 2147483647 w 92"/>
                <a:gd name="T59" fmla="*/ 2147483647 h 105"/>
                <a:gd name="T60" fmla="*/ 2147483647 w 92"/>
                <a:gd name="T61" fmla="*/ 2147483647 h 105"/>
                <a:gd name="T62" fmla="*/ 2147483647 w 92"/>
                <a:gd name="T63" fmla="*/ 2147483647 h 105"/>
                <a:gd name="T64" fmla="*/ 2147483647 w 92"/>
                <a:gd name="T65" fmla="*/ 2147483647 h 105"/>
                <a:gd name="T66" fmla="*/ 2147483647 w 92"/>
                <a:gd name="T67" fmla="*/ 2147483647 h 105"/>
                <a:gd name="T68" fmla="*/ 2147483647 w 92"/>
                <a:gd name="T69" fmla="*/ 2147483647 h 1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2"/>
                <a:gd name="T106" fmla="*/ 0 h 105"/>
                <a:gd name="T107" fmla="*/ 92 w 92"/>
                <a:gd name="T108" fmla="*/ 105 h 1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2" h="105">
                  <a:moveTo>
                    <a:pt x="79" y="104"/>
                  </a:moveTo>
                  <a:lnTo>
                    <a:pt x="73" y="101"/>
                  </a:lnTo>
                  <a:lnTo>
                    <a:pt x="67" y="97"/>
                  </a:lnTo>
                  <a:lnTo>
                    <a:pt x="61" y="92"/>
                  </a:lnTo>
                  <a:lnTo>
                    <a:pt x="57" y="87"/>
                  </a:lnTo>
                  <a:lnTo>
                    <a:pt x="52" y="81"/>
                  </a:lnTo>
                  <a:lnTo>
                    <a:pt x="48" y="75"/>
                  </a:lnTo>
                  <a:lnTo>
                    <a:pt x="43" y="70"/>
                  </a:lnTo>
                  <a:lnTo>
                    <a:pt x="39" y="63"/>
                  </a:lnTo>
                  <a:lnTo>
                    <a:pt x="34" y="58"/>
                  </a:lnTo>
                  <a:lnTo>
                    <a:pt x="30" y="53"/>
                  </a:lnTo>
                  <a:lnTo>
                    <a:pt x="25" y="48"/>
                  </a:lnTo>
                  <a:lnTo>
                    <a:pt x="21" y="43"/>
                  </a:lnTo>
                  <a:lnTo>
                    <a:pt x="15" y="40"/>
                  </a:lnTo>
                  <a:lnTo>
                    <a:pt x="11" y="36"/>
                  </a:lnTo>
                  <a:lnTo>
                    <a:pt x="5" y="34"/>
                  </a:lnTo>
                  <a:lnTo>
                    <a:pt x="0" y="31"/>
                  </a:lnTo>
                  <a:lnTo>
                    <a:pt x="13" y="0"/>
                  </a:lnTo>
                  <a:lnTo>
                    <a:pt x="23" y="4"/>
                  </a:lnTo>
                  <a:lnTo>
                    <a:pt x="35" y="7"/>
                  </a:lnTo>
                  <a:lnTo>
                    <a:pt x="44" y="12"/>
                  </a:lnTo>
                  <a:lnTo>
                    <a:pt x="54" y="17"/>
                  </a:lnTo>
                  <a:lnTo>
                    <a:pt x="62" y="24"/>
                  </a:lnTo>
                  <a:lnTo>
                    <a:pt x="70" y="29"/>
                  </a:lnTo>
                  <a:lnTo>
                    <a:pt x="76" y="37"/>
                  </a:lnTo>
                  <a:lnTo>
                    <a:pt x="82" y="43"/>
                  </a:lnTo>
                  <a:lnTo>
                    <a:pt x="85" y="51"/>
                  </a:lnTo>
                  <a:lnTo>
                    <a:pt x="88" y="59"/>
                  </a:lnTo>
                  <a:lnTo>
                    <a:pt x="90" y="67"/>
                  </a:lnTo>
                  <a:lnTo>
                    <a:pt x="91" y="75"/>
                  </a:lnTo>
                  <a:lnTo>
                    <a:pt x="90" y="82"/>
                  </a:lnTo>
                  <a:lnTo>
                    <a:pt x="88" y="90"/>
                  </a:lnTo>
                  <a:lnTo>
                    <a:pt x="84" y="98"/>
                  </a:lnTo>
                  <a:lnTo>
                    <a:pt x="79" y="104"/>
                  </a:lnTo>
                </a:path>
              </a:pathLst>
            </a:custGeom>
            <a:solidFill>
              <a:srgbClr val="CCFF99"/>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0" name="Freeform 99"/>
            <p:cNvSpPr>
              <a:spLocks/>
            </p:cNvSpPr>
            <p:nvPr/>
          </p:nvSpPr>
          <p:spPr bwMode="auto">
            <a:xfrm>
              <a:off x="4473377" y="3004343"/>
              <a:ext cx="122238" cy="112713"/>
            </a:xfrm>
            <a:custGeom>
              <a:avLst/>
              <a:gdLst>
                <a:gd name="T0" fmla="*/ 2147483647 w 95"/>
                <a:gd name="T1" fmla="*/ 2147483647 h 109"/>
                <a:gd name="T2" fmla="*/ 2147483647 w 95"/>
                <a:gd name="T3" fmla="*/ 2147483647 h 109"/>
                <a:gd name="T4" fmla="*/ 2147483647 w 95"/>
                <a:gd name="T5" fmla="*/ 2147483647 h 109"/>
                <a:gd name="T6" fmla="*/ 2147483647 w 95"/>
                <a:gd name="T7" fmla="*/ 2147483647 h 109"/>
                <a:gd name="T8" fmla="*/ 2147483647 w 95"/>
                <a:gd name="T9" fmla="*/ 2147483647 h 109"/>
                <a:gd name="T10" fmla="*/ 2147483647 w 95"/>
                <a:gd name="T11" fmla="*/ 2147483647 h 109"/>
                <a:gd name="T12" fmla="*/ 2147483647 w 95"/>
                <a:gd name="T13" fmla="*/ 2147483647 h 109"/>
                <a:gd name="T14" fmla="*/ 2147483647 w 95"/>
                <a:gd name="T15" fmla="*/ 2147483647 h 109"/>
                <a:gd name="T16" fmla="*/ 2147483647 w 95"/>
                <a:gd name="T17" fmla="*/ 2147483647 h 109"/>
                <a:gd name="T18" fmla="*/ 2147483647 w 95"/>
                <a:gd name="T19" fmla="*/ 2147483647 h 109"/>
                <a:gd name="T20" fmla="*/ 2147483647 w 95"/>
                <a:gd name="T21" fmla="*/ 2147483647 h 109"/>
                <a:gd name="T22" fmla="*/ 2147483647 w 95"/>
                <a:gd name="T23" fmla="*/ 2147483647 h 109"/>
                <a:gd name="T24" fmla="*/ 2147483647 w 95"/>
                <a:gd name="T25" fmla="*/ 2147483647 h 109"/>
                <a:gd name="T26" fmla="*/ 2147483647 w 95"/>
                <a:gd name="T27" fmla="*/ 2147483647 h 109"/>
                <a:gd name="T28" fmla="*/ 2147483647 w 95"/>
                <a:gd name="T29" fmla="*/ 2147483647 h 109"/>
                <a:gd name="T30" fmla="*/ 2147483647 w 95"/>
                <a:gd name="T31" fmla="*/ 2147483647 h 109"/>
                <a:gd name="T32" fmla="*/ 2147483647 w 95"/>
                <a:gd name="T33" fmla="*/ 2147483647 h 109"/>
                <a:gd name="T34" fmla="*/ 2147483647 w 95"/>
                <a:gd name="T35" fmla="*/ 2147483647 h 109"/>
                <a:gd name="T36" fmla="*/ 2147483647 w 95"/>
                <a:gd name="T37" fmla="*/ 2147483647 h 109"/>
                <a:gd name="T38" fmla="*/ 2147483647 w 95"/>
                <a:gd name="T39" fmla="*/ 2147483647 h 109"/>
                <a:gd name="T40" fmla="*/ 2147483647 w 95"/>
                <a:gd name="T41" fmla="*/ 2147483647 h 109"/>
                <a:gd name="T42" fmla="*/ 2147483647 w 95"/>
                <a:gd name="T43" fmla="*/ 2147483647 h 109"/>
                <a:gd name="T44" fmla="*/ 0 w 95"/>
                <a:gd name="T45" fmla="*/ 2147483647 h 109"/>
                <a:gd name="T46" fmla="*/ 0 w 95"/>
                <a:gd name="T47" fmla="*/ 2147483647 h 109"/>
                <a:gd name="T48" fmla="*/ 0 w 95"/>
                <a:gd name="T49" fmla="*/ 2147483647 h 109"/>
                <a:gd name="T50" fmla="*/ 0 w 95"/>
                <a:gd name="T51" fmla="*/ 2147483647 h 109"/>
                <a:gd name="T52" fmla="*/ 0 w 95"/>
                <a:gd name="T53" fmla="*/ 2147483647 h 109"/>
                <a:gd name="T54" fmla="*/ 0 w 95"/>
                <a:gd name="T55" fmla="*/ 2147483647 h 109"/>
                <a:gd name="T56" fmla="*/ 2147483647 w 95"/>
                <a:gd name="T57" fmla="*/ 2147483647 h 109"/>
                <a:gd name="T58" fmla="*/ 2147483647 w 95"/>
                <a:gd name="T59" fmla="*/ 2147483647 h 109"/>
                <a:gd name="T60" fmla="*/ 2147483647 w 95"/>
                <a:gd name="T61" fmla="*/ 2147483647 h 109"/>
                <a:gd name="T62" fmla="*/ 2147483647 w 95"/>
                <a:gd name="T63" fmla="*/ 2147483647 h 109"/>
                <a:gd name="T64" fmla="*/ 2147483647 w 95"/>
                <a:gd name="T65" fmla="*/ 2147483647 h 109"/>
                <a:gd name="T66" fmla="*/ 2147483647 w 95"/>
                <a:gd name="T67" fmla="*/ 2147483647 h 109"/>
                <a:gd name="T68" fmla="*/ 2147483647 w 95"/>
                <a:gd name="T69" fmla="*/ 2147483647 h 109"/>
                <a:gd name="T70" fmla="*/ 2147483647 w 95"/>
                <a:gd name="T71" fmla="*/ 2147483647 h 109"/>
                <a:gd name="T72" fmla="*/ 2147483647 w 95"/>
                <a:gd name="T73" fmla="*/ 2147483647 h 109"/>
                <a:gd name="T74" fmla="*/ 2147483647 w 95"/>
                <a:gd name="T75" fmla="*/ 2147483647 h 109"/>
                <a:gd name="T76" fmla="*/ 2147483647 w 95"/>
                <a:gd name="T77" fmla="*/ 2147483647 h 109"/>
                <a:gd name="T78" fmla="*/ 2147483647 w 95"/>
                <a:gd name="T79" fmla="*/ 2147483647 h 109"/>
                <a:gd name="T80" fmla="*/ 2147483647 w 95"/>
                <a:gd name="T81" fmla="*/ 0 h 109"/>
                <a:gd name="T82" fmla="*/ 2147483647 w 95"/>
                <a:gd name="T83" fmla="*/ 2147483647 h 109"/>
                <a:gd name="T84" fmla="*/ 2147483647 w 95"/>
                <a:gd name="T85" fmla="*/ 2147483647 h 109"/>
                <a:gd name="T86" fmla="*/ 2147483647 w 95"/>
                <a:gd name="T87" fmla="*/ 2147483647 h 109"/>
                <a:gd name="T88" fmla="*/ 2147483647 w 95"/>
                <a:gd name="T89" fmla="*/ 2147483647 h 109"/>
                <a:gd name="T90" fmla="*/ 2147483647 w 95"/>
                <a:gd name="T91" fmla="*/ 2147483647 h 109"/>
                <a:gd name="T92" fmla="*/ 2147483647 w 95"/>
                <a:gd name="T93" fmla="*/ 2147483647 h 109"/>
                <a:gd name="T94" fmla="*/ 2147483647 w 95"/>
                <a:gd name="T95" fmla="*/ 2147483647 h 109"/>
                <a:gd name="T96" fmla="*/ 2147483647 w 95"/>
                <a:gd name="T97" fmla="*/ 2147483647 h 109"/>
                <a:gd name="T98" fmla="*/ 2147483647 w 95"/>
                <a:gd name="T99" fmla="*/ 2147483647 h 1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5"/>
                <a:gd name="T151" fmla="*/ 0 h 109"/>
                <a:gd name="T152" fmla="*/ 95 w 95"/>
                <a:gd name="T153" fmla="*/ 109 h 1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5" h="109">
                  <a:moveTo>
                    <a:pt x="94" y="51"/>
                  </a:moveTo>
                  <a:lnTo>
                    <a:pt x="93" y="63"/>
                  </a:lnTo>
                  <a:lnTo>
                    <a:pt x="92" y="73"/>
                  </a:lnTo>
                  <a:lnTo>
                    <a:pt x="89" y="81"/>
                  </a:lnTo>
                  <a:lnTo>
                    <a:pt x="87" y="88"/>
                  </a:lnTo>
                  <a:lnTo>
                    <a:pt x="83" y="94"/>
                  </a:lnTo>
                  <a:lnTo>
                    <a:pt x="79" y="99"/>
                  </a:lnTo>
                  <a:lnTo>
                    <a:pt x="73" y="103"/>
                  </a:lnTo>
                  <a:lnTo>
                    <a:pt x="70" y="105"/>
                  </a:lnTo>
                  <a:lnTo>
                    <a:pt x="63" y="107"/>
                  </a:lnTo>
                  <a:lnTo>
                    <a:pt x="57" y="108"/>
                  </a:lnTo>
                  <a:lnTo>
                    <a:pt x="49" y="108"/>
                  </a:lnTo>
                  <a:lnTo>
                    <a:pt x="43" y="108"/>
                  </a:lnTo>
                  <a:lnTo>
                    <a:pt x="35" y="108"/>
                  </a:lnTo>
                  <a:lnTo>
                    <a:pt x="28" y="108"/>
                  </a:lnTo>
                  <a:lnTo>
                    <a:pt x="21" y="108"/>
                  </a:lnTo>
                  <a:lnTo>
                    <a:pt x="15" y="108"/>
                  </a:lnTo>
                  <a:lnTo>
                    <a:pt x="10" y="106"/>
                  </a:lnTo>
                  <a:lnTo>
                    <a:pt x="7" y="103"/>
                  </a:lnTo>
                  <a:lnTo>
                    <a:pt x="5" y="99"/>
                  </a:lnTo>
                  <a:lnTo>
                    <a:pt x="3" y="95"/>
                  </a:lnTo>
                  <a:lnTo>
                    <a:pt x="1" y="91"/>
                  </a:lnTo>
                  <a:lnTo>
                    <a:pt x="0" y="86"/>
                  </a:lnTo>
                  <a:lnTo>
                    <a:pt x="0" y="81"/>
                  </a:lnTo>
                  <a:lnTo>
                    <a:pt x="0" y="76"/>
                  </a:lnTo>
                  <a:lnTo>
                    <a:pt x="0" y="72"/>
                  </a:lnTo>
                  <a:lnTo>
                    <a:pt x="0" y="66"/>
                  </a:lnTo>
                  <a:lnTo>
                    <a:pt x="0" y="61"/>
                  </a:lnTo>
                  <a:lnTo>
                    <a:pt x="2" y="55"/>
                  </a:lnTo>
                  <a:lnTo>
                    <a:pt x="2" y="51"/>
                  </a:lnTo>
                  <a:lnTo>
                    <a:pt x="3" y="45"/>
                  </a:lnTo>
                  <a:lnTo>
                    <a:pt x="3" y="39"/>
                  </a:lnTo>
                  <a:lnTo>
                    <a:pt x="4" y="33"/>
                  </a:lnTo>
                  <a:lnTo>
                    <a:pt x="7" y="28"/>
                  </a:lnTo>
                  <a:lnTo>
                    <a:pt x="12" y="21"/>
                  </a:lnTo>
                  <a:lnTo>
                    <a:pt x="18" y="16"/>
                  </a:lnTo>
                  <a:lnTo>
                    <a:pt x="26" y="9"/>
                  </a:lnTo>
                  <a:lnTo>
                    <a:pt x="34" y="6"/>
                  </a:lnTo>
                  <a:lnTo>
                    <a:pt x="41" y="3"/>
                  </a:lnTo>
                  <a:lnTo>
                    <a:pt x="49" y="1"/>
                  </a:lnTo>
                  <a:lnTo>
                    <a:pt x="59" y="0"/>
                  </a:lnTo>
                  <a:lnTo>
                    <a:pt x="66" y="1"/>
                  </a:lnTo>
                  <a:lnTo>
                    <a:pt x="73" y="3"/>
                  </a:lnTo>
                  <a:lnTo>
                    <a:pt x="80" y="8"/>
                  </a:lnTo>
                  <a:lnTo>
                    <a:pt x="86" y="12"/>
                  </a:lnTo>
                  <a:lnTo>
                    <a:pt x="90" y="19"/>
                  </a:lnTo>
                  <a:lnTo>
                    <a:pt x="93" y="28"/>
                  </a:lnTo>
                  <a:lnTo>
                    <a:pt x="94" y="39"/>
                  </a:lnTo>
                  <a:lnTo>
                    <a:pt x="94" y="51"/>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1" name="Freeform 100"/>
            <p:cNvSpPr>
              <a:spLocks/>
            </p:cNvSpPr>
            <p:nvPr/>
          </p:nvSpPr>
          <p:spPr bwMode="auto">
            <a:xfrm>
              <a:off x="7810302" y="3085306"/>
              <a:ext cx="482600" cy="169862"/>
            </a:xfrm>
            <a:custGeom>
              <a:avLst/>
              <a:gdLst>
                <a:gd name="T0" fmla="*/ 2147483647 w 375"/>
                <a:gd name="T1" fmla="*/ 2147483647 h 165"/>
                <a:gd name="T2" fmla="*/ 2147483647 w 375"/>
                <a:gd name="T3" fmla="*/ 2147483647 h 165"/>
                <a:gd name="T4" fmla="*/ 2147483647 w 375"/>
                <a:gd name="T5" fmla="*/ 2147483647 h 165"/>
                <a:gd name="T6" fmla="*/ 2147483647 w 375"/>
                <a:gd name="T7" fmla="*/ 2147483647 h 165"/>
                <a:gd name="T8" fmla="*/ 2147483647 w 375"/>
                <a:gd name="T9" fmla="*/ 2147483647 h 165"/>
                <a:gd name="T10" fmla="*/ 2147483647 w 375"/>
                <a:gd name="T11" fmla="*/ 2147483647 h 165"/>
                <a:gd name="T12" fmla="*/ 2147483647 w 375"/>
                <a:gd name="T13" fmla="*/ 2147483647 h 165"/>
                <a:gd name="T14" fmla="*/ 2147483647 w 375"/>
                <a:gd name="T15" fmla="*/ 2147483647 h 165"/>
                <a:gd name="T16" fmla="*/ 2147483647 w 375"/>
                <a:gd name="T17" fmla="*/ 2147483647 h 165"/>
                <a:gd name="T18" fmla="*/ 2147483647 w 375"/>
                <a:gd name="T19" fmla="*/ 2147483647 h 165"/>
                <a:gd name="T20" fmla="*/ 2147483647 w 375"/>
                <a:gd name="T21" fmla="*/ 2147483647 h 165"/>
                <a:gd name="T22" fmla="*/ 2147483647 w 375"/>
                <a:gd name="T23" fmla="*/ 2147483647 h 165"/>
                <a:gd name="T24" fmla="*/ 2147483647 w 375"/>
                <a:gd name="T25" fmla="*/ 2147483647 h 165"/>
                <a:gd name="T26" fmla="*/ 2147483647 w 375"/>
                <a:gd name="T27" fmla="*/ 2147483647 h 165"/>
                <a:gd name="T28" fmla="*/ 2147483647 w 375"/>
                <a:gd name="T29" fmla="*/ 2147483647 h 165"/>
                <a:gd name="T30" fmla="*/ 2147483647 w 375"/>
                <a:gd name="T31" fmla="*/ 2147483647 h 165"/>
                <a:gd name="T32" fmla="*/ 2147483647 w 375"/>
                <a:gd name="T33" fmla="*/ 2147483647 h 165"/>
                <a:gd name="T34" fmla="*/ 2147483647 w 375"/>
                <a:gd name="T35" fmla="*/ 2147483647 h 165"/>
                <a:gd name="T36" fmla="*/ 2147483647 w 375"/>
                <a:gd name="T37" fmla="*/ 2147483647 h 165"/>
                <a:gd name="T38" fmla="*/ 2147483647 w 375"/>
                <a:gd name="T39" fmla="*/ 2147483647 h 165"/>
                <a:gd name="T40" fmla="*/ 2147483647 w 375"/>
                <a:gd name="T41" fmla="*/ 2147483647 h 165"/>
                <a:gd name="T42" fmla="*/ 2147483647 w 375"/>
                <a:gd name="T43" fmla="*/ 2147483647 h 165"/>
                <a:gd name="T44" fmla="*/ 2147483647 w 375"/>
                <a:gd name="T45" fmla="*/ 2147483647 h 165"/>
                <a:gd name="T46" fmla="*/ 2147483647 w 375"/>
                <a:gd name="T47" fmla="*/ 2147483647 h 165"/>
                <a:gd name="T48" fmla="*/ 2147483647 w 375"/>
                <a:gd name="T49" fmla="*/ 2147483647 h 165"/>
                <a:gd name="T50" fmla="*/ 2147483647 w 375"/>
                <a:gd name="T51" fmla="*/ 2147483647 h 165"/>
                <a:gd name="T52" fmla="*/ 2147483647 w 375"/>
                <a:gd name="T53" fmla="*/ 2147483647 h 165"/>
                <a:gd name="T54" fmla="*/ 2147483647 w 375"/>
                <a:gd name="T55" fmla="*/ 2147483647 h 165"/>
                <a:gd name="T56" fmla="*/ 2147483647 w 375"/>
                <a:gd name="T57" fmla="*/ 2147483647 h 165"/>
                <a:gd name="T58" fmla="*/ 2147483647 w 375"/>
                <a:gd name="T59" fmla="*/ 2147483647 h 165"/>
                <a:gd name="T60" fmla="*/ 2147483647 w 375"/>
                <a:gd name="T61" fmla="*/ 2147483647 h 165"/>
                <a:gd name="T62" fmla="*/ 2147483647 w 375"/>
                <a:gd name="T63" fmla="*/ 2147483647 h 165"/>
                <a:gd name="T64" fmla="*/ 2147483647 w 375"/>
                <a:gd name="T65" fmla="*/ 2147483647 h 165"/>
                <a:gd name="T66" fmla="*/ 0 w 375"/>
                <a:gd name="T67" fmla="*/ 2147483647 h 165"/>
                <a:gd name="T68" fmla="*/ 2147483647 w 375"/>
                <a:gd name="T69" fmla="*/ 2147483647 h 165"/>
                <a:gd name="T70" fmla="*/ 2147483647 w 375"/>
                <a:gd name="T71" fmla="*/ 2147483647 h 165"/>
                <a:gd name="T72" fmla="*/ 2147483647 w 375"/>
                <a:gd name="T73" fmla="*/ 2147483647 h 165"/>
                <a:gd name="T74" fmla="*/ 2147483647 w 375"/>
                <a:gd name="T75" fmla="*/ 2147483647 h 165"/>
                <a:gd name="T76" fmla="*/ 2147483647 w 375"/>
                <a:gd name="T77" fmla="*/ 2147483647 h 165"/>
                <a:gd name="T78" fmla="*/ 2147483647 w 375"/>
                <a:gd name="T79" fmla="*/ 2147483647 h 165"/>
                <a:gd name="T80" fmla="*/ 2147483647 w 375"/>
                <a:gd name="T81" fmla="*/ 2147483647 h 165"/>
                <a:gd name="T82" fmla="*/ 2147483647 w 375"/>
                <a:gd name="T83" fmla="*/ 2147483647 h 165"/>
                <a:gd name="T84" fmla="*/ 2147483647 w 375"/>
                <a:gd name="T85" fmla="*/ 2147483647 h 165"/>
                <a:gd name="T86" fmla="*/ 2147483647 w 375"/>
                <a:gd name="T87" fmla="*/ 2147483647 h 165"/>
                <a:gd name="T88" fmla="*/ 2147483647 w 375"/>
                <a:gd name="T89" fmla="*/ 0 h 165"/>
                <a:gd name="T90" fmla="*/ 2147483647 w 375"/>
                <a:gd name="T91" fmla="*/ 2147483647 h 165"/>
                <a:gd name="T92" fmla="*/ 2147483647 w 375"/>
                <a:gd name="T93" fmla="*/ 2147483647 h 165"/>
                <a:gd name="T94" fmla="*/ 2147483647 w 375"/>
                <a:gd name="T95" fmla="*/ 2147483647 h 165"/>
                <a:gd name="T96" fmla="*/ 2147483647 w 375"/>
                <a:gd name="T97" fmla="*/ 2147483647 h 1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165"/>
                <a:gd name="T149" fmla="*/ 375 w 375"/>
                <a:gd name="T150" fmla="*/ 165 h 1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165">
                  <a:moveTo>
                    <a:pt x="339" y="43"/>
                  </a:moveTo>
                  <a:lnTo>
                    <a:pt x="338" y="56"/>
                  </a:lnTo>
                  <a:lnTo>
                    <a:pt x="338" y="66"/>
                  </a:lnTo>
                  <a:lnTo>
                    <a:pt x="340" y="75"/>
                  </a:lnTo>
                  <a:lnTo>
                    <a:pt x="344" y="82"/>
                  </a:lnTo>
                  <a:lnTo>
                    <a:pt x="348" y="89"/>
                  </a:lnTo>
                  <a:lnTo>
                    <a:pt x="352" y="95"/>
                  </a:lnTo>
                  <a:lnTo>
                    <a:pt x="357" y="101"/>
                  </a:lnTo>
                  <a:lnTo>
                    <a:pt x="362" y="106"/>
                  </a:lnTo>
                  <a:lnTo>
                    <a:pt x="366" y="111"/>
                  </a:lnTo>
                  <a:lnTo>
                    <a:pt x="370" y="117"/>
                  </a:lnTo>
                  <a:lnTo>
                    <a:pt x="373" y="123"/>
                  </a:lnTo>
                  <a:lnTo>
                    <a:pt x="374" y="129"/>
                  </a:lnTo>
                  <a:lnTo>
                    <a:pt x="374" y="137"/>
                  </a:lnTo>
                  <a:lnTo>
                    <a:pt x="373" y="145"/>
                  </a:lnTo>
                  <a:lnTo>
                    <a:pt x="368" y="154"/>
                  </a:lnTo>
                  <a:lnTo>
                    <a:pt x="362" y="164"/>
                  </a:lnTo>
                  <a:lnTo>
                    <a:pt x="353" y="164"/>
                  </a:lnTo>
                  <a:lnTo>
                    <a:pt x="345" y="162"/>
                  </a:lnTo>
                  <a:lnTo>
                    <a:pt x="336" y="160"/>
                  </a:lnTo>
                  <a:lnTo>
                    <a:pt x="328" y="155"/>
                  </a:lnTo>
                  <a:lnTo>
                    <a:pt x="320" y="152"/>
                  </a:lnTo>
                  <a:lnTo>
                    <a:pt x="313" y="147"/>
                  </a:lnTo>
                  <a:lnTo>
                    <a:pt x="305" y="141"/>
                  </a:lnTo>
                  <a:lnTo>
                    <a:pt x="298" y="135"/>
                  </a:lnTo>
                  <a:lnTo>
                    <a:pt x="290" y="131"/>
                  </a:lnTo>
                  <a:lnTo>
                    <a:pt x="283" y="124"/>
                  </a:lnTo>
                  <a:lnTo>
                    <a:pt x="276" y="118"/>
                  </a:lnTo>
                  <a:lnTo>
                    <a:pt x="270" y="113"/>
                  </a:lnTo>
                  <a:lnTo>
                    <a:pt x="263" y="108"/>
                  </a:lnTo>
                  <a:lnTo>
                    <a:pt x="258" y="102"/>
                  </a:lnTo>
                  <a:lnTo>
                    <a:pt x="252" y="97"/>
                  </a:lnTo>
                  <a:lnTo>
                    <a:pt x="247" y="91"/>
                  </a:lnTo>
                  <a:lnTo>
                    <a:pt x="235" y="99"/>
                  </a:lnTo>
                  <a:lnTo>
                    <a:pt x="223" y="104"/>
                  </a:lnTo>
                  <a:lnTo>
                    <a:pt x="212" y="107"/>
                  </a:lnTo>
                  <a:lnTo>
                    <a:pt x="200" y="107"/>
                  </a:lnTo>
                  <a:lnTo>
                    <a:pt x="188" y="107"/>
                  </a:lnTo>
                  <a:lnTo>
                    <a:pt x="177" y="105"/>
                  </a:lnTo>
                  <a:lnTo>
                    <a:pt x="165" y="102"/>
                  </a:lnTo>
                  <a:lnTo>
                    <a:pt x="154" y="98"/>
                  </a:lnTo>
                  <a:lnTo>
                    <a:pt x="142" y="96"/>
                  </a:lnTo>
                  <a:lnTo>
                    <a:pt x="131" y="93"/>
                  </a:lnTo>
                  <a:lnTo>
                    <a:pt x="119" y="91"/>
                  </a:lnTo>
                  <a:lnTo>
                    <a:pt x="108" y="89"/>
                  </a:lnTo>
                  <a:lnTo>
                    <a:pt x="96" y="91"/>
                  </a:lnTo>
                  <a:lnTo>
                    <a:pt x="84" y="93"/>
                  </a:lnTo>
                  <a:lnTo>
                    <a:pt x="73" y="97"/>
                  </a:lnTo>
                  <a:lnTo>
                    <a:pt x="62" y="104"/>
                  </a:lnTo>
                  <a:lnTo>
                    <a:pt x="57" y="102"/>
                  </a:lnTo>
                  <a:lnTo>
                    <a:pt x="53" y="99"/>
                  </a:lnTo>
                  <a:lnTo>
                    <a:pt x="50" y="95"/>
                  </a:lnTo>
                  <a:lnTo>
                    <a:pt x="47" y="90"/>
                  </a:lnTo>
                  <a:lnTo>
                    <a:pt x="43" y="86"/>
                  </a:lnTo>
                  <a:lnTo>
                    <a:pt x="41" y="80"/>
                  </a:lnTo>
                  <a:lnTo>
                    <a:pt x="37" y="77"/>
                  </a:lnTo>
                  <a:lnTo>
                    <a:pt x="35" y="71"/>
                  </a:lnTo>
                  <a:lnTo>
                    <a:pt x="31" y="68"/>
                  </a:lnTo>
                  <a:lnTo>
                    <a:pt x="28" y="64"/>
                  </a:lnTo>
                  <a:lnTo>
                    <a:pt x="24" y="61"/>
                  </a:lnTo>
                  <a:lnTo>
                    <a:pt x="22" y="58"/>
                  </a:lnTo>
                  <a:lnTo>
                    <a:pt x="18" y="57"/>
                  </a:lnTo>
                  <a:lnTo>
                    <a:pt x="14" y="56"/>
                  </a:lnTo>
                  <a:lnTo>
                    <a:pt x="9" y="57"/>
                  </a:lnTo>
                  <a:lnTo>
                    <a:pt x="6" y="58"/>
                  </a:lnTo>
                  <a:lnTo>
                    <a:pt x="2" y="51"/>
                  </a:lnTo>
                  <a:lnTo>
                    <a:pt x="0" y="45"/>
                  </a:lnTo>
                  <a:lnTo>
                    <a:pt x="0" y="41"/>
                  </a:lnTo>
                  <a:lnTo>
                    <a:pt x="2" y="35"/>
                  </a:lnTo>
                  <a:lnTo>
                    <a:pt x="3" y="32"/>
                  </a:lnTo>
                  <a:lnTo>
                    <a:pt x="6" y="28"/>
                  </a:lnTo>
                  <a:lnTo>
                    <a:pt x="10" y="26"/>
                  </a:lnTo>
                  <a:lnTo>
                    <a:pt x="15" y="22"/>
                  </a:lnTo>
                  <a:lnTo>
                    <a:pt x="19" y="21"/>
                  </a:lnTo>
                  <a:lnTo>
                    <a:pt x="22" y="19"/>
                  </a:lnTo>
                  <a:lnTo>
                    <a:pt x="26" y="17"/>
                  </a:lnTo>
                  <a:lnTo>
                    <a:pt x="31" y="14"/>
                  </a:lnTo>
                  <a:lnTo>
                    <a:pt x="33" y="13"/>
                  </a:lnTo>
                  <a:lnTo>
                    <a:pt x="37" y="10"/>
                  </a:lnTo>
                  <a:lnTo>
                    <a:pt x="38" y="5"/>
                  </a:lnTo>
                  <a:lnTo>
                    <a:pt x="40" y="1"/>
                  </a:lnTo>
                  <a:lnTo>
                    <a:pt x="61" y="7"/>
                  </a:lnTo>
                  <a:lnTo>
                    <a:pt x="82" y="10"/>
                  </a:lnTo>
                  <a:lnTo>
                    <a:pt x="103" y="10"/>
                  </a:lnTo>
                  <a:lnTo>
                    <a:pt x="123" y="10"/>
                  </a:lnTo>
                  <a:lnTo>
                    <a:pt x="141" y="8"/>
                  </a:lnTo>
                  <a:lnTo>
                    <a:pt x="160" y="6"/>
                  </a:lnTo>
                  <a:lnTo>
                    <a:pt x="178" y="4"/>
                  </a:lnTo>
                  <a:lnTo>
                    <a:pt x="196" y="1"/>
                  </a:lnTo>
                  <a:lnTo>
                    <a:pt x="213" y="0"/>
                  </a:lnTo>
                  <a:lnTo>
                    <a:pt x="231" y="0"/>
                  </a:lnTo>
                  <a:lnTo>
                    <a:pt x="248" y="1"/>
                  </a:lnTo>
                  <a:lnTo>
                    <a:pt x="265" y="4"/>
                  </a:lnTo>
                  <a:lnTo>
                    <a:pt x="283" y="10"/>
                  </a:lnTo>
                  <a:lnTo>
                    <a:pt x="300" y="17"/>
                  </a:lnTo>
                  <a:lnTo>
                    <a:pt x="319" y="29"/>
                  </a:lnTo>
                  <a:lnTo>
                    <a:pt x="339" y="43"/>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2" name="Freeform 101"/>
            <p:cNvSpPr>
              <a:spLocks/>
            </p:cNvSpPr>
            <p:nvPr/>
          </p:nvSpPr>
          <p:spPr bwMode="auto">
            <a:xfrm>
              <a:off x="7489627" y="3128168"/>
              <a:ext cx="220663" cy="134938"/>
            </a:xfrm>
            <a:custGeom>
              <a:avLst/>
              <a:gdLst>
                <a:gd name="T0" fmla="*/ 2147483647 w 171"/>
                <a:gd name="T1" fmla="*/ 2147483647 h 131"/>
                <a:gd name="T2" fmla="*/ 2147483647 w 171"/>
                <a:gd name="T3" fmla="*/ 2147483647 h 131"/>
                <a:gd name="T4" fmla="*/ 2147483647 w 171"/>
                <a:gd name="T5" fmla="*/ 2147483647 h 131"/>
                <a:gd name="T6" fmla="*/ 2147483647 w 171"/>
                <a:gd name="T7" fmla="*/ 2147483647 h 131"/>
                <a:gd name="T8" fmla="*/ 2147483647 w 171"/>
                <a:gd name="T9" fmla="*/ 2147483647 h 131"/>
                <a:gd name="T10" fmla="*/ 2147483647 w 171"/>
                <a:gd name="T11" fmla="*/ 2147483647 h 131"/>
                <a:gd name="T12" fmla="*/ 2147483647 w 171"/>
                <a:gd name="T13" fmla="*/ 2147483647 h 131"/>
                <a:gd name="T14" fmla="*/ 2147483647 w 171"/>
                <a:gd name="T15" fmla="*/ 2147483647 h 131"/>
                <a:gd name="T16" fmla="*/ 2147483647 w 171"/>
                <a:gd name="T17" fmla="*/ 2147483647 h 131"/>
                <a:gd name="T18" fmla="*/ 2147483647 w 171"/>
                <a:gd name="T19" fmla="*/ 2147483647 h 131"/>
                <a:gd name="T20" fmla="*/ 2147483647 w 171"/>
                <a:gd name="T21" fmla="*/ 2147483647 h 131"/>
                <a:gd name="T22" fmla="*/ 2147483647 w 171"/>
                <a:gd name="T23" fmla="*/ 2147483647 h 131"/>
                <a:gd name="T24" fmla="*/ 2147483647 w 171"/>
                <a:gd name="T25" fmla="*/ 2147483647 h 131"/>
                <a:gd name="T26" fmla="*/ 2147483647 w 171"/>
                <a:gd name="T27" fmla="*/ 2147483647 h 131"/>
                <a:gd name="T28" fmla="*/ 2147483647 w 171"/>
                <a:gd name="T29" fmla="*/ 2147483647 h 131"/>
                <a:gd name="T30" fmla="*/ 2147483647 w 171"/>
                <a:gd name="T31" fmla="*/ 2147483647 h 131"/>
                <a:gd name="T32" fmla="*/ 2147483647 w 171"/>
                <a:gd name="T33" fmla="*/ 2147483647 h 131"/>
                <a:gd name="T34" fmla="*/ 2147483647 w 171"/>
                <a:gd name="T35" fmla="*/ 2147483647 h 131"/>
                <a:gd name="T36" fmla="*/ 2147483647 w 171"/>
                <a:gd name="T37" fmla="*/ 2147483647 h 131"/>
                <a:gd name="T38" fmla="*/ 2147483647 w 171"/>
                <a:gd name="T39" fmla="*/ 2147483647 h 131"/>
                <a:gd name="T40" fmla="*/ 2147483647 w 171"/>
                <a:gd name="T41" fmla="*/ 2147483647 h 131"/>
                <a:gd name="T42" fmla="*/ 2147483647 w 171"/>
                <a:gd name="T43" fmla="*/ 2147483647 h 131"/>
                <a:gd name="T44" fmla="*/ 2147483647 w 171"/>
                <a:gd name="T45" fmla="*/ 2147483647 h 131"/>
                <a:gd name="T46" fmla="*/ 2147483647 w 171"/>
                <a:gd name="T47" fmla="*/ 2147483647 h 131"/>
                <a:gd name="T48" fmla="*/ 2147483647 w 171"/>
                <a:gd name="T49" fmla="*/ 2147483647 h 131"/>
                <a:gd name="T50" fmla="*/ 2147483647 w 171"/>
                <a:gd name="T51" fmla="*/ 2147483647 h 131"/>
                <a:gd name="T52" fmla="*/ 2147483647 w 171"/>
                <a:gd name="T53" fmla="*/ 2147483647 h 131"/>
                <a:gd name="T54" fmla="*/ 2147483647 w 171"/>
                <a:gd name="T55" fmla="*/ 2147483647 h 131"/>
                <a:gd name="T56" fmla="*/ 2147483647 w 171"/>
                <a:gd name="T57" fmla="*/ 2147483647 h 131"/>
                <a:gd name="T58" fmla="*/ 2147483647 w 171"/>
                <a:gd name="T59" fmla="*/ 2147483647 h 131"/>
                <a:gd name="T60" fmla="*/ 2147483647 w 171"/>
                <a:gd name="T61" fmla="*/ 2147483647 h 131"/>
                <a:gd name="T62" fmla="*/ 2147483647 w 171"/>
                <a:gd name="T63" fmla="*/ 2147483647 h 131"/>
                <a:gd name="T64" fmla="*/ 0 w 171"/>
                <a:gd name="T65" fmla="*/ 2147483647 h 131"/>
                <a:gd name="T66" fmla="*/ 2147483647 w 171"/>
                <a:gd name="T67" fmla="*/ 2147483647 h 131"/>
                <a:gd name="T68" fmla="*/ 2147483647 w 171"/>
                <a:gd name="T69" fmla="*/ 2147483647 h 131"/>
                <a:gd name="T70" fmla="*/ 2147483647 w 171"/>
                <a:gd name="T71" fmla="*/ 2147483647 h 131"/>
                <a:gd name="T72" fmla="*/ 2147483647 w 171"/>
                <a:gd name="T73" fmla="*/ 2147483647 h 131"/>
                <a:gd name="T74" fmla="*/ 2147483647 w 171"/>
                <a:gd name="T75" fmla="*/ 2147483647 h 131"/>
                <a:gd name="T76" fmla="*/ 2147483647 w 171"/>
                <a:gd name="T77" fmla="*/ 2147483647 h 131"/>
                <a:gd name="T78" fmla="*/ 2147483647 w 171"/>
                <a:gd name="T79" fmla="*/ 2147483647 h 131"/>
                <a:gd name="T80" fmla="*/ 2147483647 w 171"/>
                <a:gd name="T81" fmla="*/ 0 h 131"/>
                <a:gd name="T82" fmla="*/ 2147483647 w 171"/>
                <a:gd name="T83" fmla="*/ 2147483647 h 131"/>
                <a:gd name="T84" fmla="*/ 2147483647 w 171"/>
                <a:gd name="T85" fmla="*/ 2147483647 h 131"/>
                <a:gd name="T86" fmla="*/ 2147483647 w 171"/>
                <a:gd name="T87" fmla="*/ 2147483647 h 131"/>
                <a:gd name="T88" fmla="*/ 2147483647 w 171"/>
                <a:gd name="T89" fmla="*/ 2147483647 h 131"/>
                <a:gd name="T90" fmla="*/ 2147483647 w 171"/>
                <a:gd name="T91" fmla="*/ 2147483647 h 131"/>
                <a:gd name="T92" fmla="*/ 2147483647 w 171"/>
                <a:gd name="T93" fmla="*/ 2147483647 h 131"/>
                <a:gd name="T94" fmla="*/ 2147483647 w 171"/>
                <a:gd name="T95" fmla="*/ 2147483647 h 131"/>
                <a:gd name="T96" fmla="*/ 2147483647 w 171"/>
                <a:gd name="T97" fmla="*/ 2147483647 h 131"/>
                <a:gd name="T98" fmla="*/ 2147483647 w 171"/>
                <a:gd name="T99" fmla="*/ 2147483647 h 131"/>
                <a:gd name="T100" fmla="*/ 2147483647 w 171"/>
                <a:gd name="T101" fmla="*/ 2147483647 h 1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1"/>
                <a:gd name="T154" fmla="*/ 0 h 131"/>
                <a:gd name="T155" fmla="*/ 171 w 171"/>
                <a:gd name="T156" fmla="*/ 131 h 1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1" h="131">
                  <a:moveTo>
                    <a:pt x="170" y="62"/>
                  </a:moveTo>
                  <a:lnTo>
                    <a:pt x="170" y="70"/>
                  </a:lnTo>
                  <a:lnTo>
                    <a:pt x="170" y="76"/>
                  </a:lnTo>
                  <a:lnTo>
                    <a:pt x="169" y="82"/>
                  </a:lnTo>
                  <a:lnTo>
                    <a:pt x="167" y="86"/>
                  </a:lnTo>
                  <a:lnTo>
                    <a:pt x="163" y="91"/>
                  </a:lnTo>
                  <a:lnTo>
                    <a:pt x="160" y="95"/>
                  </a:lnTo>
                  <a:lnTo>
                    <a:pt x="156" y="98"/>
                  </a:lnTo>
                  <a:lnTo>
                    <a:pt x="152" y="101"/>
                  </a:lnTo>
                  <a:lnTo>
                    <a:pt x="146" y="105"/>
                  </a:lnTo>
                  <a:lnTo>
                    <a:pt x="141" y="106"/>
                  </a:lnTo>
                  <a:lnTo>
                    <a:pt x="135" y="109"/>
                  </a:lnTo>
                  <a:lnTo>
                    <a:pt x="131" y="111"/>
                  </a:lnTo>
                  <a:lnTo>
                    <a:pt x="126" y="115"/>
                  </a:lnTo>
                  <a:lnTo>
                    <a:pt x="121" y="117"/>
                  </a:lnTo>
                  <a:lnTo>
                    <a:pt x="118" y="120"/>
                  </a:lnTo>
                  <a:lnTo>
                    <a:pt x="115" y="122"/>
                  </a:lnTo>
                  <a:lnTo>
                    <a:pt x="102" y="127"/>
                  </a:lnTo>
                  <a:lnTo>
                    <a:pt x="91" y="129"/>
                  </a:lnTo>
                  <a:lnTo>
                    <a:pt x="81" y="130"/>
                  </a:lnTo>
                  <a:lnTo>
                    <a:pt x="72" y="127"/>
                  </a:lnTo>
                  <a:lnTo>
                    <a:pt x="63" y="125"/>
                  </a:lnTo>
                  <a:lnTo>
                    <a:pt x="56" y="120"/>
                  </a:lnTo>
                  <a:lnTo>
                    <a:pt x="49" y="115"/>
                  </a:lnTo>
                  <a:lnTo>
                    <a:pt x="43" y="107"/>
                  </a:lnTo>
                  <a:lnTo>
                    <a:pt x="37" y="100"/>
                  </a:lnTo>
                  <a:lnTo>
                    <a:pt x="30" y="91"/>
                  </a:lnTo>
                  <a:lnTo>
                    <a:pt x="25" y="82"/>
                  </a:lnTo>
                  <a:lnTo>
                    <a:pt x="20" y="72"/>
                  </a:lnTo>
                  <a:lnTo>
                    <a:pt x="14" y="62"/>
                  </a:lnTo>
                  <a:lnTo>
                    <a:pt x="9" y="53"/>
                  </a:lnTo>
                  <a:lnTo>
                    <a:pt x="3" y="43"/>
                  </a:lnTo>
                  <a:lnTo>
                    <a:pt x="0" y="31"/>
                  </a:lnTo>
                  <a:lnTo>
                    <a:pt x="4" y="22"/>
                  </a:lnTo>
                  <a:lnTo>
                    <a:pt x="10" y="15"/>
                  </a:lnTo>
                  <a:lnTo>
                    <a:pt x="17" y="10"/>
                  </a:lnTo>
                  <a:lnTo>
                    <a:pt x="25" y="5"/>
                  </a:lnTo>
                  <a:lnTo>
                    <a:pt x="34" y="3"/>
                  </a:lnTo>
                  <a:lnTo>
                    <a:pt x="44" y="1"/>
                  </a:lnTo>
                  <a:lnTo>
                    <a:pt x="53" y="1"/>
                  </a:lnTo>
                  <a:lnTo>
                    <a:pt x="64" y="0"/>
                  </a:lnTo>
                  <a:lnTo>
                    <a:pt x="74" y="2"/>
                  </a:lnTo>
                  <a:lnTo>
                    <a:pt x="85" y="2"/>
                  </a:lnTo>
                  <a:lnTo>
                    <a:pt x="96" y="4"/>
                  </a:lnTo>
                  <a:lnTo>
                    <a:pt x="107" y="4"/>
                  </a:lnTo>
                  <a:lnTo>
                    <a:pt x="117" y="4"/>
                  </a:lnTo>
                  <a:lnTo>
                    <a:pt x="127" y="4"/>
                  </a:lnTo>
                  <a:lnTo>
                    <a:pt x="137" y="4"/>
                  </a:lnTo>
                  <a:lnTo>
                    <a:pt x="148" y="1"/>
                  </a:lnTo>
                  <a:lnTo>
                    <a:pt x="170" y="62"/>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3" name="Freeform 102"/>
            <p:cNvSpPr>
              <a:spLocks/>
            </p:cNvSpPr>
            <p:nvPr/>
          </p:nvSpPr>
          <p:spPr bwMode="auto">
            <a:xfrm>
              <a:off x="5860852" y="3178968"/>
              <a:ext cx="30163" cy="44450"/>
            </a:xfrm>
            <a:custGeom>
              <a:avLst/>
              <a:gdLst>
                <a:gd name="T0" fmla="*/ 0 w 24"/>
                <a:gd name="T1" fmla="*/ 2147483647 h 43"/>
                <a:gd name="T2" fmla="*/ 2147483647 w 24"/>
                <a:gd name="T3" fmla="*/ 0 h 43"/>
                <a:gd name="T4" fmla="*/ 0 w 24"/>
                <a:gd name="T5" fmla="*/ 2147483647 h 43"/>
                <a:gd name="T6" fmla="*/ 0 w 24"/>
                <a:gd name="T7" fmla="*/ 2147483647 h 43"/>
                <a:gd name="T8" fmla="*/ 0 60000 65536"/>
                <a:gd name="T9" fmla="*/ 0 60000 65536"/>
                <a:gd name="T10" fmla="*/ 0 60000 65536"/>
                <a:gd name="T11" fmla="*/ 0 60000 65536"/>
                <a:gd name="T12" fmla="*/ 0 w 24"/>
                <a:gd name="T13" fmla="*/ 0 h 43"/>
                <a:gd name="T14" fmla="*/ 24 w 24"/>
                <a:gd name="T15" fmla="*/ 43 h 43"/>
              </a:gdLst>
              <a:ahLst/>
              <a:cxnLst>
                <a:cxn ang="T8">
                  <a:pos x="T0" y="T1"/>
                </a:cxn>
                <a:cxn ang="T9">
                  <a:pos x="T2" y="T3"/>
                </a:cxn>
                <a:cxn ang="T10">
                  <a:pos x="T4" y="T5"/>
                </a:cxn>
                <a:cxn ang="T11">
                  <a:pos x="T6" y="T7"/>
                </a:cxn>
              </a:cxnLst>
              <a:rect l="T12" t="T13" r="T14" b="T15"/>
              <a:pathLst>
                <a:path w="24" h="43">
                  <a:moveTo>
                    <a:pt x="0" y="42"/>
                  </a:moveTo>
                  <a:lnTo>
                    <a:pt x="23" y="0"/>
                  </a:lnTo>
                  <a:lnTo>
                    <a:pt x="0" y="42"/>
                  </a:lnTo>
                </a:path>
              </a:pathLst>
            </a:custGeom>
            <a:solidFill>
              <a:srgbClr val="0080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4" name="Freeform 103"/>
            <p:cNvSpPr>
              <a:spLocks/>
            </p:cNvSpPr>
            <p:nvPr/>
          </p:nvSpPr>
          <p:spPr bwMode="auto">
            <a:xfrm>
              <a:off x="6962577" y="3361531"/>
              <a:ext cx="79375" cy="201612"/>
            </a:xfrm>
            <a:custGeom>
              <a:avLst/>
              <a:gdLst>
                <a:gd name="T0" fmla="*/ 2147483647 w 62"/>
                <a:gd name="T1" fmla="*/ 2147483647 h 196"/>
                <a:gd name="T2" fmla="*/ 2147483647 w 62"/>
                <a:gd name="T3" fmla="*/ 2147483647 h 196"/>
                <a:gd name="T4" fmla="*/ 2147483647 w 62"/>
                <a:gd name="T5" fmla="*/ 2147483647 h 196"/>
                <a:gd name="T6" fmla="*/ 2147483647 w 62"/>
                <a:gd name="T7" fmla="*/ 2147483647 h 196"/>
                <a:gd name="T8" fmla="*/ 2147483647 w 62"/>
                <a:gd name="T9" fmla="*/ 2147483647 h 196"/>
                <a:gd name="T10" fmla="*/ 2147483647 w 62"/>
                <a:gd name="T11" fmla="*/ 2147483647 h 196"/>
                <a:gd name="T12" fmla="*/ 2147483647 w 62"/>
                <a:gd name="T13" fmla="*/ 2147483647 h 196"/>
                <a:gd name="T14" fmla="*/ 2147483647 w 62"/>
                <a:gd name="T15" fmla="*/ 2147483647 h 196"/>
                <a:gd name="T16" fmla="*/ 2147483647 w 62"/>
                <a:gd name="T17" fmla="*/ 2147483647 h 196"/>
                <a:gd name="T18" fmla="*/ 2147483647 w 62"/>
                <a:gd name="T19" fmla="*/ 2147483647 h 196"/>
                <a:gd name="T20" fmla="*/ 2147483647 w 62"/>
                <a:gd name="T21" fmla="*/ 2147483647 h 196"/>
                <a:gd name="T22" fmla="*/ 2147483647 w 62"/>
                <a:gd name="T23" fmla="*/ 2147483647 h 196"/>
                <a:gd name="T24" fmla="*/ 2147483647 w 62"/>
                <a:gd name="T25" fmla="*/ 2147483647 h 196"/>
                <a:gd name="T26" fmla="*/ 2147483647 w 62"/>
                <a:gd name="T27" fmla="*/ 2147483647 h 196"/>
                <a:gd name="T28" fmla="*/ 2147483647 w 62"/>
                <a:gd name="T29" fmla="*/ 2147483647 h 196"/>
                <a:gd name="T30" fmla="*/ 2147483647 w 62"/>
                <a:gd name="T31" fmla="*/ 2147483647 h 196"/>
                <a:gd name="T32" fmla="*/ 2147483647 w 62"/>
                <a:gd name="T33" fmla="*/ 2147483647 h 196"/>
                <a:gd name="T34" fmla="*/ 2147483647 w 62"/>
                <a:gd name="T35" fmla="*/ 2147483647 h 196"/>
                <a:gd name="T36" fmla="*/ 2147483647 w 62"/>
                <a:gd name="T37" fmla="*/ 2147483647 h 196"/>
                <a:gd name="T38" fmla="*/ 2147483647 w 62"/>
                <a:gd name="T39" fmla="*/ 2147483647 h 196"/>
                <a:gd name="T40" fmla="*/ 2147483647 w 62"/>
                <a:gd name="T41" fmla="*/ 2147483647 h 196"/>
                <a:gd name="T42" fmla="*/ 2147483647 w 62"/>
                <a:gd name="T43" fmla="*/ 2147483647 h 196"/>
                <a:gd name="T44" fmla="*/ 2147483647 w 62"/>
                <a:gd name="T45" fmla="*/ 2147483647 h 196"/>
                <a:gd name="T46" fmla="*/ 2147483647 w 62"/>
                <a:gd name="T47" fmla="*/ 2147483647 h 196"/>
                <a:gd name="T48" fmla="*/ 2147483647 w 62"/>
                <a:gd name="T49" fmla="*/ 2147483647 h 196"/>
                <a:gd name="T50" fmla="*/ 2147483647 w 62"/>
                <a:gd name="T51" fmla="*/ 2147483647 h 196"/>
                <a:gd name="T52" fmla="*/ 0 w 62"/>
                <a:gd name="T53" fmla="*/ 2147483647 h 196"/>
                <a:gd name="T54" fmla="*/ 0 w 62"/>
                <a:gd name="T55" fmla="*/ 2147483647 h 196"/>
                <a:gd name="T56" fmla="*/ 2147483647 w 62"/>
                <a:gd name="T57" fmla="*/ 2147483647 h 196"/>
                <a:gd name="T58" fmla="*/ 2147483647 w 62"/>
                <a:gd name="T59" fmla="*/ 2147483647 h 196"/>
                <a:gd name="T60" fmla="*/ 2147483647 w 62"/>
                <a:gd name="T61" fmla="*/ 2147483647 h 196"/>
                <a:gd name="T62" fmla="*/ 2147483647 w 62"/>
                <a:gd name="T63" fmla="*/ 2147483647 h 196"/>
                <a:gd name="T64" fmla="*/ 2147483647 w 62"/>
                <a:gd name="T65" fmla="*/ 2147483647 h 196"/>
                <a:gd name="T66" fmla="*/ 2147483647 w 62"/>
                <a:gd name="T67" fmla="*/ 0 h 19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
                <a:gd name="T103" fmla="*/ 0 h 196"/>
                <a:gd name="T104" fmla="*/ 62 w 62"/>
                <a:gd name="T105" fmla="*/ 196 h 19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 h="196">
                  <a:moveTo>
                    <a:pt x="59" y="0"/>
                  </a:moveTo>
                  <a:lnTo>
                    <a:pt x="59" y="7"/>
                  </a:lnTo>
                  <a:lnTo>
                    <a:pt x="59" y="14"/>
                  </a:lnTo>
                  <a:lnTo>
                    <a:pt x="59" y="21"/>
                  </a:lnTo>
                  <a:lnTo>
                    <a:pt x="59" y="27"/>
                  </a:lnTo>
                  <a:lnTo>
                    <a:pt x="58" y="35"/>
                  </a:lnTo>
                  <a:lnTo>
                    <a:pt x="58" y="41"/>
                  </a:lnTo>
                  <a:lnTo>
                    <a:pt x="58" y="46"/>
                  </a:lnTo>
                  <a:lnTo>
                    <a:pt x="58" y="52"/>
                  </a:lnTo>
                  <a:lnTo>
                    <a:pt x="56" y="58"/>
                  </a:lnTo>
                  <a:lnTo>
                    <a:pt x="55" y="64"/>
                  </a:lnTo>
                  <a:lnTo>
                    <a:pt x="53" y="70"/>
                  </a:lnTo>
                  <a:lnTo>
                    <a:pt x="51" y="74"/>
                  </a:lnTo>
                  <a:lnTo>
                    <a:pt x="48" y="79"/>
                  </a:lnTo>
                  <a:lnTo>
                    <a:pt x="45" y="83"/>
                  </a:lnTo>
                  <a:lnTo>
                    <a:pt x="41" y="87"/>
                  </a:lnTo>
                  <a:lnTo>
                    <a:pt x="37" y="90"/>
                  </a:lnTo>
                  <a:lnTo>
                    <a:pt x="39" y="94"/>
                  </a:lnTo>
                  <a:lnTo>
                    <a:pt x="41" y="98"/>
                  </a:lnTo>
                  <a:lnTo>
                    <a:pt x="43" y="102"/>
                  </a:lnTo>
                  <a:lnTo>
                    <a:pt x="46" y="104"/>
                  </a:lnTo>
                  <a:lnTo>
                    <a:pt x="49" y="108"/>
                  </a:lnTo>
                  <a:lnTo>
                    <a:pt x="50" y="111"/>
                  </a:lnTo>
                  <a:lnTo>
                    <a:pt x="52" y="116"/>
                  </a:lnTo>
                  <a:lnTo>
                    <a:pt x="56" y="117"/>
                  </a:lnTo>
                  <a:lnTo>
                    <a:pt x="56" y="122"/>
                  </a:lnTo>
                  <a:lnTo>
                    <a:pt x="58" y="126"/>
                  </a:lnTo>
                  <a:lnTo>
                    <a:pt x="59" y="130"/>
                  </a:lnTo>
                  <a:lnTo>
                    <a:pt x="61" y="133"/>
                  </a:lnTo>
                  <a:lnTo>
                    <a:pt x="60" y="139"/>
                  </a:lnTo>
                  <a:lnTo>
                    <a:pt x="60" y="142"/>
                  </a:lnTo>
                  <a:lnTo>
                    <a:pt x="59" y="147"/>
                  </a:lnTo>
                  <a:lnTo>
                    <a:pt x="59" y="151"/>
                  </a:lnTo>
                  <a:lnTo>
                    <a:pt x="56" y="151"/>
                  </a:lnTo>
                  <a:lnTo>
                    <a:pt x="54" y="151"/>
                  </a:lnTo>
                  <a:lnTo>
                    <a:pt x="51" y="151"/>
                  </a:lnTo>
                  <a:lnTo>
                    <a:pt x="50" y="151"/>
                  </a:lnTo>
                  <a:lnTo>
                    <a:pt x="46" y="152"/>
                  </a:lnTo>
                  <a:lnTo>
                    <a:pt x="44" y="152"/>
                  </a:lnTo>
                  <a:lnTo>
                    <a:pt x="42" y="152"/>
                  </a:lnTo>
                  <a:lnTo>
                    <a:pt x="40" y="152"/>
                  </a:lnTo>
                  <a:lnTo>
                    <a:pt x="37" y="154"/>
                  </a:lnTo>
                  <a:lnTo>
                    <a:pt x="35" y="154"/>
                  </a:lnTo>
                  <a:lnTo>
                    <a:pt x="33" y="155"/>
                  </a:lnTo>
                  <a:lnTo>
                    <a:pt x="31" y="155"/>
                  </a:lnTo>
                  <a:lnTo>
                    <a:pt x="29" y="157"/>
                  </a:lnTo>
                  <a:lnTo>
                    <a:pt x="27" y="159"/>
                  </a:lnTo>
                  <a:lnTo>
                    <a:pt x="25" y="162"/>
                  </a:lnTo>
                  <a:lnTo>
                    <a:pt x="25" y="164"/>
                  </a:lnTo>
                  <a:lnTo>
                    <a:pt x="25" y="195"/>
                  </a:lnTo>
                  <a:lnTo>
                    <a:pt x="2" y="195"/>
                  </a:lnTo>
                  <a:lnTo>
                    <a:pt x="1" y="182"/>
                  </a:lnTo>
                  <a:lnTo>
                    <a:pt x="1" y="167"/>
                  </a:lnTo>
                  <a:lnTo>
                    <a:pt x="0" y="152"/>
                  </a:lnTo>
                  <a:lnTo>
                    <a:pt x="0" y="135"/>
                  </a:lnTo>
                  <a:lnTo>
                    <a:pt x="0" y="119"/>
                  </a:lnTo>
                  <a:lnTo>
                    <a:pt x="0" y="102"/>
                  </a:lnTo>
                  <a:lnTo>
                    <a:pt x="1" y="86"/>
                  </a:lnTo>
                  <a:lnTo>
                    <a:pt x="3" y="70"/>
                  </a:lnTo>
                  <a:lnTo>
                    <a:pt x="5" y="56"/>
                  </a:lnTo>
                  <a:lnTo>
                    <a:pt x="8" y="42"/>
                  </a:lnTo>
                  <a:lnTo>
                    <a:pt x="12" y="30"/>
                  </a:lnTo>
                  <a:lnTo>
                    <a:pt x="19" y="19"/>
                  </a:lnTo>
                  <a:lnTo>
                    <a:pt x="25" y="11"/>
                  </a:lnTo>
                  <a:lnTo>
                    <a:pt x="34" y="4"/>
                  </a:lnTo>
                  <a:lnTo>
                    <a:pt x="45" y="1"/>
                  </a:lnTo>
                  <a:lnTo>
                    <a:pt x="59" y="0"/>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5" name="Freeform 104"/>
            <p:cNvSpPr>
              <a:spLocks/>
            </p:cNvSpPr>
            <p:nvPr/>
          </p:nvSpPr>
          <p:spPr bwMode="auto">
            <a:xfrm>
              <a:off x="6875265" y="3405981"/>
              <a:ext cx="60325" cy="111125"/>
            </a:xfrm>
            <a:custGeom>
              <a:avLst/>
              <a:gdLst>
                <a:gd name="T0" fmla="*/ 2147483647 w 46"/>
                <a:gd name="T1" fmla="*/ 2147483647 h 108"/>
                <a:gd name="T2" fmla="*/ 0 w 46"/>
                <a:gd name="T3" fmla="*/ 2147483647 h 108"/>
                <a:gd name="T4" fmla="*/ 2147483647 w 46"/>
                <a:gd name="T5" fmla="*/ 0 h 108"/>
                <a:gd name="T6" fmla="*/ 2147483647 w 46"/>
                <a:gd name="T7" fmla="*/ 0 h 108"/>
                <a:gd name="T8" fmla="*/ 2147483647 w 46"/>
                <a:gd name="T9" fmla="*/ 2147483647 h 108"/>
                <a:gd name="T10" fmla="*/ 2147483647 w 46"/>
                <a:gd name="T11" fmla="*/ 2147483647 h 108"/>
                <a:gd name="T12" fmla="*/ 0 60000 65536"/>
                <a:gd name="T13" fmla="*/ 0 60000 65536"/>
                <a:gd name="T14" fmla="*/ 0 60000 65536"/>
                <a:gd name="T15" fmla="*/ 0 60000 65536"/>
                <a:gd name="T16" fmla="*/ 0 60000 65536"/>
                <a:gd name="T17" fmla="*/ 0 60000 65536"/>
                <a:gd name="T18" fmla="*/ 0 w 46"/>
                <a:gd name="T19" fmla="*/ 0 h 108"/>
                <a:gd name="T20" fmla="*/ 46 w 46"/>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46" h="108">
                  <a:moveTo>
                    <a:pt x="45" y="107"/>
                  </a:moveTo>
                  <a:lnTo>
                    <a:pt x="0" y="107"/>
                  </a:lnTo>
                  <a:lnTo>
                    <a:pt x="12" y="0"/>
                  </a:lnTo>
                  <a:lnTo>
                    <a:pt x="45" y="0"/>
                  </a:lnTo>
                  <a:lnTo>
                    <a:pt x="45" y="107"/>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6" name="Freeform 105"/>
            <p:cNvSpPr>
              <a:spLocks/>
            </p:cNvSpPr>
            <p:nvPr/>
          </p:nvSpPr>
          <p:spPr bwMode="auto">
            <a:xfrm>
              <a:off x="6818115" y="3467893"/>
              <a:ext cx="30162" cy="49213"/>
            </a:xfrm>
            <a:custGeom>
              <a:avLst/>
              <a:gdLst>
                <a:gd name="T0" fmla="*/ 2147483647 w 24"/>
                <a:gd name="T1" fmla="*/ 2147483647 h 49"/>
                <a:gd name="T2" fmla="*/ 0 w 24"/>
                <a:gd name="T3" fmla="*/ 2147483647 h 49"/>
                <a:gd name="T4" fmla="*/ 0 w 24"/>
                <a:gd name="T5" fmla="*/ 0 h 49"/>
                <a:gd name="T6" fmla="*/ 2147483647 w 24"/>
                <a:gd name="T7" fmla="*/ 0 h 49"/>
                <a:gd name="T8" fmla="*/ 2147483647 w 24"/>
                <a:gd name="T9" fmla="*/ 2147483647 h 49"/>
                <a:gd name="T10" fmla="*/ 2147483647 w 24"/>
                <a:gd name="T11" fmla="*/ 2147483647 h 49"/>
                <a:gd name="T12" fmla="*/ 0 60000 65536"/>
                <a:gd name="T13" fmla="*/ 0 60000 65536"/>
                <a:gd name="T14" fmla="*/ 0 60000 65536"/>
                <a:gd name="T15" fmla="*/ 0 60000 65536"/>
                <a:gd name="T16" fmla="*/ 0 60000 65536"/>
                <a:gd name="T17" fmla="*/ 0 60000 65536"/>
                <a:gd name="T18" fmla="*/ 0 w 24"/>
                <a:gd name="T19" fmla="*/ 0 h 49"/>
                <a:gd name="T20" fmla="*/ 24 w 24"/>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24" h="49">
                  <a:moveTo>
                    <a:pt x="23" y="48"/>
                  </a:moveTo>
                  <a:lnTo>
                    <a:pt x="0" y="48"/>
                  </a:lnTo>
                  <a:lnTo>
                    <a:pt x="0" y="0"/>
                  </a:lnTo>
                  <a:lnTo>
                    <a:pt x="23" y="0"/>
                  </a:lnTo>
                  <a:lnTo>
                    <a:pt x="23" y="48"/>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7" name="Freeform 106"/>
            <p:cNvSpPr>
              <a:spLocks/>
            </p:cNvSpPr>
            <p:nvPr/>
          </p:nvSpPr>
          <p:spPr bwMode="auto">
            <a:xfrm>
              <a:off x="8812015" y="3542506"/>
              <a:ext cx="122237" cy="250825"/>
            </a:xfrm>
            <a:custGeom>
              <a:avLst/>
              <a:gdLst>
                <a:gd name="T0" fmla="*/ 2147483647 w 94"/>
                <a:gd name="T1" fmla="*/ 2147483647 h 245"/>
                <a:gd name="T2" fmla="*/ 2147483647 w 94"/>
                <a:gd name="T3" fmla="*/ 2147483647 h 245"/>
                <a:gd name="T4" fmla="*/ 2147483647 w 94"/>
                <a:gd name="T5" fmla="*/ 2147483647 h 245"/>
                <a:gd name="T6" fmla="*/ 2147483647 w 94"/>
                <a:gd name="T7" fmla="*/ 2147483647 h 245"/>
                <a:gd name="T8" fmla="*/ 2147483647 w 94"/>
                <a:gd name="T9" fmla="*/ 2147483647 h 245"/>
                <a:gd name="T10" fmla="*/ 2147483647 w 94"/>
                <a:gd name="T11" fmla="*/ 2147483647 h 245"/>
                <a:gd name="T12" fmla="*/ 2147483647 w 94"/>
                <a:gd name="T13" fmla="*/ 2147483647 h 245"/>
                <a:gd name="T14" fmla="*/ 2147483647 w 94"/>
                <a:gd name="T15" fmla="*/ 2147483647 h 245"/>
                <a:gd name="T16" fmla="*/ 2147483647 w 94"/>
                <a:gd name="T17" fmla="*/ 2147483647 h 245"/>
                <a:gd name="T18" fmla="*/ 2147483647 w 94"/>
                <a:gd name="T19" fmla="*/ 2147483647 h 245"/>
                <a:gd name="T20" fmla="*/ 2147483647 w 94"/>
                <a:gd name="T21" fmla="*/ 2147483647 h 245"/>
                <a:gd name="T22" fmla="*/ 2147483647 w 94"/>
                <a:gd name="T23" fmla="*/ 2147483647 h 245"/>
                <a:gd name="T24" fmla="*/ 2147483647 w 94"/>
                <a:gd name="T25" fmla="*/ 2147483647 h 245"/>
                <a:gd name="T26" fmla="*/ 2147483647 w 94"/>
                <a:gd name="T27" fmla="*/ 2147483647 h 245"/>
                <a:gd name="T28" fmla="*/ 2147483647 w 94"/>
                <a:gd name="T29" fmla="*/ 2147483647 h 245"/>
                <a:gd name="T30" fmla="*/ 2147483647 w 94"/>
                <a:gd name="T31" fmla="*/ 2147483647 h 245"/>
                <a:gd name="T32" fmla="*/ 2147483647 w 94"/>
                <a:gd name="T33" fmla="*/ 2147483647 h 245"/>
                <a:gd name="T34" fmla="*/ 2147483647 w 94"/>
                <a:gd name="T35" fmla="*/ 2147483647 h 245"/>
                <a:gd name="T36" fmla="*/ 2147483647 w 94"/>
                <a:gd name="T37" fmla="*/ 2147483647 h 245"/>
                <a:gd name="T38" fmla="*/ 2147483647 w 94"/>
                <a:gd name="T39" fmla="*/ 2147483647 h 245"/>
                <a:gd name="T40" fmla="*/ 2147483647 w 94"/>
                <a:gd name="T41" fmla="*/ 2147483647 h 245"/>
                <a:gd name="T42" fmla="*/ 2147483647 w 94"/>
                <a:gd name="T43" fmla="*/ 2147483647 h 245"/>
                <a:gd name="T44" fmla="*/ 2147483647 w 94"/>
                <a:gd name="T45" fmla="*/ 2147483647 h 245"/>
                <a:gd name="T46" fmla="*/ 2147483647 w 94"/>
                <a:gd name="T47" fmla="*/ 2147483647 h 245"/>
                <a:gd name="T48" fmla="*/ 2147483647 w 94"/>
                <a:gd name="T49" fmla="*/ 2147483647 h 245"/>
                <a:gd name="T50" fmla="*/ 0 w 94"/>
                <a:gd name="T51" fmla="*/ 2147483647 h 245"/>
                <a:gd name="T52" fmla="*/ 2147483647 w 94"/>
                <a:gd name="T53" fmla="*/ 2147483647 h 245"/>
                <a:gd name="T54" fmla="*/ 2147483647 w 94"/>
                <a:gd name="T55" fmla="*/ 2147483647 h 245"/>
                <a:gd name="T56" fmla="*/ 2147483647 w 94"/>
                <a:gd name="T57" fmla="*/ 2147483647 h 245"/>
                <a:gd name="T58" fmla="*/ 2147483647 w 94"/>
                <a:gd name="T59" fmla="*/ 2147483647 h 245"/>
                <a:gd name="T60" fmla="*/ 2147483647 w 94"/>
                <a:gd name="T61" fmla="*/ 0 h 245"/>
                <a:gd name="T62" fmla="*/ 2147483647 w 94"/>
                <a:gd name="T63" fmla="*/ 2147483647 h 245"/>
                <a:gd name="T64" fmla="*/ 2147483647 w 94"/>
                <a:gd name="T65" fmla="*/ 2147483647 h 2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
                <a:gd name="T100" fmla="*/ 0 h 245"/>
                <a:gd name="T101" fmla="*/ 94 w 94"/>
                <a:gd name="T102" fmla="*/ 245 h 2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 h="245">
                  <a:moveTo>
                    <a:pt x="93" y="77"/>
                  </a:moveTo>
                  <a:lnTo>
                    <a:pt x="82" y="91"/>
                  </a:lnTo>
                  <a:lnTo>
                    <a:pt x="84" y="95"/>
                  </a:lnTo>
                  <a:lnTo>
                    <a:pt x="86" y="97"/>
                  </a:lnTo>
                  <a:lnTo>
                    <a:pt x="88" y="100"/>
                  </a:lnTo>
                  <a:lnTo>
                    <a:pt x="90" y="102"/>
                  </a:lnTo>
                  <a:lnTo>
                    <a:pt x="90" y="106"/>
                  </a:lnTo>
                  <a:lnTo>
                    <a:pt x="91" y="108"/>
                  </a:lnTo>
                  <a:lnTo>
                    <a:pt x="91" y="112"/>
                  </a:lnTo>
                  <a:lnTo>
                    <a:pt x="93" y="114"/>
                  </a:lnTo>
                  <a:lnTo>
                    <a:pt x="93" y="118"/>
                  </a:lnTo>
                  <a:lnTo>
                    <a:pt x="93" y="121"/>
                  </a:lnTo>
                  <a:lnTo>
                    <a:pt x="93" y="125"/>
                  </a:lnTo>
                  <a:lnTo>
                    <a:pt x="93" y="127"/>
                  </a:lnTo>
                  <a:lnTo>
                    <a:pt x="93" y="131"/>
                  </a:lnTo>
                  <a:lnTo>
                    <a:pt x="93" y="133"/>
                  </a:lnTo>
                  <a:lnTo>
                    <a:pt x="93" y="135"/>
                  </a:lnTo>
                  <a:lnTo>
                    <a:pt x="93" y="137"/>
                  </a:lnTo>
                  <a:lnTo>
                    <a:pt x="88" y="144"/>
                  </a:lnTo>
                  <a:lnTo>
                    <a:pt x="84" y="150"/>
                  </a:lnTo>
                  <a:lnTo>
                    <a:pt x="79" y="155"/>
                  </a:lnTo>
                  <a:lnTo>
                    <a:pt x="75" y="161"/>
                  </a:lnTo>
                  <a:lnTo>
                    <a:pt x="69" y="167"/>
                  </a:lnTo>
                  <a:lnTo>
                    <a:pt x="66" y="173"/>
                  </a:lnTo>
                  <a:lnTo>
                    <a:pt x="60" y="179"/>
                  </a:lnTo>
                  <a:lnTo>
                    <a:pt x="57" y="184"/>
                  </a:lnTo>
                  <a:lnTo>
                    <a:pt x="52" y="191"/>
                  </a:lnTo>
                  <a:lnTo>
                    <a:pt x="48" y="196"/>
                  </a:lnTo>
                  <a:lnTo>
                    <a:pt x="46" y="204"/>
                  </a:lnTo>
                  <a:lnTo>
                    <a:pt x="44" y="210"/>
                  </a:lnTo>
                  <a:lnTo>
                    <a:pt x="42" y="217"/>
                  </a:lnTo>
                  <a:lnTo>
                    <a:pt x="43" y="225"/>
                  </a:lnTo>
                  <a:lnTo>
                    <a:pt x="44" y="233"/>
                  </a:lnTo>
                  <a:lnTo>
                    <a:pt x="46" y="241"/>
                  </a:lnTo>
                  <a:lnTo>
                    <a:pt x="43" y="242"/>
                  </a:lnTo>
                  <a:lnTo>
                    <a:pt x="40" y="242"/>
                  </a:lnTo>
                  <a:lnTo>
                    <a:pt x="37" y="242"/>
                  </a:lnTo>
                  <a:lnTo>
                    <a:pt x="35" y="242"/>
                  </a:lnTo>
                  <a:lnTo>
                    <a:pt x="31" y="244"/>
                  </a:lnTo>
                  <a:lnTo>
                    <a:pt x="28" y="244"/>
                  </a:lnTo>
                  <a:lnTo>
                    <a:pt x="23" y="244"/>
                  </a:lnTo>
                  <a:lnTo>
                    <a:pt x="22" y="244"/>
                  </a:lnTo>
                  <a:lnTo>
                    <a:pt x="18" y="244"/>
                  </a:lnTo>
                  <a:lnTo>
                    <a:pt x="15" y="244"/>
                  </a:lnTo>
                  <a:lnTo>
                    <a:pt x="11" y="242"/>
                  </a:lnTo>
                  <a:lnTo>
                    <a:pt x="9" y="241"/>
                  </a:lnTo>
                  <a:lnTo>
                    <a:pt x="6" y="239"/>
                  </a:lnTo>
                  <a:lnTo>
                    <a:pt x="4" y="236"/>
                  </a:lnTo>
                  <a:lnTo>
                    <a:pt x="2" y="232"/>
                  </a:lnTo>
                  <a:lnTo>
                    <a:pt x="1" y="226"/>
                  </a:lnTo>
                  <a:lnTo>
                    <a:pt x="0" y="211"/>
                  </a:lnTo>
                  <a:lnTo>
                    <a:pt x="0" y="191"/>
                  </a:lnTo>
                  <a:lnTo>
                    <a:pt x="1" y="170"/>
                  </a:lnTo>
                  <a:lnTo>
                    <a:pt x="6" y="144"/>
                  </a:lnTo>
                  <a:lnTo>
                    <a:pt x="9" y="119"/>
                  </a:lnTo>
                  <a:lnTo>
                    <a:pt x="14" y="92"/>
                  </a:lnTo>
                  <a:lnTo>
                    <a:pt x="20" y="68"/>
                  </a:lnTo>
                  <a:lnTo>
                    <a:pt x="27" y="45"/>
                  </a:lnTo>
                  <a:lnTo>
                    <a:pt x="33" y="27"/>
                  </a:lnTo>
                  <a:lnTo>
                    <a:pt x="41" y="12"/>
                  </a:lnTo>
                  <a:lnTo>
                    <a:pt x="49" y="3"/>
                  </a:lnTo>
                  <a:lnTo>
                    <a:pt x="57" y="0"/>
                  </a:lnTo>
                  <a:lnTo>
                    <a:pt x="65" y="6"/>
                  </a:lnTo>
                  <a:lnTo>
                    <a:pt x="75" y="20"/>
                  </a:lnTo>
                  <a:lnTo>
                    <a:pt x="83" y="44"/>
                  </a:lnTo>
                  <a:lnTo>
                    <a:pt x="93" y="77"/>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8" name="Freeform 107"/>
            <p:cNvSpPr>
              <a:spLocks/>
            </p:cNvSpPr>
            <p:nvPr/>
          </p:nvSpPr>
          <p:spPr bwMode="auto">
            <a:xfrm>
              <a:off x="4147940" y="3588543"/>
              <a:ext cx="1474787" cy="466725"/>
            </a:xfrm>
            <a:custGeom>
              <a:avLst/>
              <a:gdLst>
                <a:gd name="T0" fmla="*/ 2147483647 w 1143"/>
                <a:gd name="T1" fmla="*/ 2147483647 h 454"/>
                <a:gd name="T2" fmla="*/ 2147483647 w 1143"/>
                <a:gd name="T3" fmla="*/ 2147483647 h 454"/>
                <a:gd name="T4" fmla="*/ 2147483647 w 1143"/>
                <a:gd name="T5" fmla="*/ 2147483647 h 454"/>
                <a:gd name="T6" fmla="*/ 2147483647 w 1143"/>
                <a:gd name="T7" fmla="*/ 2147483647 h 454"/>
                <a:gd name="T8" fmla="*/ 2147483647 w 1143"/>
                <a:gd name="T9" fmla="*/ 2147483647 h 454"/>
                <a:gd name="T10" fmla="*/ 2147483647 w 1143"/>
                <a:gd name="T11" fmla="*/ 2147483647 h 454"/>
                <a:gd name="T12" fmla="*/ 2147483647 w 1143"/>
                <a:gd name="T13" fmla="*/ 2147483647 h 454"/>
                <a:gd name="T14" fmla="*/ 2147483647 w 1143"/>
                <a:gd name="T15" fmla="*/ 2147483647 h 454"/>
                <a:gd name="T16" fmla="*/ 2147483647 w 1143"/>
                <a:gd name="T17" fmla="*/ 2147483647 h 454"/>
                <a:gd name="T18" fmla="*/ 2147483647 w 1143"/>
                <a:gd name="T19" fmla="*/ 2147483647 h 454"/>
                <a:gd name="T20" fmla="*/ 2147483647 w 1143"/>
                <a:gd name="T21" fmla="*/ 2147483647 h 454"/>
                <a:gd name="T22" fmla="*/ 2147483647 w 1143"/>
                <a:gd name="T23" fmla="*/ 2147483647 h 454"/>
                <a:gd name="T24" fmla="*/ 2147483647 w 1143"/>
                <a:gd name="T25" fmla="*/ 2147483647 h 454"/>
                <a:gd name="T26" fmla="*/ 2147483647 w 1143"/>
                <a:gd name="T27" fmla="*/ 2147483647 h 454"/>
                <a:gd name="T28" fmla="*/ 2147483647 w 1143"/>
                <a:gd name="T29" fmla="*/ 2147483647 h 454"/>
                <a:gd name="T30" fmla="*/ 2147483647 w 1143"/>
                <a:gd name="T31" fmla="*/ 2147483647 h 454"/>
                <a:gd name="T32" fmla="*/ 2147483647 w 1143"/>
                <a:gd name="T33" fmla="*/ 2147483647 h 454"/>
                <a:gd name="T34" fmla="*/ 2147483647 w 1143"/>
                <a:gd name="T35" fmla="*/ 2147483647 h 454"/>
                <a:gd name="T36" fmla="*/ 2147483647 w 1143"/>
                <a:gd name="T37" fmla="*/ 2147483647 h 454"/>
                <a:gd name="T38" fmla="*/ 2147483647 w 1143"/>
                <a:gd name="T39" fmla="*/ 2147483647 h 454"/>
                <a:gd name="T40" fmla="*/ 2147483647 w 1143"/>
                <a:gd name="T41" fmla="*/ 2147483647 h 454"/>
                <a:gd name="T42" fmla="*/ 2147483647 w 1143"/>
                <a:gd name="T43" fmla="*/ 2147483647 h 454"/>
                <a:gd name="T44" fmla="*/ 2147483647 w 1143"/>
                <a:gd name="T45" fmla="*/ 2147483647 h 454"/>
                <a:gd name="T46" fmla="*/ 2147483647 w 1143"/>
                <a:gd name="T47" fmla="*/ 2147483647 h 454"/>
                <a:gd name="T48" fmla="*/ 2147483647 w 1143"/>
                <a:gd name="T49" fmla="*/ 2147483647 h 454"/>
                <a:gd name="T50" fmla="*/ 2147483647 w 1143"/>
                <a:gd name="T51" fmla="*/ 2147483647 h 454"/>
                <a:gd name="T52" fmla="*/ 2147483647 w 1143"/>
                <a:gd name="T53" fmla="*/ 2147483647 h 454"/>
                <a:gd name="T54" fmla="*/ 2147483647 w 1143"/>
                <a:gd name="T55" fmla="*/ 2147483647 h 454"/>
                <a:gd name="T56" fmla="*/ 2147483647 w 1143"/>
                <a:gd name="T57" fmla="*/ 2147483647 h 454"/>
                <a:gd name="T58" fmla="*/ 2147483647 w 1143"/>
                <a:gd name="T59" fmla="*/ 2147483647 h 454"/>
                <a:gd name="T60" fmla="*/ 2147483647 w 1143"/>
                <a:gd name="T61" fmla="*/ 2147483647 h 454"/>
                <a:gd name="T62" fmla="*/ 2147483647 w 1143"/>
                <a:gd name="T63" fmla="*/ 2147483647 h 454"/>
                <a:gd name="T64" fmla="*/ 2147483647 w 1143"/>
                <a:gd name="T65" fmla="*/ 2147483647 h 454"/>
                <a:gd name="T66" fmla="*/ 2147483647 w 1143"/>
                <a:gd name="T67" fmla="*/ 2147483647 h 454"/>
                <a:gd name="T68" fmla="*/ 2147483647 w 1143"/>
                <a:gd name="T69" fmla="*/ 2147483647 h 454"/>
                <a:gd name="T70" fmla="*/ 2147483647 w 1143"/>
                <a:gd name="T71" fmla="*/ 2147483647 h 454"/>
                <a:gd name="T72" fmla="*/ 2147483647 w 1143"/>
                <a:gd name="T73" fmla="*/ 2147483647 h 454"/>
                <a:gd name="T74" fmla="*/ 2147483647 w 1143"/>
                <a:gd name="T75" fmla="*/ 2147483647 h 454"/>
                <a:gd name="T76" fmla="*/ 2147483647 w 1143"/>
                <a:gd name="T77" fmla="*/ 2147483647 h 454"/>
                <a:gd name="T78" fmla="*/ 2147483647 w 1143"/>
                <a:gd name="T79" fmla="*/ 2147483647 h 454"/>
                <a:gd name="T80" fmla="*/ 2147483647 w 1143"/>
                <a:gd name="T81" fmla="*/ 2147483647 h 454"/>
                <a:gd name="T82" fmla="*/ 2147483647 w 1143"/>
                <a:gd name="T83" fmla="*/ 2147483647 h 454"/>
                <a:gd name="T84" fmla="*/ 2147483647 w 1143"/>
                <a:gd name="T85" fmla="*/ 2147483647 h 454"/>
                <a:gd name="T86" fmla="*/ 2147483647 w 1143"/>
                <a:gd name="T87" fmla="*/ 2147483647 h 454"/>
                <a:gd name="T88" fmla="*/ 2147483647 w 1143"/>
                <a:gd name="T89" fmla="*/ 2147483647 h 454"/>
                <a:gd name="T90" fmla="*/ 2147483647 w 1143"/>
                <a:gd name="T91" fmla="*/ 2147483647 h 454"/>
                <a:gd name="T92" fmla="*/ 2147483647 w 1143"/>
                <a:gd name="T93" fmla="*/ 2147483647 h 454"/>
                <a:gd name="T94" fmla="*/ 2147483647 w 1143"/>
                <a:gd name="T95" fmla="*/ 2147483647 h 454"/>
                <a:gd name="T96" fmla="*/ 2147483647 w 1143"/>
                <a:gd name="T97" fmla="*/ 2147483647 h 454"/>
                <a:gd name="T98" fmla="*/ 2147483647 w 1143"/>
                <a:gd name="T99" fmla="*/ 2147483647 h 454"/>
                <a:gd name="T100" fmla="*/ 2147483647 w 1143"/>
                <a:gd name="T101" fmla="*/ 2147483647 h 454"/>
                <a:gd name="T102" fmla="*/ 2147483647 w 1143"/>
                <a:gd name="T103" fmla="*/ 2147483647 h 454"/>
                <a:gd name="T104" fmla="*/ 2147483647 w 1143"/>
                <a:gd name="T105" fmla="*/ 2147483647 h 454"/>
                <a:gd name="T106" fmla="*/ 2147483647 w 1143"/>
                <a:gd name="T107" fmla="*/ 2147483647 h 454"/>
                <a:gd name="T108" fmla="*/ 2147483647 w 1143"/>
                <a:gd name="T109" fmla="*/ 2147483647 h 454"/>
                <a:gd name="T110" fmla="*/ 2147483647 w 1143"/>
                <a:gd name="T111" fmla="*/ 2147483647 h 45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3"/>
                <a:gd name="T169" fmla="*/ 0 h 454"/>
                <a:gd name="T170" fmla="*/ 1143 w 1143"/>
                <a:gd name="T171" fmla="*/ 454 h 45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3" h="454">
                  <a:moveTo>
                    <a:pt x="256" y="15"/>
                  </a:moveTo>
                  <a:lnTo>
                    <a:pt x="264" y="26"/>
                  </a:lnTo>
                  <a:lnTo>
                    <a:pt x="274" y="33"/>
                  </a:lnTo>
                  <a:lnTo>
                    <a:pt x="284" y="39"/>
                  </a:lnTo>
                  <a:lnTo>
                    <a:pt x="296" y="43"/>
                  </a:lnTo>
                  <a:lnTo>
                    <a:pt x="308" y="46"/>
                  </a:lnTo>
                  <a:lnTo>
                    <a:pt x="319" y="49"/>
                  </a:lnTo>
                  <a:lnTo>
                    <a:pt x="331" y="52"/>
                  </a:lnTo>
                  <a:lnTo>
                    <a:pt x="344" y="54"/>
                  </a:lnTo>
                  <a:lnTo>
                    <a:pt x="354" y="59"/>
                  </a:lnTo>
                  <a:lnTo>
                    <a:pt x="364" y="63"/>
                  </a:lnTo>
                  <a:lnTo>
                    <a:pt x="374" y="70"/>
                  </a:lnTo>
                  <a:lnTo>
                    <a:pt x="383" y="78"/>
                  </a:lnTo>
                  <a:lnTo>
                    <a:pt x="390" y="89"/>
                  </a:lnTo>
                  <a:lnTo>
                    <a:pt x="396" y="103"/>
                  </a:lnTo>
                  <a:lnTo>
                    <a:pt x="400" y="119"/>
                  </a:lnTo>
                  <a:lnTo>
                    <a:pt x="403" y="138"/>
                  </a:lnTo>
                  <a:lnTo>
                    <a:pt x="419" y="137"/>
                  </a:lnTo>
                  <a:lnTo>
                    <a:pt x="438" y="138"/>
                  </a:lnTo>
                  <a:lnTo>
                    <a:pt x="458" y="142"/>
                  </a:lnTo>
                  <a:lnTo>
                    <a:pt x="478" y="146"/>
                  </a:lnTo>
                  <a:lnTo>
                    <a:pt x="497" y="152"/>
                  </a:lnTo>
                  <a:lnTo>
                    <a:pt x="517" y="158"/>
                  </a:lnTo>
                  <a:lnTo>
                    <a:pt x="536" y="164"/>
                  </a:lnTo>
                  <a:lnTo>
                    <a:pt x="557" y="167"/>
                  </a:lnTo>
                  <a:lnTo>
                    <a:pt x="575" y="170"/>
                  </a:lnTo>
                  <a:lnTo>
                    <a:pt x="594" y="170"/>
                  </a:lnTo>
                  <a:lnTo>
                    <a:pt x="610" y="167"/>
                  </a:lnTo>
                  <a:lnTo>
                    <a:pt x="626" y="159"/>
                  </a:lnTo>
                  <a:lnTo>
                    <a:pt x="639" y="148"/>
                  </a:lnTo>
                  <a:lnTo>
                    <a:pt x="652" y="131"/>
                  </a:lnTo>
                  <a:lnTo>
                    <a:pt x="661" y="108"/>
                  </a:lnTo>
                  <a:lnTo>
                    <a:pt x="669" y="78"/>
                  </a:lnTo>
                  <a:lnTo>
                    <a:pt x="677" y="74"/>
                  </a:lnTo>
                  <a:lnTo>
                    <a:pt x="685" y="73"/>
                  </a:lnTo>
                  <a:lnTo>
                    <a:pt x="691" y="74"/>
                  </a:lnTo>
                  <a:lnTo>
                    <a:pt x="698" y="76"/>
                  </a:lnTo>
                  <a:lnTo>
                    <a:pt x="703" y="81"/>
                  </a:lnTo>
                  <a:lnTo>
                    <a:pt x="709" y="85"/>
                  </a:lnTo>
                  <a:lnTo>
                    <a:pt x="715" y="90"/>
                  </a:lnTo>
                  <a:lnTo>
                    <a:pt x="721" y="95"/>
                  </a:lnTo>
                  <a:lnTo>
                    <a:pt x="725" y="100"/>
                  </a:lnTo>
                  <a:lnTo>
                    <a:pt x="731" y="105"/>
                  </a:lnTo>
                  <a:lnTo>
                    <a:pt x="737" y="109"/>
                  </a:lnTo>
                  <a:lnTo>
                    <a:pt x="743" y="112"/>
                  </a:lnTo>
                  <a:lnTo>
                    <a:pt x="749" y="114"/>
                  </a:lnTo>
                  <a:lnTo>
                    <a:pt x="756" y="114"/>
                  </a:lnTo>
                  <a:lnTo>
                    <a:pt x="763" y="111"/>
                  </a:lnTo>
                  <a:lnTo>
                    <a:pt x="773" y="105"/>
                  </a:lnTo>
                  <a:lnTo>
                    <a:pt x="779" y="110"/>
                  </a:lnTo>
                  <a:lnTo>
                    <a:pt x="786" y="114"/>
                  </a:lnTo>
                  <a:lnTo>
                    <a:pt x="792" y="120"/>
                  </a:lnTo>
                  <a:lnTo>
                    <a:pt x="799" y="126"/>
                  </a:lnTo>
                  <a:lnTo>
                    <a:pt x="805" y="134"/>
                  </a:lnTo>
                  <a:lnTo>
                    <a:pt x="813" y="141"/>
                  </a:lnTo>
                  <a:lnTo>
                    <a:pt x="819" y="148"/>
                  </a:lnTo>
                  <a:lnTo>
                    <a:pt x="826" y="154"/>
                  </a:lnTo>
                  <a:lnTo>
                    <a:pt x="833" y="160"/>
                  </a:lnTo>
                  <a:lnTo>
                    <a:pt x="840" y="165"/>
                  </a:lnTo>
                  <a:lnTo>
                    <a:pt x="848" y="168"/>
                  </a:lnTo>
                  <a:lnTo>
                    <a:pt x="856" y="169"/>
                  </a:lnTo>
                  <a:lnTo>
                    <a:pt x="863" y="170"/>
                  </a:lnTo>
                  <a:lnTo>
                    <a:pt x="871" y="166"/>
                  </a:lnTo>
                  <a:lnTo>
                    <a:pt x="879" y="161"/>
                  </a:lnTo>
                  <a:lnTo>
                    <a:pt x="889" y="151"/>
                  </a:lnTo>
                  <a:lnTo>
                    <a:pt x="891" y="155"/>
                  </a:lnTo>
                  <a:lnTo>
                    <a:pt x="893" y="159"/>
                  </a:lnTo>
                  <a:lnTo>
                    <a:pt x="895" y="163"/>
                  </a:lnTo>
                  <a:lnTo>
                    <a:pt x="899" y="166"/>
                  </a:lnTo>
                  <a:lnTo>
                    <a:pt x="900" y="170"/>
                  </a:lnTo>
                  <a:lnTo>
                    <a:pt x="902" y="173"/>
                  </a:lnTo>
                  <a:lnTo>
                    <a:pt x="904" y="177"/>
                  </a:lnTo>
                  <a:lnTo>
                    <a:pt x="907" y="179"/>
                  </a:lnTo>
                  <a:lnTo>
                    <a:pt x="908" y="183"/>
                  </a:lnTo>
                  <a:lnTo>
                    <a:pt x="910" y="187"/>
                  </a:lnTo>
                  <a:lnTo>
                    <a:pt x="911" y="191"/>
                  </a:lnTo>
                  <a:lnTo>
                    <a:pt x="913" y="193"/>
                  </a:lnTo>
                  <a:lnTo>
                    <a:pt x="913" y="198"/>
                  </a:lnTo>
                  <a:lnTo>
                    <a:pt x="913" y="202"/>
                  </a:lnTo>
                  <a:lnTo>
                    <a:pt x="911" y="206"/>
                  </a:lnTo>
                  <a:lnTo>
                    <a:pt x="911" y="210"/>
                  </a:lnTo>
                  <a:lnTo>
                    <a:pt x="900" y="227"/>
                  </a:lnTo>
                  <a:lnTo>
                    <a:pt x="910" y="257"/>
                  </a:lnTo>
                  <a:lnTo>
                    <a:pt x="924" y="278"/>
                  </a:lnTo>
                  <a:lnTo>
                    <a:pt x="942" y="292"/>
                  </a:lnTo>
                  <a:lnTo>
                    <a:pt x="962" y="299"/>
                  </a:lnTo>
                  <a:lnTo>
                    <a:pt x="984" y="303"/>
                  </a:lnTo>
                  <a:lnTo>
                    <a:pt x="1008" y="303"/>
                  </a:lnTo>
                  <a:lnTo>
                    <a:pt x="1031" y="300"/>
                  </a:lnTo>
                  <a:lnTo>
                    <a:pt x="1055" y="298"/>
                  </a:lnTo>
                  <a:lnTo>
                    <a:pt x="1076" y="298"/>
                  </a:lnTo>
                  <a:lnTo>
                    <a:pt x="1096" y="299"/>
                  </a:lnTo>
                  <a:lnTo>
                    <a:pt x="1114" y="305"/>
                  </a:lnTo>
                  <a:lnTo>
                    <a:pt x="1128" y="315"/>
                  </a:lnTo>
                  <a:lnTo>
                    <a:pt x="1137" y="332"/>
                  </a:lnTo>
                  <a:lnTo>
                    <a:pt x="1142" y="358"/>
                  </a:lnTo>
                  <a:lnTo>
                    <a:pt x="1141" y="392"/>
                  </a:lnTo>
                  <a:lnTo>
                    <a:pt x="1133" y="437"/>
                  </a:lnTo>
                  <a:lnTo>
                    <a:pt x="1118" y="447"/>
                  </a:lnTo>
                  <a:lnTo>
                    <a:pt x="1104" y="451"/>
                  </a:lnTo>
                  <a:lnTo>
                    <a:pt x="1091" y="453"/>
                  </a:lnTo>
                  <a:lnTo>
                    <a:pt x="1078" y="449"/>
                  </a:lnTo>
                  <a:lnTo>
                    <a:pt x="1064" y="445"/>
                  </a:lnTo>
                  <a:lnTo>
                    <a:pt x="1051" y="438"/>
                  </a:lnTo>
                  <a:lnTo>
                    <a:pt x="1037" y="431"/>
                  </a:lnTo>
                  <a:lnTo>
                    <a:pt x="1026" y="423"/>
                  </a:lnTo>
                  <a:lnTo>
                    <a:pt x="1012" y="416"/>
                  </a:lnTo>
                  <a:lnTo>
                    <a:pt x="1000" y="409"/>
                  </a:lnTo>
                  <a:lnTo>
                    <a:pt x="987" y="403"/>
                  </a:lnTo>
                  <a:lnTo>
                    <a:pt x="975" y="400"/>
                  </a:lnTo>
                  <a:lnTo>
                    <a:pt x="962" y="400"/>
                  </a:lnTo>
                  <a:lnTo>
                    <a:pt x="949" y="402"/>
                  </a:lnTo>
                  <a:lnTo>
                    <a:pt x="936" y="409"/>
                  </a:lnTo>
                  <a:lnTo>
                    <a:pt x="924" y="419"/>
                  </a:lnTo>
                  <a:lnTo>
                    <a:pt x="905" y="410"/>
                  </a:lnTo>
                  <a:lnTo>
                    <a:pt x="885" y="403"/>
                  </a:lnTo>
                  <a:lnTo>
                    <a:pt x="866" y="397"/>
                  </a:lnTo>
                  <a:lnTo>
                    <a:pt x="849" y="394"/>
                  </a:lnTo>
                  <a:lnTo>
                    <a:pt x="829" y="392"/>
                  </a:lnTo>
                  <a:lnTo>
                    <a:pt x="810" y="391"/>
                  </a:lnTo>
                  <a:lnTo>
                    <a:pt x="790" y="391"/>
                  </a:lnTo>
                  <a:lnTo>
                    <a:pt x="773" y="391"/>
                  </a:lnTo>
                  <a:lnTo>
                    <a:pt x="753" y="392"/>
                  </a:lnTo>
                  <a:lnTo>
                    <a:pt x="734" y="392"/>
                  </a:lnTo>
                  <a:lnTo>
                    <a:pt x="715" y="390"/>
                  </a:lnTo>
                  <a:lnTo>
                    <a:pt x="697" y="388"/>
                  </a:lnTo>
                  <a:lnTo>
                    <a:pt x="678" y="385"/>
                  </a:lnTo>
                  <a:lnTo>
                    <a:pt x="661" y="379"/>
                  </a:lnTo>
                  <a:lnTo>
                    <a:pt x="641" y="372"/>
                  </a:lnTo>
                  <a:lnTo>
                    <a:pt x="624" y="360"/>
                  </a:lnTo>
                  <a:lnTo>
                    <a:pt x="599" y="339"/>
                  </a:lnTo>
                  <a:lnTo>
                    <a:pt x="573" y="324"/>
                  </a:lnTo>
                  <a:lnTo>
                    <a:pt x="547" y="313"/>
                  </a:lnTo>
                  <a:lnTo>
                    <a:pt x="521" y="305"/>
                  </a:lnTo>
                  <a:lnTo>
                    <a:pt x="492" y="302"/>
                  </a:lnTo>
                  <a:lnTo>
                    <a:pt x="465" y="300"/>
                  </a:lnTo>
                  <a:lnTo>
                    <a:pt x="437" y="300"/>
                  </a:lnTo>
                  <a:lnTo>
                    <a:pt x="410" y="300"/>
                  </a:lnTo>
                  <a:lnTo>
                    <a:pt x="381" y="302"/>
                  </a:lnTo>
                  <a:lnTo>
                    <a:pt x="354" y="302"/>
                  </a:lnTo>
                  <a:lnTo>
                    <a:pt x="325" y="300"/>
                  </a:lnTo>
                  <a:lnTo>
                    <a:pt x="298" y="296"/>
                  </a:lnTo>
                  <a:lnTo>
                    <a:pt x="271" y="290"/>
                  </a:lnTo>
                  <a:lnTo>
                    <a:pt x="245" y="278"/>
                  </a:lnTo>
                  <a:lnTo>
                    <a:pt x="220" y="262"/>
                  </a:lnTo>
                  <a:lnTo>
                    <a:pt x="196" y="240"/>
                  </a:lnTo>
                  <a:lnTo>
                    <a:pt x="189" y="240"/>
                  </a:lnTo>
                  <a:lnTo>
                    <a:pt x="183" y="240"/>
                  </a:lnTo>
                  <a:lnTo>
                    <a:pt x="176" y="241"/>
                  </a:lnTo>
                  <a:lnTo>
                    <a:pt x="170" y="241"/>
                  </a:lnTo>
                  <a:lnTo>
                    <a:pt x="163" y="243"/>
                  </a:lnTo>
                  <a:lnTo>
                    <a:pt x="157" y="243"/>
                  </a:lnTo>
                  <a:lnTo>
                    <a:pt x="151" y="243"/>
                  </a:lnTo>
                  <a:lnTo>
                    <a:pt x="145" y="243"/>
                  </a:lnTo>
                  <a:lnTo>
                    <a:pt x="139" y="243"/>
                  </a:lnTo>
                  <a:lnTo>
                    <a:pt x="133" y="243"/>
                  </a:lnTo>
                  <a:lnTo>
                    <a:pt x="127" y="242"/>
                  </a:lnTo>
                  <a:lnTo>
                    <a:pt x="122" y="240"/>
                  </a:lnTo>
                  <a:lnTo>
                    <a:pt x="115" y="239"/>
                  </a:lnTo>
                  <a:lnTo>
                    <a:pt x="111" y="236"/>
                  </a:lnTo>
                  <a:lnTo>
                    <a:pt x="107" y="232"/>
                  </a:lnTo>
                  <a:lnTo>
                    <a:pt x="102" y="227"/>
                  </a:lnTo>
                  <a:lnTo>
                    <a:pt x="102" y="225"/>
                  </a:lnTo>
                  <a:lnTo>
                    <a:pt x="102" y="221"/>
                  </a:lnTo>
                  <a:lnTo>
                    <a:pt x="102" y="218"/>
                  </a:lnTo>
                  <a:lnTo>
                    <a:pt x="102" y="214"/>
                  </a:lnTo>
                  <a:lnTo>
                    <a:pt x="102" y="212"/>
                  </a:lnTo>
                  <a:lnTo>
                    <a:pt x="102" y="208"/>
                  </a:lnTo>
                  <a:lnTo>
                    <a:pt x="102" y="204"/>
                  </a:lnTo>
                  <a:lnTo>
                    <a:pt x="103" y="201"/>
                  </a:lnTo>
                  <a:lnTo>
                    <a:pt x="103" y="199"/>
                  </a:lnTo>
                  <a:lnTo>
                    <a:pt x="104" y="195"/>
                  </a:lnTo>
                  <a:lnTo>
                    <a:pt x="105" y="193"/>
                  </a:lnTo>
                  <a:lnTo>
                    <a:pt x="107" y="189"/>
                  </a:lnTo>
                  <a:lnTo>
                    <a:pt x="108" y="187"/>
                  </a:lnTo>
                  <a:lnTo>
                    <a:pt x="110" y="184"/>
                  </a:lnTo>
                  <a:lnTo>
                    <a:pt x="112" y="182"/>
                  </a:lnTo>
                  <a:lnTo>
                    <a:pt x="115" y="180"/>
                  </a:lnTo>
                  <a:lnTo>
                    <a:pt x="110" y="170"/>
                  </a:lnTo>
                  <a:lnTo>
                    <a:pt x="103" y="162"/>
                  </a:lnTo>
                  <a:lnTo>
                    <a:pt x="95" y="157"/>
                  </a:lnTo>
                  <a:lnTo>
                    <a:pt x="87" y="153"/>
                  </a:lnTo>
                  <a:lnTo>
                    <a:pt x="77" y="153"/>
                  </a:lnTo>
                  <a:lnTo>
                    <a:pt x="68" y="152"/>
                  </a:lnTo>
                  <a:lnTo>
                    <a:pt x="58" y="153"/>
                  </a:lnTo>
                  <a:lnTo>
                    <a:pt x="48" y="153"/>
                  </a:lnTo>
                  <a:lnTo>
                    <a:pt x="39" y="154"/>
                  </a:lnTo>
                  <a:lnTo>
                    <a:pt x="30" y="153"/>
                  </a:lnTo>
                  <a:lnTo>
                    <a:pt x="21" y="152"/>
                  </a:lnTo>
                  <a:lnTo>
                    <a:pt x="14" y="148"/>
                  </a:lnTo>
                  <a:lnTo>
                    <a:pt x="8" y="143"/>
                  </a:lnTo>
                  <a:lnTo>
                    <a:pt x="3" y="134"/>
                  </a:lnTo>
                  <a:lnTo>
                    <a:pt x="0" y="122"/>
                  </a:lnTo>
                  <a:lnTo>
                    <a:pt x="0" y="105"/>
                  </a:lnTo>
                  <a:lnTo>
                    <a:pt x="4" y="102"/>
                  </a:lnTo>
                  <a:lnTo>
                    <a:pt x="10" y="96"/>
                  </a:lnTo>
                  <a:lnTo>
                    <a:pt x="14" y="90"/>
                  </a:lnTo>
                  <a:lnTo>
                    <a:pt x="18" y="84"/>
                  </a:lnTo>
                  <a:lnTo>
                    <a:pt x="20" y="78"/>
                  </a:lnTo>
                  <a:lnTo>
                    <a:pt x="23" y="71"/>
                  </a:lnTo>
                  <a:lnTo>
                    <a:pt x="25" y="65"/>
                  </a:lnTo>
                  <a:lnTo>
                    <a:pt x="27" y="57"/>
                  </a:lnTo>
                  <a:lnTo>
                    <a:pt x="29" y="51"/>
                  </a:lnTo>
                  <a:lnTo>
                    <a:pt x="31" y="44"/>
                  </a:lnTo>
                  <a:lnTo>
                    <a:pt x="33" y="36"/>
                  </a:lnTo>
                  <a:lnTo>
                    <a:pt x="35" y="29"/>
                  </a:lnTo>
                  <a:lnTo>
                    <a:pt x="37" y="23"/>
                  </a:lnTo>
                  <a:lnTo>
                    <a:pt x="39" y="15"/>
                  </a:lnTo>
                  <a:lnTo>
                    <a:pt x="41" y="8"/>
                  </a:lnTo>
                  <a:lnTo>
                    <a:pt x="45" y="0"/>
                  </a:lnTo>
                  <a:lnTo>
                    <a:pt x="59" y="1"/>
                  </a:lnTo>
                  <a:lnTo>
                    <a:pt x="73" y="1"/>
                  </a:lnTo>
                  <a:lnTo>
                    <a:pt x="87" y="1"/>
                  </a:lnTo>
                  <a:lnTo>
                    <a:pt x="101" y="1"/>
                  </a:lnTo>
                  <a:lnTo>
                    <a:pt x="113" y="1"/>
                  </a:lnTo>
                  <a:lnTo>
                    <a:pt x="127" y="1"/>
                  </a:lnTo>
                  <a:lnTo>
                    <a:pt x="139" y="1"/>
                  </a:lnTo>
                  <a:lnTo>
                    <a:pt x="152" y="0"/>
                  </a:lnTo>
                  <a:lnTo>
                    <a:pt x="164" y="1"/>
                  </a:lnTo>
                  <a:lnTo>
                    <a:pt x="176" y="1"/>
                  </a:lnTo>
                  <a:lnTo>
                    <a:pt x="188" y="3"/>
                  </a:lnTo>
                  <a:lnTo>
                    <a:pt x="202" y="3"/>
                  </a:lnTo>
                  <a:lnTo>
                    <a:pt x="214" y="6"/>
                  </a:lnTo>
                  <a:lnTo>
                    <a:pt x="227" y="8"/>
                  </a:lnTo>
                  <a:lnTo>
                    <a:pt x="241" y="12"/>
                  </a:lnTo>
                  <a:lnTo>
                    <a:pt x="256" y="15"/>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9" name="Freeform 108"/>
            <p:cNvSpPr>
              <a:spLocks/>
            </p:cNvSpPr>
            <p:nvPr/>
          </p:nvSpPr>
          <p:spPr bwMode="auto">
            <a:xfrm>
              <a:off x="8337352" y="3802856"/>
              <a:ext cx="119063" cy="157162"/>
            </a:xfrm>
            <a:custGeom>
              <a:avLst/>
              <a:gdLst>
                <a:gd name="T0" fmla="*/ 2147483647 w 92"/>
                <a:gd name="T1" fmla="*/ 2147483647 h 152"/>
                <a:gd name="T2" fmla="*/ 2147483647 w 92"/>
                <a:gd name="T3" fmla="*/ 2147483647 h 152"/>
                <a:gd name="T4" fmla="*/ 2147483647 w 92"/>
                <a:gd name="T5" fmla="*/ 2147483647 h 152"/>
                <a:gd name="T6" fmla="*/ 2147483647 w 92"/>
                <a:gd name="T7" fmla="*/ 2147483647 h 152"/>
                <a:gd name="T8" fmla="*/ 2147483647 w 92"/>
                <a:gd name="T9" fmla="*/ 2147483647 h 152"/>
                <a:gd name="T10" fmla="*/ 2147483647 w 92"/>
                <a:gd name="T11" fmla="*/ 2147483647 h 152"/>
                <a:gd name="T12" fmla="*/ 2147483647 w 92"/>
                <a:gd name="T13" fmla="*/ 2147483647 h 152"/>
                <a:gd name="T14" fmla="*/ 2147483647 w 92"/>
                <a:gd name="T15" fmla="*/ 2147483647 h 152"/>
                <a:gd name="T16" fmla="*/ 2147483647 w 92"/>
                <a:gd name="T17" fmla="*/ 2147483647 h 152"/>
                <a:gd name="T18" fmla="*/ 2147483647 w 92"/>
                <a:gd name="T19" fmla="*/ 2147483647 h 152"/>
                <a:gd name="T20" fmla="*/ 2147483647 w 92"/>
                <a:gd name="T21" fmla="*/ 2147483647 h 152"/>
                <a:gd name="T22" fmla="*/ 2147483647 w 92"/>
                <a:gd name="T23" fmla="*/ 2147483647 h 152"/>
                <a:gd name="T24" fmla="*/ 2147483647 w 92"/>
                <a:gd name="T25" fmla="*/ 2147483647 h 152"/>
                <a:gd name="T26" fmla="*/ 2147483647 w 92"/>
                <a:gd name="T27" fmla="*/ 2147483647 h 152"/>
                <a:gd name="T28" fmla="*/ 2147483647 w 92"/>
                <a:gd name="T29" fmla="*/ 2147483647 h 152"/>
                <a:gd name="T30" fmla="*/ 2147483647 w 92"/>
                <a:gd name="T31" fmla="*/ 2147483647 h 152"/>
                <a:gd name="T32" fmla="*/ 2147483647 w 92"/>
                <a:gd name="T33" fmla="*/ 2147483647 h 152"/>
                <a:gd name="T34" fmla="*/ 0 w 92"/>
                <a:gd name="T35" fmla="*/ 2147483647 h 152"/>
                <a:gd name="T36" fmla="*/ 0 w 92"/>
                <a:gd name="T37" fmla="*/ 2147483647 h 152"/>
                <a:gd name="T38" fmla="*/ 2147483647 w 92"/>
                <a:gd name="T39" fmla="*/ 2147483647 h 152"/>
                <a:gd name="T40" fmla="*/ 2147483647 w 92"/>
                <a:gd name="T41" fmla="*/ 2147483647 h 152"/>
                <a:gd name="T42" fmla="*/ 2147483647 w 92"/>
                <a:gd name="T43" fmla="*/ 2147483647 h 152"/>
                <a:gd name="T44" fmla="*/ 2147483647 w 92"/>
                <a:gd name="T45" fmla="*/ 2147483647 h 152"/>
                <a:gd name="T46" fmla="*/ 2147483647 w 92"/>
                <a:gd name="T47" fmla="*/ 2147483647 h 152"/>
                <a:gd name="T48" fmla="*/ 2147483647 w 92"/>
                <a:gd name="T49" fmla="*/ 2147483647 h 152"/>
                <a:gd name="T50" fmla="*/ 2147483647 w 92"/>
                <a:gd name="T51" fmla="*/ 2147483647 h 152"/>
                <a:gd name="T52" fmla="*/ 2147483647 w 92"/>
                <a:gd name="T53" fmla="*/ 2147483647 h 152"/>
                <a:gd name="T54" fmla="*/ 2147483647 w 92"/>
                <a:gd name="T55" fmla="*/ 2147483647 h 152"/>
                <a:gd name="T56" fmla="*/ 2147483647 w 92"/>
                <a:gd name="T57" fmla="*/ 2147483647 h 152"/>
                <a:gd name="T58" fmla="*/ 2147483647 w 92"/>
                <a:gd name="T59" fmla="*/ 2147483647 h 152"/>
                <a:gd name="T60" fmla="*/ 2147483647 w 92"/>
                <a:gd name="T61" fmla="*/ 2147483647 h 152"/>
                <a:gd name="T62" fmla="*/ 2147483647 w 92"/>
                <a:gd name="T63" fmla="*/ 2147483647 h 152"/>
                <a:gd name="T64" fmla="*/ 2147483647 w 92"/>
                <a:gd name="T65" fmla="*/ 0 h 152"/>
                <a:gd name="T66" fmla="*/ 2147483647 w 92"/>
                <a:gd name="T67" fmla="*/ 2147483647 h 152"/>
                <a:gd name="T68" fmla="*/ 2147483647 w 92"/>
                <a:gd name="T69" fmla="*/ 2147483647 h 1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2"/>
                <a:gd name="T106" fmla="*/ 0 h 152"/>
                <a:gd name="T107" fmla="*/ 92 w 92"/>
                <a:gd name="T108" fmla="*/ 152 h 1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2" h="152">
                  <a:moveTo>
                    <a:pt x="91" y="1"/>
                  </a:moveTo>
                  <a:lnTo>
                    <a:pt x="86" y="11"/>
                  </a:lnTo>
                  <a:lnTo>
                    <a:pt x="82" y="21"/>
                  </a:lnTo>
                  <a:lnTo>
                    <a:pt x="79" y="30"/>
                  </a:lnTo>
                  <a:lnTo>
                    <a:pt x="77" y="40"/>
                  </a:lnTo>
                  <a:lnTo>
                    <a:pt x="75" y="52"/>
                  </a:lnTo>
                  <a:lnTo>
                    <a:pt x="73" y="61"/>
                  </a:lnTo>
                  <a:lnTo>
                    <a:pt x="71" y="71"/>
                  </a:lnTo>
                  <a:lnTo>
                    <a:pt x="71" y="81"/>
                  </a:lnTo>
                  <a:lnTo>
                    <a:pt x="69" y="91"/>
                  </a:lnTo>
                  <a:lnTo>
                    <a:pt x="67" y="101"/>
                  </a:lnTo>
                  <a:lnTo>
                    <a:pt x="65" y="111"/>
                  </a:lnTo>
                  <a:lnTo>
                    <a:pt x="63" y="120"/>
                  </a:lnTo>
                  <a:lnTo>
                    <a:pt x="60" y="129"/>
                  </a:lnTo>
                  <a:lnTo>
                    <a:pt x="55" y="137"/>
                  </a:lnTo>
                  <a:lnTo>
                    <a:pt x="50" y="145"/>
                  </a:lnTo>
                  <a:lnTo>
                    <a:pt x="46" y="151"/>
                  </a:lnTo>
                  <a:lnTo>
                    <a:pt x="0" y="151"/>
                  </a:lnTo>
                  <a:lnTo>
                    <a:pt x="0" y="140"/>
                  </a:lnTo>
                  <a:lnTo>
                    <a:pt x="1" y="126"/>
                  </a:lnTo>
                  <a:lnTo>
                    <a:pt x="2" y="112"/>
                  </a:lnTo>
                  <a:lnTo>
                    <a:pt x="6" y="98"/>
                  </a:lnTo>
                  <a:lnTo>
                    <a:pt x="9" y="84"/>
                  </a:lnTo>
                  <a:lnTo>
                    <a:pt x="14" y="71"/>
                  </a:lnTo>
                  <a:lnTo>
                    <a:pt x="19" y="59"/>
                  </a:lnTo>
                  <a:lnTo>
                    <a:pt x="25" y="46"/>
                  </a:lnTo>
                  <a:lnTo>
                    <a:pt x="31" y="36"/>
                  </a:lnTo>
                  <a:lnTo>
                    <a:pt x="38" y="25"/>
                  </a:lnTo>
                  <a:lnTo>
                    <a:pt x="45" y="16"/>
                  </a:lnTo>
                  <a:lnTo>
                    <a:pt x="54" y="9"/>
                  </a:lnTo>
                  <a:lnTo>
                    <a:pt x="61" y="5"/>
                  </a:lnTo>
                  <a:lnTo>
                    <a:pt x="71" y="2"/>
                  </a:lnTo>
                  <a:lnTo>
                    <a:pt x="81" y="0"/>
                  </a:lnTo>
                  <a:lnTo>
                    <a:pt x="91" y="1"/>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0" name="Freeform 109"/>
            <p:cNvSpPr>
              <a:spLocks/>
            </p:cNvSpPr>
            <p:nvPr/>
          </p:nvSpPr>
          <p:spPr bwMode="auto">
            <a:xfrm>
              <a:off x="7489627" y="3896518"/>
              <a:ext cx="120650" cy="49213"/>
            </a:xfrm>
            <a:custGeom>
              <a:avLst/>
              <a:gdLst>
                <a:gd name="T0" fmla="*/ 2147483647 w 94"/>
                <a:gd name="T1" fmla="*/ 2147483647 h 49"/>
                <a:gd name="T2" fmla="*/ 2147483647 w 94"/>
                <a:gd name="T3" fmla="*/ 2147483647 h 49"/>
                <a:gd name="T4" fmla="*/ 2147483647 w 94"/>
                <a:gd name="T5" fmla="*/ 2147483647 h 49"/>
                <a:gd name="T6" fmla="*/ 2147483647 w 94"/>
                <a:gd name="T7" fmla="*/ 2147483647 h 49"/>
                <a:gd name="T8" fmla="*/ 2147483647 w 94"/>
                <a:gd name="T9" fmla="*/ 2147483647 h 49"/>
                <a:gd name="T10" fmla="*/ 2147483647 w 94"/>
                <a:gd name="T11" fmla="*/ 2147483647 h 49"/>
                <a:gd name="T12" fmla="*/ 2147483647 w 94"/>
                <a:gd name="T13" fmla="*/ 2147483647 h 49"/>
                <a:gd name="T14" fmla="*/ 2147483647 w 94"/>
                <a:gd name="T15" fmla="*/ 2147483647 h 49"/>
                <a:gd name="T16" fmla="*/ 2147483647 w 94"/>
                <a:gd name="T17" fmla="*/ 2147483647 h 49"/>
                <a:gd name="T18" fmla="*/ 2147483647 w 94"/>
                <a:gd name="T19" fmla="*/ 2147483647 h 49"/>
                <a:gd name="T20" fmla="*/ 2147483647 w 94"/>
                <a:gd name="T21" fmla="*/ 2147483647 h 49"/>
                <a:gd name="T22" fmla="*/ 2147483647 w 94"/>
                <a:gd name="T23" fmla="*/ 2147483647 h 49"/>
                <a:gd name="T24" fmla="*/ 2147483647 w 94"/>
                <a:gd name="T25" fmla="*/ 2147483647 h 49"/>
                <a:gd name="T26" fmla="*/ 2147483647 w 94"/>
                <a:gd name="T27" fmla="*/ 2147483647 h 49"/>
                <a:gd name="T28" fmla="*/ 2147483647 w 94"/>
                <a:gd name="T29" fmla="*/ 2147483647 h 49"/>
                <a:gd name="T30" fmla="*/ 2147483647 w 94"/>
                <a:gd name="T31" fmla="*/ 2147483647 h 49"/>
                <a:gd name="T32" fmla="*/ 2147483647 w 94"/>
                <a:gd name="T33" fmla="*/ 2147483647 h 49"/>
                <a:gd name="T34" fmla="*/ 0 w 94"/>
                <a:gd name="T35" fmla="*/ 2147483647 h 49"/>
                <a:gd name="T36" fmla="*/ 0 w 94"/>
                <a:gd name="T37" fmla="*/ 2147483647 h 49"/>
                <a:gd name="T38" fmla="*/ 2147483647 w 94"/>
                <a:gd name="T39" fmla="*/ 2147483647 h 49"/>
                <a:gd name="T40" fmla="*/ 2147483647 w 94"/>
                <a:gd name="T41" fmla="*/ 2147483647 h 49"/>
                <a:gd name="T42" fmla="*/ 2147483647 w 94"/>
                <a:gd name="T43" fmla="*/ 2147483647 h 49"/>
                <a:gd name="T44" fmla="*/ 2147483647 w 94"/>
                <a:gd name="T45" fmla="*/ 2147483647 h 49"/>
                <a:gd name="T46" fmla="*/ 2147483647 w 94"/>
                <a:gd name="T47" fmla="*/ 2147483647 h 49"/>
                <a:gd name="T48" fmla="*/ 2147483647 w 94"/>
                <a:gd name="T49" fmla="*/ 2147483647 h 49"/>
                <a:gd name="T50" fmla="*/ 2147483647 w 94"/>
                <a:gd name="T51" fmla="*/ 2147483647 h 49"/>
                <a:gd name="T52" fmla="*/ 2147483647 w 94"/>
                <a:gd name="T53" fmla="*/ 2147483647 h 49"/>
                <a:gd name="T54" fmla="*/ 2147483647 w 94"/>
                <a:gd name="T55" fmla="*/ 2147483647 h 49"/>
                <a:gd name="T56" fmla="*/ 2147483647 w 94"/>
                <a:gd name="T57" fmla="*/ 2147483647 h 49"/>
                <a:gd name="T58" fmla="*/ 2147483647 w 94"/>
                <a:gd name="T59" fmla="*/ 2147483647 h 49"/>
                <a:gd name="T60" fmla="*/ 2147483647 w 94"/>
                <a:gd name="T61" fmla="*/ 2147483647 h 49"/>
                <a:gd name="T62" fmla="*/ 2147483647 w 94"/>
                <a:gd name="T63" fmla="*/ 0 h 49"/>
                <a:gd name="T64" fmla="*/ 2147483647 w 94"/>
                <a:gd name="T65" fmla="*/ 2147483647 h 49"/>
                <a:gd name="T66" fmla="*/ 2147483647 w 94"/>
                <a:gd name="T67" fmla="*/ 2147483647 h 49"/>
                <a:gd name="T68" fmla="*/ 2147483647 w 94"/>
                <a:gd name="T69" fmla="*/ 2147483647 h 4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49"/>
                <a:gd name="T107" fmla="*/ 94 w 94"/>
                <a:gd name="T108" fmla="*/ 49 h 4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49">
                  <a:moveTo>
                    <a:pt x="92" y="1"/>
                  </a:moveTo>
                  <a:lnTo>
                    <a:pt x="92" y="9"/>
                  </a:lnTo>
                  <a:lnTo>
                    <a:pt x="93" y="16"/>
                  </a:lnTo>
                  <a:lnTo>
                    <a:pt x="92" y="22"/>
                  </a:lnTo>
                  <a:lnTo>
                    <a:pt x="91" y="27"/>
                  </a:lnTo>
                  <a:lnTo>
                    <a:pt x="88" y="32"/>
                  </a:lnTo>
                  <a:lnTo>
                    <a:pt x="86" y="36"/>
                  </a:lnTo>
                  <a:lnTo>
                    <a:pt x="82" y="39"/>
                  </a:lnTo>
                  <a:lnTo>
                    <a:pt x="80" y="41"/>
                  </a:lnTo>
                  <a:lnTo>
                    <a:pt x="75" y="44"/>
                  </a:lnTo>
                  <a:lnTo>
                    <a:pt x="71" y="45"/>
                  </a:lnTo>
                  <a:lnTo>
                    <a:pt x="66" y="47"/>
                  </a:lnTo>
                  <a:lnTo>
                    <a:pt x="61" y="47"/>
                  </a:lnTo>
                  <a:lnTo>
                    <a:pt x="56" y="48"/>
                  </a:lnTo>
                  <a:lnTo>
                    <a:pt x="53" y="48"/>
                  </a:lnTo>
                  <a:lnTo>
                    <a:pt x="49" y="48"/>
                  </a:lnTo>
                  <a:lnTo>
                    <a:pt x="45" y="46"/>
                  </a:lnTo>
                  <a:lnTo>
                    <a:pt x="0" y="46"/>
                  </a:lnTo>
                  <a:lnTo>
                    <a:pt x="0" y="40"/>
                  </a:lnTo>
                  <a:lnTo>
                    <a:pt x="1" y="34"/>
                  </a:lnTo>
                  <a:lnTo>
                    <a:pt x="4" y="29"/>
                  </a:lnTo>
                  <a:lnTo>
                    <a:pt x="8" y="23"/>
                  </a:lnTo>
                  <a:lnTo>
                    <a:pt x="12" y="19"/>
                  </a:lnTo>
                  <a:lnTo>
                    <a:pt x="17" y="15"/>
                  </a:lnTo>
                  <a:lnTo>
                    <a:pt x="23" y="11"/>
                  </a:lnTo>
                  <a:lnTo>
                    <a:pt x="31" y="7"/>
                  </a:lnTo>
                  <a:lnTo>
                    <a:pt x="38" y="6"/>
                  </a:lnTo>
                  <a:lnTo>
                    <a:pt x="45" y="4"/>
                  </a:lnTo>
                  <a:lnTo>
                    <a:pt x="53" y="3"/>
                  </a:lnTo>
                  <a:lnTo>
                    <a:pt x="61" y="1"/>
                  </a:lnTo>
                  <a:lnTo>
                    <a:pt x="69" y="1"/>
                  </a:lnTo>
                  <a:lnTo>
                    <a:pt x="76" y="0"/>
                  </a:lnTo>
                  <a:lnTo>
                    <a:pt x="84" y="1"/>
                  </a:lnTo>
                  <a:lnTo>
                    <a:pt x="92" y="1"/>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1" name="Freeform 110"/>
            <p:cNvSpPr>
              <a:spLocks/>
            </p:cNvSpPr>
            <p:nvPr/>
          </p:nvSpPr>
          <p:spPr bwMode="auto">
            <a:xfrm>
              <a:off x="5667177" y="4006056"/>
              <a:ext cx="192088" cy="114300"/>
            </a:xfrm>
            <a:custGeom>
              <a:avLst/>
              <a:gdLst>
                <a:gd name="T0" fmla="*/ 2147483647 w 149"/>
                <a:gd name="T1" fmla="*/ 2147483647 h 111"/>
                <a:gd name="T2" fmla="*/ 2147483647 w 149"/>
                <a:gd name="T3" fmla="*/ 2147483647 h 111"/>
                <a:gd name="T4" fmla="*/ 2147483647 w 149"/>
                <a:gd name="T5" fmla="*/ 2147483647 h 111"/>
                <a:gd name="T6" fmla="*/ 2147483647 w 149"/>
                <a:gd name="T7" fmla="*/ 2147483647 h 111"/>
                <a:gd name="T8" fmla="*/ 2147483647 w 149"/>
                <a:gd name="T9" fmla="*/ 2147483647 h 111"/>
                <a:gd name="T10" fmla="*/ 2147483647 w 149"/>
                <a:gd name="T11" fmla="*/ 2147483647 h 111"/>
                <a:gd name="T12" fmla="*/ 2147483647 w 149"/>
                <a:gd name="T13" fmla="*/ 2147483647 h 111"/>
                <a:gd name="T14" fmla="*/ 2147483647 w 149"/>
                <a:gd name="T15" fmla="*/ 2147483647 h 111"/>
                <a:gd name="T16" fmla="*/ 2147483647 w 149"/>
                <a:gd name="T17" fmla="*/ 2147483647 h 111"/>
                <a:gd name="T18" fmla="*/ 2147483647 w 149"/>
                <a:gd name="T19" fmla="*/ 2147483647 h 111"/>
                <a:gd name="T20" fmla="*/ 2147483647 w 149"/>
                <a:gd name="T21" fmla="*/ 2147483647 h 111"/>
                <a:gd name="T22" fmla="*/ 2147483647 w 149"/>
                <a:gd name="T23" fmla="*/ 2147483647 h 111"/>
                <a:gd name="T24" fmla="*/ 2147483647 w 149"/>
                <a:gd name="T25" fmla="*/ 2147483647 h 111"/>
                <a:gd name="T26" fmla="*/ 2147483647 w 149"/>
                <a:gd name="T27" fmla="*/ 2147483647 h 111"/>
                <a:gd name="T28" fmla="*/ 2147483647 w 149"/>
                <a:gd name="T29" fmla="*/ 2147483647 h 111"/>
                <a:gd name="T30" fmla="*/ 2147483647 w 149"/>
                <a:gd name="T31" fmla="*/ 2147483647 h 111"/>
                <a:gd name="T32" fmla="*/ 2147483647 w 149"/>
                <a:gd name="T33" fmla="*/ 2147483647 h 111"/>
                <a:gd name="T34" fmla="*/ 2147483647 w 149"/>
                <a:gd name="T35" fmla="*/ 2147483647 h 111"/>
                <a:gd name="T36" fmla="*/ 2147483647 w 149"/>
                <a:gd name="T37" fmla="*/ 2147483647 h 111"/>
                <a:gd name="T38" fmla="*/ 2147483647 w 149"/>
                <a:gd name="T39" fmla="*/ 2147483647 h 111"/>
                <a:gd name="T40" fmla="*/ 2147483647 w 149"/>
                <a:gd name="T41" fmla="*/ 2147483647 h 111"/>
                <a:gd name="T42" fmla="*/ 2147483647 w 149"/>
                <a:gd name="T43" fmla="*/ 2147483647 h 111"/>
                <a:gd name="T44" fmla="*/ 2147483647 w 149"/>
                <a:gd name="T45" fmla="*/ 2147483647 h 111"/>
                <a:gd name="T46" fmla="*/ 2147483647 w 149"/>
                <a:gd name="T47" fmla="*/ 2147483647 h 111"/>
                <a:gd name="T48" fmla="*/ 2147483647 w 149"/>
                <a:gd name="T49" fmla="*/ 2147483647 h 111"/>
                <a:gd name="T50" fmla="*/ 2147483647 w 149"/>
                <a:gd name="T51" fmla="*/ 2147483647 h 111"/>
                <a:gd name="T52" fmla="*/ 2147483647 w 149"/>
                <a:gd name="T53" fmla="*/ 2147483647 h 111"/>
                <a:gd name="T54" fmla="*/ 2147483647 w 149"/>
                <a:gd name="T55" fmla="*/ 2147483647 h 111"/>
                <a:gd name="T56" fmla="*/ 2147483647 w 149"/>
                <a:gd name="T57" fmla="*/ 2147483647 h 111"/>
                <a:gd name="T58" fmla="*/ 2147483647 w 149"/>
                <a:gd name="T59" fmla="*/ 2147483647 h 111"/>
                <a:gd name="T60" fmla="*/ 2147483647 w 149"/>
                <a:gd name="T61" fmla="*/ 2147483647 h 111"/>
                <a:gd name="T62" fmla="*/ 2147483647 w 149"/>
                <a:gd name="T63" fmla="*/ 2147483647 h 111"/>
                <a:gd name="T64" fmla="*/ 0 w 149"/>
                <a:gd name="T65" fmla="*/ 2147483647 h 111"/>
                <a:gd name="T66" fmla="*/ 0 w 149"/>
                <a:gd name="T67" fmla="*/ 0 h 111"/>
                <a:gd name="T68" fmla="*/ 2147483647 w 149"/>
                <a:gd name="T69" fmla="*/ 2147483647 h 111"/>
                <a:gd name="T70" fmla="*/ 2147483647 w 149"/>
                <a:gd name="T71" fmla="*/ 2147483647 h 111"/>
                <a:gd name="T72" fmla="*/ 2147483647 w 149"/>
                <a:gd name="T73" fmla="*/ 2147483647 h 111"/>
                <a:gd name="T74" fmla="*/ 2147483647 w 149"/>
                <a:gd name="T75" fmla="*/ 2147483647 h 111"/>
                <a:gd name="T76" fmla="*/ 2147483647 w 149"/>
                <a:gd name="T77" fmla="*/ 2147483647 h 111"/>
                <a:gd name="T78" fmla="*/ 2147483647 w 149"/>
                <a:gd name="T79" fmla="*/ 2147483647 h 111"/>
                <a:gd name="T80" fmla="*/ 2147483647 w 149"/>
                <a:gd name="T81" fmla="*/ 2147483647 h 111"/>
                <a:gd name="T82" fmla="*/ 2147483647 w 149"/>
                <a:gd name="T83" fmla="*/ 2147483647 h 111"/>
                <a:gd name="T84" fmla="*/ 2147483647 w 149"/>
                <a:gd name="T85" fmla="*/ 2147483647 h 111"/>
                <a:gd name="T86" fmla="*/ 2147483647 w 149"/>
                <a:gd name="T87" fmla="*/ 2147483647 h 111"/>
                <a:gd name="T88" fmla="*/ 2147483647 w 149"/>
                <a:gd name="T89" fmla="*/ 2147483647 h 111"/>
                <a:gd name="T90" fmla="*/ 2147483647 w 149"/>
                <a:gd name="T91" fmla="*/ 2147483647 h 111"/>
                <a:gd name="T92" fmla="*/ 2147483647 w 149"/>
                <a:gd name="T93" fmla="*/ 2147483647 h 111"/>
                <a:gd name="T94" fmla="*/ 2147483647 w 149"/>
                <a:gd name="T95" fmla="*/ 2147483647 h 111"/>
                <a:gd name="T96" fmla="*/ 2147483647 w 149"/>
                <a:gd name="T97" fmla="*/ 2147483647 h 111"/>
                <a:gd name="T98" fmla="*/ 2147483647 w 149"/>
                <a:gd name="T99" fmla="*/ 2147483647 h 111"/>
                <a:gd name="T100" fmla="*/ 2147483647 w 149"/>
                <a:gd name="T101" fmla="*/ 2147483647 h 1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9"/>
                <a:gd name="T154" fmla="*/ 0 h 111"/>
                <a:gd name="T155" fmla="*/ 149 w 149"/>
                <a:gd name="T156" fmla="*/ 111 h 11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9" h="111">
                  <a:moveTo>
                    <a:pt x="148" y="77"/>
                  </a:moveTo>
                  <a:lnTo>
                    <a:pt x="142" y="80"/>
                  </a:lnTo>
                  <a:lnTo>
                    <a:pt x="138" y="82"/>
                  </a:lnTo>
                  <a:lnTo>
                    <a:pt x="132" y="86"/>
                  </a:lnTo>
                  <a:lnTo>
                    <a:pt x="128" y="88"/>
                  </a:lnTo>
                  <a:lnTo>
                    <a:pt x="122" y="91"/>
                  </a:lnTo>
                  <a:lnTo>
                    <a:pt x="118" y="94"/>
                  </a:lnTo>
                  <a:lnTo>
                    <a:pt x="114" y="98"/>
                  </a:lnTo>
                  <a:lnTo>
                    <a:pt x="111" y="100"/>
                  </a:lnTo>
                  <a:lnTo>
                    <a:pt x="105" y="104"/>
                  </a:lnTo>
                  <a:lnTo>
                    <a:pt x="101" y="105"/>
                  </a:lnTo>
                  <a:lnTo>
                    <a:pt x="95" y="107"/>
                  </a:lnTo>
                  <a:lnTo>
                    <a:pt x="91" y="109"/>
                  </a:lnTo>
                  <a:lnTo>
                    <a:pt x="85" y="110"/>
                  </a:lnTo>
                  <a:lnTo>
                    <a:pt x="80" y="110"/>
                  </a:lnTo>
                  <a:lnTo>
                    <a:pt x="74" y="109"/>
                  </a:lnTo>
                  <a:lnTo>
                    <a:pt x="69" y="106"/>
                  </a:lnTo>
                  <a:lnTo>
                    <a:pt x="67" y="100"/>
                  </a:lnTo>
                  <a:lnTo>
                    <a:pt x="67" y="95"/>
                  </a:lnTo>
                  <a:lnTo>
                    <a:pt x="64" y="89"/>
                  </a:lnTo>
                  <a:lnTo>
                    <a:pt x="62" y="83"/>
                  </a:lnTo>
                  <a:lnTo>
                    <a:pt x="58" y="80"/>
                  </a:lnTo>
                  <a:lnTo>
                    <a:pt x="55" y="75"/>
                  </a:lnTo>
                  <a:lnTo>
                    <a:pt x="51" y="73"/>
                  </a:lnTo>
                  <a:lnTo>
                    <a:pt x="47" y="69"/>
                  </a:lnTo>
                  <a:lnTo>
                    <a:pt x="42" y="67"/>
                  </a:lnTo>
                  <a:lnTo>
                    <a:pt x="36" y="65"/>
                  </a:lnTo>
                  <a:lnTo>
                    <a:pt x="30" y="65"/>
                  </a:lnTo>
                  <a:lnTo>
                    <a:pt x="25" y="65"/>
                  </a:lnTo>
                  <a:lnTo>
                    <a:pt x="18" y="67"/>
                  </a:lnTo>
                  <a:lnTo>
                    <a:pt x="12" y="69"/>
                  </a:lnTo>
                  <a:lnTo>
                    <a:pt x="7" y="73"/>
                  </a:lnTo>
                  <a:lnTo>
                    <a:pt x="0" y="77"/>
                  </a:lnTo>
                  <a:lnTo>
                    <a:pt x="0" y="0"/>
                  </a:lnTo>
                  <a:lnTo>
                    <a:pt x="10" y="7"/>
                  </a:lnTo>
                  <a:lnTo>
                    <a:pt x="20" y="10"/>
                  </a:lnTo>
                  <a:lnTo>
                    <a:pt x="32" y="12"/>
                  </a:lnTo>
                  <a:lnTo>
                    <a:pt x="43" y="12"/>
                  </a:lnTo>
                  <a:lnTo>
                    <a:pt x="55" y="12"/>
                  </a:lnTo>
                  <a:lnTo>
                    <a:pt x="67" y="12"/>
                  </a:lnTo>
                  <a:lnTo>
                    <a:pt x="79" y="12"/>
                  </a:lnTo>
                  <a:lnTo>
                    <a:pt x="92" y="10"/>
                  </a:lnTo>
                  <a:lnTo>
                    <a:pt x="102" y="13"/>
                  </a:lnTo>
                  <a:lnTo>
                    <a:pt x="112" y="14"/>
                  </a:lnTo>
                  <a:lnTo>
                    <a:pt x="121" y="18"/>
                  </a:lnTo>
                  <a:lnTo>
                    <a:pt x="131" y="23"/>
                  </a:lnTo>
                  <a:lnTo>
                    <a:pt x="137" y="32"/>
                  </a:lnTo>
                  <a:lnTo>
                    <a:pt x="142" y="44"/>
                  </a:lnTo>
                  <a:lnTo>
                    <a:pt x="146" y="59"/>
                  </a:lnTo>
                  <a:lnTo>
                    <a:pt x="148" y="77"/>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2" name="Freeform 111"/>
            <p:cNvSpPr>
              <a:spLocks/>
            </p:cNvSpPr>
            <p:nvPr/>
          </p:nvSpPr>
          <p:spPr bwMode="auto">
            <a:xfrm>
              <a:off x="5895777" y="4006056"/>
              <a:ext cx="138113" cy="120650"/>
            </a:xfrm>
            <a:custGeom>
              <a:avLst/>
              <a:gdLst>
                <a:gd name="T0" fmla="*/ 2147483647 w 107"/>
                <a:gd name="T1" fmla="*/ 2147483647 h 119"/>
                <a:gd name="T2" fmla="*/ 2147483647 w 107"/>
                <a:gd name="T3" fmla="*/ 2147483647 h 119"/>
                <a:gd name="T4" fmla="*/ 2147483647 w 107"/>
                <a:gd name="T5" fmla="*/ 2147483647 h 119"/>
                <a:gd name="T6" fmla="*/ 2147483647 w 107"/>
                <a:gd name="T7" fmla="*/ 2147483647 h 119"/>
                <a:gd name="T8" fmla="*/ 2147483647 w 107"/>
                <a:gd name="T9" fmla="*/ 2147483647 h 119"/>
                <a:gd name="T10" fmla="*/ 2147483647 w 107"/>
                <a:gd name="T11" fmla="*/ 2147483647 h 119"/>
                <a:gd name="T12" fmla="*/ 2147483647 w 107"/>
                <a:gd name="T13" fmla="*/ 2147483647 h 119"/>
                <a:gd name="T14" fmla="*/ 2147483647 w 107"/>
                <a:gd name="T15" fmla="*/ 2147483647 h 119"/>
                <a:gd name="T16" fmla="*/ 2147483647 w 107"/>
                <a:gd name="T17" fmla="*/ 2147483647 h 119"/>
                <a:gd name="T18" fmla="*/ 2147483647 w 107"/>
                <a:gd name="T19" fmla="*/ 2147483647 h 119"/>
                <a:gd name="T20" fmla="*/ 2147483647 w 107"/>
                <a:gd name="T21" fmla="*/ 2147483647 h 119"/>
                <a:gd name="T22" fmla="*/ 2147483647 w 107"/>
                <a:gd name="T23" fmla="*/ 2147483647 h 119"/>
                <a:gd name="T24" fmla="*/ 2147483647 w 107"/>
                <a:gd name="T25" fmla="*/ 2147483647 h 119"/>
                <a:gd name="T26" fmla="*/ 2147483647 w 107"/>
                <a:gd name="T27" fmla="*/ 2147483647 h 119"/>
                <a:gd name="T28" fmla="*/ 2147483647 w 107"/>
                <a:gd name="T29" fmla="*/ 2147483647 h 119"/>
                <a:gd name="T30" fmla="*/ 2147483647 w 107"/>
                <a:gd name="T31" fmla="*/ 2147483647 h 119"/>
                <a:gd name="T32" fmla="*/ 0 w 107"/>
                <a:gd name="T33" fmla="*/ 2147483647 h 119"/>
                <a:gd name="T34" fmla="*/ 2147483647 w 107"/>
                <a:gd name="T35" fmla="*/ 2147483647 h 119"/>
                <a:gd name="T36" fmla="*/ 2147483647 w 107"/>
                <a:gd name="T37" fmla="*/ 2147483647 h 119"/>
                <a:gd name="T38" fmla="*/ 2147483647 w 107"/>
                <a:gd name="T39" fmla="*/ 2147483647 h 119"/>
                <a:gd name="T40" fmla="*/ 2147483647 w 107"/>
                <a:gd name="T41" fmla="*/ 2147483647 h 119"/>
                <a:gd name="T42" fmla="*/ 2147483647 w 107"/>
                <a:gd name="T43" fmla="*/ 2147483647 h 119"/>
                <a:gd name="T44" fmla="*/ 2147483647 w 107"/>
                <a:gd name="T45" fmla="*/ 2147483647 h 119"/>
                <a:gd name="T46" fmla="*/ 2147483647 w 107"/>
                <a:gd name="T47" fmla="*/ 2147483647 h 119"/>
                <a:gd name="T48" fmla="*/ 2147483647 w 107"/>
                <a:gd name="T49" fmla="*/ 2147483647 h 119"/>
                <a:gd name="T50" fmla="*/ 2147483647 w 107"/>
                <a:gd name="T51" fmla="*/ 2147483647 h 119"/>
                <a:gd name="T52" fmla="*/ 2147483647 w 107"/>
                <a:gd name="T53" fmla="*/ 2147483647 h 119"/>
                <a:gd name="T54" fmla="*/ 2147483647 w 107"/>
                <a:gd name="T55" fmla="*/ 2147483647 h 119"/>
                <a:gd name="T56" fmla="*/ 2147483647 w 107"/>
                <a:gd name="T57" fmla="*/ 2147483647 h 119"/>
                <a:gd name="T58" fmla="*/ 2147483647 w 107"/>
                <a:gd name="T59" fmla="*/ 2147483647 h 119"/>
                <a:gd name="T60" fmla="*/ 2147483647 w 107"/>
                <a:gd name="T61" fmla="*/ 2147483647 h 119"/>
                <a:gd name="T62" fmla="*/ 2147483647 w 107"/>
                <a:gd name="T63" fmla="*/ 2147483647 h 119"/>
                <a:gd name="T64" fmla="*/ 2147483647 w 107"/>
                <a:gd name="T65" fmla="*/ 0 h 119"/>
                <a:gd name="T66" fmla="*/ 2147483647 w 107"/>
                <a:gd name="T67" fmla="*/ 2147483647 h 119"/>
                <a:gd name="T68" fmla="*/ 2147483647 w 107"/>
                <a:gd name="T69" fmla="*/ 2147483647 h 119"/>
                <a:gd name="T70" fmla="*/ 2147483647 w 107"/>
                <a:gd name="T71" fmla="*/ 2147483647 h 119"/>
                <a:gd name="T72" fmla="*/ 2147483647 w 107"/>
                <a:gd name="T73" fmla="*/ 2147483647 h 119"/>
                <a:gd name="T74" fmla="*/ 2147483647 w 107"/>
                <a:gd name="T75" fmla="*/ 2147483647 h 119"/>
                <a:gd name="T76" fmla="*/ 2147483647 w 107"/>
                <a:gd name="T77" fmla="*/ 2147483647 h 119"/>
                <a:gd name="T78" fmla="*/ 2147483647 w 107"/>
                <a:gd name="T79" fmla="*/ 2147483647 h 119"/>
                <a:gd name="T80" fmla="*/ 2147483647 w 107"/>
                <a:gd name="T81" fmla="*/ 2147483647 h 119"/>
                <a:gd name="T82" fmla="*/ 2147483647 w 107"/>
                <a:gd name="T83" fmla="*/ 2147483647 h 119"/>
                <a:gd name="T84" fmla="*/ 2147483647 w 107"/>
                <a:gd name="T85" fmla="*/ 2147483647 h 119"/>
                <a:gd name="T86" fmla="*/ 2147483647 w 107"/>
                <a:gd name="T87" fmla="*/ 2147483647 h 119"/>
                <a:gd name="T88" fmla="*/ 2147483647 w 107"/>
                <a:gd name="T89" fmla="*/ 2147483647 h 119"/>
                <a:gd name="T90" fmla="*/ 2147483647 w 107"/>
                <a:gd name="T91" fmla="*/ 2147483647 h 119"/>
                <a:gd name="T92" fmla="*/ 2147483647 w 107"/>
                <a:gd name="T93" fmla="*/ 2147483647 h 119"/>
                <a:gd name="T94" fmla="*/ 2147483647 w 107"/>
                <a:gd name="T95" fmla="*/ 2147483647 h 119"/>
                <a:gd name="T96" fmla="*/ 2147483647 w 107"/>
                <a:gd name="T97" fmla="*/ 2147483647 h 119"/>
                <a:gd name="T98" fmla="*/ 2147483647 w 107"/>
                <a:gd name="T99" fmla="*/ 2147483647 h 1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7"/>
                <a:gd name="T151" fmla="*/ 0 h 119"/>
                <a:gd name="T152" fmla="*/ 107 w 107"/>
                <a:gd name="T153" fmla="*/ 119 h 1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7" h="119">
                  <a:moveTo>
                    <a:pt x="101" y="59"/>
                  </a:moveTo>
                  <a:lnTo>
                    <a:pt x="98" y="72"/>
                  </a:lnTo>
                  <a:lnTo>
                    <a:pt x="94" y="83"/>
                  </a:lnTo>
                  <a:lnTo>
                    <a:pt x="89" y="92"/>
                  </a:lnTo>
                  <a:lnTo>
                    <a:pt x="85" y="99"/>
                  </a:lnTo>
                  <a:lnTo>
                    <a:pt x="79" y="106"/>
                  </a:lnTo>
                  <a:lnTo>
                    <a:pt x="74" y="109"/>
                  </a:lnTo>
                  <a:lnTo>
                    <a:pt x="68" y="113"/>
                  </a:lnTo>
                  <a:lnTo>
                    <a:pt x="62" y="115"/>
                  </a:lnTo>
                  <a:lnTo>
                    <a:pt x="55" y="117"/>
                  </a:lnTo>
                  <a:lnTo>
                    <a:pt x="48" y="118"/>
                  </a:lnTo>
                  <a:lnTo>
                    <a:pt x="40" y="118"/>
                  </a:lnTo>
                  <a:lnTo>
                    <a:pt x="33" y="118"/>
                  </a:lnTo>
                  <a:lnTo>
                    <a:pt x="24" y="118"/>
                  </a:lnTo>
                  <a:lnTo>
                    <a:pt x="17" y="118"/>
                  </a:lnTo>
                  <a:lnTo>
                    <a:pt x="8" y="118"/>
                  </a:lnTo>
                  <a:lnTo>
                    <a:pt x="0" y="116"/>
                  </a:lnTo>
                  <a:lnTo>
                    <a:pt x="1" y="109"/>
                  </a:lnTo>
                  <a:lnTo>
                    <a:pt x="2" y="101"/>
                  </a:lnTo>
                  <a:lnTo>
                    <a:pt x="4" y="93"/>
                  </a:lnTo>
                  <a:lnTo>
                    <a:pt x="7" y="84"/>
                  </a:lnTo>
                  <a:lnTo>
                    <a:pt x="8" y="76"/>
                  </a:lnTo>
                  <a:lnTo>
                    <a:pt x="9" y="67"/>
                  </a:lnTo>
                  <a:lnTo>
                    <a:pt x="11" y="59"/>
                  </a:lnTo>
                  <a:lnTo>
                    <a:pt x="14" y="49"/>
                  </a:lnTo>
                  <a:lnTo>
                    <a:pt x="16" y="42"/>
                  </a:lnTo>
                  <a:lnTo>
                    <a:pt x="19" y="34"/>
                  </a:lnTo>
                  <a:lnTo>
                    <a:pt x="23" y="28"/>
                  </a:lnTo>
                  <a:lnTo>
                    <a:pt x="26" y="20"/>
                  </a:lnTo>
                  <a:lnTo>
                    <a:pt x="30" y="14"/>
                  </a:lnTo>
                  <a:lnTo>
                    <a:pt x="35" y="9"/>
                  </a:lnTo>
                  <a:lnTo>
                    <a:pt x="40" y="5"/>
                  </a:lnTo>
                  <a:lnTo>
                    <a:pt x="48" y="0"/>
                  </a:lnTo>
                  <a:lnTo>
                    <a:pt x="52" y="3"/>
                  </a:lnTo>
                  <a:lnTo>
                    <a:pt x="55" y="5"/>
                  </a:lnTo>
                  <a:lnTo>
                    <a:pt x="61" y="7"/>
                  </a:lnTo>
                  <a:lnTo>
                    <a:pt x="67" y="7"/>
                  </a:lnTo>
                  <a:lnTo>
                    <a:pt x="72" y="9"/>
                  </a:lnTo>
                  <a:lnTo>
                    <a:pt x="78" y="9"/>
                  </a:lnTo>
                  <a:lnTo>
                    <a:pt x="84" y="11"/>
                  </a:lnTo>
                  <a:lnTo>
                    <a:pt x="90" y="11"/>
                  </a:lnTo>
                  <a:lnTo>
                    <a:pt x="94" y="13"/>
                  </a:lnTo>
                  <a:lnTo>
                    <a:pt x="99" y="16"/>
                  </a:lnTo>
                  <a:lnTo>
                    <a:pt x="102" y="19"/>
                  </a:lnTo>
                  <a:lnTo>
                    <a:pt x="105" y="24"/>
                  </a:lnTo>
                  <a:lnTo>
                    <a:pt x="106" y="31"/>
                  </a:lnTo>
                  <a:lnTo>
                    <a:pt x="106" y="38"/>
                  </a:lnTo>
                  <a:lnTo>
                    <a:pt x="104" y="48"/>
                  </a:lnTo>
                  <a:lnTo>
                    <a:pt x="101" y="59"/>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3" name="Freeform 112"/>
            <p:cNvSpPr>
              <a:spLocks/>
            </p:cNvSpPr>
            <p:nvPr/>
          </p:nvSpPr>
          <p:spPr bwMode="auto">
            <a:xfrm>
              <a:off x="6048177" y="3929856"/>
              <a:ext cx="368300" cy="174625"/>
            </a:xfrm>
            <a:custGeom>
              <a:avLst/>
              <a:gdLst>
                <a:gd name="T0" fmla="*/ 2147483647 w 285"/>
                <a:gd name="T1" fmla="*/ 2147483647 h 170"/>
                <a:gd name="T2" fmla="*/ 2147483647 w 285"/>
                <a:gd name="T3" fmla="*/ 2147483647 h 170"/>
                <a:gd name="T4" fmla="*/ 2147483647 w 285"/>
                <a:gd name="T5" fmla="*/ 2147483647 h 170"/>
                <a:gd name="T6" fmla="*/ 2147483647 w 285"/>
                <a:gd name="T7" fmla="*/ 2147483647 h 170"/>
                <a:gd name="T8" fmla="*/ 2147483647 w 285"/>
                <a:gd name="T9" fmla="*/ 2147483647 h 170"/>
                <a:gd name="T10" fmla="*/ 2147483647 w 285"/>
                <a:gd name="T11" fmla="*/ 2147483647 h 170"/>
                <a:gd name="T12" fmla="*/ 2147483647 w 285"/>
                <a:gd name="T13" fmla="*/ 2147483647 h 170"/>
                <a:gd name="T14" fmla="*/ 2147483647 w 285"/>
                <a:gd name="T15" fmla="*/ 2147483647 h 170"/>
                <a:gd name="T16" fmla="*/ 2147483647 w 285"/>
                <a:gd name="T17" fmla="*/ 2147483647 h 170"/>
                <a:gd name="T18" fmla="*/ 2147483647 w 285"/>
                <a:gd name="T19" fmla="*/ 2147483647 h 170"/>
                <a:gd name="T20" fmla="*/ 2147483647 w 285"/>
                <a:gd name="T21" fmla="*/ 2147483647 h 170"/>
                <a:gd name="T22" fmla="*/ 2147483647 w 285"/>
                <a:gd name="T23" fmla="*/ 2147483647 h 170"/>
                <a:gd name="T24" fmla="*/ 2147483647 w 285"/>
                <a:gd name="T25" fmla="*/ 2147483647 h 170"/>
                <a:gd name="T26" fmla="*/ 2147483647 w 285"/>
                <a:gd name="T27" fmla="*/ 2147483647 h 170"/>
                <a:gd name="T28" fmla="*/ 2147483647 w 285"/>
                <a:gd name="T29" fmla="*/ 2147483647 h 170"/>
                <a:gd name="T30" fmla="*/ 2147483647 w 285"/>
                <a:gd name="T31" fmla="*/ 2147483647 h 170"/>
                <a:gd name="T32" fmla="*/ 2147483647 w 285"/>
                <a:gd name="T33" fmla="*/ 2147483647 h 170"/>
                <a:gd name="T34" fmla="*/ 2147483647 w 285"/>
                <a:gd name="T35" fmla="*/ 2147483647 h 170"/>
                <a:gd name="T36" fmla="*/ 2147483647 w 285"/>
                <a:gd name="T37" fmla="*/ 2147483647 h 170"/>
                <a:gd name="T38" fmla="*/ 2147483647 w 285"/>
                <a:gd name="T39" fmla="*/ 2147483647 h 170"/>
                <a:gd name="T40" fmla="*/ 2147483647 w 285"/>
                <a:gd name="T41" fmla="*/ 2147483647 h 170"/>
                <a:gd name="T42" fmla="*/ 2147483647 w 285"/>
                <a:gd name="T43" fmla="*/ 2147483647 h 170"/>
                <a:gd name="T44" fmla="*/ 2147483647 w 285"/>
                <a:gd name="T45" fmla="*/ 2147483647 h 170"/>
                <a:gd name="T46" fmla="*/ 2147483647 w 285"/>
                <a:gd name="T47" fmla="*/ 2147483647 h 170"/>
                <a:gd name="T48" fmla="*/ 2147483647 w 285"/>
                <a:gd name="T49" fmla="*/ 2147483647 h 170"/>
                <a:gd name="T50" fmla="*/ 2147483647 w 285"/>
                <a:gd name="T51" fmla="*/ 2147483647 h 170"/>
                <a:gd name="T52" fmla="*/ 2147483647 w 285"/>
                <a:gd name="T53" fmla="*/ 2147483647 h 170"/>
                <a:gd name="T54" fmla="*/ 2147483647 w 285"/>
                <a:gd name="T55" fmla="*/ 2147483647 h 170"/>
                <a:gd name="T56" fmla="*/ 2147483647 w 285"/>
                <a:gd name="T57" fmla="*/ 2147483647 h 170"/>
                <a:gd name="T58" fmla="*/ 2147483647 w 285"/>
                <a:gd name="T59" fmla="*/ 2147483647 h 170"/>
                <a:gd name="T60" fmla="*/ 2147483647 w 285"/>
                <a:gd name="T61" fmla="*/ 2147483647 h 170"/>
                <a:gd name="T62" fmla="*/ 2147483647 w 285"/>
                <a:gd name="T63" fmla="*/ 2147483647 h 170"/>
                <a:gd name="T64" fmla="*/ 2147483647 w 285"/>
                <a:gd name="T65" fmla="*/ 2147483647 h 170"/>
                <a:gd name="T66" fmla="*/ 2147483647 w 285"/>
                <a:gd name="T67" fmla="*/ 0 h 170"/>
                <a:gd name="T68" fmla="*/ 2147483647 w 285"/>
                <a:gd name="T69" fmla="*/ 2147483647 h 170"/>
                <a:gd name="T70" fmla="*/ 2147483647 w 285"/>
                <a:gd name="T71" fmla="*/ 2147483647 h 170"/>
                <a:gd name="T72" fmla="*/ 2147483647 w 285"/>
                <a:gd name="T73" fmla="*/ 2147483647 h 170"/>
                <a:gd name="T74" fmla="*/ 2147483647 w 285"/>
                <a:gd name="T75" fmla="*/ 2147483647 h 170"/>
                <a:gd name="T76" fmla="*/ 2147483647 w 285"/>
                <a:gd name="T77" fmla="*/ 2147483647 h 170"/>
                <a:gd name="T78" fmla="*/ 2147483647 w 285"/>
                <a:gd name="T79" fmla="*/ 2147483647 h 170"/>
                <a:gd name="T80" fmla="*/ 2147483647 w 285"/>
                <a:gd name="T81" fmla="*/ 2147483647 h 17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5"/>
                <a:gd name="T124" fmla="*/ 0 h 170"/>
                <a:gd name="T125" fmla="*/ 285 w 285"/>
                <a:gd name="T126" fmla="*/ 170 h 17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5" h="170">
                  <a:moveTo>
                    <a:pt x="226" y="23"/>
                  </a:moveTo>
                  <a:lnTo>
                    <a:pt x="229" y="24"/>
                  </a:lnTo>
                  <a:lnTo>
                    <a:pt x="233" y="24"/>
                  </a:lnTo>
                  <a:lnTo>
                    <a:pt x="237" y="24"/>
                  </a:lnTo>
                  <a:lnTo>
                    <a:pt x="241" y="24"/>
                  </a:lnTo>
                  <a:lnTo>
                    <a:pt x="245" y="24"/>
                  </a:lnTo>
                  <a:lnTo>
                    <a:pt x="249" y="24"/>
                  </a:lnTo>
                  <a:lnTo>
                    <a:pt x="253" y="24"/>
                  </a:lnTo>
                  <a:lnTo>
                    <a:pt x="257" y="23"/>
                  </a:lnTo>
                  <a:lnTo>
                    <a:pt x="260" y="24"/>
                  </a:lnTo>
                  <a:lnTo>
                    <a:pt x="264" y="24"/>
                  </a:lnTo>
                  <a:lnTo>
                    <a:pt x="268" y="26"/>
                  </a:lnTo>
                  <a:lnTo>
                    <a:pt x="272" y="26"/>
                  </a:lnTo>
                  <a:lnTo>
                    <a:pt x="274" y="28"/>
                  </a:lnTo>
                  <a:lnTo>
                    <a:pt x="278" y="31"/>
                  </a:lnTo>
                  <a:lnTo>
                    <a:pt x="281" y="34"/>
                  </a:lnTo>
                  <a:lnTo>
                    <a:pt x="284" y="38"/>
                  </a:lnTo>
                  <a:lnTo>
                    <a:pt x="284" y="45"/>
                  </a:lnTo>
                  <a:lnTo>
                    <a:pt x="284" y="51"/>
                  </a:lnTo>
                  <a:lnTo>
                    <a:pt x="284" y="59"/>
                  </a:lnTo>
                  <a:lnTo>
                    <a:pt x="284" y="65"/>
                  </a:lnTo>
                  <a:lnTo>
                    <a:pt x="283" y="73"/>
                  </a:lnTo>
                  <a:lnTo>
                    <a:pt x="283" y="81"/>
                  </a:lnTo>
                  <a:lnTo>
                    <a:pt x="282" y="88"/>
                  </a:lnTo>
                  <a:lnTo>
                    <a:pt x="282" y="94"/>
                  </a:lnTo>
                  <a:lnTo>
                    <a:pt x="279" y="101"/>
                  </a:lnTo>
                  <a:lnTo>
                    <a:pt x="277" y="106"/>
                  </a:lnTo>
                  <a:lnTo>
                    <a:pt x="273" y="110"/>
                  </a:lnTo>
                  <a:lnTo>
                    <a:pt x="271" y="113"/>
                  </a:lnTo>
                  <a:lnTo>
                    <a:pt x="266" y="115"/>
                  </a:lnTo>
                  <a:lnTo>
                    <a:pt x="261" y="115"/>
                  </a:lnTo>
                  <a:lnTo>
                    <a:pt x="254" y="114"/>
                  </a:lnTo>
                  <a:lnTo>
                    <a:pt x="249" y="111"/>
                  </a:lnTo>
                  <a:lnTo>
                    <a:pt x="231" y="103"/>
                  </a:lnTo>
                  <a:lnTo>
                    <a:pt x="216" y="100"/>
                  </a:lnTo>
                  <a:lnTo>
                    <a:pt x="200" y="100"/>
                  </a:lnTo>
                  <a:lnTo>
                    <a:pt x="187" y="103"/>
                  </a:lnTo>
                  <a:lnTo>
                    <a:pt x="172" y="109"/>
                  </a:lnTo>
                  <a:lnTo>
                    <a:pt x="159" y="117"/>
                  </a:lnTo>
                  <a:lnTo>
                    <a:pt x="145" y="125"/>
                  </a:lnTo>
                  <a:lnTo>
                    <a:pt x="132" y="133"/>
                  </a:lnTo>
                  <a:lnTo>
                    <a:pt x="117" y="143"/>
                  </a:lnTo>
                  <a:lnTo>
                    <a:pt x="103" y="152"/>
                  </a:lnTo>
                  <a:lnTo>
                    <a:pt x="88" y="161"/>
                  </a:lnTo>
                  <a:lnTo>
                    <a:pt x="74" y="165"/>
                  </a:lnTo>
                  <a:lnTo>
                    <a:pt x="58" y="169"/>
                  </a:lnTo>
                  <a:lnTo>
                    <a:pt x="42" y="168"/>
                  </a:lnTo>
                  <a:lnTo>
                    <a:pt x="24" y="164"/>
                  </a:lnTo>
                  <a:lnTo>
                    <a:pt x="7" y="155"/>
                  </a:lnTo>
                  <a:lnTo>
                    <a:pt x="2" y="137"/>
                  </a:lnTo>
                  <a:lnTo>
                    <a:pt x="0" y="121"/>
                  </a:lnTo>
                  <a:lnTo>
                    <a:pt x="1" y="108"/>
                  </a:lnTo>
                  <a:lnTo>
                    <a:pt x="6" y="95"/>
                  </a:lnTo>
                  <a:lnTo>
                    <a:pt x="11" y="86"/>
                  </a:lnTo>
                  <a:lnTo>
                    <a:pt x="19" y="77"/>
                  </a:lnTo>
                  <a:lnTo>
                    <a:pt x="28" y="70"/>
                  </a:lnTo>
                  <a:lnTo>
                    <a:pt x="38" y="62"/>
                  </a:lnTo>
                  <a:lnTo>
                    <a:pt x="48" y="57"/>
                  </a:lnTo>
                  <a:lnTo>
                    <a:pt x="59" y="51"/>
                  </a:lnTo>
                  <a:lnTo>
                    <a:pt x="71" y="45"/>
                  </a:lnTo>
                  <a:lnTo>
                    <a:pt x="83" y="40"/>
                  </a:lnTo>
                  <a:lnTo>
                    <a:pt x="93" y="34"/>
                  </a:lnTo>
                  <a:lnTo>
                    <a:pt x="104" y="27"/>
                  </a:lnTo>
                  <a:lnTo>
                    <a:pt x="114" y="19"/>
                  </a:lnTo>
                  <a:lnTo>
                    <a:pt x="123" y="9"/>
                  </a:lnTo>
                  <a:lnTo>
                    <a:pt x="130" y="3"/>
                  </a:lnTo>
                  <a:lnTo>
                    <a:pt x="138" y="0"/>
                  </a:lnTo>
                  <a:lnTo>
                    <a:pt x="144" y="0"/>
                  </a:lnTo>
                  <a:lnTo>
                    <a:pt x="152" y="1"/>
                  </a:lnTo>
                  <a:lnTo>
                    <a:pt x="158" y="6"/>
                  </a:lnTo>
                  <a:lnTo>
                    <a:pt x="163" y="11"/>
                  </a:lnTo>
                  <a:lnTo>
                    <a:pt x="169" y="16"/>
                  </a:lnTo>
                  <a:lnTo>
                    <a:pt x="176" y="22"/>
                  </a:lnTo>
                  <a:lnTo>
                    <a:pt x="180" y="28"/>
                  </a:lnTo>
                  <a:lnTo>
                    <a:pt x="186" y="34"/>
                  </a:lnTo>
                  <a:lnTo>
                    <a:pt x="192" y="38"/>
                  </a:lnTo>
                  <a:lnTo>
                    <a:pt x="198" y="40"/>
                  </a:lnTo>
                  <a:lnTo>
                    <a:pt x="204" y="42"/>
                  </a:lnTo>
                  <a:lnTo>
                    <a:pt x="211" y="38"/>
                  </a:lnTo>
                  <a:lnTo>
                    <a:pt x="218" y="33"/>
                  </a:lnTo>
                  <a:lnTo>
                    <a:pt x="226" y="23"/>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4" name="Freeform 113"/>
            <p:cNvSpPr>
              <a:spLocks/>
            </p:cNvSpPr>
            <p:nvPr/>
          </p:nvSpPr>
          <p:spPr bwMode="auto">
            <a:xfrm>
              <a:off x="6473627" y="3977481"/>
              <a:ext cx="522288" cy="136525"/>
            </a:xfrm>
            <a:custGeom>
              <a:avLst/>
              <a:gdLst>
                <a:gd name="T0" fmla="*/ 2147483647 w 405"/>
                <a:gd name="T1" fmla="*/ 2147483647 h 133"/>
                <a:gd name="T2" fmla="*/ 2147483647 w 405"/>
                <a:gd name="T3" fmla="*/ 2147483647 h 133"/>
                <a:gd name="T4" fmla="*/ 2147483647 w 405"/>
                <a:gd name="T5" fmla="*/ 2147483647 h 133"/>
                <a:gd name="T6" fmla="*/ 2147483647 w 405"/>
                <a:gd name="T7" fmla="*/ 2147483647 h 133"/>
                <a:gd name="T8" fmla="*/ 2147483647 w 405"/>
                <a:gd name="T9" fmla="*/ 2147483647 h 133"/>
                <a:gd name="T10" fmla="*/ 2147483647 w 405"/>
                <a:gd name="T11" fmla="*/ 2147483647 h 133"/>
                <a:gd name="T12" fmla="*/ 2147483647 w 405"/>
                <a:gd name="T13" fmla="*/ 2147483647 h 133"/>
                <a:gd name="T14" fmla="*/ 2147483647 w 405"/>
                <a:gd name="T15" fmla="*/ 2147483647 h 133"/>
                <a:gd name="T16" fmla="*/ 2147483647 w 405"/>
                <a:gd name="T17" fmla="*/ 2147483647 h 133"/>
                <a:gd name="T18" fmla="*/ 2147483647 w 405"/>
                <a:gd name="T19" fmla="*/ 2147483647 h 133"/>
                <a:gd name="T20" fmla="*/ 2147483647 w 405"/>
                <a:gd name="T21" fmla="*/ 2147483647 h 133"/>
                <a:gd name="T22" fmla="*/ 2147483647 w 405"/>
                <a:gd name="T23" fmla="*/ 2147483647 h 133"/>
                <a:gd name="T24" fmla="*/ 2147483647 w 405"/>
                <a:gd name="T25" fmla="*/ 2147483647 h 133"/>
                <a:gd name="T26" fmla="*/ 2147483647 w 405"/>
                <a:gd name="T27" fmla="*/ 2147483647 h 133"/>
                <a:gd name="T28" fmla="*/ 2147483647 w 405"/>
                <a:gd name="T29" fmla="*/ 2147483647 h 133"/>
                <a:gd name="T30" fmla="*/ 2147483647 w 405"/>
                <a:gd name="T31" fmla="*/ 2147483647 h 133"/>
                <a:gd name="T32" fmla="*/ 2147483647 w 405"/>
                <a:gd name="T33" fmla="*/ 2147483647 h 133"/>
                <a:gd name="T34" fmla="*/ 2147483647 w 405"/>
                <a:gd name="T35" fmla="*/ 2147483647 h 133"/>
                <a:gd name="T36" fmla="*/ 2147483647 w 405"/>
                <a:gd name="T37" fmla="*/ 2147483647 h 133"/>
                <a:gd name="T38" fmla="*/ 2147483647 w 405"/>
                <a:gd name="T39" fmla="*/ 2147483647 h 133"/>
                <a:gd name="T40" fmla="*/ 2147483647 w 405"/>
                <a:gd name="T41" fmla="*/ 2147483647 h 133"/>
                <a:gd name="T42" fmla="*/ 2147483647 w 405"/>
                <a:gd name="T43" fmla="*/ 2147483647 h 133"/>
                <a:gd name="T44" fmla="*/ 2147483647 w 405"/>
                <a:gd name="T45" fmla="*/ 2147483647 h 133"/>
                <a:gd name="T46" fmla="*/ 2147483647 w 405"/>
                <a:gd name="T47" fmla="*/ 2147483647 h 133"/>
                <a:gd name="T48" fmla="*/ 2147483647 w 405"/>
                <a:gd name="T49" fmla="*/ 2147483647 h 133"/>
                <a:gd name="T50" fmla="*/ 2147483647 w 405"/>
                <a:gd name="T51" fmla="*/ 2147483647 h 133"/>
                <a:gd name="T52" fmla="*/ 2147483647 w 405"/>
                <a:gd name="T53" fmla="*/ 2147483647 h 133"/>
                <a:gd name="T54" fmla="*/ 2147483647 w 405"/>
                <a:gd name="T55" fmla="*/ 2147483647 h 133"/>
                <a:gd name="T56" fmla="*/ 2147483647 w 405"/>
                <a:gd name="T57" fmla="*/ 2147483647 h 133"/>
                <a:gd name="T58" fmla="*/ 2147483647 w 405"/>
                <a:gd name="T59" fmla="*/ 2147483647 h 133"/>
                <a:gd name="T60" fmla="*/ 2147483647 w 405"/>
                <a:gd name="T61" fmla="*/ 2147483647 h 133"/>
                <a:gd name="T62" fmla="*/ 2147483647 w 405"/>
                <a:gd name="T63" fmla="*/ 2147483647 h 133"/>
                <a:gd name="T64" fmla="*/ 2147483647 w 405"/>
                <a:gd name="T65" fmla="*/ 0 h 133"/>
                <a:gd name="T66" fmla="*/ 2147483647 w 405"/>
                <a:gd name="T67" fmla="*/ 2147483647 h 133"/>
                <a:gd name="T68" fmla="*/ 2147483647 w 405"/>
                <a:gd name="T69" fmla="*/ 2147483647 h 133"/>
                <a:gd name="T70" fmla="*/ 2147483647 w 405"/>
                <a:gd name="T71" fmla="*/ 2147483647 h 133"/>
                <a:gd name="T72" fmla="*/ 2147483647 w 405"/>
                <a:gd name="T73" fmla="*/ 2147483647 h 133"/>
                <a:gd name="T74" fmla="*/ 2147483647 w 405"/>
                <a:gd name="T75" fmla="*/ 2147483647 h 133"/>
                <a:gd name="T76" fmla="*/ 2147483647 w 405"/>
                <a:gd name="T77" fmla="*/ 2147483647 h 133"/>
                <a:gd name="T78" fmla="*/ 2147483647 w 405"/>
                <a:gd name="T79" fmla="*/ 2147483647 h 133"/>
                <a:gd name="T80" fmla="*/ 2147483647 w 405"/>
                <a:gd name="T81" fmla="*/ 2147483647 h 13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05"/>
                <a:gd name="T124" fmla="*/ 0 h 133"/>
                <a:gd name="T125" fmla="*/ 405 w 405"/>
                <a:gd name="T126" fmla="*/ 133 h 13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05" h="133">
                  <a:moveTo>
                    <a:pt x="256" y="59"/>
                  </a:moveTo>
                  <a:lnTo>
                    <a:pt x="266" y="72"/>
                  </a:lnTo>
                  <a:lnTo>
                    <a:pt x="278" y="80"/>
                  </a:lnTo>
                  <a:lnTo>
                    <a:pt x="290" y="82"/>
                  </a:lnTo>
                  <a:lnTo>
                    <a:pt x="301" y="80"/>
                  </a:lnTo>
                  <a:lnTo>
                    <a:pt x="311" y="76"/>
                  </a:lnTo>
                  <a:lnTo>
                    <a:pt x="323" y="68"/>
                  </a:lnTo>
                  <a:lnTo>
                    <a:pt x="332" y="59"/>
                  </a:lnTo>
                  <a:lnTo>
                    <a:pt x="343" y="49"/>
                  </a:lnTo>
                  <a:lnTo>
                    <a:pt x="352" y="41"/>
                  </a:lnTo>
                  <a:lnTo>
                    <a:pt x="362" y="34"/>
                  </a:lnTo>
                  <a:lnTo>
                    <a:pt x="369" y="30"/>
                  </a:lnTo>
                  <a:lnTo>
                    <a:pt x="378" y="28"/>
                  </a:lnTo>
                  <a:lnTo>
                    <a:pt x="385" y="31"/>
                  </a:lnTo>
                  <a:lnTo>
                    <a:pt x="392" y="38"/>
                  </a:lnTo>
                  <a:lnTo>
                    <a:pt x="398" y="52"/>
                  </a:lnTo>
                  <a:lnTo>
                    <a:pt x="404" y="72"/>
                  </a:lnTo>
                  <a:lnTo>
                    <a:pt x="387" y="84"/>
                  </a:lnTo>
                  <a:lnTo>
                    <a:pt x="371" y="93"/>
                  </a:lnTo>
                  <a:lnTo>
                    <a:pt x="353" y="102"/>
                  </a:lnTo>
                  <a:lnTo>
                    <a:pt x="334" y="109"/>
                  </a:lnTo>
                  <a:lnTo>
                    <a:pt x="314" y="117"/>
                  </a:lnTo>
                  <a:lnTo>
                    <a:pt x="294" y="122"/>
                  </a:lnTo>
                  <a:lnTo>
                    <a:pt x="273" y="127"/>
                  </a:lnTo>
                  <a:lnTo>
                    <a:pt x="253" y="130"/>
                  </a:lnTo>
                  <a:lnTo>
                    <a:pt x="232" y="132"/>
                  </a:lnTo>
                  <a:lnTo>
                    <a:pt x="211" y="132"/>
                  </a:lnTo>
                  <a:lnTo>
                    <a:pt x="190" y="131"/>
                  </a:lnTo>
                  <a:lnTo>
                    <a:pt x="169" y="129"/>
                  </a:lnTo>
                  <a:lnTo>
                    <a:pt x="148" y="126"/>
                  </a:lnTo>
                  <a:lnTo>
                    <a:pt x="129" y="119"/>
                  </a:lnTo>
                  <a:lnTo>
                    <a:pt x="109" y="112"/>
                  </a:lnTo>
                  <a:lnTo>
                    <a:pt x="92" y="102"/>
                  </a:lnTo>
                  <a:lnTo>
                    <a:pt x="85" y="103"/>
                  </a:lnTo>
                  <a:lnTo>
                    <a:pt x="79" y="103"/>
                  </a:lnTo>
                  <a:lnTo>
                    <a:pt x="73" y="103"/>
                  </a:lnTo>
                  <a:lnTo>
                    <a:pt x="67" y="103"/>
                  </a:lnTo>
                  <a:lnTo>
                    <a:pt x="60" y="104"/>
                  </a:lnTo>
                  <a:lnTo>
                    <a:pt x="54" y="104"/>
                  </a:lnTo>
                  <a:lnTo>
                    <a:pt x="48" y="104"/>
                  </a:lnTo>
                  <a:lnTo>
                    <a:pt x="42" y="104"/>
                  </a:lnTo>
                  <a:lnTo>
                    <a:pt x="36" y="104"/>
                  </a:lnTo>
                  <a:lnTo>
                    <a:pt x="30" y="104"/>
                  </a:lnTo>
                  <a:lnTo>
                    <a:pt x="24" y="104"/>
                  </a:lnTo>
                  <a:lnTo>
                    <a:pt x="19" y="102"/>
                  </a:lnTo>
                  <a:lnTo>
                    <a:pt x="13" y="100"/>
                  </a:lnTo>
                  <a:lnTo>
                    <a:pt x="9" y="97"/>
                  </a:lnTo>
                  <a:lnTo>
                    <a:pt x="4" y="93"/>
                  </a:lnTo>
                  <a:lnTo>
                    <a:pt x="0" y="88"/>
                  </a:lnTo>
                  <a:lnTo>
                    <a:pt x="2" y="83"/>
                  </a:lnTo>
                  <a:lnTo>
                    <a:pt x="3" y="77"/>
                  </a:lnTo>
                  <a:lnTo>
                    <a:pt x="6" y="71"/>
                  </a:lnTo>
                  <a:lnTo>
                    <a:pt x="10" y="63"/>
                  </a:lnTo>
                  <a:lnTo>
                    <a:pt x="14" y="57"/>
                  </a:lnTo>
                  <a:lnTo>
                    <a:pt x="18" y="49"/>
                  </a:lnTo>
                  <a:lnTo>
                    <a:pt x="23" y="41"/>
                  </a:lnTo>
                  <a:lnTo>
                    <a:pt x="28" y="34"/>
                  </a:lnTo>
                  <a:lnTo>
                    <a:pt x="34" y="28"/>
                  </a:lnTo>
                  <a:lnTo>
                    <a:pt x="40" y="22"/>
                  </a:lnTo>
                  <a:lnTo>
                    <a:pt x="45" y="16"/>
                  </a:lnTo>
                  <a:lnTo>
                    <a:pt x="53" y="10"/>
                  </a:lnTo>
                  <a:lnTo>
                    <a:pt x="59" y="6"/>
                  </a:lnTo>
                  <a:lnTo>
                    <a:pt x="67" y="3"/>
                  </a:lnTo>
                  <a:lnTo>
                    <a:pt x="74" y="1"/>
                  </a:lnTo>
                  <a:lnTo>
                    <a:pt x="82" y="0"/>
                  </a:lnTo>
                  <a:lnTo>
                    <a:pt x="94" y="0"/>
                  </a:lnTo>
                  <a:lnTo>
                    <a:pt x="106" y="1"/>
                  </a:lnTo>
                  <a:lnTo>
                    <a:pt x="117" y="4"/>
                  </a:lnTo>
                  <a:lnTo>
                    <a:pt x="129" y="7"/>
                  </a:lnTo>
                  <a:lnTo>
                    <a:pt x="139" y="13"/>
                  </a:lnTo>
                  <a:lnTo>
                    <a:pt x="151" y="18"/>
                  </a:lnTo>
                  <a:lnTo>
                    <a:pt x="162" y="25"/>
                  </a:lnTo>
                  <a:lnTo>
                    <a:pt x="174" y="31"/>
                  </a:lnTo>
                  <a:lnTo>
                    <a:pt x="183" y="39"/>
                  </a:lnTo>
                  <a:lnTo>
                    <a:pt x="193" y="45"/>
                  </a:lnTo>
                  <a:lnTo>
                    <a:pt x="203" y="51"/>
                  </a:lnTo>
                  <a:lnTo>
                    <a:pt x="215" y="55"/>
                  </a:lnTo>
                  <a:lnTo>
                    <a:pt x="224" y="58"/>
                  </a:lnTo>
                  <a:lnTo>
                    <a:pt x="235" y="60"/>
                  </a:lnTo>
                  <a:lnTo>
                    <a:pt x="244" y="61"/>
                  </a:lnTo>
                  <a:lnTo>
                    <a:pt x="256" y="59"/>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5" name="Freeform 114"/>
            <p:cNvSpPr>
              <a:spLocks/>
            </p:cNvSpPr>
            <p:nvPr/>
          </p:nvSpPr>
          <p:spPr bwMode="auto">
            <a:xfrm>
              <a:off x="7219752" y="3991768"/>
              <a:ext cx="136525" cy="28575"/>
            </a:xfrm>
            <a:custGeom>
              <a:avLst/>
              <a:gdLst>
                <a:gd name="T0" fmla="*/ 2147483647 w 105"/>
                <a:gd name="T1" fmla="*/ 2147483647 h 28"/>
                <a:gd name="T2" fmla="*/ 0 w 105"/>
                <a:gd name="T3" fmla="*/ 2147483647 h 28"/>
                <a:gd name="T4" fmla="*/ 2147483647 w 105"/>
                <a:gd name="T5" fmla="*/ 0 h 28"/>
                <a:gd name="T6" fmla="*/ 2147483647 w 105"/>
                <a:gd name="T7" fmla="*/ 2147483647 h 28"/>
                <a:gd name="T8" fmla="*/ 2147483647 w 105"/>
                <a:gd name="T9" fmla="*/ 2147483647 h 28"/>
                <a:gd name="T10" fmla="*/ 0 60000 65536"/>
                <a:gd name="T11" fmla="*/ 0 60000 65536"/>
                <a:gd name="T12" fmla="*/ 0 60000 65536"/>
                <a:gd name="T13" fmla="*/ 0 60000 65536"/>
                <a:gd name="T14" fmla="*/ 0 60000 65536"/>
                <a:gd name="T15" fmla="*/ 0 w 105"/>
                <a:gd name="T16" fmla="*/ 0 h 28"/>
                <a:gd name="T17" fmla="*/ 105 w 105"/>
                <a:gd name="T18" fmla="*/ 28 h 28"/>
              </a:gdLst>
              <a:ahLst/>
              <a:cxnLst>
                <a:cxn ang="T10">
                  <a:pos x="T0" y="T1"/>
                </a:cxn>
                <a:cxn ang="T11">
                  <a:pos x="T2" y="T3"/>
                </a:cxn>
                <a:cxn ang="T12">
                  <a:pos x="T4" y="T5"/>
                </a:cxn>
                <a:cxn ang="T13">
                  <a:pos x="T6" y="T7"/>
                </a:cxn>
                <a:cxn ang="T14">
                  <a:pos x="T8" y="T9"/>
                </a:cxn>
              </a:cxnLst>
              <a:rect l="T15" t="T16" r="T17" b="T18"/>
              <a:pathLst>
                <a:path w="105" h="28">
                  <a:moveTo>
                    <a:pt x="104" y="27"/>
                  </a:moveTo>
                  <a:lnTo>
                    <a:pt x="0" y="15"/>
                  </a:lnTo>
                  <a:lnTo>
                    <a:pt x="104" y="0"/>
                  </a:lnTo>
                  <a:lnTo>
                    <a:pt x="104" y="27"/>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6" name="Freeform 115"/>
            <p:cNvSpPr>
              <a:spLocks/>
            </p:cNvSpPr>
            <p:nvPr/>
          </p:nvSpPr>
          <p:spPr bwMode="auto">
            <a:xfrm>
              <a:off x="7162602" y="4006056"/>
              <a:ext cx="58738" cy="46037"/>
            </a:xfrm>
            <a:custGeom>
              <a:avLst/>
              <a:gdLst>
                <a:gd name="T0" fmla="*/ 2147483647 w 46"/>
                <a:gd name="T1" fmla="*/ 0 h 44"/>
                <a:gd name="T2" fmla="*/ 0 w 46"/>
                <a:gd name="T3" fmla="*/ 2147483647 h 44"/>
                <a:gd name="T4" fmla="*/ 0 w 46"/>
                <a:gd name="T5" fmla="*/ 0 h 44"/>
                <a:gd name="T6" fmla="*/ 2147483647 w 46"/>
                <a:gd name="T7" fmla="*/ 0 h 44"/>
                <a:gd name="T8" fmla="*/ 2147483647 w 46"/>
                <a:gd name="T9" fmla="*/ 0 h 44"/>
                <a:gd name="T10" fmla="*/ 0 60000 65536"/>
                <a:gd name="T11" fmla="*/ 0 60000 65536"/>
                <a:gd name="T12" fmla="*/ 0 60000 65536"/>
                <a:gd name="T13" fmla="*/ 0 60000 65536"/>
                <a:gd name="T14" fmla="*/ 0 60000 65536"/>
                <a:gd name="T15" fmla="*/ 0 w 46"/>
                <a:gd name="T16" fmla="*/ 0 h 44"/>
                <a:gd name="T17" fmla="*/ 46 w 46"/>
                <a:gd name="T18" fmla="*/ 44 h 44"/>
              </a:gdLst>
              <a:ahLst/>
              <a:cxnLst>
                <a:cxn ang="T10">
                  <a:pos x="T0" y="T1"/>
                </a:cxn>
                <a:cxn ang="T11">
                  <a:pos x="T2" y="T3"/>
                </a:cxn>
                <a:cxn ang="T12">
                  <a:pos x="T4" y="T5"/>
                </a:cxn>
                <a:cxn ang="T13">
                  <a:pos x="T6" y="T7"/>
                </a:cxn>
                <a:cxn ang="T14">
                  <a:pos x="T8" y="T9"/>
                </a:cxn>
              </a:cxnLst>
              <a:rect l="T15" t="T16" r="T17" b="T18"/>
              <a:pathLst>
                <a:path w="46" h="44">
                  <a:moveTo>
                    <a:pt x="45" y="0"/>
                  </a:moveTo>
                  <a:lnTo>
                    <a:pt x="0" y="43"/>
                  </a:lnTo>
                  <a:lnTo>
                    <a:pt x="0" y="0"/>
                  </a:lnTo>
                  <a:lnTo>
                    <a:pt x="45" y="0"/>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7" name="Freeform 116"/>
            <p:cNvSpPr>
              <a:spLocks/>
            </p:cNvSpPr>
            <p:nvPr/>
          </p:nvSpPr>
          <p:spPr bwMode="auto">
            <a:xfrm>
              <a:off x="7081640" y="4018756"/>
              <a:ext cx="600075" cy="346075"/>
            </a:xfrm>
            <a:custGeom>
              <a:avLst/>
              <a:gdLst>
                <a:gd name="T0" fmla="*/ 2147483647 w 465"/>
                <a:gd name="T1" fmla="*/ 2147483647 h 337"/>
                <a:gd name="T2" fmla="*/ 2147483647 w 465"/>
                <a:gd name="T3" fmla="*/ 2147483647 h 337"/>
                <a:gd name="T4" fmla="*/ 2147483647 w 465"/>
                <a:gd name="T5" fmla="*/ 2147483647 h 337"/>
                <a:gd name="T6" fmla="*/ 2147483647 w 465"/>
                <a:gd name="T7" fmla="*/ 2147483647 h 337"/>
                <a:gd name="T8" fmla="*/ 2147483647 w 465"/>
                <a:gd name="T9" fmla="*/ 2147483647 h 337"/>
                <a:gd name="T10" fmla="*/ 2147483647 w 465"/>
                <a:gd name="T11" fmla="*/ 2147483647 h 337"/>
                <a:gd name="T12" fmla="*/ 2147483647 w 465"/>
                <a:gd name="T13" fmla="*/ 2147483647 h 337"/>
                <a:gd name="T14" fmla="*/ 2147483647 w 465"/>
                <a:gd name="T15" fmla="*/ 2147483647 h 337"/>
                <a:gd name="T16" fmla="*/ 2147483647 w 465"/>
                <a:gd name="T17" fmla="*/ 2147483647 h 337"/>
                <a:gd name="T18" fmla="*/ 2147483647 w 465"/>
                <a:gd name="T19" fmla="*/ 2147483647 h 337"/>
                <a:gd name="T20" fmla="*/ 2147483647 w 465"/>
                <a:gd name="T21" fmla="*/ 2147483647 h 337"/>
                <a:gd name="T22" fmla="*/ 2147483647 w 465"/>
                <a:gd name="T23" fmla="*/ 2147483647 h 337"/>
                <a:gd name="T24" fmla="*/ 2147483647 w 465"/>
                <a:gd name="T25" fmla="*/ 2147483647 h 337"/>
                <a:gd name="T26" fmla="*/ 2147483647 w 465"/>
                <a:gd name="T27" fmla="*/ 2147483647 h 337"/>
                <a:gd name="T28" fmla="*/ 2147483647 w 465"/>
                <a:gd name="T29" fmla="*/ 2147483647 h 337"/>
                <a:gd name="T30" fmla="*/ 2147483647 w 465"/>
                <a:gd name="T31" fmla="*/ 2147483647 h 337"/>
                <a:gd name="T32" fmla="*/ 2147483647 w 465"/>
                <a:gd name="T33" fmla="*/ 2147483647 h 337"/>
                <a:gd name="T34" fmla="*/ 2147483647 w 465"/>
                <a:gd name="T35" fmla="*/ 2147483647 h 337"/>
                <a:gd name="T36" fmla="*/ 2147483647 w 465"/>
                <a:gd name="T37" fmla="*/ 2147483647 h 337"/>
                <a:gd name="T38" fmla="*/ 2147483647 w 465"/>
                <a:gd name="T39" fmla="*/ 2147483647 h 337"/>
                <a:gd name="T40" fmla="*/ 2147483647 w 465"/>
                <a:gd name="T41" fmla="*/ 2147483647 h 337"/>
                <a:gd name="T42" fmla="*/ 2147483647 w 465"/>
                <a:gd name="T43" fmla="*/ 2147483647 h 337"/>
                <a:gd name="T44" fmla="*/ 2147483647 w 465"/>
                <a:gd name="T45" fmla="*/ 2147483647 h 337"/>
                <a:gd name="T46" fmla="*/ 2147483647 w 465"/>
                <a:gd name="T47" fmla="*/ 2147483647 h 337"/>
                <a:gd name="T48" fmla="*/ 2147483647 w 465"/>
                <a:gd name="T49" fmla="*/ 2147483647 h 337"/>
                <a:gd name="T50" fmla="*/ 2147483647 w 465"/>
                <a:gd name="T51" fmla="*/ 2147483647 h 337"/>
                <a:gd name="T52" fmla="*/ 2147483647 w 465"/>
                <a:gd name="T53" fmla="*/ 2147483647 h 337"/>
                <a:gd name="T54" fmla="*/ 2147483647 w 465"/>
                <a:gd name="T55" fmla="*/ 2147483647 h 337"/>
                <a:gd name="T56" fmla="*/ 2147483647 w 465"/>
                <a:gd name="T57" fmla="*/ 2147483647 h 337"/>
                <a:gd name="T58" fmla="*/ 2147483647 w 465"/>
                <a:gd name="T59" fmla="*/ 2147483647 h 337"/>
                <a:gd name="T60" fmla="*/ 2147483647 w 465"/>
                <a:gd name="T61" fmla="*/ 2147483647 h 337"/>
                <a:gd name="T62" fmla="*/ 2147483647 w 465"/>
                <a:gd name="T63" fmla="*/ 2147483647 h 337"/>
                <a:gd name="T64" fmla="*/ 2147483647 w 465"/>
                <a:gd name="T65" fmla="*/ 2147483647 h 337"/>
                <a:gd name="T66" fmla="*/ 2147483647 w 465"/>
                <a:gd name="T67" fmla="*/ 2147483647 h 337"/>
                <a:gd name="T68" fmla="*/ 2147483647 w 465"/>
                <a:gd name="T69" fmla="*/ 2147483647 h 337"/>
                <a:gd name="T70" fmla="*/ 2147483647 w 465"/>
                <a:gd name="T71" fmla="*/ 2147483647 h 337"/>
                <a:gd name="T72" fmla="*/ 2147483647 w 465"/>
                <a:gd name="T73" fmla="*/ 2147483647 h 337"/>
                <a:gd name="T74" fmla="*/ 2147483647 w 465"/>
                <a:gd name="T75" fmla="*/ 2147483647 h 337"/>
                <a:gd name="T76" fmla="*/ 2147483647 w 465"/>
                <a:gd name="T77" fmla="*/ 2147483647 h 337"/>
                <a:gd name="T78" fmla="*/ 2147483647 w 465"/>
                <a:gd name="T79" fmla="*/ 2147483647 h 337"/>
                <a:gd name="T80" fmla="*/ 2147483647 w 465"/>
                <a:gd name="T81" fmla="*/ 0 h 3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5"/>
                <a:gd name="T124" fmla="*/ 0 h 337"/>
                <a:gd name="T125" fmla="*/ 465 w 465"/>
                <a:gd name="T126" fmla="*/ 337 h 3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5" h="337">
                  <a:moveTo>
                    <a:pt x="464" y="0"/>
                  </a:moveTo>
                  <a:lnTo>
                    <a:pt x="463" y="16"/>
                  </a:lnTo>
                  <a:lnTo>
                    <a:pt x="462" y="29"/>
                  </a:lnTo>
                  <a:lnTo>
                    <a:pt x="458" y="39"/>
                  </a:lnTo>
                  <a:lnTo>
                    <a:pt x="454" y="47"/>
                  </a:lnTo>
                  <a:lnTo>
                    <a:pt x="447" y="54"/>
                  </a:lnTo>
                  <a:lnTo>
                    <a:pt x="440" y="59"/>
                  </a:lnTo>
                  <a:lnTo>
                    <a:pt x="432" y="63"/>
                  </a:lnTo>
                  <a:lnTo>
                    <a:pt x="424" y="67"/>
                  </a:lnTo>
                  <a:lnTo>
                    <a:pt x="414" y="71"/>
                  </a:lnTo>
                  <a:lnTo>
                    <a:pt x="405" y="75"/>
                  </a:lnTo>
                  <a:lnTo>
                    <a:pt x="395" y="80"/>
                  </a:lnTo>
                  <a:lnTo>
                    <a:pt x="387" y="84"/>
                  </a:lnTo>
                  <a:lnTo>
                    <a:pt x="379" y="91"/>
                  </a:lnTo>
                  <a:lnTo>
                    <a:pt x="372" y="98"/>
                  </a:lnTo>
                  <a:lnTo>
                    <a:pt x="365" y="108"/>
                  </a:lnTo>
                  <a:lnTo>
                    <a:pt x="361" y="119"/>
                  </a:lnTo>
                  <a:lnTo>
                    <a:pt x="330" y="118"/>
                  </a:lnTo>
                  <a:lnTo>
                    <a:pt x="302" y="122"/>
                  </a:lnTo>
                  <a:lnTo>
                    <a:pt x="278" y="133"/>
                  </a:lnTo>
                  <a:lnTo>
                    <a:pt x="256" y="146"/>
                  </a:lnTo>
                  <a:lnTo>
                    <a:pt x="235" y="165"/>
                  </a:lnTo>
                  <a:lnTo>
                    <a:pt x="216" y="187"/>
                  </a:lnTo>
                  <a:lnTo>
                    <a:pt x="198" y="210"/>
                  </a:lnTo>
                  <a:lnTo>
                    <a:pt x="182" y="233"/>
                  </a:lnTo>
                  <a:lnTo>
                    <a:pt x="164" y="257"/>
                  </a:lnTo>
                  <a:lnTo>
                    <a:pt x="147" y="279"/>
                  </a:lnTo>
                  <a:lnTo>
                    <a:pt x="128" y="300"/>
                  </a:lnTo>
                  <a:lnTo>
                    <a:pt x="107" y="315"/>
                  </a:lnTo>
                  <a:lnTo>
                    <a:pt x="84" y="328"/>
                  </a:lnTo>
                  <a:lnTo>
                    <a:pt x="59" y="335"/>
                  </a:lnTo>
                  <a:lnTo>
                    <a:pt x="31" y="336"/>
                  </a:lnTo>
                  <a:lnTo>
                    <a:pt x="0" y="328"/>
                  </a:lnTo>
                  <a:lnTo>
                    <a:pt x="3" y="317"/>
                  </a:lnTo>
                  <a:lnTo>
                    <a:pt x="6" y="306"/>
                  </a:lnTo>
                  <a:lnTo>
                    <a:pt x="8" y="293"/>
                  </a:lnTo>
                  <a:lnTo>
                    <a:pt x="10" y="280"/>
                  </a:lnTo>
                  <a:lnTo>
                    <a:pt x="11" y="268"/>
                  </a:lnTo>
                  <a:lnTo>
                    <a:pt x="13" y="254"/>
                  </a:lnTo>
                  <a:lnTo>
                    <a:pt x="15" y="240"/>
                  </a:lnTo>
                  <a:lnTo>
                    <a:pt x="17" y="227"/>
                  </a:lnTo>
                  <a:lnTo>
                    <a:pt x="19" y="215"/>
                  </a:lnTo>
                  <a:lnTo>
                    <a:pt x="23" y="203"/>
                  </a:lnTo>
                  <a:lnTo>
                    <a:pt x="26" y="192"/>
                  </a:lnTo>
                  <a:lnTo>
                    <a:pt x="32" y="181"/>
                  </a:lnTo>
                  <a:lnTo>
                    <a:pt x="39" y="172"/>
                  </a:lnTo>
                  <a:lnTo>
                    <a:pt x="48" y="164"/>
                  </a:lnTo>
                  <a:lnTo>
                    <a:pt x="58" y="157"/>
                  </a:lnTo>
                  <a:lnTo>
                    <a:pt x="71" y="150"/>
                  </a:lnTo>
                  <a:lnTo>
                    <a:pt x="84" y="156"/>
                  </a:lnTo>
                  <a:lnTo>
                    <a:pt x="96" y="159"/>
                  </a:lnTo>
                  <a:lnTo>
                    <a:pt x="107" y="159"/>
                  </a:lnTo>
                  <a:lnTo>
                    <a:pt x="118" y="156"/>
                  </a:lnTo>
                  <a:lnTo>
                    <a:pt x="125" y="152"/>
                  </a:lnTo>
                  <a:lnTo>
                    <a:pt x="135" y="145"/>
                  </a:lnTo>
                  <a:lnTo>
                    <a:pt x="142" y="138"/>
                  </a:lnTo>
                  <a:lnTo>
                    <a:pt x="149" y="128"/>
                  </a:lnTo>
                  <a:lnTo>
                    <a:pt x="155" y="119"/>
                  </a:lnTo>
                  <a:lnTo>
                    <a:pt x="162" y="109"/>
                  </a:lnTo>
                  <a:lnTo>
                    <a:pt x="169" y="99"/>
                  </a:lnTo>
                  <a:lnTo>
                    <a:pt x="176" y="87"/>
                  </a:lnTo>
                  <a:lnTo>
                    <a:pt x="183" y="77"/>
                  </a:lnTo>
                  <a:lnTo>
                    <a:pt x="191" y="67"/>
                  </a:lnTo>
                  <a:lnTo>
                    <a:pt x="200" y="57"/>
                  </a:lnTo>
                  <a:lnTo>
                    <a:pt x="211" y="47"/>
                  </a:lnTo>
                  <a:lnTo>
                    <a:pt x="226" y="45"/>
                  </a:lnTo>
                  <a:lnTo>
                    <a:pt x="241" y="42"/>
                  </a:lnTo>
                  <a:lnTo>
                    <a:pt x="257" y="40"/>
                  </a:lnTo>
                  <a:lnTo>
                    <a:pt x="273" y="36"/>
                  </a:lnTo>
                  <a:lnTo>
                    <a:pt x="288" y="34"/>
                  </a:lnTo>
                  <a:lnTo>
                    <a:pt x="304" y="30"/>
                  </a:lnTo>
                  <a:lnTo>
                    <a:pt x="319" y="29"/>
                  </a:lnTo>
                  <a:lnTo>
                    <a:pt x="337" y="24"/>
                  </a:lnTo>
                  <a:lnTo>
                    <a:pt x="353" y="22"/>
                  </a:lnTo>
                  <a:lnTo>
                    <a:pt x="368" y="19"/>
                  </a:lnTo>
                  <a:lnTo>
                    <a:pt x="383" y="17"/>
                  </a:lnTo>
                  <a:lnTo>
                    <a:pt x="400" y="13"/>
                  </a:lnTo>
                  <a:lnTo>
                    <a:pt x="416" y="11"/>
                  </a:lnTo>
                  <a:lnTo>
                    <a:pt x="431" y="7"/>
                  </a:lnTo>
                  <a:lnTo>
                    <a:pt x="447" y="4"/>
                  </a:lnTo>
                  <a:lnTo>
                    <a:pt x="464" y="0"/>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8" name="Freeform 117"/>
            <p:cNvSpPr>
              <a:spLocks/>
            </p:cNvSpPr>
            <p:nvPr/>
          </p:nvSpPr>
          <p:spPr bwMode="auto">
            <a:xfrm>
              <a:off x="6349802" y="4172743"/>
              <a:ext cx="303213" cy="179388"/>
            </a:xfrm>
            <a:custGeom>
              <a:avLst/>
              <a:gdLst>
                <a:gd name="T0" fmla="*/ 2147483647 w 235"/>
                <a:gd name="T1" fmla="*/ 2147483647 h 175"/>
                <a:gd name="T2" fmla="*/ 2147483647 w 235"/>
                <a:gd name="T3" fmla="*/ 2147483647 h 175"/>
                <a:gd name="T4" fmla="*/ 2147483647 w 235"/>
                <a:gd name="T5" fmla="*/ 2147483647 h 175"/>
                <a:gd name="T6" fmla="*/ 2147483647 w 235"/>
                <a:gd name="T7" fmla="*/ 2147483647 h 175"/>
                <a:gd name="T8" fmla="*/ 2147483647 w 235"/>
                <a:gd name="T9" fmla="*/ 2147483647 h 175"/>
                <a:gd name="T10" fmla="*/ 2147483647 w 235"/>
                <a:gd name="T11" fmla="*/ 2147483647 h 175"/>
                <a:gd name="T12" fmla="*/ 2147483647 w 235"/>
                <a:gd name="T13" fmla="*/ 2147483647 h 175"/>
                <a:gd name="T14" fmla="*/ 2147483647 w 235"/>
                <a:gd name="T15" fmla="*/ 2147483647 h 175"/>
                <a:gd name="T16" fmla="*/ 2147483647 w 235"/>
                <a:gd name="T17" fmla="*/ 2147483647 h 175"/>
                <a:gd name="T18" fmla="*/ 2147483647 w 235"/>
                <a:gd name="T19" fmla="*/ 2147483647 h 175"/>
                <a:gd name="T20" fmla="*/ 2147483647 w 235"/>
                <a:gd name="T21" fmla="*/ 2147483647 h 175"/>
                <a:gd name="T22" fmla="*/ 2147483647 w 235"/>
                <a:gd name="T23" fmla="*/ 2147483647 h 175"/>
                <a:gd name="T24" fmla="*/ 2147483647 w 235"/>
                <a:gd name="T25" fmla="*/ 2147483647 h 175"/>
                <a:gd name="T26" fmla="*/ 2147483647 w 235"/>
                <a:gd name="T27" fmla="*/ 2147483647 h 175"/>
                <a:gd name="T28" fmla="*/ 2147483647 w 235"/>
                <a:gd name="T29" fmla="*/ 2147483647 h 175"/>
                <a:gd name="T30" fmla="*/ 2147483647 w 235"/>
                <a:gd name="T31" fmla="*/ 2147483647 h 175"/>
                <a:gd name="T32" fmla="*/ 2147483647 w 235"/>
                <a:gd name="T33" fmla="*/ 2147483647 h 175"/>
                <a:gd name="T34" fmla="*/ 2147483647 w 235"/>
                <a:gd name="T35" fmla="*/ 2147483647 h 175"/>
                <a:gd name="T36" fmla="*/ 2147483647 w 235"/>
                <a:gd name="T37" fmla="*/ 2147483647 h 175"/>
                <a:gd name="T38" fmla="*/ 2147483647 w 235"/>
                <a:gd name="T39" fmla="*/ 2147483647 h 175"/>
                <a:gd name="T40" fmla="*/ 2147483647 w 235"/>
                <a:gd name="T41" fmla="*/ 2147483647 h 175"/>
                <a:gd name="T42" fmla="*/ 2147483647 w 235"/>
                <a:gd name="T43" fmla="*/ 2147483647 h 175"/>
                <a:gd name="T44" fmla="*/ 2147483647 w 235"/>
                <a:gd name="T45" fmla="*/ 2147483647 h 175"/>
                <a:gd name="T46" fmla="*/ 2147483647 w 235"/>
                <a:gd name="T47" fmla="*/ 2147483647 h 175"/>
                <a:gd name="T48" fmla="*/ 2147483647 w 235"/>
                <a:gd name="T49" fmla="*/ 2147483647 h 175"/>
                <a:gd name="T50" fmla="*/ 2147483647 w 235"/>
                <a:gd name="T51" fmla="*/ 2147483647 h 175"/>
                <a:gd name="T52" fmla="*/ 2147483647 w 235"/>
                <a:gd name="T53" fmla="*/ 2147483647 h 175"/>
                <a:gd name="T54" fmla="*/ 2147483647 w 235"/>
                <a:gd name="T55" fmla="*/ 2147483647 h 175"/>
                <a:gd name="T56" fmla="*/ 2147483647 w 235"/>
                <a:gd name="T57" fmla="*/ 2147483647 h 175"/>
                <a:gd name="T58" fmla="*/ 2147483647 w 235"/>
                <a:gd name="T59" fmla="*/ 2147483647 h 175"/>
                <a:gd name="T60" fmla="*/ 2147483647 w 235"/>
                <a:gd name="T61" fmla="*/ 2147483647 h 175"/>
                <a:gd name="T62" fmla="*/ 2147483647 w 235"/>
                <a:gd name="T63" fmla="*/ 2147483647 h 175"/>
                <a:gd name="T64" fmla="*/ 2147483647 w 235"/>
                <a:gd name="T65" fmla="*/ 2147483647 h 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75"/>
                <a:gd name="T101" fmla="*/ 235 w 235"/>
                <a:gd name="T102" fmla="*/ 175 h 1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75">
                  <a:moveTo>
                    <a:pt x="221" y="105"/>
                  </a:moveTo>
                  <a:lnTo>
                    <a:pt x="224" y="108"/>
                  </a:lnTo>
                  <a:lnTo>
                    <a:pt x="226" y="110"/>
                  </a:lnTo>
                  <a:lnTo>
                    <a:pt x="228" y="112"/>
                  </a:lnTo>
                  <a:lnTo>
                    <a:pt x="230" y="114"/>
                  </a:lnTo>
                  <a:lnTo>
                    <a:pt x="230" y="118"/>
                  </a:lnTo>
                  <a:lnTo>
                    <a:pt x="232" y="121"/>
                  </a:lnTo>
                  <a:lnTo>
                    <a:pt x="232" y="125"/>
                  </a:lnTo>
                  <a:lnTo>
                    <a:pt x="234" y="127"/>
                  </a:lnTo>
                  <a:lnTo>
                    <a:pt x="234" y="131"/>
                  </a:lnTo>
                  <a:lnTo>
                    <a:pt x="234" y="134"/>
                  </a:lnTo>
                  <a:lnTo>
                    <a:pt x="234" y="138"/>
                  </a:lnTo>
                  <a:lnTo>
                    <a:pt x="234" y="140"/>
                  </a:lnTo>
                  <a:lnTo>
                    <a:pt x="234" y="143"/>
                  </a:lnTo>
                  <a:lnTo>
                    <a:pt x="234" y="145"/>
                  </a:lnTo>
                  <a:lnTo>
                    <a:pt x="234" y="149"/>
                  </a:lnTo>
                  <a:lnTo>
                    <a:pt x="234" y="150"/>
                  </a:lnTo>
                  <a:lnTo>
                    <a:pt x="216" y="164"/>
                  </a:lnTo>
                  <a:lnTo>
                    <a:pt x="199" y="171"/>
                  </a:lnTo>
                  <a:lnTo>
                    <a:pt x="183" y="174"/>
                  </a:lnTo>
                  <a:lnTo>
                    <a:pt x="169" y="172"/>
                  </a:lnTo>
                  <a:lnTo>
                    <a:pt x="155" y="168"/>
                  </a:lnTo>
                  <a:lnTo>
                    <a:pt x="142" y="160"/>
                  </a:lnTo>
                  <a:lnTo>
                    <a:pt x="129" y="150"/>
                  </a:lnTo>
                  <a:lnTo>
                    <a:pt x="117" y="138"/>
                  </a:lnTo>
                  <a:lnTo>
                    <a:pt x="103" y="126"/>
                  </a:lnTo>
                  <a:lnTo>
                    <a:pt x="91" y="114"/>
                  </a:lnTo>
                  <a:lnTo>
                    <a:pt x="77" y="102"/>
                  </a:lnTo>
                  <a:lnTo>
                    <a:pt x="64" y="91"/>
                  </a:lnTo>
                  <a:lnTo>
                    <a:pt x="49" y="82"/>
                  </a:lnTo>
                  <a:lnTo>
                    <a:pt x="35" y="77"/>
                  </a:lnTo>
                  <a:lnTo>
                    <a:pt x="20" y="75"/>
                  </a:lnTo>
                  <a:lnTo>
                    <a:pt x="4" y="75"/>
                  </a:lnTo>
                  <a:lnTo>
                    <a:pt x="1" y="60"/>
                  </a:lnTo>
                  <a:lnTo>
                    <a:pt x="0" y="48"/>
                  </a:lnTo>
                  <a:lnTo>
                    <a:pt x="1" y="39"/>
                  </a:lnTo>
                  <a:lnTo>
                    <a:pt x="3" y="31"/>
                  </a:lnTo>
                  <a:lnTo>
                    <a:pt x="7" y="27"/>
                  </a:lnTo>
                  <a:lnTo>
                    <a:pt x="13" y="23"/>
                  </a:lnTo>
                  <a:lnTo>
                    <a:pt x="19" y="21"/>
                  </a:lnTo>
                  <a:lnTo>
                    <a:pt x="27" y="18"/>
                  </a:lnTo>
                  <a:lnTo>
                    <a:pt x="34" y="18"/>
                  </a:lnTo>
                  <a:lnTo>
                    <a:pt x="42" y="17"/>
                  </a:lnTo>
                  <a:lnTo>
                    <a:pt x="49" y="17"/>
                  </a:lnTo>
                  <a:lnTo>
                    <a:pt x="59" y="15"/>
                  </a:lnTo>
                  <a:lnTo>
                    <a:pt x="65" y="14"/>
                  </a:lnTo>
                  <a:lnTo>
                    <a:pt x="73" y="11"/>
                  </a:lnTo>
                  <a:lnTo>
                    <a:pt x="78" y="7"/>
                  </a:lnTo>
                  <a:lnTo>
                    <a:pt x="84" y="0"/>
                  </a:lnTo>
                  <a:lnTo>
                    <a:pt x="96" y="1"/>
                  </a:lnTo>
                  <a:lnTo>
                    <a:pt x="108" y="2"/>
                  </a:lnTo>
                  <a:lnTo>
                    <a:pt x="117" y="5"/>
                  </a:lnTo>
                  <a:lnTo>
                    <a:pt x="128" y="9"/>
                  </a:lnTo>
                  <a:lnTo>
                    <a:pt x="136" y="15"/>
                  </a:lnTo>
                  <a:lnTo>
                    <a:pt x="145" y="22"/>
                  </a:lnTo>
                  <a:lnTo>
                    <a:pt x="152" y="30"/>
                  </a:lnTo>
                  <a:lnTo>
                    <a:pt x="161" y="37"/>
                  </a:lnTo>
                  <a:lnTo>
                    <a:pt x="168" y="47"/>
                  </a:lnTo>
                  <a:lnTo>
                    <a:pt x="175" y="56"/>
                  </a:lnTo>
                  <a:lnTo>
                    <a:pt x="183" y="66"/>
                  </a:lnTo>
                  <a:lnTo>
                    <a:pt x="190" y="74"/>
                  </a:lnTo>
                  <a:lnTo>
                    <a:pt x="197" y="83"/>
                  </a:lnTo>
                  <a:lnTo>
                    <a:pt x="205" y="91"/>
                  </a:lnTo>
                  <a:lnTo>
                    <a:pt x="213" y="99"/>
                  </a:lnTo>
                  <a:lnTo>
                    <a:pt x="221" y="105"/>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9" name="Freeform 118"/>
            <p:cNvSpPr>
              <a:spLocks/>
            </p:cNvSpPr>
            <p:nvPr/>
          </p:nvSpPr>
          <p:spPr bwMode="auto">
            <a:xfrm>
              <a:off x="7003852" y="3929856"/>
              <a:ext cx="71438" cy="50800"/>
            </a:xfrm>
            <a:custGeom>
              <a:avLst/>
              <a:gdLst>
                <a:gd name="T0" fmla="*/ 2147483647 w 55"/>
                <a:gd name="T1" fmla="*/ 0 h 49"/>
                <a:gd name="T2" fmla="*/ 2147483647 w 55"/>
                <a:gd name="T3" fmla="*/ 2147483647 h 49"/>
                <a:gd name="T4" fmla="*/ 2147483647 w 55"/>
                <a:gd name="T5" fmla="*/ 2147483647 h 49"/>
                <a:gd name="T6" fmla="*/ 2147483647 w 55"/>
                <a:gd name="T7" fmla="*/ 2147483647 h 49"/>
                <a:gd name="T8" fmla="*/ 2147483647 w 55"/>
                <a:gd name="T9" fmla="*/ 2147483647 h 49"/>
                <a:gd name="T10" fmla="*/ 2147483647 w 55"/>
                <a:gd name="T11" fmla="*/ 2147483647 h 49"/>
                <a:gd name="T12" fmla="*/ 2147483647 w 55"/>
                <a:gd name="T13" fmla="*/ 2147483647 h 49"/>
                <a:gd name="T14" fmla="*/ 2147483647 w 55"/>
                <a:gd name="T15" fmla="*/ 2147483647 h 49"/>
                <a:gd name="T16" fmla="*/ 2147483647 w 55"/>
                <a:gd name="T17" fmla="*/ 2147483647 h 49"/>
                <a:gd name="T18" fmla="*/ 2147483647 w 55"/>
                <a:gd name="T19" fmla="*/ 2147483647 h 49"/>
                <a:gd name="T20" fmla="*/ 2147483647 w 55"/>
                <a:gd name="T21" fmla="*/ 2147483647 h 49"/>
                <a:gd name="T22" fmla="*/ 2147483647 w 55"/>
                <a:gd name="T23" fmla="*/ 2147483647 h 49"/>
                <a:gd name="T24" fmla="*/ 2147483647 w 55"/>
                <a:gd name="T25" fmla="*/ 2147483647 h 49"/>
                <a:gd name="T26" fmla="*/ 2147483647 w 55"/>
                <a:gd name="T27" fmla="*/ 2147483647 h 49"/>
                <a:gd name="T28" fmla="*/ 2147483647 w 55"/>
                <a:gd name="T29" fmla="*/ 2147483647 h 49"/>
                <a:gd name="T30" fmla="*/ 2147483647 w 55"/>
                <a:gd name="T31" fmla="*/ 2147483647 h 49"/>
                <a:gd name="T32" fmla="*/ 2147483647 w 55"/>
                <a:gd name="T33" fmla="*/ 2147483647 h 49"/>
                <a:gd name="T34" fmla="*/ 2147483647 w 55"/>
                <a:gd name="T35" fmla="*/ 2147483647 h 49"/>
                <a:gd name="T36" fmla="*/ 2147483647 w 55"/>
                <a:gd name="T37" fmla="*/ 2147483647 h 49"/>
                <a:gd name="T38" fmla="*/ 0 w 55"/>
                <a:gd name="T39" fmla="*/ 2147483647 h 49"/>
                <a:gd name="T40" fmla="*/ 2147483647 w 55"/>
                <a:gd name="T41" fmla="*/ 2147483647 h 49"/>
                <a:gd name="T42" fmla="*/ 2147483647 w 55"/>
                <a:gd name="T43" fmla="*/ 2147483647 h 49"/>
                <a:gd name="T44" fmla="*/ 2147483647 w 55"/>
                <a:gd name="T45" fmla="*/ 2147483647 h 49"/>
                <a:gd name="T46" fmla="*/ 2147483647 w 55"/>
                <a:gd name="T47" fmla="*/ 2147483647 h 49"/>
                <a:gd name="T48" fmla="*/ 2147483647 w 55"/>
                <a:gd name="T49" fmla="*/ 2147483647 h 49"/>
                <a:gd name="T50" fmla="*/ 2147483647 w 55"/>
                <a:gd name="T51" fmla="*/ 2147483647 h 49"/>
                <a:gd name="T52" fmla="*/ 2147483647 w 55"/>
                <a:gd name="T53" fmla="*/ 2147483647 h 49"/>
                <a:gd name="T54" fmla="*/ 2147483647 w 55"/>
                <a:gd name="T55" fmla="*/ 2147483647 h 49"/>
                <a:gd name="T56" fmla="*/ 2147483647 w 55"/>
                <a:gd name="T57" fmla="*/ 2147483647 h 49"/>
                <a:gd name="T58" fmla="*/ 2147483647 w 55"/>
                <a:gd name="T59" fmla="*/ 2147483647 h 49"/>
                <a:gd name="T60" fmla="*/ 2147483647 w 55"/>
                <a:gd name="T61" fmla="*/ 2147483647 h 49"/>
                <a:gd name="T62" fmla="*/ 2147483647 w 55"/>
                <a:gd name="T63" fmla="*/ 2147483647 h 49"/>
                <a:gd name="T64" fmla="*/ 2147483647 w 55"/>
                <a:gd name="T65" fmla="*/ 0 h 49"/>
                <a:gd name="T66" fmla="*/ 2147483647 w 55"/>
                <a:gd name="T67" fmla="*/ 0 h 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
                <a:gd name="T103" fmla="*/ 0 h 49"/>
                <a:gd name="T104" fmla="*/ 55 w 55"/>
                <a:gd name="T105" fmla="*/ 49 h 4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 h="49">
                  <a:moveTo>
                    <a:pt x="52" y="0"/>
                  </a:moveTo>
                  <a:lnTo>
                    <a:pt x="53" y="8"/>
                  </a:lnTo>
                  <a:lnTo>
                    <a:pt x="54" y="15"/>
                  </a:lnTo>
                  <a:lnTo>
                    <a:pt x="52" y="21"/>
                  </a:lnTo>
                  <a:lnTo>
                    <a:pt x="52" y="26"/>
                  </a:lnTo>
                  <a:lnTo>
                    <a:pt x="48" y="31"/>
                  </a:lnTo>
                  <a:lnTo>
                    <a:pt x="47" y="35"/>
                  </a:lnTo>
                  <a:lnTo>
                    <a:pt x="42" y="39"/>
                  </a:lnTo>
                  <a:lnTo>
                    <a:pt x="40" y="41"/>
                  </a:lnTo>
                  <a:lnTo>
                    <a:pt x="35" y="44"/>
                  </a:lnTo>
                  <a:lnTo>
                    <a:pt x="31" y="45"/>
                  </a:lnTo>
                  <a:lnTo>
                    <a:pt x="26" y="47"/>
                  </a:lnTo>
                  <a:lnTo>
                    <a:pt x="22" y="47"/>
                  </a:lnTo>
                  <a:lnTo>
                    <a:pt x="16" y="48"/>
                  </a:lnTo>
                  <a:lnTo>
                    <a:pt x="12" y="48"/>
                  </a:lnTo>
                  <a:lnTo>
                    <a:pt x="8" y="48"/>
                  </a:lnTo>
                  <a:lnTo>
                    <a:pt x="4" y="46"/>
                  </a:lnTo>
                  <a:lnTo>
                    <a:pt x="2" y="40"/>
                  </a:lnTo>
                  <a:lnTo>
                    <a:pt x="1" y="33"/>
                  </a:lnTo>
                  <a:lnTo>
                    <a:pt x="0" y="28"/>
                  </a:lnTo>
                  <a:lnTo>
                    <a:pt x="1" y="22"/>
                  </a:lnTo>
                  <a:lnTo>
                    <a:pt x="2" y="18"/>
                  </a:lnTo>
                  <a:lnTo>
                    <a:pt x="5" y="14"/>
                  </a:lnTo>
                  <a:lnTo>
                    <a:pt x="8" y="12"/>
                  </a:lnTo>
                  <a:lnTo>
                    <a:pt x="12" y="8"/>
                  </a:lnTo>
                  <a:lnTo>
                    <a:pt x="16" y="7"/>
                  </a:lnTo>
                  <a:lnTo>
                    <a:pt x="21" y="5"/>
                  </a:lnTo>
                  <a:lnTo>
                    <a:pt x="25" y="3"/>
                  </a:lnTo>
                  <a:lnTo>
                    <a:pt x="31" y="1"/>
                  </a:lnTo>
                  <a:lnTo>
                    <a:pt x="35" y="1"/>
                  </a:lnTo>
                  <a:lnTo>
                    <a:pt x="41" y="1"/>
                  </a:lnTo>
                  <a:lnTo>
                    <a:pt x="47" y="1"/>
                  </a:lnTo>
                  <a:lnTo>
                    <a:pt x="52" y="0"/>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0" name="Freeform 119"/>
            <p:cNvSpPr>
              <a:spLocks/>
            </p:cNvSpPr>
            <p:nvPr/>
          </p:nvSpPr>
          <p:spPr bwMode="auto">
            <a:xfrm>
              <a:off x="6964165" y="3961606"/>
              <a:ext cx="19050" cy="0"/>
            </a:xfrm>
            <a:custGeom>
              <a:avLst/>
              <a:gdLst>
                <a:gd name="T0" fmla="*/ 0 w 14"/>
                <a:gd name="T1" fmla="*/ 0 h 1"/>
                <a:gd name="T2" fmla="*/ 2147483647 w 14"/>
                <a:gd name="T3" fmla="*/ 0 h 1"/>
                <a:gd name="T4" fmla="*/ 0 w 14"/>
                <a:gd name="T5" fmla="*/ 0 h 1"/>
                <a:gd name="T6" fmla="*/ 0 w 14"/>
                <a:gd name="T7" fmla="*/ 0 h 1"/>
                <a:gd name="T8" fmla="*/ 0 60000 65536"/>
                <a:gd name="T9" fmla="*/ 0 60000 65536"/>
                <a:gd name="T10" fmla="*/ 0 60000 65536"/>
                <a:gd name="T11" fmla="*/ 0 60000 65536"/>
                <a:gd name="T12" fmla="*/ 0 w 14"/>
                <a:gd name="T13" fmla="*/ 0 h 1"/>
                <a:gd name="T14" fmla="*/ 14 w 14"/>
                <a:gd name="T15" fmla="*/ 0 h 1"/>
              </a:gdLst>
              <a:ahLst/>
              <a:cxnLst>
                <a:cxn ang="T8">
                  <a:pos x="T0" y="T1"/>
                </a:cxn>
                <a:cxn ang="T9">
                  <a:pos x="T2" y="T3"/>
                </a:cxn>
                <a:cxn ang="T10">
                  <a:pos x="T4" y="T5"/>
                </a:cxn>
                <a:cxn ang="T11">
                  <a:pos x="T6" y="T7"/>
                </a:cxn>
              </a:cxnLst>
              <a:rect l="T12" t="T13" r="T14" b="T15"/>
              <a:pathLst>
                <a:path w="14" h="1">
                  <a:moveTo>
                    <a:pt x="0" y="0"/>
                  </a:moveTo>
                  <a:lnTo>
                    <a:pt x="13" y="0"/>
                  </a:lnTo>
                  <a:lnTo>
                    <a:pt x="0" y="0"/>
                  </a:lnTo>
                </a:path>
              </a:pathLst>
            </a:custGeom>
            <a:solidFill>
              <a:srgbClr val="99CC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1" name="Line 53"/>
            <p:cNvSpPr>
              <a:spLocks noChangeShapeType="1"/>
            </p:cNvSpPr>
            <p:nvPr/>
          </p:nvSpPr>
          <p:spPr bwMode="auto">
            <a:xfrm>
              <a:off x="7034015" y="4082256"/>
              <a:ext cx="12700" cy="1587"/>
            </a:xfrm>
            <a:prstGeom prst="line">
              <a:avLst/>
            </a:prstGeom>
            <a:noFill/>
            <a:ln w="18415">
              <a:solidFill>
                <a:srgbClr val="000000"/>
              </a:solidFill>
              <a:prstDash val="dash"/>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2" name="Freeform 121"/>
            <p:cNvSpPr>
              <a:spLocks/>
            </p:cNvSpPr>
            <p:nvPr/>
          </p:nvSpPr>
          <p:spPr bwMode="auto">
            <a:xfrm>
              <a:off x="5860852" y="3178968"/>
              <a:ext cx="30163" cy="44450"/>
            </a:xfrm>
            <a:custGeom>
              <a:avLst/>
              <a:gdLst>
                <a:gd name="T0" fmla="*/ 0 w 24"/>
                <a:gd name="T1" fmla="*/ 2147483647 h 43"/>
                <a:gd name="T2" fmla="*/ 2147483647 w 24"/>
                <a:gd name="T3" fmla="*/ 0 h 43"/>
                <a:gd name="T4" fmla="*/ 0 w 24"/>
                <a:gd name="T5" fmla="*/ 2147483647 h 43"/>
                <a:gd name="T6" fmla="*/ 0 w 24"/>
                <a:gd name="T7" fmla="*/ 2147483647 h 43"/>
                <a:gd name="T8" fmla="*/ 0 60000 65536"/>
                <a:gd name="T9" fmla="*/ 0 60000 65536"/>
                <a:gd name="T10" fmla="*/ 0 60000 65536"/>
                <a:gd name="T11" fmla="*/ 0 60000 65536"/>
                <a:gd name="T12" fmla="*/ 0 w 24"/>
                <a:gd name="T13" fmla="*/ 0 h 43"/>
                <a:gd name="T14" fmla="*/ 24 w 24"/>
                <a:gd name="T15" fmla="*/ 43 h 43"/>
              </a:gdLst>
              <a:ahLst/>
              <a:cxnLst>
                <a:cxn ang="T8">
                  <a:pos x="T0" y="T1"/>
                </a:cxn>
                <a:cxn ang="T9">
                  <a:pos x="T2" y="T3"/>
                </a:cxn>
                <a:cxn ang="T10">
                  <a:pos x="T4" y="T5"/>
                </a:cxn>
                <a:cxn ang="T11">
                  <a:pos x="T6" y="T7"/>
                </a:cxn>
              </a:cxnLst>
              <a:rect l="T12" t="T13" r="T14" b="T15"/>
              <a:pathLst>
                <a:path w="24" h="43">
                  <a:moveTo>
                    <a:pt x="0" y="42"/>
                  </a:moveTo>
                  <a:lnTo>
                    <a:pt x="23" y="0"/>
                  </a:lnTo>
                  <a:lnTo>
                    <a:pt x="0" y="42"/>
                  </a:lnTo>
                </a:path>
              </a:pathLst>
            </a:custGeom>
            <a:solidFill>
              <a:srgbClr val="0080FF"/>
            </a:solidFill>
            <a:ln w="18415">
              <a:solidFill>
                <a:srgbClr val="000000"/>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3" name="Rectangle 122"/>
            <p:cNvSpPr>
              <a:spLocks noChangeArrowheads="1"/>
            </p:cNvSpPr>
            <p:nvPr/>
          </p:nvSpPr>
          <p:spPr bwMode="auto">
            <a:xfrm>
              <a:off x="2958902" y="1716881"/>
              <a:ext cx="409575" cy="180975"/>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73075" eaLnBrk="1" hangingPunct="1">
                <a:buFont typeface="Monotype Sorts" pitchFamily="2" charset="2"/>
                <a:buNone/>
              </a:pPr>
              <a:r>
                <a:rPr lang="en-US" sz="900" b="1" dirty="0">
                  <a:solidFill>
                    <a:schemeClr val="tx2"/>
                  </a:solidFill>
                  <a:cs typeface="Arial" charset="0"/>
                </a:rPr>
                <a:t>MED</a:t>
              </a:r>
              <a:r>
                <a:rPr lang="en-US" sz="800" b="1" dirty="0">
                  <a:solidFill>
                    <a:schemeClr val="tx2"/>
                  </a:solidFill>
                  <a:cs typeface="Arial" charset="0"/>
                </a:rPr>
                <a:t> </a:t>
              </a:r>
            </a:p>
          </p:txBody>
        </p:sp>
        <p:sp>
          <p:nvSpPr>
            <p:cNvPr id="124" name="Text Box 56"/>
            <p:cNvSpPr txBox="1">
              <a:spLocks noChangeArrowheads="1"/>
            </p:cNvSpPr>
            <p:nvPr/>
          </p:nvSpPr>
          <p:spPr bwMode="auto">
            <a:xfrm>
              <a:off x="3473252" y="2155031"/>
              <a:ext cx="304800" cy="106362"/>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73075" eaLnBrk="1" hangingPunct="1">
                <a:buClr>
                  <a:srgbClr val="000000"/>
                </a:buClr>
                <a:buSzPct val="90000"/>
                <a:buFont typeface="Monotype Sorts" pitchFamily="2" charset="2"/>
                <a:buNone/>
              </a:pPr>
              <a:r>
                <a:rPr lang="en-US" sz="1000" b="1" dirty="0">
                  <a:solidFill>
                    <a:schemeClr val="tx2"/>
                  </a:solidFill>
                  <a:cs typeface="Arial" charset="0"/>
                </a:rPr>
                <a:t>PKB </a:t>
              </a:r>
            </a:p>
          </p:txBody>
        </p:sp>
        <p:sp>
          <p:nvSpPr>
            <p:cNvPr id="125" name="Text Box 57"/>
            <p:cNvSpPr txBox="1">
              <a:spLocks noChangeArrowheads="1"/>
            </p:cNvSpPr>
            <p:nvPr/>
          </p:nvSpPr>
          <p:spPr bwMode="auto">
            <a:xfrm>
              <a:off x="5892602" y="3096418"/>
              <a:ext cx="247650" cy="101600"/>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73075" eaLnBrk="1" hangingPunct="1">
                <a:buClr>
                  <a:srgbClr val="000000"/>
                </a:buClr>
                <a:buSzPct val="90000"/>
                <a:buFont typeface="Monotype Sorts" pitchFamily="2" charset="2"/>
                <a:buNone/>
              </a:pPr>
              <a:r>
                <a:rPr lang="en-US" sz="1000" b="1" dirty="0">
                  <a:solidFill>
                    <a:schemeClr val="tx2"/>
                  </a:solidFill>
                  <a:cs typeface="Arial" charset="0"/>
                </a:rPr>
                <a:t>BMS</a:t>
              </a:r>
              <a:r>
                <a:rPr lang="en-US" sz="900" b="1" dirty="0">
                  <a:solidFill>
                    <a:schemeClr val="tx2"/>
                  </a:solidFill>
                  <a:cs typeface="Arial" charset="0"/>
                </a:rPr>
                <a:t> </a:t>
              </a:r>
              <a:endParaRPr lang="en-US" sz="900" dirty="0">
                <a:solidFill>
                  <a:schemeClr val="tx2"/>
                </a:solidFill>
                <a:cs typeface="Arial" charset="0"/>
              </a:endParaRPr>
            </a:p>
          </p:txBody>
        </p:sp>
        <p:sp>
          <p:nvSpPr>
            <p:cNvPr id="126" name="AutoShape 58"/>
            <p:cNvSpPr>
              <a:spLocks noChangeArrowheads="1"/>
            </p:cNvSpPr>
            <p:nvPr/>
          </p:nvSpPr>
          <p:spPr bwMode="auto">
            <a:xfrm>
              <a:off x="2787452" y="1774031"/>
              <a:ext cx="152400" cy="1524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7" name="AutoShape 59"/>
            <p:cNvSpPr>
              <a:spLocks noChangeArrowheads="1"/>
            </p:cNvSpPr>
            <p:nvPr/>
          </p:nvSpPr>
          <p:spPr bwMode="auto">
            <a:xfrm>
              <a:off x="6429177" y="3396456"/>
              <a:ext cx="152400" cy="1524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8" name="Text Box 60"/>
            <p:cNvSpPr txBox="1">
              <a:spLocks noChangeArrowheads="1"/>
            </p:cNvSpPr>
            <p:nvPr/>
          </p:nvSpPr>
          <p:spPr bwMode="auto">
            <a:xfrm>
              <a:off x="4397177" y="3645693"/>
              <a:ext cx="381000" cy="195263"/>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73075" eaLnBrk="1" hangingPunct="1">
                <a:buClr>
                  <a:srgbClr val="000000"/>
                </a:buClr>
                <a:buSzPct val="90000"/>
                <a:buFont typeface="Monotype Sorts" pitchFamily="2" charset="2"/>
                <a:buNone/>
              </a:pPr>
              <a:r>
                <a:rPr lang="en-US" sz="1000" b="1" dirty="0">
                  <a:solidFill>
                    <a:schemeClr val="tx2"/>
                  </a:solidFill>
                  <a:cs typeface="Arial" charset="0"/>
                </a:rPr>
                <a:t>JKT</a:t>
              </a:r>
            </a:p>
          </p:txBody>
        </p:sp>
        <p:sp>
          <p:nvSpPr>
            <p:cNvPr id="129" name="Text Box 61"/>
            <p:cNvSpPr txBox="1">
              <a:spLocks noChangeArrowheads="1"/>
            </p:cNvSpPr>
            <p:nvPr/>
          </p:nvSpPr>
          <p:spPr bwMode="auto">
            <a:xfrm>
              <a:off x="6045002" y="3393281"/>
              <a:ext cx="469900" cy="246062"/>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sz="1000" b="1" dirty="0">
                  <a:solidFill>
                    <a:schemeClr val="tx2"/>
                  </a:solidFill>
                  <a:cs typeface="Arial" charset="0"/>
                </a:rPr>
                <a:t>MKS</a:t>
              </a:r>
              <a:endParaRPr lang="en-US" sz="1000" dirty="0">
                <a:solidFill>
                  <a:schemeClr val="tx2"/>
                </a:solidFill>
                <a:cs typeface="Arial" charset="0"/>
              </a:endParaRPr>
            </a:p>
          </p:txBody>
        </p:sp>
        <p:sp>
          <p:nvSpPr>
            <p:cNvPr id="130" name="Text Box 64"/>
            <p:cNvSpPr txBox="1">
              <a:spLocks noChangeArrowheads="1"/>
            </p:cNvSpPr>
            <p:nvPr/>
          </p:nvSpPr>
          <p:spPr bwMode="auto">
            <a:xfrm>
              <a:off x="4867077" y="2383631"/>
              <a:ext cx="304800" cy="203200"/>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73075" eaLnBrk="1" hangingPunct="1">
                <a:buClr>
                  <a:srgbClr val="000000"/>
                </a:buClr>
                <a:buSzPct val="90000"/>
                <a:buFont typeface="Monotype Sorts" pitchFamily="2" charset="2"/>
                <a:buNone/>
              </a:pPr>
              <a:r>
                <a:rPr lang="en-US" sz="1000" b="1" dirty="0">
                  <a:solidFill>
                    <a:schemeClr val="tx2"/>
                  </a:solidFill>
                  <a:cs typeface="Arial" charset="0"/>
                </a:rPr>
                <a:t>PON</a:t>
              </a:r>
              <a:r>
                <a:rPr lang="en-US" sz="900" b="1" dirty="0">
                  <a:solidFill>
                    <a:schemeClr val="tx2"/>
                  </a:solidFill>
                  <a:cs typeface="Arial" charset="0"/>
                </a:rPr>
                <a:t> </a:t>
              </a:r>
            </a:p>
          </p:txBody>
        </p:sp>
        <p:sp>
          <p:nvSpPr>
            <p:cNvPr id="131" name="AutoShape 65"/>
            <p:cNvSpPr>
              <a:spLocks noChangeArrowheads="1"/>
            </p:cNvSpPr>
            <p:nvPr/>
          </p:nvSpPr>
          <p:spPr bwMode="auto">
            <a:xfrm>
              <a:off x="5683052" y="4060031"/>
              <a:ext cx="152400" cy="1524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2" name="AutoShape 66"/>
            <p:cNvSpPr>
              <a:spLocks noChangeArrowheads="1"/>
            </p:cNvSpPr>
            <p:nvPr/>
          </p:nvSpPr>
          <p:spPr bwMode="auto">
            <a:xfrm>
              <a:off x="3473252" y="2307431"/>
              <a:ext cx="152400" cy="1524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3" name="AutoShape 67"/>
            <p:cNvSpPr>
              <a:spLocks noChangeArrowheads="1"/>
            </p:cNvSpPr>
            <p:nvPr/>
          </p:nvSpPr>
          <p:spPr bwMode="auto">
            <a:xfrm>
              <a:off x="3701852" y="2612231"/>
              <a:ext cx="152400" cy="1524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4" name="AutoShape 68"/>
            <p:cNvSpPr>
              <a:spLocks noChangeArrowheads="1"/>
            </p:cNvSpPr>
            <p:nvPr/>
          </p:nvSpPr>
          <p:spPr bwMode="auto">
            <a:xfrm>
              <a:off x="4692452" y="2383631"/>
              <a:ext cx="152400" cy="1524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5" name="AutoShape 69"/>
            <p:cNvSpPr>
              <a:spLocks noChangeArrowheads="1"/>
            </p:cNvSpPr>
            <p:nvPr/>
          </p:nvSpPr>
          <p:spPr bwMode="auto">
            <a:xfrm>
              <a:off x="5733852" y="3044031"/>
              <a:ext cx="152400" cy="1524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6" name="Text Box 70"/>
            <p:cNvSpPr txBox="1">
              <a:spLocks noChangeArrowheads="1"/>
            </p:cNvSpPr>
            <p:nvPr/>
          </p:nvSpPr>
          <p:spPr bwMode="auto">
            <a:xfrm>
              <a:off x="3911402" y="2588418"/>
              <a:ext cx="538162" cy="204788"/>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73075" eaLnBrk="1" hangingPunct="1">
                <a:buClr>
                  <a:srgbClr val="000000"/>
                </a:buClr>
                <a:buSzPct val="90000"/>
                <a:buFont typeface="Monotype Sorts" pitchFamily="2" charset="2"/>
                <a:buNone/>
              </a:pPr>
              <a:r>
                <a:rPr lang="en-US" sz="1000" b="1" dirty="0">
                  <a:solidFill>
                    <a:schemeClr val="tx2"/>
                  </a:solidFill>
                  <a:cs typeface="Arial" charset="0"/>
                </a:rPr>
                <a:t>PLB</a:t>
              </a:r>
              <a:r>
                <a:rPr lang="en-US" sz="900" b="1" dirty="0">
                  <a:solidFill>
                    <a:schemeClr val="tx2"/>
                  </a:solidFill>
                  <a:cs typeface="Arial" charset="0"/>
                </a:rPr>
                <a:t> </a:t>
              </a:r>
            </a:p>
          </p:txBody>
        </p:sp>
        <p:sp>
          <p:nvSpPr>
            <p:cNvPr id="137" name="Text Box 71"/>
            <p:cNvSpPr txBox="1">
              <a:spLocks noChangeArrowheads="1"/>
            </p:cNvSpPr>
            <p:nvPr/>
          </p:nvSpPr>
          <p:spPr bwMode="auto">
            <a:xfrm>
              <a:off x="5384602" y="4123531"/>
              <a:ext cx="447675" cy="246062"/>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sz="1000" b="1" dirty="0">
                  <a:solidFill>
                    <a:schemeClr val="tx2"/>
                  </a:solidFill>
                  <a:cs typeface="Arial" charset="0"/>
                </a:rPr>
                <a:t>DPS</a:t>
              </a:r>
              <a:endParaRPr lang="en-US" sz="1000" dirty="0">
                <a:solidFill>
                  <a:schemeClr val="tx2"/>
                </a:solidFill>
                <a:cs typeface="Arial" charset="0"/>
              </a:endParaRPr>
            </a:p>
          </p:txBody>
        </p:sp>
        <p:sp>
          <p:nvSpPr>
            <p:cNvPr id="138" name="AutoShape 72"/>
            <p:cNvSpPr>
              <a:spLocks noChangeArrowheads="1"/>
            </p:cNvSpPr>
            <p:nvPr/>
          </p:nvSpPr>
          <p:spPr bwMode="auto">
            <a:xfrm>
              <a:off x="5149652" y="3758406"/>
              <a:ext cx="152400" cy="149225"/>
            </a:xfrm>
            <a:prstGeom prst="bevel">
              <a:avLst>
                <a:gd name="adj" fmla="val 12500"/>
              </a:avLst>
            </a:prstGeom>
            <a:solidFill>
              <a:srgbClr val="FF00FF"/>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9" name="AutoShape 75"/>
            <p:cNvSpPr>
              <a:spLocks noChangeArrowheads="1"/>
            </p:cNvSpPr>
            <p:nvPr/>
          </p:nvSpPr>
          <p:spPr bwMode="auto">
            <a:xfrm>
              <a:off x="7207052" y="2253456"/>
              <a:ext cx="152400" cy="1524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0" name="Text Box 76"/>
            <p:cNvSpPr txBox="1">
              <a:spLocks noChangeArrowheads="1"/>
            </p:cNvSpPr>
            <p:nvPr/>
          </p:nvSpPr>
          <p:spPr bwMode="auto">
            <a:xfrm>
              <a:off x="7207052" y="2078831"/>
              <a:ext cx="484188" cy="246062"/>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sz="1000" b="1" dirty="0">
                  <a:solidFill>
                    <a:schemeClr val="tx2"/>
                  </a:solidFill>
                  <a:cs typeface="Arial" charset="0"/>
                </a:rPr>
                <a:t>MDO</a:t>
              </a:r>
              <a:endParaRPr lang="en-US" sz="1000" dirty="0">
                <a:solidFill>
                  <a:schemeClr val="tx2"/>
                </a:solidFill>
                <a:cs typeface="Arial" charset="0"/>
              </a:endParaRPr>
            </a:p>
          </p:txBody>
        </p:sp>
        <p:sp>
          <p:nvSpPr>
            <p:cNvPr id="141" name="AutoShape 77"/>
            <p:cNvSpPr>
              <a:spLocks noChangeArrowheads="1"/>
            </p:cNvSpPr>
            <p:nvPr/>
          </p:nvSpPr>
          <p:spPr bwMode="auto">
            <a:xfrm>
              <a:off x="3104952" y="2453481"/>
              <a:ext cx="152400" cy="1524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2" name="AutoShape 78"/>
            <p:cNvSpPr>
              <a:spLocks noChangeArrowheads="1"/>
            </p:cNvSpPr>
            <p:nvPr/>
          </p:nvSpPr>
          <p:spPr bwMode="auto">
            <a:xfrm>
              <a:off x="6064052" y="2231231"/>
              <a:ext cx="152400" cy="1524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3" name="Rectangle 142"/>
            <p:cNvSpPr>
              <a:spLocks noChangeArrowheads="1"/>
            </p:cNvSpPr>
            <p:nvPr/>
          </p:nvSpPr>
          <p:spPr bwMode="auto">
            <a:xfrm>
              <a:off x="2879527" y="2526506"/>
              <a:ext cx="269875" cy="123825"/>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73075" eaLnBrk="1" hangingPunct="1">
                <a:buFont typeface="Monotype Sorts" pitchFamily="2" charset="2"/>
                <a:buNone/>
              </a:pPr>
              <a:r>
                <a:rPr lang="en-US" sz="1000" b="1" dirty="0">
                  <a:solidFill>
                    <a:schemeClr val="tx2"/>
                  </a:solidFill>
                  <a:cs typeface="Arial" charset="0"/>
                </a:rPr>
                <a:t>PAD </a:t>
              </a:r>
            </a:p>
          </p:txBody>
        </p:sp>
        <p:sp>
          <p:nvSpPr>
            <p:cNvPr id="144" name="Text Box 80"/>
            <p:cNvSpPr txBox="1">
              <a:spLocks noChangeArrowheads="1"/>
            </p:cNvSpPr>
            <p:nvPr/>
          </p:nvSpPr>
          <p:spPr bwMode="auto">
            <a:xfrm>
              <a:off x="6140252" y="2129631"/>
              <a:ext cx="469900" cy="246062"/>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sz="1000" b="1" dirty="0">
                  <a:solidFill>
                    <a:schemeClr val="tx2"/>
                  </a:solidFill>
                  <a:cs typeface="Arial" charset="0"/>
                </a:rPr>
                <a:t>SMD</a:t>
              </a:r>
              <a:endParaRPr lang="en-US" sz="1000" dirty="0">
                <a:solidFill>
                  <a:schemeClr val="tx2"/>
                </a:solidFill>
                <a:cs typeface="Arial" charset="0"/>
              </a:endParaRPr>
            </a:p>
          </p:txBody>
        </p:sp>
        <p:sp>
          <p:nvSpPr>
            <p:cNvPr id="145" name="AutoShape 81"/>
            <p:cNvSpPr>
              <a:spLocks noChangeArrowheads="1"/>
            </p:cNvSpPr>
            <p:nvPr/>
          </p:nvSpPr>
          <p:spPr bwMode="auto">
            <a:xfrm>
              <a:off x="4235252" y="3571081"/>
              <a:ext cx="152400" cy="152400"/>
            </a:xfrm>
            <a:prstGeom prst="bevel">
              <a:avLst>
                <a:gd name="adj" fmla="val 12500"/>
              </a:avLst>
            </a:prstGeom>
            <a:solidFill>
              <a:srgbClr val="FF00FF"/>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cxnSp>
          <p:nvCxnSpPr>
            <p:cNvPr id="146" name="AutoShape 82"/>
            <p:cNvCxnSpPr>
              <a:cxnSpLocks noChangeShapeType="1"/>
              <a:stCxn id="145" idx="6"/>
              <a:endCxn id="126" idx="2"/>
            </p:cNvCxnSpPr>
            <p:nvPr/>
          </p:nvCxnSpPr>
          <p:spPr bwMode="auto">
            <a:xfrm rot="5400000" flipH="1">
              <a:off x="2765227" y="2024856"/>
              <a:ext cx="1720850" cy="1371600"/>
            </a:xfrm>
            <a:prstGeom prst="curvedConnector2">
              <a:avLst/>
            </a:prstGeom>
            <a:noFill/>
            <a:ln w="12700">
              <a:solidFill>
                <a:srgbClr val="0000FF"/>
              </a:solidFill>
              <a:round/>
              <a:headEnd/>
              <a:tailEnd type="triangle" w="sm" len="lg"/>
            </a:ln>
          </p:spPr>
        </p:cxnSp>
        <p:cxnSp>
          <p:nvCxnSpPr>
            <p:cNvPr id="147" name="AutoShape 83"/>
            <p:cNvCxnSpPr>
              <a:cxnSpLocks noChangeShapeType="1"/>
              <a:stCxn id="145" idx="6"/>
              <a:endCxn id="132" idx="2"/>
            </p:cNvCxnSpPr>
            <p:nvPr/>
          </p:nvCxnSpPr>
          <p:spPr bwMode="auto">
            <a:xfrm rot="5400000" flipH="1">
              <a:off x="3374827" y="2634456"/>
              <a:ext cx="1187450" cy="685800"/>
            </a:xfrm>
            <a:prstGeom prst="curvedConnector2">
              <a:avLst/>
            </a:prstGeom>
            <a:noFill/>
            <a:ln w="12700">
              <a:solidFill>
                <a:srgbClr val="0000FF"/>
              </a:solidFill>
              <a:round/>
              <a:headEnd/>
              <a:tailEnd type="triangle" w="sm" len="lg"/>
            </a:ln>
          </p:spPr>
        </p:cxnSp>
        <p:cxnSp>
          <p:nvCxnSpPr>
            <p:cNvPr id="148" name="AutoShape 84"/>
            <p:cNvCxnSpPr>
              <a:cxnSpLocks noChangeShapeType="1"/>
              <a:stCxn id="145" idx="4"/>
              <a:endCxn id="141" idx="2"/>
            </p:cNvCxnSpPr>
            <p:nvPr/>
          </p:nvCxnSpPr>
          <p:spPr bwMode="auto">
            <a:xfrm rot="10800000">
              <a:off x="3181152" y="2605881"/>
              <a:ext cx="1054100" cy="1041400"/>
            </a:xfrm>
            <a:prstGeom prst="curvedConnector2">
              <a:avLst/>
            </a:prstGeom>
            <a:noFill/>
            <a:ln w="12700">
              <a:solidFill>
                <a:srgbClr val="0000FF"/>
              </a:solidFill>
              <a:round/>
              <a:headEnd/>
              <a:tailEnd type="triangle" w="sm" len="lg"/>
            </a:ln>
          </p:spPr>
        </p:cxnSp>
        <p:cxnSp>
          <p:nvCxnSpPr>
            <p:cNvPr id="149" name="AutoShape 85"/>
            <p:cNvCxnSpPr>
              <a:cxnSpLocks noChangeShapeType="1"/>
              <a:stCxn id="145" idx="5"/>
              <a:endCxn id="133" idx="2"/>
            </p:cNvCxnSpPr>
            <p:nvPr/>
          </p:nvCxnSpPr>
          <p:spPr bwMode="auto">
            <a:xfrm rot="10800000">
              <a:off x="3778052" y="2764631"/>
              <a:ext cx="476250" cy="882650"/>
            </a:xfrm>
            <a:prstGeom prst="curvedConnector2">
              <a:avLst/>
            </a:prstGeom>
            <a:noFill/>
            <a:ln w="12700">
              <a:solidFill>
                <a:srgbClr val="0000FF"/>
              </a:solidFill>
              <a:round/>
              <a:headEnd/>
              <a:tailEnd type="triangle" w="sm" len="lg"/>
            </a:ln>
          </p:spPr>
        </p:cxnSp>
        <p:cxnSp>
          <p:nvCxnSpPr>
            <p:cNvPr id="150" name="AutoShape 86"/>
            <p:cNvCxnSpPr>
              <a:cxnSpLocks noChangeShapeType="1"/>
              <a:stCxn id="145" idx="6"/>
              <a:endCxn id="138" idx="6"/>
            </p:cNvCxnSpPr>
            <p:nvPr/>
          </p:nvCxnSpPr>
          <p:spPr bwMode="auto">
            <a:xfrm rot="5400000" flipV="1">
              <a:off x="4674989" y="3207544"/>
              <a:ext cx="187325" cy="914400"/>
            </a:xfrm>
            <a:prstGeom prst="curvedConnector3">
              <a:avLst>
                <a:gd name="adj1" fmla="val -122032"/>
              </a:avLst>
            </a:prstGeom>
            <a:noFill/>
            <a:ln w="12700">
              <a:solidFill>
                <a:srgbClr val="0000FF"/>
              </a:solidFill>
              <a:round/>
              <a:headEnd/>
              <a:tailEnd type="triangle" w="sm" len="lg"/>
            </a:ln>
          </p:spPr>
        </p:cxnSp>
        <p:cxnSp>
          <p:nvCxnSpPr>
            <p:cNvPr id="151" name="AutoShape 87"/>
            <p:cNvCxnSpPr>
              <a:cxnSpLocks noChangeShapeType="1"/>
              <a:stCxn id="138" idx="2"/>
              <a:endCxn id="145" idx="2"/>
            </p:cNvCxnSpPr>
            <p:nvPr/>
          </p:nvCxnSpPr>
          <p:spPr bwMode="auto">
            <a:xfrm rot="16200000" flipV="1">
              <a:off x="4676577" y="3358356"/>
              <a:ext cx="184150" cy="914400"/>
            </a:xfrm>
            <a:prstGeom prst="curvedConnector3">
              <a:avLst>
                <a:gd name="adj1" fmla="val -124139"/>
              </a:avLst>
            </a:prstGeom>
            <a:noFill/>
            <a:ln w="12700">
              <a:solidFill>
                <a:srgbClr val="FF0000"/>
              </a:solidFill>
              <a:round/>
              <a:headEnd/>
              <a:tailEnd type="triangle" w="sm" len="lg"/>
            </a:ln>
          </p:spPr>
        </p:cxnSp>
        <p:cxnSp>
          <p:nvCxnSpPr>
            <p:cNvPr id="152" name="AutoShape 88"/>
            <p:cNvCxnSpPr>
              <a:cxnSpLocks noChangeShapeType="1"/>
              <a:stCxn id="145" idx="6"/>
              <a:endCxn id="134" idx="2"/>
            </p:cNvCxnSpPr>
            <p:nvPr/>
          </p:nvCxnSpPr>
          <p:spPr bwMode="auto">
            <a:xfrm rot="-5400000">
              <a:off x="3946327" y="2824956"/>
              <a:ext cx="1111250" cy="381000"/>
            </a:xfrm>
            <a:prstGeom prst="curvedConnector2">
              <a:avLst/>
            </a:prstGeom>
            <a:noFill/>
            <a:ln w="12700">
              <a:solidFill>
                <a:srgbClr val="0000FF"/>
              </a:solidFill>
              <a:round/>
              <a:headEnd/>
              <a:tailEnd type="triangle" w="sm" len="lg"/>
            </a:ln>
          </p:spPr>
        </p:cxnSp>
        <p:cxnSp>
          <p:nvCxnSpPr>
            <p:cNvPr id="153" name="AutoShape 89"/>
            <p:cNvCxnSpPr>
              <a:cxnSpLocks noChangeShapeType="1"/>
              <a:stCxn id="145" idx="6"/>
              <a:endCxn id="135" idx="2"/>
            </p:cNvCxnSpPr>
            <p:nvPr/>
          </p:nvCxnSpPr>
          <p:spPr bwMode="auto">
            <a:xfrm rot="-5400000">
              <a:off x="4797227" y="2634456"/>
              <a:ext cx="450850" cy="1422400"/>
            </a:xfrm>
            <a:prstGeom prst="curvedConnector2">
              <a:avLst/>
            </a:prstGeom>
            <a:noFill/>
            <a:ln w="12700">
              <a:solidFill>
                <a:srgbClr val="0000FF"/>
              </a:solidFill>
              <a:round/>
              <a:headEnd/>
              <a:tailEnd type="triangle" w="sm" len="lg"/>
            </a:ln>
          </p:spPr>
        </p:cxnSp>
        <p:cxnSp>
          <p:nvCxnSpPr>
            <p:cNvPr id="154" name="AutoShape 90"/>
            <p:cNvCxnSpPr>
              <a:cxnSpLocks noChangeShapeType="1"/>
              <a:stCxn id="145" idx="6"/>
              <a:endCxn id="142" idx="2"/>
            </p:cNvCxnSpPr>
            <p:nvPr/>
          </p:nvCxnSpPr>
          <p:spPr bwMode="auto">
            <a:xfrm rot="-5400000">
              <a:off x="4555927" y="2062956"/>
              <a:ext cx="1263650" cy="1752600"/>
            </a:xfrm>
            <a:prstGeom prst="curvedConnector2">
              <a:avLst/>
            </a:prstGeom>
            <a:noFill/>
            <a:ln w="12700">
              <a:solidFill>
                <a:srgbClr val="0000FF"/>
              </a:solidFill>
              <a:round/>
              <a:headEnd/>
              <a:tailEnd type="triangle" w="sm" len="lg"/>
            </a:ln>
          </p:spPr>
        </p:cxnSp>
        <p:cxnSp>
          <p:nvCxnSpPr>
            <p:cNvPr id="155" name="AutoShape 91"/>
            <p:cNvCxnSpPr>
              <a:cxnSpLocks noChangeShapeType="1"/>
              <a:stCxn id="145" idx="0"/>
              <a:endCxn id="127" idx="2"/>
            </p:cNvCxnSpPr>
            <p:nvPr/>
          </p:nvCxnSpPr>
          <p:spPr bwMode="auto">
            <a:xfrm flipV="1">
              <a:off x="4387652" y="3396456"/>
              <a:ext cx="2117725" cy="250825"/>
            </a:xfrm>
            <a:prstGeom prst="curvedConnector4">
              <a:avLst>
                <a:gd name="adj1" fmla="val 51120"/>
                <a:gd name="adj2" fmla="val 94935"/>
              </a:avLst>
            </a:prstGeom>
            <a:noFill/>
            <a:ln w="12700">
              <a:solidFill>
                <a:srgbClr val="0000FF"/>
              </a:solidFill>
              <a:round/>
              <a:headEnd/>
              <a:tailEnd type="triangle" w="sm" len="lg"/>
            </a:ln>
          </p:spPr>
        </p:cxnSp>
        <p:cxnSp>
          <p:nvCxnSpPr>
            <p:cNvPr id="156" name="AutoShape 92"/>
            <p:cNvCxnSpPr>
              <a:cxnSpLocks noChangeShapeType="1"/>
              <a:stCxn id="145" idx="7"/>
              <a:endCxn id="139" idx="2"/>
            </p:cNvCxnSpPr>
            <p:nvPr/>
          </p:nvCxnSpPr>
          <p:spPr bwMode="auto">
            <a:xfrm rot="-5400000">
              <a:off x="5129014" y="1512094"/>
              <a:ext cx="1260475" cy="2895600"/>
            </a:xfrm>
            <a:prstGeom prst="curvedConnector2">
              <a:avLst/>
            </a:prstGeom>
            <a:noFill/>
            <a:ln w="12700">
              <a:solidFill>
                <a:srgbClr val="0000FF"/>
              </a:solidFill>
              <a:round/>
              <a:headEnd/>
              <a:tailEnd type="triangle" w="sm" len="lg"/>
            </a:ln>
          </p:spPr>
        </p:cxnSp>
        <p:cxnSp>
          <p:nvCxnSpPr>
            <p:cNvPr id="157" name="AutoShape 93"/>
            <p:cNvCxnSpPr>
              <a:cxnSpLocks noChangeShapeType="1"/>
              <a:stCxn id="145" idx="6"/>
              <a:endCxn id="131" idx="2"/>
            </p:cNvCxnSpPr>
            <p:nvPr/>
          </p:nvCxnSpPr>
          <p:spPr bwMode="auto">
            <a:xfrm rot="5400000" flipV="1">
              <a:off x="4790877" y="3091656"/>
              <a:ext cx="488950" cy="1447800"/>
            </a:xfrm>
            <a:prstGeom prst="curvedConnector3">
              <a:avLst>
                <a:gd name="adj1" fmla="val -32796"/>
              </a:avLst>
            </a:prstGeom>
            <a:noFill/>
            <a:ln w="12700">
              <a:solidFill>
                <a:srgbClr val="0000FF"/>
              </a:solidFill>
              <a:round/>
              <a:headEnd/>
              <a:tailEnd type="triangle" w="sm" len="lg"/>
            </a:ln>
          </p:spPr>
        </p:cxnSp>
        <p:cxnSp>
          <p:nvCxnSpPr>
            <p:cNvPr id="158" name="AutoShape 94"/>
            <p:cNvCxnSpPr>
              <a:cxnSpLocks noChangeShapeType="1"/>
              <a:stCxn id="138" idx="2"/>
              <a:endCxn id="131" idx="2"/>
            </p:cNvCxnSpPr>
            <p:nvPr/>
          </p:nvCxnSpPr>
          <p:spPr bwMode="auto">
            <a:xfrm rot="16200000" flipH="1">
              <a:off x="5340152" y="3793331"/>
              <a:ext cx="304800" cy="533400"/>
            </a:xfrm>
            <a:prstGeom prst="curvedConnector3">
              <a:avLst>
                <a:gd name="adj1" fmla="val 175000"/>
              </a:avLst>
            </a:prstGeom>
            <a:noFill/>
            <a:ln w="12700">
              <a:solidFill>
                <a:srgbClr val="FF0000"/>
              </a:solidFill>
              <a:round/>
              <a:headEnd/>
              <a:tailEnd type="triangle" w="sm" len="lg"/>
            </a:ln>
          </p:spPr>
        </p:cxnSp>
        <p:cxnSp>
          <p:nvCxnSpPr>
            <p:cNvPr id="159" name="AutoShape 95"/>
            <p:cNvCxnSpPr>
              <a:cxnSpLocks noChangeShapeType="1"/>
              <a:stCxn id="138" idx="0"/>
              <a:endCxn id="127" idx="2"/>
            </p:cNvCxnSpPr>
            <p:nvPr/>
          </p:nvCxnSpPr>
          <p:spPr bwMode="auto">
            <a:xfrm flipV="1">
              <a:off x="5302052" y="3548856"/>
              <a:ext cx="1203325" cy="284162"/>
            </a:xfrm>
            <a:prstGeom prst="curvedConnector2">
              <a:avLst/>
            </a:prstGeom>
            <a:noFill/>
            <a:ln w="12700">
              <a:solidFill>
                <a:srgbClr val="FF0000"/>
              </a:solidFill>
              <a:round/>
              <a:headEnd/>
              <a:tailEnd type="triangle" w="sm" len="lg"/>
            </a:ln>
          </p:spPr>
        </p:cxnSp>
        <p:cxnSp>
          <p:nvCxnSpPr>
            <p:cNvPr id="160" name="AutoShape 96"/>
            <p:cNvCxnSpPr>
              <a:cxnSpLocks noChangeShapeType="1"/>
              <a:stCxn id="138" idx="0"/>
              <a:endCxn id="139" idx="2"/>
            </p:cNvCxnSpPr>
            <p:nvPr/>
          </p:nvCxnSpPr>
          <p:spPr bwMode="auto">
            <a:xfrm flipV="1">
              <a:off x="5302052" y="2405856"/>
              <a:ext cx="1981200" cy="1427162"/>
            </a:xfrm>
            <a:prstGeom prst="curvedConnector2">
              <a:avLst/>
            </a:prstGeom>
            <a:noFill/>
            <a:ln w="12700">
              <a:solidFill>
                <a:srgbClr val="FF0000"/>
              </a:solidFill>
              <a:round/>
              <a:headEnd/>
              <a:tailEnd type="triangle" w="sm" len="lg"/>
            </a:ln>
          </p:spPr>
        </p:cxnSp>
        <p:cxnSp>
          <p:nvCxnSpPr>
            <p:cNvPr id="161" name="AutoShape 97"/>
            <p:cNvCxnSpPr>
              <a:cxnSpLocks noChangeShapeType="1"/>
              <a:stCxn id="108" idx="19"/>
              <a:endCxn id="135" idx="2"/>
            </p:cNvCxnSpPr>
            <p:nvPr/>
          </p:nvCxnSpPr>
          <p:spPr bwMode="auto">
            <a:xfrm flipV="1">
              <a:off x="5332215" y="3196431"/>
              <a:ext cx="477837" cy="603250"/>
            </a:xfrm>
            <a:prstGeom prst="curvedConnector2">
              <a:avLst/>
            </a:prstGeom>
            <a:noFill/>
            <a:ln w="12700">
              <a:solidFill>
                <a:srgbClr val="FF0000"/>
              </a:solidFill>
              <a:round/>
              <a:headEnd/>
              <a:tailEnd type="triangle" w="sm" len="lg"/>
            </a:ln>
          </p:spPr>
        </p:cxnSp>
        <p:cxnSp>
          <p:nvCxnSpPr>
            <p:cNvPr id="162" name="AutoShape 98"/>
            <p:cNvCxnSpPr>
              <a:cxnSpLocks noChangeShapeType="1"/>
              <a:stCxn id="138" idx="0"/>
              <a:endCxn id="142" idx="2"/>
            </p:cNvCxnSpPr>
            <p:nvPr/>
          </p:nvCxnSpPr>
          <p:spPr bwMode="auto">
            <a:xfrm flipV="1">
              <a:off x="5302052" y="2383631"/>
              <a:ext cx="838200" cy="1449387"/>
            </a:xfrm>
            <a:prstGeom prst="curvedConnector2">
              <a:avLst/>
            </a:prstGeom>
            <a:noFill/>
            <a:ln w="12700">
              <a:solidFill>
                <a:srgbClr val="FF0000"/>
              </a:solidFill>
              <a:round/>
              <a:headEnd/>
              <a:tailEnd type="triangle" w="sm" len="lg"/>
            </a:ln>
          </p:spPr>
        </p:cxnSp>
        <p:cxnSp>
          <p:nvCxnSpPr>
            <p:cNvPr id="163" name="AutoShape 99"/>
            <p:cNvCxnSpPr>
              <a:cxnSpLocks noChangeShapeType="1"/>
              <a:stCxn id="138" idx="4"/>
              <a:endCxn id="133" idx="2"/>
            </p:cNvCxnSpPr>
            <p:nvPr/>
          </p:nvCxnSpPr>
          <p:spPr bwMode="auto">
            <a:xfrm rot="10800000">
              <a:off x="3854252" y="2688431"/>
              <a:ext cx="1295400" cy="1144587"/>
            </a:xfrm>
            <a:prstGeom prst="curvedConnector3">
              <a:avLst>
                <a:gd name="adj1" fmla="val 26958"/>
              </a:avLst>
            </a:prstGeom>
            <a:noFill/>
            <a:ln w="12700">
              <a:solidFill>
                <a:srgbClr val="FF0000"/>
              </a:solidFill>
              <a:round/>
              <a:headEnd/>
              <a:tailEnd type="triangle" w="sm" len="lg"/>
            </a:ln>
          </p:spPr>
        </p:cxnSp>
        <p:cxnSp>
          <p:nvCxnSpPr>
            <p:cNvPr id="164" name="AutoShape 100"/>
            <p:cNvCxnSpPr>
              <a:cxnSpLocks noChangeShapeType="1"/>
              <a:stCxn id="138" idx="2"/>
              <a:endCxn id="141" idx="2"/>
            </p:cNvCxnSpPr>
            <p:nvPr/>
          </p:nvCxnSpPr>
          <p:spPr bwMode="auto">
            <a:xfrm rot="16200000" flipV="1">
              <a:off x="3552627" y="2234406"/>
              <a:ext cx="1301750" cy="2044700"/>
            </a:xfrm>
            <a:prstGeom prst="curvedConnector3">
              <a:avLst>
                <a:gd name="adj1" fmla="val -17560"/>
              </a:avLst>
            </a:prstGeom>
            <a:noFill/>
            <a:ln w="12700">
              <a:solidFill>
                <a:srgbClr val="FF0000"/>
              </a:solidFill>
              <a:round/>
              <a:headEnd/>
              <a:tailEnd type="triangle" w="sm" len="lg"/>
            </a:ln>
          </p:spPr>
        </p:cxnSp>
        <p:cxnSp>
          <p:nvCxnSpPr>
            <p:cNvPr id="165" name="AutoShape 101"/>
            <p:cNvCxnSpPr>
              <a:cxnSpLocks noChangeShapeType="1"/>
              <a:stCxn id="138" idx="6"/>
              <a:endCxn id="126" idx="2"/>
            </p:cNvCxnSpPr>
            <p:nvPr/>
          </p:nvCxnSpPr>
          <p:spPr bwMode="auto">
            <a:xfrm rot="5400000" flipH="1">
              <a:off x="3128764" y="1661319"/>
              <a:ext cx="1908175" cy="2286000"/>
            </a:xfrm>
            <a:prstGeom prst="curvedConnector2">
              <a:avLst/>
            </a:prstGeom>
            <a:noFill/>
            <a:ln w="12700">
              <a:solidFill>
                <a:srgbClr val="FF0000"/>
              </a:solidFill>
              <a:round/>
              <a:headEnd/>
              <a:tailEnd type="triangle" w="sm" len="lg"/>
            </a:ln>
          </p:spPr>
        </p:cxnSp>
        <p:sp>
          <p:nvSpPr>
            <p:cNvPr id="166" name="Text Box 102"/>
            <p:cNvSpPr txBox="1">
              <a:spLocks noChangeArrowheads="1"/>
            </p:cNvSpPr>
            <p:nvPr/>
          </p:nvSpPr>
          <p:spPr bwMode="auto">
            <a:xfrm>
              <a:off x="5340152" y="3655218"/>
              <a:ext cx="400050" cy="152400"/>
            </a:xfrm>
            <a:prstGeom prst="rect">
              <a:avLst/>
            </a:prstGeom>
            <a:noFill/>
            <a:ln w="9525">
              <a:noFill/>
              <a:miter lim="800000"/>
              <a:headEnd/>
              <a:tailEnd/>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73075" eaLnBrk="1" hangingPunct="1">
                <a:buClr>
                  <a:srgbClr val="000000"/>
                </a:buClr>
                <a:buSzPct val="90000"/>
                <a:buFont typeface="Monotype Sorts" pitchFamily="2" charset="2"/>
                <a:buNone/>
              </a:pPr>
              <a:r>
                <a:rPr lang="en-US" sz="1000" b="1" dirty="0">
                  <a:solidFill>
                    <a:schemeClr val="tx2"/>
                  </a:solidFill>
                  <a:cs typeface="Arial" charset="0"/>
                </a:rPr>
                <a:t>SBY</a:t>
              </a:r>
            </a:p>
          </p:txBody>
        </p:sp>
        <p:cxnSp>
          <p:nvCxnSpPr>
            <p:cNvPr id="167" name="AutoShape 103"/>
            <p:cNvCxnSpPr>
              <a:cxnSpLocks noChangeShapeType="1"/>
              <a:stCxn id="138" idx="6"/>
              <a:endCxn id="132" idx="2"/>
            </p:cNvCxnSpPr>
            <p:nvPr/>
          </p:nvCxnSpPr>
          <p:spPr bwMode="auto">
            <a:xfrm rot="5400000" flipH="1">
              <a:off x="3738364" y="2270919"/>
              <a:ext cx="1374775" cy="1600200"/>
            </a:xfrm>
            <a:prstGeom prst="curvedConnector2">
              <a:avLst/>
            </a:prstGeom>
            <a:noFill/>
            <a:ln w="12700">
              <a:solidFill>
                <a:srgbClr val="FF0000"/>
              </a:solidFill>
              <a:round/>
              <a:headEnd/>
              <a:tailEnd type="triangle" w="sm" len="lg"/>
            </a:ln>
          </p:spPr>
        </p:cxnSp>
        <p:sp>
          <p:nvSpPr>
            <p:cNvPr id="168" name="AutoShape 104"/>
            <p:cNvSpPr>
              <a:spLocks noChangeArrowheads="1"/>
            </p:cNvSpPr>
            <p:nvPr/>
          </p:nvSpPr>
          <p:spPr bwMode="auto">
            <a:xfrm>
              <a:off x="2939852" y="19264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9" name="AutoShape 105"/>
            <p:cNvSpPr>
              <a:spLocks noChangeArrowheads="1"/>
            </p:cNvSpPr>
            <p:nvPr/>
          </p:nvSpPr>
          <p:spPr bwMode="auto">
            <a:xfrm>
              <a:off x="2863652" y="20026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0" name="AutoShape 106"/>
            <p:cNvSpPr>
              <a:spLocks noChangeArrowheads="1"/>
            </p:cNvSpPr>
            <p:nvPr/>
          </p:nvSpPr>
          <p:spPr bwMode="auto">
            <a:xfrm>
              <a:off x="3244652" y="22312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1" name="AutoShape 107"/>
            <p:cNvSpPr>
              <a:spLocks noChangeArrowheads="1"/>
            </p:cNvSpPr>
            <p:nvPr/>
          </p:nvSpPr>
          <p:spPr bwMode="auto">
            <a:xfrm>
              <a:off x="3320852" y="23074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2" name="AutoShape 108"/>
            <p:cNvSpPr>
              <a:spLocks noChangeArrowheads="1"/>
            </p:cNvSpPr>
            <p:nvPr/>
          </p:nvSpPr>
          <p:spPr bwMode="auto">
            <a:xfrm>
              <a:off x="3320852" y="26122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3" name="AutoShape 109"/>
            <p:cNvSpPr>
              <a:spLocks noChangeArrowheads="1"/>
            </p:cNvSpPr>
            <p:nvPr/>
          </p:nvSpPr>
          <p:spPr bwMode="auto">
            <a:xfrm>
              <a:off x="3397052" y="26884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4" name="AutoShape 110"/>
            <p:cNvSpPr>
              <a:spLocks noChangeArrowheads="1"/>
            </p:cNvSpPr>
            <p:nvPr/>
          </p:nvSpPr>
          <p:spPr bwMode="auto">
            <a:xfrm>
              <a:off x="3854252" y="28408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5" name="AutoShape 111"/>
            <p:cNvSpPr>
              <a:spLocks noChangeArrowheads="1"/>
            </p:cNvSpPr>
            <p:nvPr/>
          </p:nvSpPr>
          <p:spPr bwMode="auto">
            <a:xfrm>
              <a:off x="3625652" y="28408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6" name="AutoShape 112"/>
            <p:cNvSpPr>
              <a:spLocks noChangeArrowheads="1"/>
            </p:cNvSpPr>
            <p:nvPr/>
          </p:nvSpPr>
          <p:spPr bwMode="auto">
            <a:xfrm>
              <a:off x="4006652" y="32980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7" name="AutoShape 113"/>
            <p:cNvSpPr>
              <a:spLocks noChangeArrowheads="1"/>
            </p:cNvSpPr>
            <p:nvPr/>
          </p:nvSpPr>
          <p:spPr bwMode="auto">
            <a:xfrm>
              <a:off x="4540052" y="37552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8" name="AutoShape 114"/>
            <p:cNvSpPr>
              <a:spLocks noChangeArrowheads="1"/>
            </p:cNvSpPr>
            <p:nvPr/>
          </p:nvSpPr>
          <p:spPr bwMode="auto">
            <a:xfrm>
              <a:off x="4616252" y="380285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9" name="AutoShape 115"/>
            <p:cNvSpPr>
              <a:spLocks noChangeArrowheads="1"/>
            </p:cNvSpPr>
            <p:nvPr/>
          </p:nvSpPr>
          <p:spPr bwMode="auto">
            <a:xfrm>
              <a:off x="4692452" y="37552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0" name="AutoShape 116"/>
            <p:cNvSpPr>
              <a:spLocks noChangeArrowheads="1"/>
            </p:cNvSpPr>
            <p:nvPr/>
          </p:nvSpPr>
          <p:spPr bwMode="auto">
            <a:xfrm>
              <a:off x="4768652" y="38314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1" name="AutoShape 117"/>
            <p:cNvSpPr>
              <a:spLocks noChangeArrowheads="1"/>
            </p:cNvSpPr>
            <p:nvPr/>
          </p:nvSpPr>
          <p:spPr bwMode="auto">
            <a:xfrm>
              <a:off x="4844852" y="37552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2" name="AutoShape 118"/>
            <p:cNvSpPr>
              <a:spLocks noChangeArrowheads="1"/>
            </p:cNvSpPr>
            <p:nvPr/>
          </p:nvSpPr>
          <p:spPr bwMode="auto">
            <a:xfrm>
              <a:off x="4873427" y="38314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3" name="AutoShape 119"/>
            <p:cNvSpPr>
              <a:spLocks noChangeArrowheads="1"/>
            </p:cNvSpPr>
            <p:nvPr/>
          </p:nvSpPr>
          <p:spPr bwMode="auto">
            <a:xfrm>
              <a:off x="5302052" y="39076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4" name="AutoShape 120"/>
            <p:cNvSpPr>
              <a:spLocks noChangeArrowheads="1"/>
            </p:cNvSpPr>
            <p:nvPr/>
          </p:nvSpPr>
          <p:spPr bwMode="auto">
            <a:xfrm>
              <a:off x="5416352" y="391715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5" name="AutoShape 121"/>
            <p:cNvSpPr>
              <a:spLocks noChangeArrowheads="1"/>
            </p:cNvSpPr>
            <p:nvPr/>
          </p:nvSpPr>
          <p:spPr bwMode="auto">
            <a:xfrm>
              <a:off x="5530652" y="393620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6" name="AutoShape 122"/>
            <p:cNvSpPr>
              <a:spLocks noChangeArrowheads="1"/>
            </p:cNvSpPr>
            <p:nvPr/>
          </p:nvSpPr>
          <p:spPr bwMode="auto">
            <a:xfrm>
              <a:off x="4768652" y="255508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7" name="AutoShape 123"/>
            <p:cNvSpPr>
              <a:spLocks noChangeArrowheads="1"/>
            </p:cNvSpPr>
            <p:nvPr/>
          </p:nvSpPr>
          <p:spPr bwMode="auto">
            <a:xfrm>
              <a:off x="4873427" y="250745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8" name="AutoShape 124"/>
            <p:cNvSpPr>
              <a:spLocks noChangeArrowheads="1"/>
            </p:cNvSpPr>
            <p:nvPr/>
          </p:nvSpPr>
          <p:spPr bwMode="auto">
            <a:xfrm>
              <a:off x="5759252" y="28408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9" name="AutoShape 125"/>
            <p:cNvSpPr>
              <a:spLocks noChangeArrowheads="1"/>
            </p:cNvSpPr>
            <p:nvPr/>
          </p:nvSpPr>
          <p:spPr bwMode="auto">
            <a:xfrm>
              <a:off x="5587802" y="292655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0" name="AutoShape 126"/>
            <p:cNvSpPr>
              <a:spLocks noChangeArrowheads="1"/>
            </p:cNvSpPr>
            <p:nvPr/>
          </p:nvSpPr>
          <p:spPr bwMode="auto">
            <a:xfrm>
              <a:off x="5644952" y="283130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1" name="AutoShape 127"/>
            <p:cNvSpPr>
              <a:spLocks noChangeArrowheads="1"/>
            </p:cNvSpPr>
            <p:nvPr/>
          </p:nvSpPr>
          <p:spPr bwMode="auto">
            <a:xfrm>
              <a:off x="5911652" y="21550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2" name="AutoShape 128"/>
            <p:cNvSpPr>
              <a:spLocks noChangeArrowheads="1"/>
            </p:cNvSpPr>
            <p:nvPr/>
          </p:nvSpPr>
          <p:spPr bwMode="auto">
            <a:xfrm>
              <a:off x="6006902" y="210740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3" name="AutoShape 129"/>
            <p:cNvSpPr>
              <a:spLocks noChangeArrowheads="1"/>
            </p:cNvSpPr>
            <p:nvPr/>
          </p:nvSpPr>
          <p:spPr bwMode="auto">
            <a:xfrm>
              <a:off x="5940227" y="235505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4" name="AutoShape 130"/>
            <p:cNvSpPr>
              <a:spLocks noChangeArrowheads="1"/>
            </p:cNvSpPr>
            <p:nvPr/>
          </p:nvSpPr>
          <p:spPr bwMode="auto">
            <a:xfrm>
              <a:off x="6464102" y="328850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5" name="AutoShape 131"/>
            <p:cNvSpPr>
              <a:spLocks noChangeArrowheads="1"/>
            </p:cNvSpPr>
            <p:nvPr/>
          </p:nvSpPr>
          <p:spPr bwMode="auto">
            <a:xfrm>
              <a:off x="7130852" y="24598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6" name="AutoShape 132"/>
            <p:cNvSpPr>
              <a:spLocks noChangeArrowheads="1"/>
            </p:cNvSpPr>
            <p:nvPr/>
          </p:nvSpPr>
          <p:spPr bwMode="auto">
            <a:xfrm>
              <a:off x="6445052" y="301228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7" name="AutoShape 133"/>
            <p:cNvSpPr>
              <a:spLocks noChangeArrowheads="1"/>
            </p:cNvSpPr>
            <p:nvPr/>
          </p:nvSpPr>
          <p:spPr bwMode="auto">
            <a:xfrm>
              <a:off x="6502202" y="282178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8" name="AutoShape 134"/>
            <p:cNvSpPr>
              <a:spLocks noChangeArrowheads="1"/>
            </p:cNvSpPr>
            <p:nvPr/>
          </p:nvSpPr>
          <p:spPr bwMode="auto">
            <a:xfrm>
              <a:off x="6749852" y="312658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9" name="AutoShape 135"/>
            <p:cNvSpPr>
              <a:spLocks noChangeArrowheads="1"/>
            </p:cNvSpPr>
            <p:nvPr/>
          </p:nvSpPr>
          <p:spPr bwMode="auto">
            <a:xfrm>
              <a:off x="6845102" y="245030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0" name="AutoShape 136"/>
            <p:cNvSpPr>
              <a:spLocks noChangeArrowheads="1"/>
            </p:cNvSpPr>
            <p:nvPr/>
          </p:nvSpPr>
          <p:spPr bwMode="auto">
            <a:xfrm>
              <a:off x="7797602" y="244078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1" name="AutoShape 137"/>
            <p:cNvSpPr>
              <a:spLocks noChangeArrowheads="1"/>
            </p:cNvSpPr>
            <p:nvPr/>
          </p:nvSpPr>
          <p:spPr bwMode="auto">
            <a:xfrm>
              <a:off x="8026202" y="309800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2" name="AutoShape 138"/>
            <p:cNvSpPr>
              <a:spLocks noChangeArrowheads="1"/>
            </p:cNvSpPr>
            <p:nvPr/>
          </p:nvSpPr>
          <p:spPr bwMode="auto">
            <a:xfrm>
              <a:off x="9645452" y="3021806"/>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3" name="AutoShape 139"/>
            <p:cNvSpPr>
              <a:spLocks noChangeArrowheads="1"/>
            </p:cNvSpPr>
            <p:nvPr/>
          </p:nvSpPr>
          <p:spPr bwMode="auto">
            <a:xfrm>
              <a:off x="7168952" y="42124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4" name="AutoShape 140"/>
            <p:cNvSpPr>
              <a:spLocks noChangeArrowheads="1"/>
            </p:cNvSpPr>
            <p:nvPr/>
          </p:nvSpPr>
          <p:spPr bwMode="auto">
            <a:xfrm>
              <a:off x="6559352" y="3983831"/>
              <a:ext cx="76200" cy="76200"/>
            </a:xfrm>
            <a:prstGeom prst="triangle">
              <a:avLst>
                <a:gd name="adj" fmla="val 50000"/>
              </a:avLst>
            </a:prstGeom>
            <a:solidFill>
              <a:srgbClr val="FFFF00"/>
            </a:solidFill>
            <a:ln w="9525">
              <a:solidFill>
                <a:srgbClr val="0000FF"/>
              </a:solidFill>
              <a:miter lim="800000"/>
              <a:headEnd/>
              <a:tailEnd/>
            </a:ln>
          </p:spPr>
          <p:txBody>
            <a:bodyPr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5" name="AutoShape 143"/>
            <p:cNvSpPr>
              <a:spLocks noChangeArrowheads="1"/>
            </p:cNvSpPr>
            <p:nvPr/>
          </p:nvSpPr>
          <p:spPr bwMode="auto">
            <a:xfrm>
              <a:off x="2149277" y="4782343"/>
              <a:ext cx="228600" cy="228600"/>
            </a:xfrm>
            <a:prstGeom prst="bevel">
              <a:avLst>
                <a:gd name="adj" fmla="val 12500"/>
              </a:avLst>
            </a:prstGeom>
            <a:solidFill>
              <a:srgbClr val="FF00FF"/>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6" name="Text Box 144"/>
            <p:cNvSpPr txBox="1">
              <a:spLocks noChangeArrowheads="1"/>
            </p:cNvSpPr>
            <p:nvPr/>
          </p:nvSpPr>
          <p:spPr bwMode="auto">
            <a:xfrm>
              <a:off x="2514403" y="4655343"/>
              <a:ext cx="7291388" cy="1140954"/>
            </a:xfrm>
            <a:prstGeom prst="rect">
              <a:avLst/>
            </a:prstGeom>
            <a:noFill/>
            <a:ln w="9525">
              <a:noFill/>
              <a:miter lim="800000"/>
              <a:headEnd/>
              <a:tailEnd type="none" w="sm" len="lg"/>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sz="1200" b="1" dirty="0">
                  <a:solidFill>
                    <a:srgbClr val="000066"/>
                  </a:solidFill>
                  <a:cs typeface="Arial" charset="0"/>
                </a:rPr>
                <a:t>Central Distribution Center (CDC) or Back of Factory (</a:t>
              </a:r>
              <a:r>
                <a:rPr lang="en-US" sz="1200" b="1" dirty="0" smtClean="0">
                  <a:solidFill>
                    <a:srgbClr val="000066"/>
                  </a:solidFill>
                  <a:cs typeface="Arial" charset="0"/>
                </a:rPr>
                <a:t>BOF)s</a:t>
              </a:r>
              <a:endParaRPr lang="en-US" sz="1200" b="1" dirty="0">
                <a:solidFill>
                  <a:srgbClr val="000066"/>
                </a:solidFill>
                <a:cs typeface="Arial" charset="0"/>
              </a:endParaRPr>
            </a:p>
            <a:p>
              <a:pPr eaLnBrk="1" hangingPunct="1">
                <a:lnSpc>
                  <a:spcPct val="150000"/>
                </a:lnSpc>
              </a:pPr>
              <a:r>
                <a:rPr lang="en-US" sz="1200" b="1" dirty="0" smtClean="0">
                  <a:solidFill>
                    <a:srgbClr val="000066"/>
                  </a:solidFill>
                  <a:cs typeface="Arial" charset="0"/>
                </a:rPr>
                <a:t>Depo/DC</a:t>
              </a:r>
            </a:p>
            <a:p>
              <a:pPr>
                <a:lnSpc>
                  <a:spcPct val="150000"/>
                </a:lnSpc>
              </a:pPr>
              <a:r>
                <a:rPr lang="en-US" sz="1200" b="1" dirty="0">
                  <a:solidFill>
                    <a:srgbClr val="000066"/>
                  </a:solidFill>
                  <a:cs typeface="Arial" charset="0"/>
                </a:rPr>
                <a:t>*</a:t>
              </a:r>
              <a:r>
                <a:rPr lang="en-US" sz="1200" i="1" dirty="0">
                  <a:solidFill>
                    <a:srgbClr val="000066"/>
                  </a:solidFill>
                  <a:cs typeface="Arial" charset="0"/>
                </a:rPr>
                <a:t>Source: Unilever Supply Chain Division, 2013</a:t>
              </a:r>
            </a:p>
          </p:txBody>
        </p:sp>
        <p:sp>
          <p:nvSpPr>
            <p:cNvPr id="207" name="AutoShape 145"/>
            <p:cNvSpPr>
              <a:spLocks noChangeArrowheads="1"/>
            </p:cNvSpPr>
            <p:nvPr/>
          </p:nvSpPr>
          <p:spPr bwMode="auto">
            <a:xfrm>
              <a:off x="2149277" y="5087143"/>
              <a:ext cx="228600" cy="228600"/>
            </a:xfrm>
            <a:prstGeom prst="octagon">
              <a:avLst>
                <a:gd name="adj" fmla="val 29287"/>
              </a:avLst>
            </a:prstGeom>
            <a:solidFill>
              <a:srgbClr val="FFCC66"/>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8" name="TextBox 132"/>
            <p:cNvSpPr txBox="1"/>
            <p:nvPr/>
          </p:nvSpPr>
          <p:spPr>
            <a:xfrm>
              <a:off x="2069157" y="2969418"/>
              <a:ext cx="126310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FF0000"/>
                  </a:solidFill>
                </a:rPr>
                <a:t>SUMATERA</a:t>
              </a:r>
              <a:endParaRPr lang="en-US" b="1" dirty="0">
                <a:solidFill>
                  <a:srgbClr val="FF0000"/>
                </a:solidFill>
              </a:endParaRPr>
            </a:p>
          </p:txBody>
        </p:sp>
        <p:sp>
          <p:nvSpPr>
            <p:cNvPr id="209" name="TextBox 133"/>
            <p:cNvSpPr txBox="1"/>
            <p:nvPr/>
          </p:nvSpPr>
          <p:spPr>
            <a:xfrm>
              <a:off x="4368602" y="1140618"/>
              <a:ext cx="14906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FF0000"/>
                  </a:solidFill>
                </a:rPr>
                <a:t>KALIMANTAN</a:t>
              </a:r>
              <a:endParaRPr lang="en-US" b="1" dirty="0">
                <a:solidFill>
                  <a:srgbClr val="FF0000"/>
                </a:solidFill>
              </a:endParaRPr>
            </a:p>
          </p:txBody>
        </p:sp>
        <p:sp>
          <p:nvSpPr>
            <p:cNvPr id="210" name="TextBox 134"/>
            <p:cNvSpPr txBox="1"/>
            <p:nvPr/>
          </p:nvSpPr>
          <p:spPr>
            <a:xfrm>
              <a:off x="8427935" y="2101612"/>
              <a:ext cx="1213409" cy="36933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FF0000"/>
                  </a:solidFill>
                </a:rPr>
                <a:t>IRIAN JAYA</a:t>
              </a:r>
              <a:endParaRPr lang="en-US" b="1" dirty="0">
                <a:solidFill>
                  <a:srgbClr val="FF0000"/>
                </a:solidFill>
              </a:endParaRPr>
            </a:p>
          </p:txBody>
        </p:sp>
        <p:sp>
          <p:nvSpPr>
            <p:cNvPr id="211" name="TextBox 135"/>
            <p:cNvSpPr txBox="1"/>
            <p:nvPr/>
          </p:nvSpPr>
          <p:spPr>
            <a:xfrm>
              <a:off x="4423267" y="4112418"/>
              <a:ext cx="64755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FF0000"/>
                  </a:solidFill>
                </a:rPr>
                <a:t>JAVA</a:t>
              </a:r>
              <a:endParaRPr lang="en-US" b="1" dirty="0">
                <a:solidFill>
                  <a:srgbClr val="FF0000"/>
                </a:solidFill>
              </a:endParaRPr>
            </a:p>
          </p:txBody>
        </p:sp>
        <p:sp>
          <p:nvSpPr>
            <p:cNvPr id="212" name="TextBox 136"/>
            <p:cNvSpPr txBox="1"/>
            <p:nvPr/>
          </p:nvSpPr>
          <p:spPr>
            <a:xfrm>
              <a:off x="6578402" y="3426618"/>
              <a:ext cx="116243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FF0000"/>
                  </a:solidFill>
                </a:rPr>
                <a:t>SULAWESI</a:t>
              </a:r>
              <a:endParaRPr lang="en-US" b="1" dirty="0">
                <a:solidFill>
                  <a:srgbClr val="FF0000"/>
                </a:solidFill>
              </a:endParaRPr>
            </a:p>
          </p:txBody>
        </p:sp>
      </p:grpSp>
    </p:spTree>
    <p:extLst>
      <p:ext uri="{BB962C8B-B14F-4D97-AF65-F5344CB8AC3E}">
        <p14:creationId xmlns:p14="http://schemas.microsoft.com/office/powerpoint/2010/main" val="54938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Continuous-Flow Model</a:t>
            </a:r>
            <a:endParaRPr lang="en-US" dirty="0"/>
          </a:p>
        </p:txBody>
      </p:sp>
      <p:sp>
        <p:nvSpPr>
          <p:cNvPr id="3" name="Content Placeholder 2"/>
          <p:cNvSpPr>
            <a:spLocks noGrp="1"/>
          </p:cNvSpPr>
          <p:nvPr>
            <p:ph idx="1"/>
          </p:nvPr>
        </p:nvSpPr>
        <p:spPr>
          <a:xfrm>
            <a:off x="1097280" y="1737360"/>
            <a:ext cx="10177272" cy="4801954"/>
          </a:xfrm>
        </p:spPr>
        <p:txBody>
          <a:bodyPr>
            <a:normAutofit fontScale="92500"/>
          </a:bodyPr>
          <a:lstStyle/>
          <a:p>
            <a:pPr>
              <a:spcBef>
                <a:spcPts val="600"/>
              </a:spcBef>
            </a:pPr>
            <a:r>
              <a:rPr lang="en-US" sz="1800" dirty="0" smtClean="0"/>
              <a:t>Continuous-Flow models relies heavily on high demand stability. Meaning that the demand for the products of the company is high and has a little variation. For example Unilever has their own product line in food and drink, home care, and personal care. The buyer has high demand of Unilever’s product and cannot request a certain customization for the product that the Unilever’s produce (little variation in consumer demand profile)</a:t>
            </a:r>
          </a:p>
          <a:p>
            <a:pPr>
              <a:spcBef>
                <a:spcPts val="600"/>
              </a:spcBef>
            </a:pPr>
            <a:r>
              <a:rPr lang="en-US" sz="1800" b="1" dirty="0" smtClean="0"/>
              <a:t>What unique about continuous flow model?</a:t>
            </a:r>
          </a:p>
          <a:p>
            <a:pPr>
              <a:spcBef>
                <a:spcPts val="600"/>
              </a:spcBef>
            </a:pPr>
            <a:r>
              <a:rPr lang="en-US" sz="1800" dirty="0" smtClean="0"/>
              <a:t>1. Relies on high demand stability</a:t>
            </a:r>
          </a:p>
          <a:p>
            <a:pPr>
              <a:spcBef>
                <a:spcPts val="600"/>
              </a:spcBef>
            </a:pPr>
            <a:r>
              <a:rPr lang="en-US" sz="1800" dirty="0" smtClean="0"/>
              <a:t>2. Offer continuous replenishment (Unilever distributor will go to traditional market and will deliver the goods in a certain time frame. In case of big retailer, they have a schedule on when to go to each branch of the retailers)</a:t>
            </a:r>
          </a:p>
          <a:p>
            <a:pPr>
              <a:spcBef>
                <a:spcPts val="600"/>
              </a:spcBef>
            </a:pPr>
            <a:r>
              <a:rPr lang="en-US" sz="1800" dirty="0" smtClean="0"/>
              <a:t>3. Generate regular cadence of product and information flow</a:t>
            </a:r>
          </a:p>
          <a:p>
            <a:pPr>
              <a:spcBef>
                <a:spcPts val="600"/>
              </a:spcBef>
            </a:pPr>
            <a:r>
              <a:rPr lang="en-US" sz="1800" b="1" dirty="0" smtClean="0"/>
              <a:t>Attributes in Continuous-flow Model:</a:t>
            </a:r>
          </a:p>
          <a:p>
            <a:pPr>
              <a:spcBef>
                <a:spcPts val="600"/>
              </a:spcBef>
            </a:pPr>
            <a:r>
              <a:rPr lang="en-US" sz="1800" dirty="0" smtClean="0"/>
              <a:t>1. Connectivity (information flow crucial to implement the continuous replenishment)</a:t>
            </a:r>
          </a:p>
          <a:p>
            <a:pPr>
              <a:spcBef>
                <a:spcPts val="600"/>
              </a:spcBef>
            </a:pPr>
            <a:r>
              <a:rPr lang="en-US" sz="1800" dirty="0" smtClean="0"/>
              <a:t>2. Collaboration (</a:t>
            </a:r>
            <a:r>
              <a:rPr lang="en-US" sz="1800" dirty="0" smtClean="0"/>
              <a:t>inter-organizational </a:t>
            </a:r>
            <a:r>
              <a:rPr lang="en-US" sz="1800" dirty="0" smtClean="0"/>
              <a:t>collaboration to ensure the production of goods to get high demand stability; Unilever establish partnership with many retailers with multiple branches across Indonesia)</a:t>
            </a:r>
          </a:p>
          <a:p>
            <a:pPr>
              <a:spcBef>
                <a:spcPts val="600"/>
              </a:spcBef>
            </a:pPr>
            <a:r>
              <a:rPr lang="en-US" sz="1800" dirty="0" smtClean="0"/>
              <a:t>3. Distribution (Bringing </a:t>
            </a:r>
            <a:r>
              <a:rPr lang="en-US" sz="1800" dirty="0"/>
              <a:t>product to the customer as close as </a:t>
            </a:r>
            <a:r>
              <a:rPr lang="en-US" sz="1800" dirty="0" smtClean="0"/>
              <a:t>possible; Unilever have central distribution center and depo in several location throughout Indonesia to enable optimum distribution. Unilever also have a distribution map for the cities in Indonesia– presented in the previous slide )</a:t>
            </a:r>
          </a:p>
        </p:txBody>
      </p:sp>
    </p:spTree>
    <p:extLst>
      <p:ext uri="{BB962C8B-B14F-4D97-AF65-F5344CB8AC3E}">
        <p14:creationId xmlns:p14="http://schemas.microsoft.com/office/powerpoint/2010/main" val="264918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Driver &amp; Key Strategies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6324478"/>
              </p:ext>
            </p:extLst>
          </p:nvPr>
        </p:nvGraphicFramePr>
        <p:xfrm>
          <a:off x="330928" y="1846263"/>
          <a:ext cx="11469185" cy="4724400"/>
        </p:xfrm>
        <a:graphic>
          <a:graphicData uri="http://schemas.openxmlformats.org/drawingml/2006/table">
            <a:tbl>
              <a:tblPr firstRow="1" bandRow="1">
                <a:tableStyleId>{5C22544A-7EE6-4342-B048-85BDC9FD1C3A}</a:tableStyleId>
              </a:tblPr>
              <a:tblGrid>
                <a:gridCol w="2293837">
                  <a:extLst>
                    <a:ext uri="{9D8B030D-6E8A-4147-A177-3AD203B41FA5}">
                      <a16:colId xmlns:a16="http://schemas.microsoft.com/office/drawing/2014/main" val="3718419163"/>
                    </a:ext>
                  </a:extLst>
                </a:gridCol>
                <a:gridCol w="2293837">
                  <a:extLst>
                    <a:ext uri="{9D8B030D-6E8A-4147-A177-3AD203B41FA5}">
                      <a16:colId xmlns:a16="http://schemas.microsoft.com/office/drawing/2014/main" val="2022528729"/>
                    </a:ext>
                  </a:extLst>
                </a:gridCol>
                <a:gridCol w="2293837">
                  <a:extLst>
                    <a:ext uri="{9D8B030D-6E8A-4147-A177-3AD203B41FA5}">
                      <a16:colId xmlns:a16="http://schemas.microsoft.com/office/drawing/2014/main" val="4132542579"/>
                    </a:ext>
                  </a:extLst>
                </a:gridCol>
                <a:gridCol w="2293837">
                  <a:extLst>
                    <a:ext uri="{9D8B030D-6E8A-4147-A177-3AD203B41FA5}">
                      <a16:colId xmlns:a16="http://schemas.microsoft.com/office/drawing/2014/main" val="2552385999"/>
                    </a:ext>
                  </a:extLst>
                </a:gridCol>
                <a:gridCol w="2293837">
                  <a:extLst>
                    <a:ext uri="{9D8B030D-6E8A-4147-A177-3AD203B41FA5}">
                      <a16:colId xmlns:a16="http://schemas.microsoft.com/office/drawing/2014/main" val="1109593178"/>
                    </a:ext>
                  </a:extLst>
                </a:gridCol>
              </a:tblGrid>
              <a:tr h="358622">
                <a:tc>
                  <a:txBody>
                    <a:bodyPr/>
                    <a:lstStyle/>
                    <a:p>
                      <a:pPr algn="ctr"/>
                      <a:r>
                        <a:rPr lang="en-US" dirty="0" smtClean="0"/>
                        <a:t>Raw Material</a:t>
                      </a:r>
                      <a:r>
                        <a:rPr lang="en-US" baseline="0" dirty="0" smtClean="0"/>
                        <a:t> Supplier</a:t>
                      </a:r>
                      <a:endParaRPr lang="en-US" dirty="0"/>
                    </a:p>
                  </a:txBody>
                  <a:tcPr/>
                </a:tc>
                <a:tc>
                  <a:txBody>
                    <a:bodyPr/>
                    <a:lstStyle/>
                    <a:p>
                      <a:pPr algn="ctr"/>
                      <a:r>
                        <a:rPr lang="en-US" dirty="0" smtClean="0"/>
                        <a:t>Factory</a:t>
                      </a:r>
                      <a:endParaRPr lang="en-US" dirty="0"/>
                    </a:p>
                  </a:txBody>
                  <a:tcPr/>
                </a:tc>
                <a:tc>
                  <a:txBody>
                    <a:bodyPr/>
                    <a:lstStyle/>
                    <a:p>
                      <a:pPr algn="ctr"/>
                      <a:r>
                        <a:rPr lang="en-US" dirty="0" smtClean="0"/>
                        <a:t>Storage/Depo</a:t>
                      </a:r>
                      <a:endParaRPr lang="en-US" dirty="0"/>
                    </a:p>
                  </a:txBody>
                  <a:tcPr/>
                </a:tc>
                <a:tc>
                  <a:txBody>
                    <a:bodyPr/>
                    <a:lstStyle/>
                    <a:p>
                      <a:pPr algn="ctr"/>
                      <a:r>
                        <a:rPr lang="en-US" dirty="0" smtClean="0"/>
                        <a:t>Retailers</a:t>
                      </a:r>
                      <a:endParaRPr lang="en-US" dirty="0"/>
                    </a:p>
                  </a:txBody>
                  <a:tcPr/>
                </a:tc>
                <a:tc>
                  <a:txBody>
                    <a:bodyPr/>
                    <a:lstStyle/>
                    <a:p>
                      <a:pPr algn="ctr"/>
                      <a:r>
                        <a:rPr lang="en-US" dirty="0" smtClean="0"/>
                        <a:t>Online Shop</a:t>
                      </a:r>
                      <a:endParaRPr lang="en-US" dirty="0"/>
                    </a:p>
                  </a:txBody>
                  <a:tcPr/>
                </a:tc>
                <a:extLst>
                  <a:ext uri="{0D108BD9-81ED-4DB2-BD59-A6C34878D82A}">
                    <a16:rowId xmlns:a16="http://schemas.microsoft.com/office/drawing/2014/main" val="2351247977"/>
                  </a:ext>
                </a:extLst>
              </a:tr>
              <a:tr h="3986909">
                <a:tc>
                  <a:txBody>
                    <a:bodyPr/>
                    <a:lstStyle/>
                    <a:p>
                      <a:r>
                        <a:rPr lang="en-US" sz="1400" b="1" dirty="0" smtClean="0"/>
                        <a:t>Key Driver</a:t>
                      </a:r>
                    </a:p>
                    <a:p>
                      <a:pPr marL="342900" indent="-342900">
                        <a:buAutoNum type="arabicPeriod"/>
                      </a:pPr>
                      <a:r>
                        <a:rPr lang="en-US" sz="1400" b="0" dirty="0" smtClean="0"/>
                        <a:t>Information</a:t>
                      </a:r>
                    </a:p>
                    <a:p>
                      <a:pPr marL="342900" indent="-342900">
                        <a:buAutoNum type="arabicPeriod"/>
                      </a:pPr>
                      <a:r>
                        <a:rPr lang="en-US" sz="1400" b="0" dirty="0" smtClean="0"/>
                        <a:t>Sourcing</a:t>
                      </a:r>
                    </a:p>
                    <a:p>
                      <a:pPr marL="342900" indent="-342900">
                        <a:buAutoNum type="arabicPeriod"/>
                      </a:pPr>
                      <a:endParaRPr lang="en-US" sz="1400" b="0" dirty="0" smtClean="0"/>
                    </a:p>
                    <a:p>
                      <a:pPr marL="342900" indent="-342900">
                        <a:buAutoNum type="arabicPeriod"/>
                      </a:pPr>
                      <a:endParaRPr lang="en-US" sz="1400" b="0" dirty="0" smtClean="0"/>
                    </a:p>
                    <a:p>
                      <a:r>
                        <a:rPr lang="en-US" sz="1400" b="1" dirty="0" smtClean="0"/>
                        <a:t>Key Strategies</a:t>
                      </a:r>
                    </a:p>
                    <a:p>
                      <a:pPr marL="342900" indent="-342900">
                        <a:buAutoNum type="arabicPeriod"/>
                      </a:pPr>
                      <a:r>
                        <a:rPr lang="en-US" sz="1400" b="0" baseline="0" dirty="0" smtClean="0"/>
                        <a:t>Procurement</a:t>
                      </a:r>
                    </a:p>
                    <a:p>
                      <a:pPr marL="342900" indent="-342900">
                        <a:buAutoNum type="arabicPeriod"/>
                      </a:pPr>
                      <a:r>
                        <a:rPr lang="en-US" sz="1400" b="0" baseline="0" dirty="0" smtClean="0"/>
                        <a:t>Material quality control</a:t>
                      </a:r>
                    </a:p>
                    <a:p>
                      <a:pPr marL="0" indent="0">
                        <a:buNone/>
                      </a:pPr>
                      <a:endParaRPr lang="en-US" sz="1400" b="0" dirty="0" smtClean="0"/>
                    </a:p>
                    <a:p>
                      <a:pPr marL="0" indent="0">
                        <a:buNone/>
                      </a:pPr>
                      <a:r>
                        <a:rPr lang="en-US" sz="1400" b="0" dirty="0" smtClean="0"/>
                        <a:t>Raw</a:t>
                      </a:r>
                      <a:r>
                        <a:rPr lang="en-US" sz="1400" b="0" baseline="0" dirty="0" smtClean="0"/>
                        <a:t> material supplier need to ensure the availability of raw materials needed by the factory. By placing a large quantity of order in a certain time and establishing a contract with the factory, the supply chain can be more effective.</a:t>
                      </a:r>
                      <a:endParaRPr lang="en-US" sz="1400" b="0" dirty="0" smtClean="0"/>
                    </a:p>
                  </a:txBody>
                  <a:tcPr/>
                </a:tc>
                <a:tc>
                  <a:txBody>
                    <a:bodyPr/>
                    <a:lstStyle/>
                    <a:p>
                      <a:r>
                        <a:rPr lang="en-US" sz="1400" b="1" dirty="0" smtClean="0"/>
                        <a:t>Key Driver</a:t>
                      </a:r>
                    </a:p>
                    <a:p>
                      <a:pPr marL="342900" indent="-342900">
                        <a:buAutoNum type="arabicPeriod"/>
                      </a:pPr>
                      <a:r>
                        <a:rPr lang="en-US" sz="1400" b="0" dirty="0" smtClean="0"/>
                        <a:t>Information</a:t>
                      </a:r>
                    </a:p>
                    <a:p>
                      <a:pPr marL="342900" indent="-342900">
                        <a:buAutoNum type="arabicPeriod"/>
                      </a:pPr>
                      <a:r>
                        <a:rPr lang="en-US" sz="1400" b="0" dirty="0" smtClean="0"/>
                        <a:t>Production</a:t>
                      </a:r>
                    </a:p>
                    <a:p>
                      <a:pPr marL="342900" indent="-342900">
                        <a:buAutoNum type="arabicPeriod"/>
                      </a:pPr>
                      <a:r>
                        <a:rPr lang="en-US" sz="1400" b="0" dirty="0" smtClean="0"/>
                        <a:t>Sourcing</a:t>
                      </a:r>
                    </a:p>
                    <a:p>
                      <a:pPr marL="0" indent="0">
                        <a:buNone/>
                      </a:pPr>
                      <a:r>
                        <a:rPr lang="en-US" sz="1400" b="0" baseline="0" dirty="0" smtClean="0"/>
                        <a:t> </a:t>
                      </a:r>
                      <a:endParaRPr lang="en-US" sz="1400" b="0" dirty="0" smtClean="0"/>
                    </a:p>
                    <a:p>
                      <a:r>
                        <a:rPr lang="en-US" sz="1400" b="1" dirty="0" smtClean="0"/>
                        <a:t>Key Strategies</a:t>
                      </a:r>
                    </a:p>
                    <a:p>
                      <a:pPr marL="342900" indent="-342900">
                        <a:buAutoNum type="arabicPeriod"/>
                      </a:pPr>
                      <a:r>
                        <a:rPr lang="en-US" sz="1400" b="0" baseline="0" dirty="0" smtClean="0"/>
                        <a:t>Supplier selection</a:t>
                      </a:r>
                    </a:p>
                    <a:p>
                      <a:pPr marL="342900" indent="-342900">
                        <a:buAutoNum type="arabicPeriod"/>
                      </a:pPr>
                      <a:r>
                        <a:rPr lang="en-US" sz="1400" b="0" baseline="0" dirty="0" smtClean="0"/>
                        <a:t>Procurement (i.e. volume consolidation)</a:t>
                      </a:r>
                    </a:p>
                    <a:p>
                      <a:pPr marL="342900" indent="-342900">
                        <a:buAutoNum type="arabicPeriod"/>
                      </a:pPr>
                      <a:r>
                        <a:rPr lang="en-US" sz="1400" b="0" baseline="0" dirty="0" smtClean="0"/>
                        <a:t>Information on how many, what to produce, when, etc.</a:t>
                      </a:r>
                    </a:p>
                    <a:p>
                      <a:pPr marL="342900" indent="-342900">
                        <a:buAutoNum type="arabicPeriod"/>
                      </a:pPr>
                      <a:endParaRPr lang="en-US" sz="1400" b="0" baseline="0" dirty="0" smtClean="0"/>
                    </a:p>
                    <a:p>
                      <a:r>
                        <a:rPr lang="en-US" sz="1400" b="0" dirty="0" smtClean="0"/>
                        <a:t>Factory need</a:t>
                      </a:r>
                      <a:r>
                        <a:rPr lang="en-US" sz="1400" b="0" baseline="0" dirty="0" smtClean="0"/>
                        <a:t> a sufficient information to produce  the goods based on the market demand and ensure the availability of raw material by placing purchase order.</a:t>
                      </a:r>
                      <a:endParaRPr lang="en-US" sz="1400" b="0" dirty="0"/>
                    </a:p>
                  </a:txBody>
                  <a:tcPr/>
                </a:tc>
                <a:tc>
                  <a:txBody>
                    <a:bodyPr/>
                    <a:lstStyle/>
                    <a:p>
                      <a:r>
                        <a:rPr lang="en-US" sz="1400" b="1" dirty="0" smtClean="0"/>
                        <a:t>Key Driver</a:t>
                      </a:r>
                    </a:p>
                    <a:p>
                      <a:pPr marL="342900" indent="-342900">
                        <a:buAutoNum type="arabicPeriod"/>
                      </a:pPr>
                      <a:r>
                        <a:rPr lang="en-US" sz="1400" b="0" dirty="0" smtClean="0"/>
                        <a:t>Information</a:t>
                      </a:r>
                    </a:p>
                    <a:p>
                      <a:pPr marL="342900" indent="-342900">
                        <a:buAutoNum type="arabicPeriod"/>
                      </a:pPr>
                      <a:r>
                        <a:rPr lang="en-US" sz="1400" b="0" dirty="0" smtClean="0"/>
                        <a:t>Inventory</a:t>
                      </a:r>
                    </a:p>
                    <a:p>
                      <a:pPr marL="342900" indent="-342900">
                        <a:buAutoNum type="arabicPeriod"/>
                      </a:pPr>
                      <a:r>
                        <a:rPr lang="en-US" sz="1400" b="0" dirty="0" smtClean="0"/>
                        <a:t>Transportation</a:t>
                      </a:r>
                    </a:p>
                    <a:p>
                      <a:endParaRPr lang="en-US" sz="1400" b="0" dirty="0" smtClean="0"/>
                    </a:p>
                    <a:p>
                      <a:r>
                        <a:rPr lang="en-US" sz="1400" b="1" dirty="0" smtClean="0"/>
                        <a:t>Key Strategies</a:t>
                      </a:r>
                    </a:p>
                    <a:p>
                      <a:pPr marL="342900" indent="-342900">
                        <a:buAutoNum type="arabicPeriod"/>
                      </a:pPr>
                      <a:r>
                        <a:rPr lang="en-US" sz="1400" b="0" baseline="0" dirty="0" smtClean="0"/>
                        <a:t>Stock-tracking (capacity, flexibility, etc.)</a:t>
                      </a:r>
                    </a:p>
                    <a:p>
                      <a:pPr marL="342900" indent="-342900">
                        <a:buAutoNum type="arabicPeriod"/>
                      </a:pPr>
                      <a:r>
                        <a:rPr lang="en-US" sz="1400" b="0" baseline="0" dirty="0" smtClean="0"/>
                        <a:t>Open smaller storage branches</a:t>
                      </a:r>
                    </a:p>
                    <a:p>
                      <a:pPr marL="342900" indent="-342900">
                        <a:buAutoNum type="arabicPeriod"/>
                      </a:pPr>
                      <a:r>
                        <a:rPr lang="en-US" sz="1400" b="0" baseline="0" dirty="0" smtClean="0"/>
                        <a:t>Delivery routing</a:t>
                      </a:r>
                    </a:p>
                    <a:p>
                      <a:endParaRPr lang="en-US" sz="1400" b="0" dirty="0" smtClean="0"/>
                    </a:p>
                    <a:p>
                      <a:r>
                        <a:rPr lang="en-US" sz="1400" b="0" dirty="0" smtClean="0"/>
                        <a:t>Storage</a:t>
                      </a:r>
                      <a:r>
                        <a:rPr lang="en-US" sz="1400" b="0" baseline="0" dirty="0" smtClean="0"/>
                        <a:t> need to maintain the inventory availability as well as the responsiveness to buyer’s order by establishing the delivery routing. They could also decide whether or not to have their own delivery vehicle.</a:t>
                      </a:r>
                      <a:endParaRPr lang="en-US" sz="1400" b="0" dirty="0" smtClean="0"/>
                    </a:p>
                  </a:txBody>
                  <a:tcPr/>
                </a:tc>
                <a:tc>
                  <a:txBody>
                    <a:bodyPr/>
                    <a:lstStyle/>
                    <a:p>
                      <a:r>
                        <a:rPr lang="en-US" sz="1400" b="1" dirty="0" smtClean="0"/>
                        <a:t>Key Driver</a:t>
                      </a:r>
                    </a:p>
                    <a:p>
                      <a:pPr marL="342900" indent="-342900">
                        <a:buAutoNum type="arabicPeriod"/>
                      </a:pPr>
                      <a:r>
                        <a:rPr lang="en-US" sz="1400" b="0" dirty="0" smtClean="0"/>
                        <a:t>Information</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400" b="0" dirty="0" smtClean="0"/>
                        <a:t>Inventory</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en-US" sz="1400" b="0" dirty="0" smtClean="0"/>
                        <a:t>Pricing</a:t>
                      </a:r>
                    </a:p>
                    <a:p>
                      <a:endParaRPr lang="en-US" sz="1400" b="0" dirty="0" smtClean="0"/>
                    </a:p>
                    <a:p>
                      <a:r>
                        <a:rPr lang="en-US" sz="1400" b="1" dirty="0" smtClean="0"/>
                        <a:t>Key Strategies</a:t>
                      </a:r>
                    </a:p>
                    <a:p>
                      <a:pPr marL="342900" indent="-342900">
                        <a:buAutoNum type="arabicPeriod"/>
                      </a:pPr>
                      <a:r>
                        <a:rPr lang="en-US" sz="1400" b="0" baseline="0" dirty="0" smtClean="0"/>
                        <a:t>Discounts</a:t>
                      </a:r>
                    </a:p>
                    <a:p>
                      <a:pPr marL="342900" indent="-342900">
                        <a:buAutoNum type="arabicPeriod"/>
                      </a:pPr>
                      <a:r>
                        <a:rPr lang="en-US" sz="1400" b="0" baseline="0" dirty="0" smtClean="0"/>
                        <a:t>Stock-tracking (how much item stock, where to store, etc.)</a:t>
                      </a:r>
                    </a:p>
                    <a:p>
                      <a:pPr marL="342900" indent="-342900">
                        <a:buAutoNum type="arabicPeriod"/>
                      </a:pPr>
                      <a:r>
                        <a:rPr lang="en-US" sz="1400" b="0" baseline="0" dirty="0" smtClean="0"/>
                        <a:t>Open branches of stores in various areas</a:t>
                      </a:r>
                    </a:p>
                    <a:p>
                      <a:endParaRPr lang="en-US" sz="1400" dirty="0" smtClean="0"/>
                    </a:p>
                    <a:p>
                      <a:r>
                        <a:rPr lang="en-US" sz="1400" dirty="0" smtClean="0"/>
                        <a:t>As a retailer, they need their</a:t>
                      </a:r>
                      <a:r>
                        <a:rPr lang="en-US" sz="1400" baseline="0" dirty="0" smtClean="0"/>
                        <a:t> own stock-tracking to find the balance between demand and inventory. Pricing strategy and strategic location also needed to attract buyers.</a:t>
                      </a:r>
                      <a:endParaRPr lang="en-US" sz="1400" dirty="0"/>
                    </a:p>
                  </a:txBody>
                  <a:tcPr/>
                </a:tc>
                <a:tc>
                  <a:txBody>
                    <a:bodyPr/>
                    <a:lstStyle/>
                    <a:p>
                      <a:r>
                        <a:rPr lang="en-US" sz="1400" b="1" dirty="0" smtClean="0"/>
                        <a:t>Key Driver</a:t>
                      </a:r>
                    </a:p>
                    <a:p>
                      <a:pPr marL="342900" indent="-342900">
                        <a:buAutoNum type="arabicPeriod"/>
                      </a:pPr>
                      <a:r>
                        <a:rPr lang="en-US" sz="1400" b="0" dirty="0" smtClean="0"/>
                        <a:t>Information</a:t>
                      </a:r>
                    </a:p>
                    <a:p>
                      <a:pPr marL="342900" indent="-342900">
                        <a:buAutoNum type="arabicPeriod"/>
                      </a:pPr>
                      <a:r>
                        <a:rPr lang="en-US" sz="1400" b="0" dirty="0" smtClean="0"/>
                        <a:t>Transportation</a:t>
                      </a:r>
                    </a:p>
                    <a:p>
                      <a:pPr marL="342900" indent="-342900">
                        <a:buAutoNum type="arabicPeriod"/>
                      </a:pPr>
                      <a:r>
                        <a:rPr lang="en-US" sz="1400" b="0" dirty="0" smtClean="0"/>
                        <a:t>Pricing</a:t>
                      </a:r>
                    </a:p>
                    <a:p>
                      <a:pPr marL="342900" indent="-342900">
                        <a:buAutoNum type="arabicPeriod"/>
                      </a:pPr>
                      <a:endParaRPr lang="en-US" sz="1400" b="0" dirty="0" smtClean="0"/>
                    </a:p>
                    <a:p>
                      <a:r>
                        <a:rPr lang="en-US" sz="1400" b="1" dirty="0" smtClean="0"/>
                        <a:t>Key Strategies</a:t>
                      </a:r>
                    </a:p>
                    <a:p>
                      <a:pPr marL="342900" indent="-342900">
                        <a:buAutoNum type="arabicPeriod"/>
                      </a:pPr>
                      <a:r>
                        <a:rPr lang="en-US" sz="1400" b="0" baseline="0" dirty="0" smtClean="0"/>
                        <a:t>Promos</a:t>
                      </a:r>
                    </a:p>
                    <a:p>
                      <a:pPr marL="342900" indent="-342900">
                        <a:buAutoNum type="arabicPeriod"/>
                      </a:pPr>
                      <a:r>
                        <a:rPr lang="en-US" sz="1400" b="0" baseline="0" dirty="0" smtClean="0"/>
                        <a:t>Partnership with delivery services</a:t>
                      </a:r>
                    </a:p>
                    <a:p>
                      <a:pPr marL="342900" indent="-342900">
                        <a:buAutoNum type="arabicPeriod"/>
                      </a:pPr>
                      <a:r>
                        <a:rPr lang="en-US" sz="1400" b="0" baseline="0" dirty="0" smtClean="0"/>
                        <a:t>Technology enhancement</a:t>
                      </a:r>
                    </a:p>
                    <a:p>
                      <a:pPr marL="342900" indent="-342900">
                        <a:buAutoNum type="arabicPeriod"/>
                      </a:pPr>
                      <a:endParaRPr lang="en-US" sz="1400" b="0" baseline="0" dirty="0" smtClean="0"/>
                    </a:p>
                    <a:p>
                      <a:pPr marL="0" indent="0">
                        <a:buNone/>
                      </a:pPr>
                      <a:r>
                        <a:rPr lang="en-US" sz="1400" b="0" baseline="0" dirty="0" smtClean="0"/>
                        <a:t>Online store relies heavily on the information of buying transactions. They need to provide easiness to the consumer in purchasing order as well as giving promos to attract buyers</a:t>
                      </a:r>
                    </a:p>
                  </a:txBody>
                  <a:tcPr/>
                </a:tc>
                <a:extLst>
                  <a:ext uri="{0D108BD9-81ED-4DB2-BD59-A6C34878D82A}">
                    <a16:rowId xmlns:a16="http://schemas.microsoft.com/office/drawing/2014/main" val="1021498695"/>
                  </a:ext>
                </a:extLst>
              </a:tr>
            </a:tbl>
          </a:graphicData>
        </a:graphic>
      </p:graphicFrame>
    </p:spTree>
    <p:extLst>
      <p:ext uri="{BB962C8B-B14F-4D97-AF65-F5344CB8AC3E}">
        <p14:creationId xmlns:p14="http://schemas.microsoft.com/office/powerpoint/2010/main" val="3949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Order &amp; Payment from Customer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7336" y="2019186"/>
            <a:ext cx="5861304" cy="392430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587"/>
          <a:stretch/>
        </p:blipFill>
        <p:spPr>
          <a:xfrm>
            <a:off x="192024" y="2019186"/>
            <a:ext cx="5794705" cy="3924300"/>
          </a:xfrm>
          <a:prstGeom prst="rect">
            <a:avLst/>
          </a:prstGeom>
        </p:spPr>
      </p:pic>
    </p:spTree>
    <p:extLst>
      <p:ext uri="{BB962C8B-B14F-4D97-AF65-F5344CB8AC3E}">
        <p14:creationId xmlns:p14="http://schemas.microsoft.com/office/powerpoint/2010/main" val="428170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a:t>
            </a:r>
            <a:endParaRPr lang="en-US" dirty="0"/>
          </a:p>
        </p:txBody>
      </p:sp>
      <p:sp>
        <p:nvSpPr>
          <p:cNvPr id="3" name="Content Placeholder 2"/>
          <p:cNvSpPr>
            <a:spLocks noGrp="1"/>
          </p:cNvSpPr>
          <p:nvPr>
            <p:ph idx="1"/>
          </p:nvPr>
        </p:nvSpPr>
        <p:spPr>
          <a:xfrm>
            <a:off x="1097280" y="1737360"/>
            <a:ext cx="10058400" cy="4553712"/>
          </a:xfrm>
        </p:spPr>
        <p:txBody>
          <a:bodyPr>
            <a:normAutofit/>
          </a:bodyPr>
          <a:lstStyle/>
          <a:p>
            <a:pPr>
              <a:lnSpc>
                <a:spcPct val="100000"/>
              </a:lnSpc>
              <a:spcBef>
                <a:spcPts val="600"/>
              </a:spcBef>
            </a:pPr>
            <a:r>
              <a:rPr lang="en-US" sz="1800" b="1" dirty="0" smtClean="0"/>
              <a:t>Scenario 1:</a:t>
            </a:r>
          </a:p>
          <a:p>
            <a:pPr>
              <a:lnSpc>
                <a:spcPct val="100000"/>
              </a:lnSpc>
              <a:spcBef>
                <a:spcPts val="600"/>
              </a:spcBef>
            </a:pPr>
            <a:r>
              <a:rPr lang="en-US" sz="1800" dirty="0" smtClean="0"/>
              <a:t>1. Buyer creates order to </a:t>
            </a:r>
            <a:r>
              <a:rPr lang="en-US" sz="1800" dirty="0"/>
              <a:t>U</a:t>
            </a:r>
            <a:r>
              <a:rPr lang="en-US" sz="1800" dirty="0" smtClean="0"/>
              <a:t>nilever through online marketplace</a:t>
            </a:r>
          </a:p>
          <a:p>
            <a:pPr>
              <a:lnSpc>
                <a:spcPct val="100000"/>
              </a:lnSpc>
              <a:spcBef>
                <a:spcPts val="600"/>
              </a:spcBef>
            </a:pPr>
            <a:endParaRPr lang="en-US" sz="1800" dirty="0" smtClean="0"/>
          </a:p>
          <a:p>
            <a:pPr>
              <a:lnSpc>
                <a:spcPct val="100000"/>
              </a:lnSpc>
              <a:spcBef>
                <a:spcPts val="600"/>
              </a:spcBef>
            </a:pPr>
            <a:endParaRPr lang="en-US" sz="1800" dirty="0" smtClean="0"/>
          </a:p>
          <a:p>
            <a:pPr>
              <a:lnSpc>
                <a:spcPct val="100000"/>
              </a:lnSpc>
              <a:spcBef>
                <a:spcPts val="600"/>
              </a:spcBef>
            </a:pPr>
            <a:r>
              <a:rPr lang="en-US" sz="1800" dirty="0" smtClean="0"/>
              <a:t>2. Online store forward the order to Unilever official distributor</a:t>
            </a:r>
          </a:p>
          <a:p>
            <a:pPr>
              <a:lnSpc>
                <a:spcPct val="100000"/>
              </a:lnSpc>
              <a:spcBef>
                <a:spcPts val="600"/>
              </a:spcBef>
            </a:pPr>
            <a:r>
              <a:rPr lang="en-US" sz="1800" dirty="0" smtClean="0"/>
              <a:t>3. Unilever official distributor ships it to the buyer, FOB Shipping point</a:t>
            </a:r>
          </a:p>
          <a:p>
            <a:pPr>
              <a:lnSpc>
                <a:spcPct val="100000"/>
              </a:lnSpc>
              <a:spcBef>
                <a:spcPts val="600"/>
              </a:spcBef>
            </a:pPr>
            <a:endParaRPr lang="en-US" sz="1800" dirty="0" smtClean="0"/>
          </a:p>
          <a:p>
            <a:pPr>
              <a:lnSpc>
                <a:spcPct val="100000"/>
              </a:lnSpc>
              <a:spcBef>
                <a:spcPts val="600"/>
              </a:spcBef>
            </a:pPr>
            <a:endParaRPr lang="en-US" sz="1800" dirty="0"/>
          </a:p>
          <a:p>
            <a:pPr>
              <a:lnSpc>
                <a:spcPct val="100000"/>
              </a:lnSpc>
              <a:spcBef>
                <a:spcPts val="600"/>
              </a:spcBef>
            </a:pPr>
            <a:r>
              <a:rPr lang="en-US" sz="1800" dirty="0" smtClean="0"/>
              <a:t>4. Buyer accept the goods and confirm they have accepted through the application</a:t>
            </a:r>
          </a:p>
          <a:p>
            <a:pPr>
              <a:lnSpc>
                <a:spcPct val="100000"/>
              </a:lnSpc>
              <a:spcBef>
                <a:spcPts val="600"/>
              </a:spcBef>
            </a:pP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117203257"/>
              </p:ext>
            </p:extLst>
          </p:nvPr>
        </p:nvGraphicFramePr>
        <p:xfrm>
          <a:off x="1419352" y="2448814"/>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11474591"/>
                    </a:ext>
                  </a:extLst>
                </a:gridCol>
                <a:gridCol w="4064000">
                  <a:extLst>
                    <a:ext uri="{9D8B030D-6E8A-4147-A177-3AD203B41FA5}">
                      <a16:colId xmlns:a16="http://schemas.microsoft.com/office/drawing/2014/main" val="150068946"/>
                    </a:ext>
                  </a:extLst>
                </a:gridCol>
              </a:tblGrid>
              <a:tr h="370840">
                <a:tc>
                  <a:txBody>
                    <a:bodyPr/>
                    <a:lstStyle/>
                    <a:p>
                      <a:r>
                        <a:rPr lang="en-US" sz="1600" dirty="0" smtClean="0"/>
                        <a:t>Debit</a:t>
                      </a:r>
                      <a:endParaRPr lang="en-US" sz="1600" dirty="0"/>
                    </a:p>
                  </a:txBody>
                  <a:tcPr/>
                </a:tc>
                <a:tc>
                  <a:txBody>
                    <a:bodyPr/>
                    <a:lstStyle/>
                    <a:p>
                      <a:r>
                        <a:rPr lang="en-US" sz="1600" dirty="0" smtClean="0"/>
                        <a:t>Credit</a:t>
                      </a:r>
                      <a:endParaRPr lang="en-US" sz="1600" dirty="0"/>
                    </a:p>
                  </a:txBody>
                  <a:tcPr/>
                </a:tc>
                <a:extLst>
                  <a:ext uri="{0D108BD9-81ED-4DB2-BD59-A6C34878D82A}">
                    <a16:rowId xmlns:a16="http://schemas.microsoft.com/office/drawing/2014/main" val="2890130380"/>
                  </a:ext>
                </a:extLst>
              </a:tr>
              <a:tr h="370840">
                <a:tc>
                  <a:txBody>
                    <a:bodyPr/>
                    <a:lstStyle/>
                    <a:p>
                      <a:r>
                        <a:rPr lang="en-US" sz="1600" dirty="0" smtClean="0"/>
                        <a:t>Account Receivable</a:t>
                      </a:r>
                      <a:endParaRPr lang="en-US" sz="1600" dirty="0"/>
                    </a:p>
                  </a:txBody>
                  <a:tcPr/>
                </a:tc>
                <a:tc>
                  <a:txBody>
                    <a:bodyPr/>
                    <a:lstStyle/>
                    <a:p>
                      <a:r>
                        <a:rPr lang="en-US" sz="1600" dirty="0" smtClean="0"/>
                        <a:t>Sales Revenue</a:t>
                      </a:r>
                      <a:endParaRPr lang="en-US" sz="1600" dirty="0"/>
                    </a:p>
                  </a:txBody>
                  <a:tcPr/>
                </a:tc>
                <a:extLst>
                  <a:ext uri="{0D108BD9-81ED-4DB2-BD59-A6C34878D82A}">
                    <a16:rowId xmlns:a16="http://schemas.microsoft.com/office/drawing/2014/main" val="25831282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80007884"/>
              </p:ext>
            </p:extLst>
          </p:nvPr>
        </p:nvGraphicFramePr>
        <p:xfrm>
          <a:off x="1419352" y="513147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11474591"/>
                    </a:ext>
                  </a:extLst>
                </a:gridCol>
                <a:gridCol w="4064000">
                  <a:extLst>
                    <a:ext uri="{9D8B030D-6E8A-4147-A177-3AD203B41FA5}">
                      <a16:colId xmlns:a16="http://schemas.microsoft.com/office/drawing/2014/main" val="150068946"/>
                    </a:ext>
                  </a:extLst>
                </a:gridCol>
              </a:tblGrid>
              <a:tr h="370840">
                <a:tc>
                  <a:txBody>
                    <a:bodyPr/>
                    <a:lstStyle/>
                    <a:p>
                      <a:r>
                        <a:rPr lang="en-US" sz="1600" dirty="0" smtClean="0"/>
                        <a:t>Debit</a:t>
                      </a:r>
                      <a:endParaRPr lang="en-US" sz="1600" dirty="0"/>
                    </a:p>
                  </a:txBody>
                  <a:tcPr/>
                </a:tc>
                <a:tc>
                  <a:txBody>
                    <a:bodyPr/>
                    <a:lstStyle/>
                    <a:p>
                      <a:r>
                        <a:rPr lang="en-US" sz="1600" dirty="0" smtClean="0"/>
                        <a:t>Credit</a:t>
                      </a:r>
                      <a:endParaRPr lang="en-US" sz="1600" dirty="0"/>
                    </a:p>
                  </a:txBody>
                  <a:tcPr/>
                </a:tc>
                <a:extLst>
                  <a:ext uri="{0D108BD9-81ED-4DB2-BD59-A6C34878D82A}">
                    <a16:rowId xmlns:a16="http://schemas.microsoft.com/office/drawing/2014/main" val="2890130380"/>
                  </a:ext>
                </a:extLst>
              </a:tr>
              <a:tr h="370840">
                <a:tc>
                  <a:txBody>
                    <a:bodyPr/>
                    <a:lstStyle/>
                    <a:p>
                      <a:r>
                        <a:rPr lang="en-US" sz="1600" dirty="0" smtClean="0"/>
                        <a:t>Cash</a:t>
                      </a:r>
                      <a:endParaRPr lang="en-US" sz="1600" dirty="0"/>
                    </a:p>
                  </a:txBody>
                  <a:tcPr/>
                </a:tc>
                <a:tc>
                  <a:txBody>
                    <a:bodyPr/>
                    <a:lstStyle/>
                    <a:p>
                      <a:r>
                        <a:rPr lang="en-US" sz="1600" dirty="0" smtClean="0"/>
                        <a:t>Account Receivable</a:t>
                      </a:r>
                      <a:endParaRPr lang="en-US" sz="1600" dirty="0"/>
                    </a:p>
                  </a:txBody>
                  <a:tcPr/>
                </a:tc>
                <a:extLst>
                  <a:ext uri="{0D108BD9-81ED-4DB2-BD59-A6C34878D82A}">
                    <a16:rowId xmlns:a16="http://schemas.microsoft.com/office/drawing/2014/main" val="258312822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24216248"/>
              </p:ext>
            </p:extLst>
          </p:nvPr>
        </p:nvGraphicFramePr>
        <p:xfrm>
          <a:off x="1419352" y="3971884"/>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11474591"/>
                    </a:ext>
                  </a:extLst>
                </a:gridCol>
                <a:gridCol w="4064000">
                  <a:extLst>
                    <a:ext uri="{9D8B030D-6E8A-4147-A177-3AD203B41FA5}">
                      <a16:colId xmlns:a16="http://schemas.microsoft.com/office/drawing/2014/main" val="150068946"/>
                    </a:ext>
                  </a:extLst>
                </a:gridCol>
              </a:tblGrid>
              <a:tr h="370840">
                <a:tc>
                  <a:txBody>
                    <a:bodyPr/>
                    <a:lstStyle/>
                    <a:p>
                      <a:r>
                        <a:rPr lang="en-US" sz="1600" dirty="0" smtClean="0"/>
                        <a:t>Debit</a:t>
                      </a:r>
                      <a:endParaRPr lang="en-US" sz="1600" dirty="0"/>
                    </a:p>
                  </a:txBody>
                  <a:tcPr/>
                </a:tc>
                <a:tc>
                  <a:txBody>
                    <a:bodyPr/>
                    <a:lstStyle/>
                    <a:p>
                      <a:r>
                        <a:rPr lang="en-US" sz="1600" dirty="0" smtClean="0"/>
                        <a:t>Credit</a:t>
                      </a:r>
                      <a:endParaRPr lang="en-US" sz="1600" dirty="0"/>
                    </a:p>
                  </a:txBody>
                  <a:tcPr/>
                </a:tc>
                <a:extLst>
                  <a:ext uri="{0D108BD9-81ED-4DB2-BD59-A6C34878D82A}">
                    <a16:rowId xmlns:a16="http://schemas.microsoft.com/office/drawing/2014/main" val="2890130380"/>
                  </a:ext>
                </a:extLst>
              </a:tr>
              <a:tr h="370840">
                <a:tc>
                  <a:txBody>
                    <a:bodyPr/>
                    <a:lstStyle/>
                    <a:p>
                      <a:r>
                        <a:rPr lang="en-US" sz="1600" dirty="0" smtClean="0"/>
                        <a:t>Cost</a:t>
                      </a:r>
                      <a:r>
                        <a:rPr lang="en-US" sz="1600" baseline="0" dirty="0" smtClean="0"/>
                        <a:t> of good sold</a:t>
                      </a:r>
                      <a:endParaRPr lang="en-US" sz="1600" dirty="0"/>
                    </a:p>
                  </a:txBody>
                  <a:tcPr/>
                </a:tc>
                <a:tc>
                  <a:txBody>
                    <a:bodyPr/>
                    <a:lstStyle/>
                    <a:p>
                      <a:r>
                        <a:rPr lang="en-US" sz="1600" dirty="0" smtClean="0"/>
                        <a:t>Merchandise Inventory</a:t>
                      </a:r>
                      <a:endParaRPr lang="en-US" sz="1600" dirty="0"/>
                    </a:p>
                  </a:txBody>
                  <a:tcPr/>
                </a:tc>
                <a:extLst>
                  <a:ext uri="{0D108BD9-81ED-4DB2-BD59-A6C34878D82A}">
                    <a16:rowId xmlns:a16="http://schemas.microsoft.com/office/drawing/2014/main" val="2583128222"/>
                  </a:ext>
                </a:extLst>
              </a:tr>
            </a:tbl>
          </a:graphicData>
        </a:graphic>
      </p:graphicFrame>
    </p:spTree>
    <p:extLst>
      <p:ext uri="{BB962C8B-B14F-4D97-AF65-F5344CB8AC3E}">
        <p14:creationId xmlns:p14="http://schemas.microsoft.com/office/powerpoint/2010/main" val="288751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a:t>
            </a:r>
          </a:p>
        </p:txBody>
      </p:sp>
      <p:sp>
        <p:nvSpPr>
          <p:cNvPr id="3" name="Content Placeholder 2"/>
          <p:cNvSpPr>
            <a:spLocks noGrp="1"/>
          </p:cNvSpPr>
          <p:nvPr>
            <p:ph idx="1"/>
          </p:nvPr>
        </p:nvSpPr>
        <p:spPr>
          <a:xfrm>
            <a:off x="1097280" y="1737360"/>
            <a:ext cx="10058400" cy="4617720"/>
          </a:xfrm>
        </p:spPr>
        <p:txBody>
          <a:bodyPr>
            <a:normAutofit/>
          </a:bodyPr>
          <a:lstStyle/>
          <a:p>
            <a:pPr>
              <a:spcBef>
                <a:spcPts val="600"/>
              </a:spcBef>
            </a:pPr>
            <a:r>
              <a:rPr lang="en-US" sz="1600" b="1" dirty="0" smtClean="0"/>
              <a:t>Scenario 2:</a:t>
            </a:r>
          </a:p>
          <a:p>
            <a:pPr>
              <a:spcBef>
                <a:spcPts val="600"/>
              </a:spcBef>
            </a:pPr>
            <a:r>
              <a:rPr lang="en-US" sz="1600" dirty="0" smtClean="0"/>
              <a:t>1. Unilever buy raw material from supplier</a:t>
            </a:r>
          </a:p>
          <a:p>
            <a:pPr>
              <a:spcBef>
                <a:spcPts val="600"/>
              </a:spcBef>
            </a:pPr>
            <a:endParaRPr lang="en-US" sz="1600" dirty="0" smtClean="0"/>
          </a:p>
          <a:p>
            <a:pPr>
              <a:spcBef>
                <a:spcPts val="600"/>
              </a:spcBef>
            </a:pPr>
            <a:endParaRPr lang="en-US" sz="1600" dirty="0" smtClean="0"/>
          </a:p>
          <a:p>
            <a:pPr>
              <a:spcBef>
                <a:spcPts val="600"/>
              </a:spcBef>
            </a:pPr>
            <a:r>
              <a:rPr lang="en-US" sz="1600" dirty="0" smtClean="0"/>
              <a:t>2. Unilever produce a finished goods from the raw materials</a:t>
            </a:r>
          </a:p>
          <a:p>
            <a:pPr>
              <a:spcBef>
                <a:spcPts val="600"/>
              </a:spcBef>
            </a:pPr>
            <a:endParaRPr lang="en-US" sz="1600" dirty="0" smtClean="0"/>
          </a:p>
          <a:p>
            <a:pPr>
              <a:spcBef>
                <a:spcPts val="600"/>
              </a:spcBef>
            </a:pPr>
            <a:endParaRPr lang="en-US" sz="1600" dirty="0" smtClean="0"/>
          </a:p>
          <a:p>
            <a:pPr>
              <a:spcBef>
                <a:spcPts val="600"/>
              </a:spcBef>
            </a:pPr>
            <a:endParaRPr lang="en-US" sz="1600" dirty="0" smtClean="0"/>
          </a:p>
          <a:p>
            <a:pPr>
              <a:spcBef>
                <a:spcPts val="600"/>
              </a:spcBef>
            </a:pPr>
            <a:r>
              <a:rPr lang="en-US" sz="1600" dirty="0" smtClean="0"/>
              <a:t>3. Retailer order from Unilever and Unilever issue an invoice</a:t>
            </a:r>
          </a:p>
          <a:p>
            <a:pPr>
              <a:spcBef>
                <a:spcPts val="600"/>
              </a:spcBef>
            </a:pPr>
            <a:endParaRPr lang="en-US" sz="1600" dirty="0" smtClean="0"/>
          </a:p>
          <a:p>
            <a:pPr>
              <a:spcBef>
                <a:spcPts val="600"/>
              </a:spcBef>
            </a:pPr>
            <a:endParaRPr lang="en-US" sz="1600" dirty="0" smtClean="0"/>
          </a:p>
          <a:p>
            <a:pPr>
              <a:spcBef>
                <a:spcPts val="600"/>
              </a:spcBef>
            </a:pPr>
            <a:r>
              <a:rPr lang="en-US" sz="1600" dirty="0" smtClean="0"/>
              <a:t>4. Unilever ships the goods to retailer with FOB destination method</a:t>
            </a:r>
            <a:endParaRPr lang="en-US" sz="1600" dirty="0"/>
          </a:p>
          <a:p>
            <a:pPr>
              <a:spcBef>
                <a:spcPts val="600"/>
              </a:spcBef>
            </a:pPr>
            <a:endParaRPr lang="en-US" sz="1600" dirty="0" smtClean="0"/>
          </a:p>
          <a:p>
            <a:pPr>
              <a:spcBef>
                <a:spcPts val="600"/>
              </a:spcBef>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3307062047"/>
              </p:ext>
            </p:extLst>
          </p:nvPr>
        </p:nvGraphicFramePr>
        <p:xfrm>
          <a:off x="1309624" y="2326877"/>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11474591"/>
                    </a:ext>
                  </a:extLst>
                </a:gridCol>
                <a:gridCol w="4064000">
                  <a:extLst>
                    <a:ext uri="{9D8B030D-6E8A-4147-A177-3AD203B41FA5}">
                      <a16:colId xmlns:a16="http://schemas.microsoft.com/office/drawing/2014/main" val="150068946"/>
                    </a:ext>
                  </a:extLst>
                </a:gridCol>
              </a:tblGrid>
              <a:tr h="370840">
                <a:tc>
                  <a:txBody>
                    <a:bodyPr/>
                    <a:lstStyle/>
                    <a:p>
                      <a:r>
                        <a:rPr lang="en-US" sz="1600" dirty="0" smtClean="0"/>
                        <a:t>Debit</a:t>
                      </a:r>
                      <a:endParaRPr lang="en-US" sz="1600" dirty="0"/>
                    </a:p>
                  </a:txBody>
                  <a:tcPr/>
                </a:tc>
                <a:tc>
                  <a:txBody>
                    <a:bodyPr/>
                    <a:lstStyle/>
                    <a:p>
                      <a:r>
                        <a:rPr lang="en-US" sz="1600" dirty="0" smtClean="0"/>
                        <a:t>Credit</a:t>
                      </a:r>
                      <a:endParaRPr lang="en-US" sz="1600" dirty="0"/>
                    </a:p>
                  </a:txBody>
                  <a:tcPr/>
                </a:tc>
                <a:extLst>
                  <a:ext uri="{0D108BD9-81ED-4DB2-BD59-A6C34878D82A}">
                    <a16:rowId xmlns:a16="http://schemas.microsoft.com/office/drawing/2014/main" val="2890130380"/>
                  </a:ext>
                </a:extLst>
              </a:tr>
              <a:tr h="370840">
                <a:tc>
                  <a:txBody>
                    <a:bodyPr/>
                    <a:lstStyle/>
                    <a:p>
                      <a:r>
                        <a:rPr lang="en-US" sz="1600" dirty="0" smtClean="0"/>
                        <a:t>Raw materials</a:t>
                      </a:r>
                      <a:endParaRPr lang="en-US" sz="1600" dirty="0"/>
                    </a:p>
                  </a:txBody>
                  <a:tcPr/>
                </a:tc>
                <a:tc>
                  <a:txBody>
                    <a:bodyPr/>
                    <a:lstStyle/>
                    <a:p>
                      <a:r>
                        <a:rPr lang="en-US" sz="1600" dirty="0" smtClean="0"/>
                        <a:t>Cash</a:t>
                      </a:r>
                      <a:endParaRPr lang="en-US" sz="1600" dirty="0"/>
                    </a:p>
                  </a:txBody>
                  <a:tcPr/>
                </a:tc>
                <a:extLst>
                  <a:ext uri="{0D108BD9-81ED-4DB2-BD59-A6C34878D82A}">
                    <a16:rowId xmlns:a16="http://schemas.microsoft.com/office/drawing/2014/main" val="258312822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88808311"/>
              </p:ext>
            </p:extLst>
          </p:nvPr>
        </p:nvGraphicFramePr>
        <p:xfrm>
          <a:off x="1309624" y="3302042"/>
          <a:ext cx="9964928" cy="952458"/>
        </p:xfrm>
        <a:graphic>
          <a:graphicData uri="http://schemas.openxmlformats.org/drawingml/2006/table">
            <a:tbl>
              <a:tblPr firstRow="1" bandRow="1">
                <a:tableStyleId>{5C22544A-7EE6-4342-B048-85BDC9FD1C3A}</a:tableStyleId>
              </a:tblPr>
              <a:tblGrid>
                <a:gridCol w="4039616">
                  <a:extLst>
                    <a:ext uri="{9D8B030D-6E8A-4147-A177-3AD203B41FA5}">
                      <a16:colId xmlns:a16="http://schemas.microsoft.com/office/drawing/2014/main" val="711474591"/>
                    </a:ext>
                  </a:extLst>
                </a:gridCol>
                <a:gridCol w="5925312">
                  <a:extLst>
                    <a:ext uri="{9D8B030D-6E8A-4147-A177-3AD203B41FA5}">
                      <a16:colId xmlns:a16="http://schemas.microsoft.com/office/drawing/2014/main" val="150068946"/>
                    </a:ext>
                  </a:extLst>
                </a:gridCol>
              </a:tblGrid>
              <a:tr h="373338">
                <a:tc>
                  <a:txBody>
                    <a:bodyPr/>
                    <a:lstStyle/>
                    <a:p>
                      <a:r>
                        <a:rPr lang="en-US" sz="1600" dirty="0" smtClean="0"/>
                        <a:t>Debit</a:t>
                      </a:r>
                      <a:endParaRPr lang="en-US" sz="1600" dirty="0"/>
                    </a:p>
                  </a:txBody>
                  <a:tcPr/>
                </a:tc>
                <a:tc>
                  <a:txBody>
                    <a:bodyPr/>
                    <a:lstStyle/>
                    <a:p>
                      <a:r>
                        <a:rPr lang="en-US" sz="1600" dirty="0" smtClean="0"/>
                        <a:t>Credit</a:t>
                      </a:r>
                      <a:endParaRPr lang="en-US" sz="1600" dirty="0"/>
                    </a:p>
                  </a:txBody>
                  <a:tcPr/>
                </a:tc>
                <a:extLst>
                  <a:ext uri="{0D108BD9-81ED-4DB2-BD59-A6C34878D82A}">
                    <a16:rowId xmlns:a16="http://schemas.microsoft.com/office/drawing/2014/main" val="2890130380"/>
                  </a:ext>
                </a:extLst>
              </a:tr>
              <a:tr h="370840">
                <a:tc>
                  <a:txBody>
                    <a:bodyPr/>
                    <a:lstStyle/>
                    <a:p>
                      <a:r>
                        <a:rPr lang="en-US" sz="1600" dirty="0" smtClean="0"/>
                        <a:t>Merchandise inventory</a:t>
                      </a:r>
                      <a:endParaRPr lang="en-US" sz="1600" dirty="0"/>
                    </a:p>
                  </a:txBody>
                  <a:tcPr/>
                </a:tc>
                <a:tc>
                  <a:txBody>
                    <a:bodyPr/>
                    <a:lstStyle/>
                    <a:p>
                      <a:r>
                        <a:rPr lang="en-US" sz="1600" dirty="0" smtClean="0"/>
                        <a:t>Raw materials</a:t>
                      </a:r>
                    </a:p>
                    <a:p>
                      <a:r>
                        <a:rPr lang="en-US" sz="1600" dirty="0" smtClean="0"/>
                        <a:t>Production</a:t>
                      </a:r>
                      <a:r>
                        <a:rPr lang="en-US" sz="1600" baseline="0" dirty="0" smtClean="0"/>
                        <a:t> Cost (Raw Material, Direct Labor,  Factory Overhead)</a:t>
                      </a:r>
                      <a:endParaRPr lang="en-US" sz="1600" dirty="0" smtClean="0"/>
                    </a:p>
                  </a:txBody>
                  <a:tcPr/>
                </a:tc>
                <a:extLst>
                  <a:ext uri="{0D108BD9-81ED-4DB2-BD59-A6C34878D82A}">
                    <a16:rowId xmlns:a16="http://schemas.microsoft.com/office/drawing/2014/main" val="25831282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76195975"/>
              </p:ext>
            </p:extLst>
          </p:nvPr>
        </p:nvGraphicFramePr>
        <p:xfrm>
          <a:off x="1309624" y="4563110"/>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11474591"/>
                    </a:ext>
                  </a:extLst>
                </a:gridCol>
                <a:gridCol w="4064000">
                  <a:extLst>
                    <a:ext uri="{9D8B030D-6E8A-4147-A177-3AD203B41FA5}">
                      <a16:colId xmlns:a16="http://schemas.microsoft.com/office/drawing/2014/main" val="150068946"/>
                    </a:ext>
                  </a:extLst>
                </a:gridCol>
              </a:tblGrid>
              <a:tr h="370840">
                <a:tc>
                  <a:txBody>
                    <a:bodyPr/>
                    <a:lstStyle/>
                    <a:p>
                      <a:r>
                        <a:rPr lang="en-US" sz="1600" dirty="0" smtClean="0"/>
                        <a:t>Debit</a:t>
                      </a:r>
                      <a:endParaRPr lang="en-US" sz="1600" dirty="0"/>
                    </a:p>
                  </a:txBody>
                  <a:tcPr/>
                </a:tc>
                <a:tc>
                  <a:txBody>
                    <a:bodyPr/>
                    <a:lstStyle/>
                    <a:p>
                      <a:r>
                        <a:rPr lang="en-US" sz="1600" dirty="0" smtClean="0"/>
                        <a:t>Credit</a:t>
                      </a:r>
                      <a:endParaRPr lang="en-US" sz="1600" dirty="0"/>
                    </a:p>
                  </a:txBody>
                  <a:tcPr/>
                </a:tc>
                <a:extLst>
                  <a:ext uri="{0D108BD9-81ED-4DB2-BD59-A6C34878D82A}">
                    <a16:rowId xmlns:a16="http://schemas.microsoft.com/office/drawing/2014/main" val="2890130380"/>
                  </a:ext>
                </a:extLst>
              </a:tr>
              <a:tr h="370840">
                <a:tc>
                  <a:txBody>
                    <a:bodyPr/>
                    <a:lstStyle/>
                    <a:p>
                      <a:r>
                        <a:rPr lang="en-US" sz="1600" dirty="0" smtClean="0"/>
                        <a:t>Account Receivable</a:t>
                      </a:r>
                      <a:endParaRPr lang="en-US" sz="1600" dirty="0"/>
                    </a:p>
                  </a:txBody>
                  <a:tcPr/>
                </a:tc>
                <a:tc>
                  <a:txBody>
                    <a:bodyPr/>
                    <a:lstStyle/>
                    <a:p>
                      <a:r>
                        <a:rPr lang="en-US" sz="1600" dirty="0" smtClean="0"/>
                        <a:t>Sales Revenue</a:t>
                      </a:r>
                      <a:endParaRPr lang="en-US" sz="1600" dirty="0"/>
                    </a:p>
                  </a:txBody>
                  <a:tcPr/>
                </a:tc>
                <a:extLst>
                  <a:ext uri="{0D108BD9-81ED-4DB2-BD59-A6C34878D82A}">
                    <a16:rowId xmlns:a16="http://schemas.microsoft.com/office/drawing/2014/main" val="258312822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38983652"/>
              </p:ext>
            </p:extLst>
          </p:nvPr>
        </p:nvGraphicFramePr>
        <p:xfrm>
          <a:off x="1309624" y="5558663"/>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11474591"/>
                    </a:ext>
                  </a:extLst>
                </a:gridCol>
                <a:gridCol w="4064000">
                  <a:extLst>
                    <a:ext uri="{9D8B030D-6E8A-4147-A177-3AD203B41FA5}">
                      <a16:colId xmlns:a16="http://schemas.microsoft.com/office/drawing/2014/main" val="150068946"/>
                    </a:ext>
                  </a:extLst>
                </a:gridCol>
              </a:tblGrid>
              <a:tr h="370840">
                <a:tc>
                  <a:txBody>
                    <a:bodyPr/>
                    <a:lstStyle/>
                    <a:p>
                      <a:r>
                        <a:rPr lang="en-US" sz="1600" dirty="0" smtClean="0"/>
                        <a:t>Debit</a:t>
                      </a:r>
                      <a:endParaRPr lang="en-US" sz="1600" dirty="0"/>
                    </a:p>
                  </a:txBody>
                  <a:tcPr/>
                </a:tc>
                <a:tc>
                  <a:txBody>
                    <a:bodyPr/>
                    <a:lstStyle/>
                    <a:p>
                      <a:r>
                        <a:rPr lang="en-US" sz="1600" dirty="0" smtClean="0"/>
                        <a:t>Credit</a:t>
                      </a:r>
                      <a:endParaRPr lang="en-US" sz="1600" dirty="0"/>
                    </a:p>
                  </a:txBody>
                  <a:tcPr/>
                </a:tc>
                <a:extLst>
                  <a:ext uri="{0D108BD9-81ED-4DB2-BD59-A6C34878D82A}">
                    <a16:rowId xmlns:a16="http://schemas.microsoft.com/office/drawing/2014/main" val="2890130380"/>
                  </a:ext>
                </a:extLst>
              </a:tr>
              <a:tr h="370840">
                <a:tc>
                  <a:txBody>
                    <a:bodyPr/>
                    <a:lstStyle/>
                    <a:p>
                      <a:r>
                        <a:rPr lang="en-US" sz="1600" dirty="0" smtClean="0"/>
                        <a:t>Delivery Expense</a:t>
                      </a:r>
                      <a:endParaRPr lang="en-US" sz="1600" dirty="0"/>
                    </a:p>
                  </a:txBody>
                  <a:tcPr/>
                </a:tc>
                <a:tc>
                  <a:txBody>
                    <a:bodyPr/>
                    <a:lstStyle/>
                    <a:p>
                      <a:r>
                        <a:rPr lang="en-US" sz="1600" dirty="0" smtClean="0"/>
                        <a:t>Cash</a:t>
                      </a:r>
                      <a:endParaRPr lang="en-US" sz="1600" dirty="0"/>
                    </a:p>
                  </a:txBody>
                  <a:tcPr/>
                </a:tc>
                <a:extLst>
                  <a:ext uri="{0D108BD9-81ED-4DB2-BD59-A6C34878D82A}">
                    <a16:rowId xmlns:a16="http://schemas.microsoft.com/office/drawing/2014/main" val="2583128222"/>
                  </a:ext>
                </a:extLst>
              </a:tr>
            </a:tbl>
          </a:graphicData>
        </a:graphic>
      </p:graphicFrame>
    </p:spTree>
    <p:extLst>
      <p:ext uri="{BB962C8B-B14F-4D97-AF65-F5344CB8AC3E}">
        <p14:creationId xmlns:p14="http://schemas.microsoft.com/office/powerpoint/2010/main" val="300455987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710</TotalTime>
  <Words>810</Words>
  <Application>Microsoft Office PowerPoint</Application>
  <PresentationFormat>Widescreen</PresentationFormat>
  <Paragraphs>158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Monotype Sorts</vt:lpstr>
      <vt:lpstr>Times New Roman</vt:lpstr>
      <vt:lpstr>Retrospect</vt:lpstr>
      <vt:lpstr>Unilever Supply Chain (Personal Research)</vt:lpstr>
      <vt:lpstr>Supply chain model</vt:lpstr>
      <vt:lpstr>More about Continuous-Flow Model</vt:lpstr>
      <vt:lpstr>Key Driver &amp; Key Strategies</vt:lpstr>
      <vt:lpstr>Flow Order &amp; Payment from Customer</vt:lpstr>
      <vt:lpstr>Accounting</vt:lpstr>
      <vt:lpstr>Accounting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Eka Solicha</dc:creator>
  <cp:lastModifiedBy>Asus Laptop</cp:lastModifiedBy>
  <cp:revision>41</cp:revision>
  <dcterms:created xsi:type="dcterms:W3CDTF">2021-03-18T07:32:40Z</dcterms:created>
  <dcterms:modified xsi:type="dcterms:W3CDTF">2025-07-27T17:46:39Z</dcterms:modified>
</cp:coreProperties>
</file>