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0"/>
  </p:notesMasterIdLst>
  <p:sldIdLst>
    <p:sldId id="256" r:id="rId3"/>
    <p:sldId id="297" r:id="rId4"/>
    <p:sldId id="366" r:id="rId5"/>
    <p:sldId id="358" r:id="rId6"/>
    <p:sldId id="359" r:id="rId7"/>
    <p:sldId id="360" r:id="rId8"/>
    <p:sldId id="367" r:id="rId9"/>
    <p:sldId id="362" r:id="rId10"/>
    <p:sldId id="368" r:id="rId11"/>
    <p:sldId id="373" r:id="rId12"/>
    <p:sldId id="374" r:id="rId13"/>
    <p:sldId id="375" r:id="rId14"/>
    <p:sldId id="377" r:id="rId15"/>
    <p:sldId id="369" r:id="rId16"/>
    <p:sldId id="370" r:id="rId17"/>
    <p:sldId id="378" r:id="rId18"/>
    <p:sldId id="380" r:id="rId19"/>
    <p:sldId id="376" r:id="rId20"/>
    <p:sldId id="345" r:id="rId21"/>
    <p:sldId id="363" r:id="rId22"/>
    <p:sldId id="299" r:id="rId23"/>
    <p:sldId id="276" r:id="rId24"/>
    <p:sldId id="342" r:id="rId25"/>
    <p:sldId id="346" r:id="rId26"/>
    <p:sldId id="347" r:id="rId27"/>
    <p:sldId id="348" r:id="rId28"/>
    <p:sldId id="379"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5E1"/>
    <a:srgbClr val="DBEAFE"/>
    <a:srgbClr val="CFD5E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7" autoAdjust="0"/>
    <p:restoredTop sz="91176" autoAdjust="0"/>
  </p:normalViewPr>
  <p:slideViewPr>
    <p:cSldViewPr snapToGrid="0">
      <p:cViewPr varScale="1">
        <p:scale>
          <a:sx n="147" d="100"/>
          <a:sy n="147" d="100"/>
        </p:scale>
        <p:origin x="11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5924E-BFC7-4F8C-A644-C83D587FD2D9}" type="datetimeFigureOut">
              <a:rPr kumimoji="1" lang="ja-JP" altLang="en-US" smtClean="0"/>
              <a:t>2023/11/8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691F9-A454-47D5-8D6A-236F1C1CA559}" type="slidenum">
              <a:rPr kumimoji="1" lang="ja-JP" altLang="en-US" smtClean="0"/>
              <a:t>‹#›</a:t>
            </a:fld>
            <a:endParaRPr kumimoji="1" lang="ja-JP" altLang="en-US"/>
          </a:p>
        </p:txBody>
      </p:sp>
    </p:spTree>
    <p:extLst>
      <p:ext uri="{BB962C8B-B14F-4D97-AF65-F5344CB8AC3E}">
        <p14:creationId xmlns:p14="http://schemas.microsoft.com/office/powerpoint/2010/main" val="2023200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a:t>
            </a:r>
            <a:r>
              <a:rPr lang="ja-JP" altLang="en-US" dirty="0"/>
              <a:t>つの要素が不足すると</a:t>
            </a:r>
            <a:endParaRPr lang="en-US" altLang="ja-JP" dirty="0"/>
          </a:p>
          <a:p>
            <a:pPr lvl="1"/>
            <a:r>
              <a:rPr lang="ja-JP" altLang="en-US" dirty="0"/>
              <a:t>指示が不明瞭で曖昧になる</a:t>
            </a:r>
            <a:endParaRPr lang="en-US" altLang="ja-JP" dirty="0"/>
          </a:p>
          <a:p>
            <a:pPr lvl="1"/>
            <a:r>
              <a:rPr lang="ja-JP" altLang="en-US" dirty="0"/>
              <a:t>非効率的なコミュニケーションを招く．</a:t>
            </a:r>
            <a:endParaRPr lang="en-US" altLang="ja-JP" dirty="0"/>
          </a:p>
        </p:txBody>
      </p:sp>
      <p:sp>
        <p:nvSpPr>
          <p:cNvPr id="4" name="スライド番号プレースホルダー 3"/>
          <p:cNvSpPr>
            <a:spLocks noGrp="1"/>
          </p:cNvSpPr>
          <p:nvPr>
            <p:ph type="sldNum" sz="quarter" idx="5"/>
          </p:nvPr>
        </p:nvSpPr>
        <p:spPr/>
        <p:txBody>
          <a:bodyPr/>
          <a:lstStyle/>
          <a:p>
            <a:fld id="{C83691F9-A454-47D5-8D6A-236F1C1CA559}" type="slidenum">
              <a:rPr kumimoji="1" lang="ja-JP" altLang="en-US" smtClean="0"/>
              <a:t>2</a:t>
            </a:fld>
            <a:endParaRPr kumimoji="1" lang="ja-JP" altLang="en-US"/>
          </a:p>
        </p:txBody>
      </p:sp>
    </p:spTree>
    <p:extLst>
      <p:ext uri="{BB962C8B-B14F-4D97-AF65-F5344CB8AC3E}">
        <p14:creationId xmlns:p14="http://schemas.microsoft.com/office/powerpoint/2010/main" val="3760660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25</a:t>
            </a:fld>
            <a:endParaRPr kumimoji="1" lang="ja-JP" altLang="en-US"/>
          </a:p>
        </p:txBody>
      </p:sp>
    </p:spTree>
    <p:extLst>
      <p:ext uri="{BB962C8B-B14F-4D97-AF65-F5344CB8AC3E}">
        <p14:creationId xmlns:p14="http://schemas.microsoft.com/office/powerpoint/2010/main" val="291691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26</a:t>
            </a:fld>
            <a:endParaRPr kumimoji="1" lang="ja-JP" altLang="en-US"/>
          </a:p>
        </p:txBody>
      </p:sp>
    </p:spTree>
    <p:extLst>
      <p:ext uri="{BB962C8B-B14F-4D97-AF65-F5344CB8AC3E}">
        <p14:creationId xmlns:p14="http://schemas.microsoft.com/office/powerpoint/2010/main" val="41071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こういった環境で発生した不完全な指示は誤解や混乱を招き，特に医療や工事現場などでは，重大なリスクとなりえる．</a:t>
            </a:r>
          </a:p>
        </p:txBody>
      </p:sp>
      <p:sp>
        <p:nvSpPr>
          <p:cNvPr id="4" name="スライド番号プレースホルダー 3"/>
          <p:cNvSpPr>
            <a:spLocks noGrp="1"/>
          </p:cNvSpPr>
          <p:nvPr>
            <p:ph type="sldNum" sz="quarter" idx="5"/>
          </p:nvPr>
        </p:nvSpPr>
        <p:spPr/>
        <p:txBody>
          <a:bodyPr/>
          <a:lstStyle/>
          <a:p>
            <a:fld id="{C83691F9-A454-47D5-8D6A-236F1C1CA559}" type="slidenum">
              <a:rPr kumimoji="1" lang="ja-JP" altLang="en-US" smtClean="0"/>
              <a:t>3</a:t>
            </a:fld>
            <a:endParaRPr kumimoji="1" lang="ja-JP" altLang="en-US"/>
          </a:p>
        </p:txBody>
      </p:sp>
    </p:spTree>
    <p:extLst>
      <p:ext uri="{BB962C8B-B14F-4D97-AF65-F5344CB8AC3E}">
        <p14:creationId xmlns:p14="http://schemas.microsoft.com/office/powerpoint/2010/main" val="371043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皆さんは指示というものを普段から使っているので、うまくいかない事例を一緒に確認しましょう</a:t>
            </a:r>
            <a:endParaRPr kumimoji="1" lang="en-US" altLang="ja-JP" dirty="0"/>
          </a:p>
          <a:p>
            <a:r>
              <a:rPr kumimoji="1" lang="ja-JP" altLang="en-US" dirty="0"/>
              <a:t>様々な解釈ができる、多義的な指示</a:t>
            </a:r>
          </a:p>
        </p:txBody>
      </p:sp>
      <p:sp>
        <p:nvSpPr>
          <p:cNvPr id="4" name="スライド番号プレースホルダー 3"/>
          <p:cNvSpPr>
            <a:spLocks noGrp="1"/>
          </p:cNvSpPr>
          <p:nvPr>
            <p:ph type="sldNum" sz="quarter" idx="5"/>
          </p:nvPr>
        </p:nvSpPr>
        <p:spPr/>
        <p:txBody>
          <a:bodyPr/>
          <a:lstStyle/>
          <a:p>
            <a:fld id="{C83691F9-A454-47D5-8D6A-236F1C1CA559}" type="slidenum">
              <a:rPr kumimoji="1" lang="ja-JP" altLang="en-US" smtClean="0"/>
              <a:t>4</a:t>
            </a:fld>
            <a:endParaRPr kumimoji="1" lang="ja-JP" altLang="en-US"/>
          </a:p>
        </p:txBody>
      </p:sp>
    </p:spTree>
    <p:extLst>
      <p:ext uri="{BB962C8B-B14F-4D97-AF65-F5344CB8AC3E}">
        <p14:creationId xmlns:p14="http://schemas.microsoft.com/office/powerpoint/2010/main" val="329086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83691F9-A454-47D5-8D6A-236F1C1CA559}" type="slidenum">
              <a:rPr kumimoji="1" lang="ja-JP" altLang="en-US" smtClean="0"/>
              <a:t>7</a:t>
            </a:fld>
            <a:endParaRPr kumimoji="1" lang="ja-JP" altLang="en-US"/>
          </a:p>
        </p:txBody>
      </p:sp>
    </p:spTree>
    <p:extLst>
      <p:ext uri="{BB962C8B-B14F-4D97-AF65-F5344CB8AC3E}">
        <p14:creationId xmlns:p14="http://schemas.microsoft.com/office/powerpoint/2010/main" val="314074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83691F9-A454-47D5-8D6A-236F1C1CA559}" type="slidenum">
              <a:rPr kumimoji="1" lang="ja-JP" altLang="en-US" smtClean="0"/>
              <a:t>8</a:t>
            </a:fld>
            <a:endParaRPr kumimoji="1" lang="ja-JP" altLang="en-US"/>
          </a:p>
        </p:txBody>
      </p:sp>
    </p:spTree>
    <p:extLst>
      <p:ext uri="{BB962C8B-B14F-4D97-AF65-F5344CB8AC3E}">
        <p14:creationId xmlns:p14="http://schemas.microsoft.com/office/powerpoint/2010/main" val="235931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大規模言語モデルと外部データを接続するためのフレームワーク</a:t>
            </a:r>
            <a:br>
              <a:rPr lang="en-US" altLang="ja-JP" dirty="0"/>
            </a:br>
            <a:r>
              <a:rPr lang="ja-JP" altLang="en-US" dirty="0"/>
              <a:t>タスク手順を抜き出して、簡単な文章にしてくれる。</a:t>
            </a:r>
            <a:endParaRPr lang="en-US" altLang="ja-JP" dirty="0"/>
          </a:p>
          <a:p>
            <a:r>
              <a:rPr kumimoji="1" lang="ja-JP" altLang="en-US" dirty="0"/>
              <a:t>これを</a:t>
            </a:r>
            <a:r>
              <a:rPr kumimoji="1" lang="en-US" altLang="ja-JP" dirty="0"/>
              <a:t>GPT</a:t>
            </a:r>
            <a:r>
              <a:rPr kumimoji="1" lang="ja-JP" altLang="en-US" dirty="0"/>
              <a:t>でより適切な指示に変換してあげる</a:t>
            </a:r>
          </a:p>
        </p:txBody>
      </p:sp>
      <p:sp>
        <p:nvSpPr>
          <p:cNvPr id="4" name="スライド番号プレースホルダー 3"/>
          <p:cNvSpPr>
            <a:spLocks noGrp="1"/>
          </p:cNvSpPr>
          <p:nvPr>
            <p:ph type="sldNum" sz="quarter" idx="5"/>
          </p:nvPr>
        </p:nvSpPr>
        <p:spPr/>
        <p:txBody>
          <a:bodyPr/>
          <a:lstStyle/>
          <a:p>
            <a:fld id="{C83691F9-A454-47D5-8D6A-236F1C1CA559}" type="slidenum">
              <a:rPr kumimoji="1" lang="ja-JP" altLang="en-US" smtClean="0"/>
              <a:t>10</a:t>
            </a:fld>
            <a:endParaRPr kumimoji="1" lang="ja-JP" altLang="en-US"/>
          </a:p>
        </p:txBody>
      </p:sp>
    </p:spTree>
    <p:extLst>
      <p:ext uri="{BB962C8B-B14F-4D97-AF65-F5344CB8AC3E}">
        <p14:creationId xmlns:p14="http://schemas.microsoft.com/office/powerpoint/2010/main" val="68416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https://cir.nii.ac.jp/crid/1050282813000776960</a:t>
            </a:r>
            <a:r>
              <a:rPr lang="ja-JP" altLang="en-US" dirty="0"/>
              <a:t>当院におけるコミュニケーションの現状</a:t>
            </a:r>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19</a:t>
            </a:fld>
            <a:endParaRPr kumimoji="1" lang="ja-JP" altLang="en-US"/>
          </a:p>
        </p:txBody>
      </p:sp>
    </p:spTree>
    <p:extLst>
      <p:ext uri="{BB962C8B-B14F-4D97-AF65-F5344CB8AC3E}">
        <p14:creationId xmlns:p14="http://schemas.microsoft.com/office/powerpoint/2010/main" val="130398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23</a:t>
            </a:fld>
            <a:endParaRPr kumimoji="1" lang="ja-JP" altLang="en-US"/>
          </a:p>
        </p:txBody>
      </p:sp>
    </p:spTree>
    <p:extLst>
      <p:ext uri="{BB962C8B-B14F-4D97-AF65-F5344CB8AC3E}">
        <p14:creationId xmlns:p14="http://schemas.microsoft.com/office/powerpoint/2010/main" val="416039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24</a:t>
            </a:fld>
            <a:endParaRPr kumimoji="1" lang="ja-JP" altLang="en-US"/>
          </a:p>
        </p:txBody>
      </p:sp>
    </p:spTree>
    <p:extLst>
      <p:ext uri="{BB962C8B-B14F-4D97-AF65-F5344CB8AC3E}">
        <p14:creationId xmlns:p14="http://schemas.microsoft.com/office/powerpoint/2010/main" val="314488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BA4BA-B424-8209-F3CC-F7798A3E76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94C1DE2-9025-F44D-4CAD-725C8449A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19D395-DA58-A9B6-9BBA-CF35A1141554}"/>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33732128-24AF-6B40-88E8-423A2F3C37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93CAE3-576F-5DB1-1F0D-99E3ADC8C061}"/>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373417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D7932-2356-F5CB-7E4B-E2A7776F2F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D65B06-E897-CD6D-D8B2-35B9D231DBE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938706-F147-6B53-4A6B-15B2CB99AE78}"/>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DDEFDA54-56D2-64B7-108F-C417CF8C5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B159DB-CF63-9D2C-6FCB-FFF82410EDDD}"/>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181490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82635E-22EC-D075-0F90-2A1C8C2191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2E8922-3CB8-971D-8BA8-1B86AC19612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810A80-6889-6873-9D5E-A639070C2847}"/>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15AFBD64-DA6D-4FE4-DC6B-2F2E247F67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696D75-C6D2-A12A-953A-B1FD576FFAD6}"/>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3053927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7584" y="136524"/>
            <a:ext cx="10515600" cy="662782"/>
          </a:xfrm>
        </p:spPr>
        <p:txBody>
          <a:bodyPr>
            <a:normAutofit/>
          </a:bodyPr>
          <a:lstStyle>
            <a:lvl1pPr>
              <a:defRPr sz="24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27584" y="1253331"/>
            <a:ext cx="10515600" cy="4351338"/>
          </a:xfrm>
        </p:spPr>
        <p:txBody>
          <a:bodyPr/>
          <a:lstStyle>
            <a:lvl1pPr marL="228589" indent="-228589">
              <a:buClr>
                <a:schemeClr val="accent1">
                  <a:lumMod val="75000"/>
                </a:schemeClr>
              </a:buClr>
              <a:buFont typeface="Wingdings" panose="05000000000000000000" pitchFamily="2" charset="2"/>
              <a:buChar char="l"/>
              <a:defRPr/>
            </a:lvl1pPr>
            <a:lvl2pPr marL="685766" indent="-228589">
              <a:buClr>
                <a:schemeClr val="accent1">
                  <a:lumMod val="75000"/>
                </a:schemeClr>
              </a:buClr>
              <a:buFont typeface="Wingdings" panose="05000000000000000000" pitchFamily="2" charset="2"/>
              <a:buChar char="l"/>
              <a:defRPr sz="2200"/>
            </a:lvl2pPr>
            <a:lvl3pPr marL="1142942" indent="-228589">
              <a:buClr>
                <a:schemeClr val="accent1">
                  <a:lumMod val="75000"/>
                </a:schemeClr>
              </a:buClr>
              <a:buFont typeface="Wingdings" panose="05000000000000000000" pitchFamily="2" charset="2"/>
              <a:buChar char="l"/>
              <a:defRPr/>
            </a:lvl3pPr>
            <a:lvl4pPr marL="1600120" indent="-228589">
              <a:buClr>
                <a:schemeClr val="accent1">
                  <a:lumMod val="75000"/>
                </a:schemeClr>
              </a:buClr>
              <a:buFont typeface="Wingdings" panose="05000000000000000000" pitchFamily="2" charset="2"/>
              <a:buChar char="l"/>
              <a:defRPr/>
            </a:lvl4pPr>
            <a:lvl5pPr marL="2057298" indent="-228589">
              <a:buClr>
                <a:schemeClr val="accent1">
                  <a:lumMod val="75000"/>
                </a:schemeClr>
              </a:buClr>
              <a:buFont typeface="Wingdings" panose="05000000000000000000" pitchFamily="2" charset="2"/>
              <a:buChar char="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E2EA9CC7-B91D-4E4F-8F94-353708E02874}" type="datetimeFigureOut">
              <a:rPr kumimoji="1" lang="ja-JP" altLang="en-US" smtClean="0"/>
              <a:t>2023/11/8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A384AA09-9030-4059-BFF9-4EC5DCA6C9F8}"/>
              </a:ext>
            </a:extLst>
          </p:cNvPr>
          <p:cNvCxnSpPr>
            <a:cxnSpLocks/>
          </p:cNvCxnSpPr>
          <p:nvPr userDrawn="1"/>
        </p:nvCxnSpPr>
        <p:spPr>
          <a:xfrm flipV="1">
            <a:off x="0" y="799306"/>
            <a:ext cx="12192000" cy="5366"/>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11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20127-D80C-B34E-8D05-7EEFEDBB40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E07E78-35E1-4E57-B7E4-412FCBCC2C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6D536C-A2D1-9C0A-068B-5B41DEFE43A3}"/>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ADE7E5C5-A649-EFEE-0D85-3586B61898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3B8C3D-4A15-7007-51D1-8EC5FAD9878D}"/>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20674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75FEE-0099-D833-5C1E-ACA1453554C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EC44B5-D141-4FB4-C19E-0D9F58A1D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EA97D7-9046-FEC0-045C-8E22AB09C156}"/>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53615C30-271A-25E5-B7AA-B680170A8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8A874F-D23D-A967-1F3F-5A1258CCF8F0}"/>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425805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69DA0-B6C1-F922-311E-546E8180CE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EE560D-53DE-800A-2564-F28023DD476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0D77A3-E804-FDDB-FB15-24AC355F6E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06E9BE6-C650-5C92-8171-30E637CEBD28}"/>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F0014607-F7DA-ECC2-022B-87199CEC4F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0C1E96-2FB9-67F1-BA0F-719DF4BDBD96}"/>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277448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D4764-4BB3-BDCC-373F-6DEDCF5B0D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C83E09-FA40-77DC-D31E-08B61B79B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3A1441B-8DB5-15E6-1836-57DC32A963C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B3E78D4-92FD-30FA-F9ED-68F2637637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2B83B6-4465-E8A6-AD5C-934CE75AB4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41A121-648A-EEBE-BF18-B414BC126A03}"/>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8" name="フッター プレースホルダー 7">
            <a:extLst>
              <a:ext uri="{FF2B5EF4-FFF2-40B4-BE49-F238E27FC236}">
                <a16:creationId xmlns:a16="http://schemas.microsoft.com/office/drawing/2014/main" id="{59A71282-8B8E-BD84-4CF7-5C8AD6CEC9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929CB0-2476-2744-F94C-C0BDC577CC1C}"/>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271408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1E7C0-6BC4-C93F-59E9-375F91FD74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F1C4BF-1E11-A461-778B-923BC914FE62}"/>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4" name="フッター プレースホルダー 3">
            <a:extLst>
              <a:ext uri="{FF2B5EF4-FFF2-40B4-BE49-F238E27FC236}">
                <a16:creationId xmlns:a16="http://schemas.microsoft.com/office/drawing/2014/main" id="{7B35A4DC-2C68-D0C9-647B-05E1BE5F46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E74FF87-E256-F1AE-C6B3-88E50B7C6515}"/>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338176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81C7EE-3B47-557B-ED16-EC9B69B50A06}"/>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3" name="フッター プレースホルダー 2">
            <a:extLst>
              <a:ext uri="{FF2B5EF4-FFF2-40B4-BE49-F238E27FC236}">
                <a16:creationId xmlns:a16="http://schemas.microsoft.com/office/drawing/2014/main" id="{7630D954-40C8-F8AA-3A6A-06C37BF392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3F2DD8-2DAF-56F9-B881-395D5580EFDA}"/>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394813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FBDE5-DAE5-CDE0-DE96-9267F4DCED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899B86-93AA-FDF7-FBB4-BB6729727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6055F9-2953-9F57-013C-57A036FD1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E6E4EB-2E2D-E788-368C-48AC92B82FB2}"/>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7095D7A3-8434-19C2-45C4-98D7002759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FD2ECB-F05D-FC6C-F6D1-779D262A7D9F}"/>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143580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DA24C0-A76B-8B23-6081-02D9B697C1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1B2CB9-8D85-50B5-F666-E84A868D8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B9D3CD-3A00-A7F6-3065-0155E8A9C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525A071-7E60-C7F3-170B-A8881D8076A0}"/>
              </a:ext>
            </a:extLst>
          </p:cNvPr>
          <p:cNvSpPr>
            <a:spLocks noGrp="1"/>
          </p:cNvSpPr>
          <p:nvPr>
            <p:ph type="dt" sz="half" idx="10"/>
          </p:nvPr>
        </p:nvSpPr>
        <p:spPr/>
        <p:txBody>
          <a:bodyPr/>
          <a:lstStyle/>
          <a:p>
            <a:fld id="{92249496-BB49-421F-9020-C102EE24822C}"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69F9A70B-FFE0-A7A3-0422-E047A24736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6A7D47-143F-0B9A-1EC7-0E7666C9FB5C}"/>
              </a:ext>
            </a:extLst>
          </p:cNvPr>
          <p:cNvSpPr>
            <a:spLocks noGrp="1"/>
          </p:cNvSpPr>
          <p:nvPr>
            <p:ph type="sldNum" sz="quarter" idx="12"/>
          </p:nvPr>
        </p:nvSpPr>
        <p:spPr/>
        <p:txBody>
          <a:body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63196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666451-7560-7B3B-6596-B5B29AB9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6BA43F-B06D-CDA2-925F-A7CA2600C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0DA951-0E70-C9CC-CE5B-11BC6735C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49496-BB49-421F-9020-C102EE24822C}"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546D35C2-A824-DD39-4FBA-1FB4B65C4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9D7305-8775-4F89-9840-7C4194A4D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6316A-B310-4422-BC62-6435DF0A3337}" type="slidenum">
              <a:rPr kumimoji="1" lang="ja-JP" altLang="en-US" smtClean="0"/>
              <a:t>‹#›</a:t>
            </a:fld>
            <a:endParaRPr kumimoji="1" lang="ja-JP" altLang="en-US"/>
          </a:p>
        </p:txBody>
      </p:sp>
    </p:spTree>
    <p:extLst>
      <p:ext uri="{BB962C8B-B14F-4D97-AF65-F5344CB8AC3E}">
        <p14:creationId xmlns:p14="http://schemas.microsoft.com/office/powerpoint/2010/main" val="1901225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A9CC7-B91D-4E4F-8F94-353708E02874}" type="datetimeFigureOut">
              <a:rPr kumimoji="1" lang="ja-JP" altLang="en-US" smtClean="0"/>
              <a:t>2023/11/8</a:t>
            </a:fld>
            <a:endParaRPr kumimoji="1" lang="ja-JP"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1567986920"/>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354"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jpeg"/><Relationship Id="rId10" Type="http://schemas.openxmlformats.org/officeDocument/2006/relationships/image" Target="../media/image35.svg"/><Relationship Id="rId4" Type="http://schemas.openxmlformats.org/officeDocument/2006/relationships/image" Target="../media/image3.sv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7.png"/><Relationship Id="rId3" Type="http://schemas.openxmlformats.org/officeDocument/2006/relationships/image" Target="../media/image3.sv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image" Target="../media/image19.sv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4.png"/><Relationship Id="rId5" Type="http://schemas.openxmlformats.org/officeDocument/2006/relationships/image" Target="../media/image5.sv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8.svg"/><Relationship Id="rId4" Type="http://schemas.openxmlformats.org/officeDocument/2006/relationships/image" Target="../media/image4.png"/><Relationship Id="rId9" Type="http://schemas.openxmlformats.org/officeDocument/2006/relationships/image" Target="../media/image12.png"/><Relationship Id="rId1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6.png"/><Relationship Id="rId12"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5.svg"/><Relationship Id="rId11" Type="http://schemas.openxmlformats.org/officeDocument/2006/relationships/image" Target="../media/image7.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 Id="rId14" Type="http://schemas.openxmlformats.org/officeDocument/2006/relationships/image" Target="../media/image3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AA6C77-10B7-79B5-AA71-4D1EFDDC9DDF}"/>
              </a:ext>
            </a:extLst>
          </p:cNvPr>
          <p:cNvSpPr>
            <a:spLocks noGrp="1"/>
          </p:cNvSpPr>
          <p:nvPr>
            <p:ph type="ctrTitle"/>
          </p:nvPr>
        </p:nvSpPr>
        <p:spPr>
          <a:xfrm>
            <a:off x="545327" y="2310026"/>
            <a:ext cx="11101346" cy="1792134"/>
          </a:xfrm>
        </p:spPr>
        <p:txBody>
          <a:bodyPr>
            <a:normAutofit/>
          </a:bodyPr>
          <a:lstStyle/>
          <a:p>
            <a:r>
              <a:rPr lang="ja-JP" altLang="en-US" b="0" i="0" dirty="0">
                <a:solidFill>
                  <a:srgbClr val="1D1C1D"/>
                </a:solidFill>
                <a:effectLst/>
                <a:latin typeface="NotoSansJP"/>
              </a:rPr>
              <a:t>不完全な指示に対する対話型</a:t>
            </a:r>
            <a:br>
              <a:rPr lang="en-US" altLang="ja-JP" b="0" i="0" dirty="0">
                <a:solidFill>
                  <a:srgbClr val="1D1C1D"/>
                </a:solidFill>
                <a:effectLst/>
                <a:latin typeface="NotoSansJP"/>
              </a:rPr>
            </a:br>
            <a:r>
              <a:rPr lang="ja-JP" altLang="en-US" b="0" i="0" dirty="0">
                <a:solidFill>
                  <a:srgbClr val="1D1C1D"/>
                </a:solidFill>
                <a:effectLst/>
                <a:latin typeface="NotoSansJP"/>
              </a:rPr>
              <a:t>情報補完システムの検討</a:t>
            </a:r>
            <a:endParaRPr kumimoji="1" lang="ja-JP" altLang="en-US" b="1" dirty="0"/>
          </a:p>
        </p:txBody>
      </p:sp>
      <p:sp>
        <p:nvSpPr>
          <p:cNvPr id="3" name="字幕 2">
            <a:extLst>
              <a:ext uri="{FF2B5EF4-FFF2-40B4-BE49-F238E27FC236}">
                <a16:creationId xmlns:a16="http://schemas.microsoft.com/office/drawing/2014/main" id="{B73B992C-39B9-A7C9-770B-45817BA439FD}"/>
              </a:ext>
            </a:extLst>
          </p:cNvPr>
          <p:cNvSpPr>
            <a:spLocks noGrp="1"/>
          </p:cNvSpPr>
          <p:nvPr>
            <p:ph type="subTitle" idx="1"/>
          </p:nvPr>
        </p:nvSpPr>
        <p:spPr>
          <a:xfrm>
            <a:off x="7340385" y="5446760"/>
            <a:ext cx="4737315" cy="1020091"/>
          </a:xfrm>
        </p:spPr>
        <p:txBody>
          <a:bodyPr>
            <a:normAutofit lnSpcReduction="10000"/>
          </a:bodyPr>
          <a:lstStyle/>
          <a:p>
            <a:pPr algn="r"/>
            <a:r>
              <a:rPr kumimoji="1" lang="ja-JP" altLang="en-US" sz="3600" dirty="0"/>
              <a:t>橋本 慧海</a:t>
            </a:r>
            <a:r>
              <a:rPr kumimoji="1" lang="en-US" altLang="ja-JP" sz="3600" dirty="0"/>
              <a:t>*</a:t>
            </a:r>
            <a:r>
              <a:rPr kumimoji="1" lang="ja-JP" altLang="en-US" sz="3600" dirty="0"/>
              <a:t>　白松 俊</a:t>
            </a:r>
            <a:endParaRPr kumimoji="1" lang="en-US" altLang="ja-JP" sz="3600" dirty="0"/>
          </a:p>
          <a:p>
            <a:pPr algn="r"/>
            <a:r>
              <a:rPr kumimoji="1" lang="ja-JP" altLang="en-US" sz="2800" dirty="0"/>
              <a:t>名古屋工業大学</a:t>
            </a:r>
          </a:p>
        </p:txBody>
      </p:sp>
      <p:pic>
        <p:nvPicPr>
          <p:cNvPr id="1026" name="Picture 2">
            <a:extLst>
              <a:ext uri="{FF2B5EF4-FFF2-40B4-BE49-F238E27FC236}">
                <a16:creationId xmlns:a16="http://schemas.microsoft.com/office/drawing/2014/main" id="{B15F78AC-D984-0237-BF80-5A418EC84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4652" y="4296486"/>
            <a:ext cx="3073048" cy="95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6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四角形: 角を丸くする 54">
            <a:extLst>
              <a:ext uri="{FF2B5EF4-FFF2-40B4-BE49-F238E27FC236}">
                <a16:creationId xmlns:a16="http://schemas.microsoft.com/office/drawing/2014/main" id="{4E489CD6-9273-3F3A-92FC-4A869E79509A}"/>
              </a:ext>
            </a:extLst>
          </p:cNvPr>
          <p:cNvSpPr/>
          <p:nvPr/>
        </p:nvSpPr>
        <p:spPr>
          <a:xfrm>
            <a:off x="6497677" y="4981027"/>
            <a:ext cx="5541194" cy="1666657"/>
          </a:xfrm>
          <a:prstGeom prst="round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F43DA34D-367C-3FFF-084B-1DA30CF7ED9B}"/>
              </a:ext>
            </a:extLst>
          </p:cNvPr>
          <p:cNvSpPr/>
          <p:nvPr/>
        </p:nvSpPr>
        <p:spPr>
          <a:xfrm>
            <a:off x="6492368" y="477059"/>
            <a:ext cx="5547687" cy="4297144"/>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4D9D69CC-B3E1-74BB-39B9-33157D96E647}"/>
              </a:ext>
            </a:extLst>
          </p:cNvPr>
          <p:cNvSpPr/>
          <p:nvPr/>
        </p:nvSpPr>
        <p:spPr>
          <a:xfrm>
            <a:off x="160749" y="3193855"/>
            <a:ext cx="5669280" cy="3058735"/>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C907C10-87A0-0111-4D20-677BA274E55E}"/>
              </a:ext>
            </a:extLst>
          </p:cNvPr>
          <p:cNvSpPr>
            <a:spLocks noGrp="1"/>
          </p:cNvSpPr>
          <p:nvPr>
            <p:ph type="title"/>
          </p:nvPr>
        </p:nvSpPr>
        <p:spPr/>
        <p:txBody>
          <a:bodyPr/>
          <a:lstStyle/>
          <a:p>
            <a:r>
              <a:rPr kumimoji="1" lang="ja-JP" altLang="en-US" dirty="0"/>
              <a:t>提案手法（システム設計）</a:t>
            </a:r>
          </a:p>
        </p:txBody>
      </p:sp>
      <p:sp>
        <p:nvSpPr>
          <p:cNvPr id="6" name="吹き出し: 角を丸めた四角形 5">
            <a:extLst>
              <a:ext uri="{FF2B5EF4-FFF2-40B4-BE49-F238E27FC236}">
                <a16:creationId xmlns:a16="http://schemas.microsoft.com/office/drawing/2014/main" id="{064BDB7E-F553-BC93-27A8-85EBD36BAB1A}"/>
              </a:ext>
            </a:extLst>
          </p:cNvPr>
          <p:cNvSpPr/>
          <p:nvPr/>
        </p:nvSpPr>
        <p:spPr>
          <a:xfrm>
            <a:off x="2052528" y="3414210"/>
            <a:ext cx="2325046" cy="749381"/>
          </a:xfrm>
          <a:prstGeom prst="wedgeRoundRectCallout">
            <a:avLst>
              <a:gd name="adj1" fmla="val -82065"/>
              <a:gd name="adj2" fmla="val -18280"/>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固定の質問</a:t>
            </a:r>
            <a:endParaRPr lang="en-US" altLang="ja-JP" sz="2800" b="1" dirty="0">
              <a:solidFill>
                <a:schemeClr val="tx1"/>
              </a:solidFill>
            </a:endParaRPr>
          </a:p>
        </p:txBody>
      </p:sp>
      <p:sp>
        <p:nvSpPr>
          <p:cNvPr id="8" name="四角形: 角を丸くする 7">
            <a:extLst>
              <a:ext uri="{FF2B5EF4-FFF2-40B4-BE49-F238E27FC236}">
                <a16:creationId xmlns:a16="http://schemas.microsoft.com/office/drawing/2014/main" id="{07F342FF-EB9B-5D26-629A-17BE22C72E06}"/>
              </a:ext>
            </a:extLst>
          </p:cNvPr>
          <p:cNvSpPr/>
          <p:nvPr/>
        </p:nvSpPr>
        <p:spPr>
          <a:xfrm>
            <a:off x="8052672" y="875753"/>
            <a:ext cx="923662"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rPr>
              <a:t>DB</a:t>
            </a:r>
            <a:endParaRPr kumimoji="1" lang="ja-JP" altLang="en-US" sz="2800" b="1" dirty="0">
              <a:solidFill>
                <a:schemeClr val="tx1"/>
              </a:solidFill>
            </a:endParaRPr>
          </a:p>
        </p:txBody>
      </p:sp>
      <p:sp>
        <p:nvSpPr>
          <p:cNvPr id="9" name="吹き出し: 角を丸めた四角形 8">
            <a:extLst>
              <a:ext uri="{FF2B5EF4-FFF2-40B4-BE49-F238E27FC236}">
                <a16:creationId xmlns:a16="http://schemas.microsoft.com/office/drawing/2014/main" id="{21F87A4B-D0DB-454D-38A7-6EF369F13A67}"/>
              </a:ext>
            </a:extLst>
          </p:cNvPr>
          <p:cNvSpPr/>
          <p:nvPr/>
        </p:nvSpPr>
        <p:spPr>
          <a:xfrm>
            <a:off x="8196267" y="3816101"/>
            <a:ext cx="3503866" cy="749380"/>
          </a:xfrm>
          <a:prstGeom prst="wedgeRoundRectCallout">
            <a:avLst>
              <a:gd name="adj1" fmla="val -64697"/>
              <a:gd name="adj2" fmla="val -13776"/>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タスク手順</a:t>
            </a:r>
            <a:endParaRPr kumimoji="1" lang="en-US" altLang="ja-JP" sz="2800" b="1" dirty="0">
              <a:solidFill>
                <a:schemeClr val="tx1"/>
              </a:solidFill>
            </a:endParaRPr>
          </a:p>
        </p:txBody>
      </p:sp>
      <p:sp>
        <p:nvSpPr>
          <p:cNvPr id="12" name="吹き出し: 角を丸めた四角形 11">
            <a:extLst>
              <a:ext uri="{FF2B5EF4-FFF2-40B4-BE49-F238E27FC236}">
                <a16:creationId xmlns:a16="http://schemas.microsoft.com/office/drawing/2014/main" id="{2AA1F6CD-B267-5741-893E-648EBAED3F3F}"/>
              </a:ext>
            </a:extLst>
          </p:cNvPr>
          <p:cNvSpPr/>
          <p:nvPr/>
        </p:nvSpPr>
        <p:spPr>
          <a:xfrm>
            <a:off x="2052529" y="4345899"/>
            <a:ext cx="2325046" cy="749381"/>
          </a:xfrm>
          <a:prstGeom prst="wedgeRoundRectCallout">
            <a:avLst>
              <a:gd name="adj1" fmla="val 69295"/>
              <a:gd name="adj2" fmla="val -23161"/>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回答</a:t>
            </a:r>
            <a:endParaRPr lang="en-US" altLang="ja-JP" sz="2800" b="1" dirty="0">
              <a:solidFill>
                <a:schemeClr val="tx1"/>
              </a:solidFill>
            </a:endParaRPr>
          </a:p>
        </p:txBody>
      </p:sp>
      <p:pic>
        <p:nvPicPr>
          <p:cNvPr id="14" name="グラフィックス 13" descr="オフィス ワーカー (男性) 単色塗りつぶし">
            <a:extLst>
              <a:ext uri="{FF2B5EF4-FFF2-40B4-BE49-F238E27FC236}">
                <a16:creationId xmlns:a16="http://schemas.microsoft.com/office/drawing/2014/main" id="{4CDBE912-C55E-B3EB-27AA-04CEE62A65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9376" y="4095803"/>
            <a:ext cx="1088941" cy="1088941"/>
          </a:xfrm>
          <a:prstGeom prst="rect">
            <a:avLst/>
          </a:prstGeom>
        </p:spPr>
      </p:pic>
      <p:pic>
        <p:nvPicPr>
          <p:cNvPr id="1032" name="Picture 8" descr="ChatGPTとは？始め方や日本語での使い方、できることを解説 | 家電小ネタ帳 | 株式会社ノジマ サポートサイト">
            <a:extLst>
              <a:ext uri="{FF2B5EF4-FFF2-40B4-BE49-F238E27FC236}">
                <a16:creationId xmlns:a16="http://schemas.microsoft.com/office/drawing/2014/main" id="{89785FAD-550C-2BBF-5437-55A47F2DD6F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011" t="21721" r="65756" b="22800"/>
          <a:stretch/>
        </p:blipFill>
        <p:spPr bwMode="auto">
          <a:xfrm>
            <a:off x="6691839" y="5443857"/>
            <a:ext cx="876314" cy="8370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lamaIndexを完全に理解するチュートリアル その１：処理の概念や流れを理解する基礎編（v0.7.9対応） | DevelopersIO">
            <a:extLst>
              <a:ext uri="{FF2B5EF4-FFF2-40B4-BE49-F238E27FC236}">
                <a16:creationId xmlns:a16="http://schemas.microsoft.com/office/drawing/2014/main" id="{520960CD-CFE0-0288-5413-34B15BC33E2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481" t="23771" r="12508" b="27229"/>
          <a:stretch/>
        </p:blipFill>
        <p:spPr bwMode="auto">
          <a:xfrm>
            <a:off x="8915053" y="2505037"/>
            <a:ext cx="2245993" cy="770260"/>
          </a:xfrm>
          <a:prstGeom prst="rect">
            <a:avLst/>
          </a:prstGeom>
          <a:noFill/>
          <a:extLst>
            <a:ext uri="{909E8E84-426E-40DD-AFC4-6F175D3DCCD1}">
              <a14:hiddenFill xmlns:a14="http://schemas.microsoft.com/office/drawing/2010/main">
                <a:solidFill>
                  <a:srgbClr val="FFFFFF"/>
                </a:solidFill>
              </a14:hiddenFill>
            </a:ext>
          </a:extLst>
        </p:spPr>
      </p:pic>
      <p:pic>
        <p:nvPicPr>
          <p:cNvPr id="26" name="グラフィックス 25" descr="人工知能 単色塗りつぶし">
            <a:extLst>
              <a:ext uri="{FF2B5EF4-FFF2-40B4-BE49-F238E27FC236}">
                <a16:creationId xmlns:a16="http://schemas.microsoft.com/office/drawing/2014/main" id="{F73E1DBB-E944-2CA3-96F4-7C697E8E3A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3508" y="3347204"/>
            <a:ext cx="892569" cy="978408"/>
          </a:xfrm>
          <a:prstGeom prst="rect">
            <a:avLst/>
          </a:prstGeom>
        </p:spPr>
      </p:pic>
      <p:sp>
        <p:nvSpPr>
          <p:cNvPr id="27" name="吹き出し: 角を丸めた四角形 26">
            <a:extLst>
              <a:ext uri="{FF2B5EF4-FFF2-40B4-BE49-F238E27FC236}">
                <a16:creationId xmlns:a16="http://schemas.microsoft.com/office/drawing/2014/main" id="{817D483E-193C-99AD-CB0F-F308D63B54BA}"/>
              </a:ext>
            </a:extLst>
          </p:cNvPr>
          <p:cNvSpPr/>
          <p:nvPr/>
        </p:nvSpPr>
        <p:spPr>
          <a:xfrm>
            <a:off x="2052528" y="5253775"/>
            <a:ext cx="2325046" cy="749381"/>
          </a:xfrm>
          <a:prstGeom prst="wedgeRoundRectCallout">
            <a:avLst>
              <a:gd name="adj1" fmla="val -82065"/>
              <a:gd name="adj2" fmla="val -18280"/>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対話データ</a:t>
            </a:r>
            <a:endParaRPr lang="en-US" altLang="ja-JP" sz="2800" b="1" dirty="0">
              <a:solidFill>
                <a:schemeClr val="tx1"/>
              </a:solidFill>
            </a:endParaRPr>
          </a:p>
        </p:txBody>
      </p:sp>
      <p:pic>
        <p:nvPicPr>
          <p:cNvPr id="28" name="グラフィックス 27" descr="人工知能 単色塗りつぶし">
            <a:extLst>
              <a:ext uri="{FF2B5EF4-FFF2-40B4-BE49-F238E27FC236}">
                <a16:creationId xmlns:a16="http://schemas.microsoft.com/office/drawing/2014/main" id="{E5C8281D-5339-5ED2-565F-5C139CA6F6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3508" y="5186769"/>
            <a:ext cx="892569" cy="978408"/>
          </a:xfrm>
          <a:prstGeom prst="rect">
            <a:avLst/>
          </a:prstGeom>
        </p:spPr>
      </p:pic>
      <p:sp>
        <p:nvSpPr>
          <p:cNvPr id="29" name="四角形: 角を丸くする 28">
            <a:extLst>
              <a:ext uri="{FF2B5EF4-FFF2-40B4-BE49-F238E27FC236}">
                <a16:creationId xmlns:a16="http://schemas.microsoft.com/office/drawing/2014/main" id="{A8371A4A-96A8-FAC1-DC51-3639861F4521}"/>
              </a:ext>
            </a:extLst>
          </p:cNvPr>
          <p:cNvSpPr/>
          <p:nvPr/>
        </p:nvSpPr>
        <p:spPr>
          <a:xfrm>
            <a:off x="2349423" y="2521577"/>
            <a:ext cx="1731256"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対話</a:t>
            </a:r>
          </a:p>
        </p:txBody>
      </p:sp>
      <p:sp>
        <p:nvSpPr>
          <p:cNvPr id="33" name="四角形: 角を丸くする 32">
            <a:extLst>
              <a:ext uri="{FF2B5EF4-FFF2-40B4-BE49-F238E27FC236}">
                <a16:creationId xmlns:a16="http://schemas.microsoft.com/office/drawing/2014/main" id="{4CF7B765-802F-424B-FC78-3FCB51856D84}"/>
              </a:ext>
            </a:extLst>
          </p:cNvPr>
          <p:cNvSpPr/>
          <p:nvPr/>
        </p:nvSpPr>
        <p:spPr>
          <a:xfrm>
            <a:off x="312468" y="1006042"/>
            <a:ext cx="1731256"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上司</a:t>
            </a:r>
            <a:endParaRPr kumimoji="1" lang="ja-JP" altLang="en-US" sz="2800" b="1" dirty="0">
              <a:solidFill>
                <a:schemeClr val="tx1"/>
              </a:solidFill>
            </a:endParaRPr>
          </a:p>
        </p:txBody>
      </p:sp>
      <p:sp>
        <p:nvSpPr>
          <p:cNvPr id="34" name="吹き出し: 角を丸めた四角形 33">
            <a:extLst>
              <a:ext uri="{FF2B5EF4-FFF2-40B4-BE49-F238E27FC236}">
                <a16:creationId xmlns:a16="http://schemas.microsoft.com/office/drawing/2014/main" id="{CD79832D-2017-D0FE-588B-A27F32B39B15}"/>
              </a:ext>
            </a:extLst>
          </p:cNvPr>
          <p:cNvSpPr/>
          <p:nvPr/>
        </p:nvSpPr>
        <p:spPr>
          <a:xfrm>
            <a:off x="2706063" y="956905"/>
            <a:ext cx="2662891" cy="749380"/>
          </a:xfrm>
          <a:prstGeom prst="wedgeRoundRectCallout">
            <a:avLst>
              <a:gd name="adj1" fmla="val -69737"/>
              <a:gd name="adj2" fmla="val -14896"/>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不明確な指示</a:t>
            </a:r>
            <a:endParaRPr lang="en-US" altLang="ja-JP" sz="2800" b="1" dirty="0">
              <a:solidFill>
                <a:schemeClr val="tx1"/>
              </a:solidFill>
            </a:endParaRPr>
          </a:p>
        </p:txBody>
      </p:sp>
      <p:cxnSp>
        <p:nvCxnSpPr>
          <p:cNvPr id="36" name="直線矢印コネクタ 35">
            <a:extLst>
              <a:ext uri="{FF2B5EF4-FFF2-40B4-BE49-F238E27FC236}">
                <a16:creationId xmlns:a16="http://schemas.microsoft.com/office/drawing/2014/main" id="{DAD003E4-047D-EB0F-5ED7-BF7AC9C2319E}"/>
              </a:ext>
            </a:extLst>
          </p:cNvPr>
          <p:cNvCxnSpPr>
            <a:cxnSpLocks/>
          </p:cNvCxnSpPr>
          <p:nvPr/>
        </p:nvCxnSpPr>
        <p:spPr>
          <a:xfrm>
            <a:off x="5461233" y="1331595"/>
            <a:ext cx="22546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F6BF5D5-33E3-DA7C-F654-7852A4FBD07C}"/>
              </a:ext>
            </a:extLst>
          </p:cNvPr>
          <p:cNvCxnSpPr>
            <a:cxnSpLocks/>
            <a:stCxn id="27" idx="3"/>
          </p:cNvCxnSpPr>
          <p:nvPr/>
        </p:nvCxnSpPr>
        <p:spPr>
          <a:xfrm flipV="1">
            <a:off x="4377574" y="1331595"/>
            <a:ext cx="2460469" cy="42968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グラフィックス 45" descr="データベース 単色塗りつぶし">
            <a:extLst>
              <a:ext uri="{FF2B5EF4-FFF2-40B4-BE49-F238E27FC236}">
                <a16:creationId xmlns:a16="http://schemas.microsoft.com/office/drawing/2014/main" id="{7EB4FEA0-6392-3B25-133A-259ECC58F1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07580" y="399686"/>
            <a:ext cx="1842189" cy="1842189"/>
          </a:xfrm>
          <a:prstGeom prst="rect">
            <a:avLst/>
          </a:prstGeom>
        </p:spPr>
      </p:pic>
      <p:cxnSp>
        <p:nvCxnSpPr>
          <p:cNvPr id="48" name="直線矢印コネクタ 47">
            <a:extLst>
              <a:ext uri="{FF2B5EF4-FFF2-40B4-BE49-F238E27FC236}">
                <a16:creationId xmlns:a16="http://schemas.microsoft.com/office/drawing/2014/main" id="{59642EB7-4EDE-2A67-B7BF-1DE3DBF62EDF}"/>
              </a:ext>
            </a:extLst>
          </p:cNvPr>
          <p:cNvCxnSpPr>
            <a:cxnSpLocks/>
          </p:cNvCxnSpPr>
          <p:nvPr/>
        </p:nvCxnSpPr>
        <p:spPr>
          <a:xfrm>
            <a:off x="8343604" y="1979366"/>
            <a:ext cx="0" cy="170992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B3750DB8-EB36-4BDF-884E-CAFF0B1BC588}"/>
              </a:ext>
            </a:extLst>
          </p:cNvPr>
          <p:cNvCxnSpPr>
            <a:cxnSpLocks/>
          </p:cNvCxnSpPr>
          <p:nvPr/>
        </p:nvCxnSpPr>
        <p:spPr>
          <a:xfrm>
            <a:off x="8343604" y="4675062"/>
            <a:ext cx="0" cy="72120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吹き出し: 角を丸めた四角形 52">
            <a:extLst>
              <a:ext uri="{FF2B5EF4-FFF2-40B4-BE49-F238E27FC236}">
                <a16:creationId xmlns:a16="http://schemas.microsoft.com/office/drawing/2014/main" id="{F510E540-6D96-1AC6-F43C-8C569C8B89A3}"/>
              </a:ext>
            </a:extLst>
          </p:cNvPr>
          <p:cNvSpPr/>
          <p:nvPr/>
        </p:nvSpPr>
        <p:spPr>
          <a:xfrm>
            <a:off x="8196267" y="5434969"/>
            <a:ext cx="3503866" cy="749380"/>
          </a:xfrm>
          <a:prstGeom prst="wedgeRoundRectCallout">
            <a:avLst>
              <a:gd name="adj1" fmla="val -64697"/>
              <a:gd name="adj2" fmla="val -13776"/>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ユーザに適した指示</a:t>
            </a:r>
            <a:endParaRPr kumimoji="1" lang="en-US" altLang="ja-JP" sz="2800" b="1" dirty="0">
              <a:solidFill>
                <a:schemeClr val="tx1"/>
              </a:solidFill>
            </a:endParaRPr>
          </a:p>
        </p:txBody>
      </p:sp>
      <p:pic>
        <p:nvPicPr>
          <p:cNvPr id="60" name="Picture 10" descr="LlamaIndexを完全に理解するチュートリアル その１：処理の概念や流れを理解する基礎編（v0.7.9対応） | DevelopersIO">
            <a:extLst>
              <a:ext uri="{FF2B5EF4-FFF2-40B4-BE49-F238E27FC236}">
                <a16:creationId xmlns:a16="http://schemas.microsoft.com/office/drawing/2014/main" id="{F11CFFFC-F7DE-A408-D69D-5652666C4C6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481" t="23771" r="61733" b="27229"/>
          <a:stretch/>
        </p:blipFill>
        <p:spPr bwMode="auto">
          <a:xfrm>
            <a:off x="6802210" y="3802190"/>
            <a:ext cx="772086" cy="77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35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nodeType="withEffect">
                                  <p:stCondLst>
                                    <p:cond delay="0"/>
                                  </p:stCondLst>
                                  <p:childTnLst>
                                    <p:set>
                                      <p:cBhvr>
                                        <p:cTn id="55" dur="1" fill="hold">
                                          <p:stCondLst>
                                            <p:cond delay="0"/>
                                          </p:stCondLst>
                                        </p:cTn>
                                        <p:tgtEl>
                                          <p:spTgt spid="1034"/>
                                        </p:tgtEl>
                                        <p:attrNameLst>
                                          <p:attrName>style.visibility</p:attrName>
                                        </p:attrNameLst>
                                      </p:cBhvr>
                                      <p:to>
                                        <p:strVal val="visible"/>
                                      </p:to>
                                    </p:set>
                                    <p:animEffect transition="in" filter="fade">
                                      <p:cBhvr>
                                        <p:cTn id="56" dur="500"/>
                                        <p:tgtEl>
                                          <p:spTgt spid="1034"/>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500"/>
                                        <p:tgtEl>
                                          <p:spTgt spid="6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par>
                                <p:cTn id="71" presetID="10" presetClass="entr" presetSubtype="0" fill="hold" nodeType="withEffect">
                                  <p:stCondLst>
                                    <p:cond delay="0"/>
                                  </p:stCondLst>
                                  <p:childTnLst>
                                    <p:set>
                                      <p:cBhvr>
                                        <p:cTn id="72" dur="1" fill="hold">
                                          <p:stCondLst>
                                            <p:cond delay="0"/>
                                          </p:stCondLst>
                                        </p:cTn>
                                        <p:tgtEl>
                                          <p:spTgt spid="1032"/>
                                        </p:tgtEl>
                                        <p:attrNameLst>
                                          <p:attrName>style.visibility</p:attrName>
                                        </p:attrNameLst>
                                      </p:cBhvr>
                                      <p:to>
                                        <p:strVal val="visible"/>
                                      </p:to>
                                    </p:set>
                                    <p:animEffect transition="in" filter="fade">
                                      <p:cBhvr>
                                        <p:cTn id="73" dur="500"/>
                                        <p:tgtEl>
                                          <p:spTgt spid="1032"/>
                                        </p:tgtEl>
                                      </p:cBhvr>
                                    </p:animEffect>
                                  </p:childTnLst>
                                </p:cTn>
                              </p:par>
                              <p:par>
                                <p:cTn id="74" presetID="10" presetClass="entr" presetSubtype="0"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7" grpId="0" animBg="1"/>
      <p:bldP spid="25" grpId="0" animBg="1"/>
      <p:bldP spid="6" grpId="0" animBg="1"/>
      <p:bldP spid="8" grpId="0" animBg="1"/>
      <p:bldP spid="9" grpId="0" animBg="1"/>
      <p:bldP spid="12" grpId="0" animBg="1"/>
      <p:bldP spid="27" grpId="0" animBg="1"/>
      <p:bldP spid="29" grpId="0" animBg="1"/>
      <p:bldP spid="33" grpId="0" animBg="1"/>
      <p:bldP spid="34"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8E5C0-4617-0A4D-F394-2533F097A779}"/>
              </a:ext>
            </a:extLst>
          </p:cNvPr>
          <p:cNvSpPr>
            <a:spLocks noGrp="1"/>
          </p:cNvSpPr>
          <p:nvPr>
            <p:ph type="title"/>
          </p:nvPr>
        </p:nvSpPr>
        <p:spPr/>
        <p:txBody>
          <a:bodyPr/>
          <a:lstStyle/>
          <a:p>
            <a:r>
              <a:rPr kumimoji="1" lang="ja-JP" altLang="en-US" dirty="0"/>
              <a:t>プロトタイプ作成（マニュアル作成）</a:t>
            </a:r>
          </a:p>
        </p:txBody>
      </p:sp>
      <p:sp>
        <p:nvSpPr>
          <p:cNvPr id="3" name="コンテンツ プレースホルダー 2">
            <a:extLst>
              <a:ext uri="{FF2B5EF4-FFF2-40B4-BE49-F238E27FC236}">
                <a16:creationId xmlns:a16="http://schemas.microsoft.com/office/drawing/2014/main" id="{C5FA9F4F-F29C-321F-1BD3-6518FC825006}"/>
              </a:ext>
            </a:extLst>
          </p:cNvPr>
          <p:cNvSpPr>
            <a:spLocks noGrp="1"/>
          </p:cNvSpPr>
          <p:nvPr>
            <p:ph idx="1"/>
          </p:nvPr>
        </p:nvSpPr>
        <p:spPr>
          <a:xfrm>
            <a:off x="227583" y="1253331"/>
            <a:ext cx="11333939" cy="4910077"/>
          </a:xfrm>
        </p:spPr>
        <p:txBody>
          <a:bodyPr>
            <a:normAutofit/>
          </a:bodyPr>
          <a:lstStyle/>
          <a:p>
            <a:r>
              <a:rPr lang="ja-JP" altLang="en-US" dirty="0"/>
              <a:t>架空の宇宙船クルーのためのマニュアルを作成した．</a:t>
            </a:r>
            <a:endParaRPr lang="en-US" altLang="ja-JP" dirty="0"/>
          </a:p>
          <a:p>
            <a:r>
              <a:rPr lang="ja-JP" altLang="en-US" dirty="0"/>
              <a:t>このマニュアルには</a:t>
            </a:r>
            <a:r>
              <a:rPr lang="en-US" altLang="ja-JP" dirty="0"/>
              <a:t>43</a:t>
            </a:r>
            <a:r>
              <a:rPr lang="ja-JP" altLang="en-US" dirty="0"/>
              <a:t>個のタスクが含まれており，</a:t>
            </a:r>
            <a:br>
              <a:rPr lang="en-US" altLang="ja-JP" dirty="0"/>
            </a:br>
            <a:r>
              <a:rPr lang="en-US" altLang="ja-JP" dirty="0"/>
              <a:t>					</a:t>
            </a:r>
            <a:r>
              <a:rPr lang="ja-JP" altLang="en-US" dirty="0"/>
              <a:t>すべてのタスクは構造化されている．</a:t>
            </a:r>
            <a:endParaRPr lang="en-US" altLang="ja-JP" dirty="0"/>
          </a:p>
          <a:p>
            <a:endParaRPr lang="en-US" altLang="ja-JP" dirty="0"/>
          </a:p>
          <a:p>
            <a:pPr marL="514350" indent="-514350">
              <a:buFont typeface="+mj-lt"/>
              <a:buAutoNum type="arabicPeriod"/>
            </a:pPr>
            <a:r>
              <a:rPr lang="ja-JP" altLang="en-US" sz="3000" dirty="0"/>
              <a:t>タスク名　</a:t>
            </a:r>
            <a:r>
              <a:rPr lang="en-US" altLang="ja-JP" sz="3000" dirty="0"/>
              <a:t>(</a:t>
            </a:r>
            <a:r>
              <a:rPr lang="ja-JP" altLang="en-US" sz="3000" dirty="0"/>
              <a:t>例：エアフィルターの交換</a:t>
            </a:r>
            <a:r>
              <a:rPr lang="en-US" altLang="ja-JP" sz="3000" dirty="0"/>
              <a:t>)</a:t>
            </a:r>
          </a:p>
          <a:p>
            <a:pPr marL="514350" indent="-514350">
              <a:buFont typeface="+mj-lt"/>
              <a:buAutoNum type="arabicPeriod"/>
            </a:pPr>
            <a:r>
              <a:rPr lang="ja-JP" altLang="en-US" sz="3000" dirty="0"/>
              <a:t>タスク目的</a:t>
            </a:r>
            <a:r>
              <a:rPr lang="en-US" altLang="ja-JP" sz="3000" dirty="0"/>
              <a:t>(</a:t>
            </a:r>
            <a:r>
              <a:rPr lang="ja-JP" altLang="en-US" sz="3000" dirty="0"/>
              <a:t>例：船内の空気品質を維持する</a:t>
            </a:r>
            <a:r>
              <a:rPr lang="en-US" altLang="ja-JP" sz="3000" dirty="0"/>
              <a:t>)</a:t>
            </a:r>
          </a:p>
          <a:p>
            <a:pPr marL="514350" indent="-514350">
              <a:buFont typeface="+mj-lt"/>
              <a:buAutoNum type="arabicPeriod"/>
            </a:pPr>
            <a:r>
              <a:rPr lang="ja-JP" altLang="en-US" sz="3000" dirty="0"/>
              <a:t>手順１　　</a:t>
            </a:r>
            <a:r>
              <a:rPr lang="en-US" altLang="ja-JP" sz="3000" dirty="0"/>
              <a:t>(</a:t>
            </a:r>
            <a:r>
              <a:rPr lang="ja-JP" altLang="en-US" sz="3000" dirty="0"/>
              <a:t>例：交換が必要なフィルターを特定する</a:t>
            </a:r>
            <a:r>
              <a:rPr lang="en-US" altLang="ja-JP" sz="3000" dirty="0"/>
              <a:t>)</a:t>
            </a:r>
          </a:p>
          <a:p>
            <a:pPr marL="514350" indent="-514350">
              <a:buFont typeface="+mj-lt"/>
              <a:buAutoNum type="arabicPeriod"/>
            </a:pPr>
            <a:r>
              <a:rPr lang="ja-JP" altLang="en-US" sz="3000" dirty="0"/>
              <a:t>手順２　　</a:t>
            </a:r>
            <a:r>
              <a:rPr lang="en-US" altLang="ja-JP" sz="3000" dirty="0"/>
              <a:t>(</a:t>
            </a:r>
            <a:r>
              <a:rPr lang="ja-JP" altLang="en-US" sz="3000" dirty="0"/>
              <a:t>例：</a:t>
            </a:r>
            <a:r>
              <a:rPr lang="en-US" altLang="ja-JP" sz="3000" dirty="0"/>
              <a:t>T</a:t>
            </a:r>
            <a:r>
              <a:rPr lang="ja-JP" altLang="en-US" sz="3000" dirty="0"/>
              <a:t>型レンチと平行クリップを用いて交換する</a:t>
            </a:r>
            <a:r>
              <a:rPr lang="en-US" altLang="ja-JP" sz="3000" dirty="0"/>
              <a:t>)</a:t>
            </a:r>
          </a:p>
          <a:p>
            <a:pPr marL="514350" indent="-514350">
              <a:buFont typeface="+mj-lt"/>
              <a:buAutoNum type="arabicPeriod"/>
            </a:pPr>
            <a:r>
              <a:rPr lang="ja-JP" altLang="en-US" sz="3000" dirty="0"/>
              <a:t>手順３　　</a:t>
            </a:r>
            <a:r>
              <a:rPr lang="en-US" altLang="ja-JP" sz="3000" dirty="0"/>
              <a:t>(</a:t>
            </a:r>
            <a:r>
              <a:rPr lang="ja-JP" altLang="en-US" sz="3000" dirty="0"/>
              <a:t>例：空気品質を確認する</a:t>
            </a:r>
            <a:r>
              <a:rPr lang="en-US" altLang="ja-JP" sz="3000" dirty="0"/>
              <a:t>)</a:t>
            </a:r>
            <a:endParaRPr kumimoji="1" lang="ja-JP" altLang="en-US" sz="3000" dirty="0"/>
          </a:p>
        </p:txBody>
      </p:sp>
    </p:spTree>
    <p:extLst>
      <p:ext uri="{BB962C8B-B14F-4D97-AF65-F5344CB8AC3E}">
        <p14:creationId xmlns:p14="http://schemas.microsoft.com/office/powerpoint/2010/main" val="282514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DC7D4-8C16-D4D6-AE57-6063588848DD}"/>
              </a:ext>
            </a:extLst>
          </p:cNvPr>
          <p:cNvSpPr>
            <a:spLocks noGrp="1"/>
          </p:cNvSpPr>
          <p:nvPr>
            <p:ph type="title"/>
          </p:nvPr>
        </p:nvSpPr>
        <p:spPr/>
        <p:txBody>
          <a:bodyPr/>
          <a:lstStyle/>
          <a:p>
            <a:r>
              <a:rPr kumimoji="1" lang="ja-JP" altLang="en-US" dirty="0"/>
              <a:t>プロトタイプ作成（実際の動作例）</a:t>
            </a:r>
          </a:p>
        </p:txBody>
      </p:sp>
      <p:graphicFrame>
        <p:nvGraphicFramePr>
          <p:cNvPr id="4" name="表 3">
            <a:extLst>
              <a:ext uri="{FF2B5EF4-FFF2-40B4-BE49-F238E27FC236}">
                <a16:creationId xmlns:a16="http://schemas.microsoft.com/office/drawing/2014/main" id="{DF275CE9-C0AB-1FE6-D41E-9A7F38E71CAA}"/>
              </a:ext>
            </a:extLst>
          </p:cNvPr>
          <p:cNvGraphicFramePr>
            <a:graphicFrameLocks noGrp="1"/>
          </p:cNvGraphicFramePr>
          <p:nvPr>
            <p:extLst>
              <p:ext uri="{D42A27DB-BD31-4B8C-83A1-F6EECF244321}">
                <p14:modId xmlns:p14="http://schemas.microsoft.com/office/powerpoint/2010/main" val="1136527818"/>
              </p:ext>
            </p:extLst>
          </p:nvPr>
        </p:nvGraphicFramePr>
        <p:xfrm>
          <a:off x="597074" y="982240"/>
          <a:ext cx="10997852" cy="5653451"/>
        </p:xfrm>
        <a:graphic>
          <a:graphicData uri="http://schemas.openxmlformats.org/drawingml/2006/table">
            <a:tbl>
              <a:tblPr firstRow="1" bandRow="1">
                <a:tableStyleId>{5C22544A-7EE6-4342-B048-85BDC9FD1C3A}</a:tableStyleId>
              </a:tblPr>
              <a:tblGrid>
                <a:gridCol w="1088865">
                  <a:extLst>
                    <a:ext uri="{9D8B030D-6E8A-4147-A177-3AD203B41FA5}">
                      <a16:colId xmlns:a16="http://schemas.microsoft.com/office/drawing/2014/main" val="2696749597"/>
                    </a:ext>
                  </a:extLst>
                </a:gridCol>
                <a:gridCol w="9908987">
                  <a:extLst>
                    <a:ext uri="{9D8B030D-6E8A-4147-A177-3AD203B41FA5}">
                      <a16:colId xmlns:a16="http://schemas.microsoft.com/office/drawing/2014/main" val="590878502"/>
                    </a:ext>
                  </a:extLst>
                </a:gridCol>
              </a:tblGrid>
              <a:tr h="379002">
                <a:tc>
                  <a:txBody>
                    <a:bodyPr/>
                    <a:lstStyle/>
                    <a:p>
                      <a:pPr algn="ctr"/>
                      <a:endParaRPr kumimoji="1" lang="ja-JP" altLang="en-US" dirty="0"/>
                    </a:p>
                  </a:txBody>
                  <a:tcPr/>
                </a:tc>
                <a:tc>
                  <a:txBody>
                    <a:bodyPr/>
                    <a:lstStyle/>
                    <a:p>
                      <a:pPr algn="ctr"/>
                      <a:r>
                        <a:rPr kumimoji="1" lang="ja-JP" altLang="en-US" dirty="0"/>
                        <a:t>内容</a:t>
                      </a:r>
                    </a:p>
                  </a:txBody>
                  <a:tcPr/>
                </a:tc>
                <a:extLst>
                  <a:ext uri="{0D108BD9-81ED-4DB2-BD59-A6C34878D82A}">
                    <a16:rowId xmlns:a16="http://schemas.microsoft.com/office/drawing/2014/main" val="3716878348"/>
                  </a:ext>
                </a:extLst>
              </a:tr>
              <a:tr h="536920">
                <a:tc>
                  <a:txBody>
                    <a:bodyPr/>
                    <a:lstStyle/>
                    <a:p>
                      <a:pPr algn="ctr"/>
                      <a:r>
                        <a:rPr lang="en-US" altLang="ja-JP" sz="2800" b="1" dirty="0"/>
                        <a:t>S</a:t>
                      </a:r>
                    </a:p>
                  </a:txBody>
                  <a:tcPr anchor="ctr"/>
                </a:tc>
                <a:tc>
                  <a:txBody>
                    <a:bodyPr/>
                    <a:lstStyle/>
                    <a:p>
                      <a:r>
                        <a:rPr lang="ja-JP" altLang="en-US" sz="2800" b="1" dirty="0"/>
                        <a:t>指示を教えてください．</a:t>
                      </a:r>
                      <a:endParaRPr kumimoji="1" lang="ja-JP" altLang="en-US" sz="2800" b="1" dirty="0"/>
                    </a:p>
                  </a:txBody>
                  <a:tcPr/>
                </a:tc>
                <a:extLst>
                  <a:ext uri="{0D108BD9-81ED-4DB2-BD59-A6C34878D82A}">
                    <a16:rowId xmlns:a16="http://schemas.microsoft.com/office/drawing/2014/main" val="4078888096"/>
                  </a:ext>
                </a:extLst>
              </a:tr>
              <a:tr h="536920">
                <a:tc>
                  <a:txBody>
                    <a:bodyPr/>
                    <a:lstStyle/>
                    <a:p>
                      <a:pPr algn="ctr"/>
                      <a:r>
                        <a:rPr kumimoji="1" lang="en-US" altLang="ja-JP" sz="2800" b="1" dirty="0"/>
                        <a:t>U</a:t>
                      </a:r>
                      <a:endParaRPr kumimoji="1" lang="ja-JP" altLang="en-US" sz="2800" b="1" dirty="0"/>
                    </a:p>
                  </a:txBody>
                  <a:tcPr anchor="ctr">
                    <a:solidFill>
                      <a:schemeClr val="accent6">
                        <a:lumMod val="20000"/>
                        <a:lumOff val="80000"/>
                      </a:schemeClr>
                    </a:solidFill>
                  </a:tcPr>
                </a:tc>
                <a:tc>
                  <a:txBody>
                    <a:bodyPr/>
                    <a:lstStyle/>
                    <a:p>
                      <a:endParaRPr kumimoji="1" lang="ja-JP" altLang="en-US" sz="2800" b="1" dirty="0"/>
                    </a:p>
                  </a:txBody>
                  <a:tcPr>
                    <a:solidFill>
                      <a:schemeClr val="accent6">
                        <a:lumMod val="20000"/>
                        <a:lumOff val="80000"/>
                      </a:schemeClr>
                    </a:solidFill>
                  </a:tcPr>
                </a:tc>
                <a:extLst>
                  <a:ext uri="{0D108BD9-81ED-4DB2-BD59-A6C34878D82A}">
                    <a16:rowId xmlns:a16="http://schemas.microsoft.com/office/drawing/2014/main" val="1573192341"/>
                  </a:ext>
                </a:extLst>
              </a:tr>
              <a:tr h="536920">
                <a:tc>
                  <a:txBody>
                    <a:bodyPr/>
                    <a:lstStyle/>
                    <a:p>
                      <a:pPr algn="ctr"/>
                      <a:r>
                        <a:rPr kumimoji="1" lang="en-US" altLang="ja-JP" sz="2800" b="1" dirty="0"/>
                        <a:t>S</a:t>
                      </a:r>
                      <a:endParaRPr kumimoji="1" lang="ja-JP" altLang="en-US" sz="2800" b="1" dirty="0"/>
                    </a:p>
                  </a:txBody>
                  <a:tcPr anchor="ct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sz="2800" b="1" dirty="0"/>
                    </a:p>
                  </a:txBody>
                  <a:tcPr/>
                </a:tc>
                <a:extLst>
                  <a:ext uri="{0D108BD9-81ED-4DB2-BD59-A6C34878D82A}">
                    <a16:rowId xmlns:a16="http://schemas.microsoft.com/office/drawing/2014/main" val="3593834832"/>
                  </a:ext>
                </a:extLst>
              </a:tr>
              <a:tr h="536920">
                <a:tc>
                  <a:txBody>
                    <a:bodyPr/>
                    <a:lstStyle/>
                    <a:p>
                      <a:pPr algn="ctr"/>
                      <a:r>
                        <a:rPr kumimoji="1" lang="en-US" altLang="ja-JP" sz="2800" b="1" dirty="0"/>
                        <a:t>U</a:t>
                      </a:r>
                      <a:endParaRPr kumimoji="1" lang="ja-JP" altLang="en-US" sz="2800" b="1" dirty="0"/>
                    </a:p>
                  </a:txBody>
                  <a:tcPr anchor="ctr">
                    <a:solidFill>
                      <a:schemeClr val="accent6">
                        <a:lumMod val="20000"/>
                        <a:lumOff val="80000"/>
                      </a:schemeClr>
                    </a:solidFill>
                  </a:tcPr>
                </a:tc>
                <a:tc>
                  <a:txBody>
                    <a:bodyPr/>
                    <a:lstStyle/>
                    <a:p>
                      <a:endParaRPr kumimoji="1" lang="ja-JP" altLang="en-US" sz="2800" b="1" dirty="0"/>
                    </a:p>
                  </a:txBody>
                  <a:tcPr>
                    <a:solidFill>
                      <a:schemeClr val="accent6">
                        <a:lumMod val="20000"/>
                        <a:lumOff val="80000"/>
                      </a:schemeClr>
                    </a:solidFill>
                  </a:tcPr>
                </a:tc>
                <a:extLst>
                  <a:ext uri="{0D108BD9-81ED-4DB2-BD59-A6C34878D82A}">
                    <a16:rowId xmlns:a16="http://schemas.microsoft.com/office/drawing/2014/main" val="3834504026"/>
                  </a:ext>
                </a:extLst>
              </a:tr>
              <a:tr h="536920">
                <a:tc>
                  <a:txBody>
                    <a:bodyPr/>
                    <a:lstStyle/>
                    <a:p>
                      <a:pPr algn="ctr"/>
                      <a:r>
                        <a:rPr kumimoji="1" lang="en-US" altLang="ja-JP" sz="2800" b="1" dirty="0"/>
                        <a:t>S</a:t>
                      </a:r>
                      <a:endParaRPr kumimoji="1" lang="ja-JP" altLang="en-US" sz="2800" b="1" dirty="0"/>
                    </a:p>
                  </a:txBody>
                  <a:tcPr anchor="ct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sz="2800" b="1" dirty="0"/>
                    </a:p>
                  </a:txBody>
                  <a:tcPr/>
                </a:tc>
                <a:extLst>
                  <a:ext uri="{0D108BD9-81ED-4DB2-BD59-A6C34878D82A}">
                    <a16:rowId xmlns:a16="http://schemas.microsoft.com/office/drawing/2014/main" val="1636045525"/>
                  </a:ext>
                </a:extLst>
              </a:tr>
              <a:tr h="536920">
                <a:tc>
                  <a:txBody>
                    <a:bodyPr/>
                    <a:lstStyle/>
                    <a:p>
                      <a:pPr algn="ctr"/>
                      <a:r>
                        <a:rPr kumimoji="1" lang="en-US" altLang="ja-JP" sz="2800" b="1" dirty="0"/>
                        <a:t>U</a:t>
                      </a:r>
                      <a:endParaRPr kumimoji="1" lang="ja-JP" altLang="en-US" sz="2800" b="1" dirty="0"/>
                    </a:p>
                  </a:txBody>
                  <a:tcPr anchor="ctr">
                    <a:solidFill>
                      <a:schemeClr val="accent6">
                        <a:lumMod val="20000"/>
                        <a:lumOff val="80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sz="2800" b="1" dirty="0"/>
                    </a:p>
                  </a:txBody>
                  <a:tcPr>
                    <a:solidFill>
                      <a:schemeClr val="accent6">
                        <a:lumMod val="20000"/>
                        <a:lumOff val="80000"/>
                      </a:schemeClr>
                    </a:solidFill>
                  </a:tcPr>
                </a:tc>
                <a:extLst>
                  <a:ext uri="{0D108BD9-81ED-4DB2-BD59-A6C34878D82A}">
                    <a16:rowId xmlns:a16="http://schemas.microsoft.com/office/drawing/2014/main" val="873147774"/>
                  </a:ext>
                </a:extLst>
              </a:tr>
              <a:tr h="536920">
                <a:tc>
                  <a:txBody>
                    <a:bodyPr/>
                    <a:lstStyle/>
                    <a:p>
                      <a:pPr algn="ctr"/>
                      <a:r>
                        <a:rPr kumimoji="1" lang="en-US" altLang="ja-JP" sz="2800" b="1" dirty="0"/>
                        <a:t>S</a:t>
                      </a:r>
                      <a:endParaRPr kumimoji="1" lang="ja-JP" altLang="en-US" sz="2800" b="1" dirty="0"/>
                    </a:p>
                  </a:txBody>
                  <a:tcPr anchor="ct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sz="2800" b="1" dirty="0"/>
                    </a:p>
                  </a:txBody>
                  <a:tcPr/>
                </a:tc>
                <a:extLst>
                  <a:ext uri="{0D108BD9-81ED-4DB2-BD59-A6C34878D82A}">
                    <a16:rowId xmlns:a16="http://schemas.microsoft.com/office/drawing/2014/main" val="3496245426"/>
                  </a:ext>
                </a:extLst>
              </a:tr>
              <a:tr h="536920">
                <a:tc>
                  <a:txBody>
                    <a:bodyPr/>
                    <a:lstStyle/>
                    <a:p>
                      <a:pPr algn="ctr"/>
                      <a:r>
                        <a:rPr kumimoji="1" lang="en-US" altLang="ja-JP" sz="2800" b="1" dirty="0"/>
                        <a:t>U</a:t>
                      </a:r>
                      <a:endParaRPr kumimoji="1" lang="ja-JP" altLang="en-US" sz="2800" b="1" dirty="0"/>
                    </a:p>
                  </a:txBody>
                  <a:tcPr anchor="ctr">
                    <a:solidFill>
                      <a:schemeClr val="accent6">
                        <a:lumMod val="20000"/>
                        <a:lumOff val="80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ja-JP" sz="2800" b="1" dirty="0"/>
                    </a:p>
                  </a:txBody>
                  <a:tcPr>
                    <a:solidFill>
                      <a:schemeClr val="accent6">
                        <a:lumMod val="20000"/>
                        <a:lumOff val="80000"/>
                      </a:schemeClr>
                    </a:solidFill>
                  </a:tcPr>
                </a:tc>
                <a:extLst>
                  <a:ext uri="{0D108BD9-81ED-4DB2-BD59-A6C34878D82A}">
                    <a16:rowId xmlns:a16="http://schemas.microsoft.com/office/drawing/2014/main" val="3117026206"/>
                  </a:ext>
                </a:extLst>
              </a:tr>
              <a:tr h="979089">
                <a:tc>
                  <a:txBody>
                    <a:bodyPr/>
                    <a:lstStyle/>
                    <a:p>
                      <a:pPr algn="ctr"/>
                      <a:r>
                        <a:rPr kumimoji="1" lang="en-US" altLang="ja-JP" sz="2800" b="1" dirty="0"/>
                        <a:t>S</a:t>
                      </a:r>
                    </a:p>
                    <a:p>
                      <a:pPr algn="ctr"/>
                      <a:r>
                        <a:rPr kumimoji="1" lang="en-US" altLang="ja-JP" sz="2800" b="1" dirty="0"/>
                        <a:t>S</a:t>
                      </a:r>
                      <a:endParaRPr kumimoji="1" lang="ja-JP" altLang="en-US" sz="2800" b="1" dirty="0"/>
                    </a:p>
                  </a:txBody>
                  <a:tcPr anchor="ctr"/>
                </a:tc>
                <a:tc>
                  <a:txBody>
                    <a:bodyPr/>
                    <a:lstStyle/>
                    <a:p>
                      <a:endParaRPr kumimoji="1" lang="ja-JP" altLang="en-US" sz="2800" b="1" dirty="0"/>
                    </a:p>
                  </a:txBody>
                  <a:tcPr/>
                </a:tc>
                <a:extLst>
                  <a:ext uri="{0D108BD9-81ED-4DB2-BD59-A6C34878D82A}">
                    <a16:rowId xmlns:a16="http://schemas.microsoft.com/office/drawing/2014/main" val="1382104549"/>
                  </a:ext>
                </a:extLst>
              </a:tr>
            </a:tbl>
          </a:graphicData>
        </a:graphic>
      </p:graphicFrame>
      <p:sp>
        <p:nvSpPr>
          <p:cNvPr id="3" name="テキスト ボックス 2">
            <a:extLst>
              <a:ext uri="{FF2B5EF4-FFF2-40B4-BE49-F238E27FC236}">
                <a16:creationId xmlns:a16="http://schemas.microsoft.com/office/drawing/2014/main" id="{125252BF-9175-717A-9CCB-90BF29FBA226}"/>
              </a:ext>
            </a:extLst>
          </p:cNvPr>
          <p:cNvSpPr txBox="1"/>
          <p:nvPr/>
        </p:nvSpPr>
        <p:spPr>
          <a:xfrm>
            <a:off x="1696915" y="1904331"/>
            <a:ext cx="6427177" cy="523220"/>
          </a:xfrm>
          <a:prstGeom prst="rect">
            <a:avLst/>
          </a:prstGeom>
          <a:noFill/>
        </p:spPr>
        <p:txBody>
          <a:bodyPr wrap="square" rtlCol="0">
            <a:spAutoFit/>
          </a:bodyPr>
          <a:lstStyle/>
          <a:p>
            <a:r>
              <a:rPr lang="ja-JP" altLang="en-US" sz="2800" b="1" dirty="0"/>
              <a:t>あの道具を持って来いって</a:t>
            </a:r>
            <a:endParaRPr kumimoji="1" lang="ja-JP" altLang="en-US" sz="2800" b="1" dirty="0"/>
          </a:p>
        </p:txBody>
      </p:sp>
      <p:sp>
        <p:nvSpPr>
          <p:cNvPr id="5" name="テキスト ボックス 4">
            <a:extLst>
              <a:ext uri="{FF2B5EF4-FFF2-40B4-BE49-F238E27FC236}">
                <a16:creationId xmlns:a16="http://schemas.microsoft.com/office/drawing/2014/main" id="{6B28CB4B-4CB0-D261-6BFE-CF0D55504161}"/>
              </a:ext>
            </a:extLst>
          </p:cNvPr>
          <p:cNvSpPr txBox="1"/>
          <p:nvPr/>
        </p:nvSpPr>
        <p:spPr>
          <a:xfrm>
            <a:off x="1696915" y="2474893"/>
            <a:ext cx="7121770" cy="523220"/>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2800" b="1" dirty="0"/>
              <a:t>その指示が出た状況を教えてください</a:t>
            </a:r>
            <a:endParaRPr lang="en-US" altLang="ja-JP" sz="2800" b="1" dirty="0"/>
          </a:p>
        </p:txBody>
      </p:sp>
      <p:sp>
        <p:nvSpPr>
          <p:cNvPr id="6" name="テキスト ボックス 5">
            <a:extLst>
              <a:ext uri="{FF2B5EF4-FFF2-40B4-BE49-F238E27FC236}">
                <a16:creationId xmlns:a16="http://schemas.microsoft.com/office/drawing/2014/main" id="{A61F0D6D-AF4D-D6D8-EAE2-5C44277DADA8}"/>
              </a:ext>
            </a:extLst>
          </p:cNvPr>
          <p:cNvSpPr txBox="1"/>
          <p:nvPr/>
        </p:nvSpPr>
        <p:spPr>
          <a:xfrm>
            <a:off x="1696915" y="2998113"/>
            <a:ext cx="7121770" cy="523220"/>
          </a:xfrm>
          <a:prstGeom prst="rect">
            <a:avLst/>
          </a:prstGeom>
          <a:noFill/>
        </p:spPr>
        <p:txBody>
          <a:bodyPr wrap="square" rtlCol="0">
            <a:spAutoFit/>
          </a:bodyPr>
          <a:lstStyle/>
          <a:p>
            <a:r>
              <a:rPr lang="ja-JP" altLang="en-US" sz="2800" b="1" dirty="0"/>
              <a:t>エアフィルターを点検してました</a:t>
            </a:r>
            <a:endParaRPr kumimoji="1" lang="ja-JP" altLang="en-US" sz="2800" b="1" dirty="0"/>
          </a:p>
        </p:txBody>
      </p:sp>
      <p:sp>
        <p:nvSpPr>
          <p:cNvPr id="7" name="テキスト ボックス 6">
            <a:extLst>
              <a:ext uri="{FF2B5EF4-FFF2-40B4-BE49-F238E27FC236}">
                <a16:creationId xmlns:a16="http://schemas.microsoft.com/office/drawing/2014/main" id="{EA9BECBB-4067-90B7-381E-1F7D1E3A3F3F}"/>
              </a:ext>
            </a:extLst>
          </p:cNvPr>
          <p:cNvSpPr txBox="1"/>
          <p:nvPr/>
        </p:nvSpPr>
        <p:spPr>
          <a:xfrm>
            <a:off x="1696915" y="3521333"/>
            <a:ext cx="7121770" cy="523220"/>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2800" b="1" dirty="0"/>
              <a:t>指示を出した人の目的は分かりますか？</a:t>
            </a:r>
            <a:endParaRPr lang="en-US" altLang="ja-JP" sz="2800" b="1" dirty="0"/>
          </a:p>
        </p:txBody>
      </p:sp>
      <p:sp>
        <p:nvSpPr>
          <p:cNvPr id="8" name="テキスト ボックス 7">
            <a:extLst>
              <a:ext uri="{FF2B5EF4-FFF2-40B4-BE49-F238E27FC236}">
                <a16:creationId xmlns:a16="http://schemas.microsoft.com/office/drawing/2014/main" id="{3FF29056-3556-08A6-DA2B-0077B4D73319}"/>
              </a:ext>
            </a:extLst>
          </p:cNvPr>
          <p:cNvSpPr txBox="1"/>
          <p:nvPr/>
        </p:nvSpPr>
        <p:spPr>
          <a:xfrm>
            <a:off x="1696915" y="4065159"/>
            <a:ext cx="9046269" cy="523220"/>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2800" b="1" dirty="0"/>
              <a:t>たぶんエアフィルターを交換したいんだと思います</a:t>
            </a:r>
            <a:endParaRPr lang="en-US" altLang="ja-JP" sz="2800" b="1" dirty="0"/>
          </a:p>
        </p:txBody>
      </p:sp>
      <p:sp>
        <p:nvSpPr>
          <p:cNvPr id="9" name="テキスト ボックス 8">
            <a:extLst>
              <a:ext uri="{FF2B5EF4-FFF2-40B4-BE49-F238E27FC236}">
                <a16:creationId xmlns:a16="http://schemas.microsoft.com/office/drawing/2014/main" id="{2E7BA98C-8345-582F-341A-276EDA1F6CF0}"/>
              </a:ext>
            </a:extLst>
          </p:cNvPr>
          <p:cNvSpPr txBox="1"/>
          <p:nvPr/>
        </p:nvSpPr>
        <p:spPr>
          <a:xfrm>
            <a:off x="1696915" y="4593372"/>
            <a:ext cx="9046269" cy="523220"/>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2800" b="1" dirty="0"/>
              <a:t>指示を出した人の意図は分かりますか？</a:t>
            </a:r>
            <a:endParaRPr lang="en-US" altLang="ja-JP" sz="2800" b="1" dirty="0"/>
          </a:p>
        </p:txBody>
      </p:sp>
      <p:sp>
        <p:nvSpPr>
          <p:cNvPr id="10" name="テキスト ボックス 9">
            <a:extLst>
              <a:ext uri="{FF2B5EF4-FFF2-40B4-BE49-F238E27FC236}">
                <a16:creationId xmlns:a16="http://schemas.microsoft.com/office/drawing/2014/main" id="{F4F4C5DF-2861-D2B7-B636-D9B14815BD8B}"/>
              </a:ext>
            </a:extLst>
          </p:cNvPr>
          <p:cNvSpPr txBox="1"/>
          <p:nvPr/>
        </p:nvSpPr>
        <p:spPr>
          <a:xfrm>
            <a:off x="1696915" y="5121585"/>
            <a:ext cx="9046269" cy="523220"/>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ja-JP" altLang="en-US" sz="2800" b="1" dirty="0"/>
              <a:t>分かりません</a:t>
            </a:r>
            <a:endParaRPr lang="en-US" altLang="ja-JP" sz="2800" b="1" dirty="0"/>
          </a:p>
        </p:txBody>
      </p:sp>
      <p:sp>
        <p:nvSpPr>
          <p:cNvPr id="11" name="テキスト ボックス 10">
            <a:extLst>
              <a:ext uri="{FF2B5EF4-FFF2-40B4-BE49-F238E27FC236}">
                <a16:creationId xmlns:a16="http://schemas.microsoft.com/office/drawing/2014/main" id="{D6140816-9318-8652-C072-F9115348DCAE}"/>
              </a:ext>
            </a:extLst>
          </p:cNvPr>
          <p:cNvSpPr txBox="1"/>
          <p:nvPr/>
        </p:nvSpPr>
        <p:spPr>
          <a:xfrm>
            <a:off x="1696915" y="5710459"/>
            <a:ext cx="9984918" cy="523220"/>
          </a:xfrm>
          <a:prstGeom prst="rect">
            <a:avLst/>
          </a:prstGeom>
          <a:noFill/>
        </p:spPr>
        <p:txBody>
          <a:bodyPr wrap="square" rtlCol="0">
            <a:spAutoFit/>
          </a:bodyPr>
          <a:lstStyle/>
          <a:p>
            <a:r>
              <a:rPr lang="ja-JP" altLang="en-US" sz="2800" b="1" dirty="0"/>
              <a:t>新しい指示を考えているので，お待ちください．（検索中）</a:t>
            </a:r>
            <a:endParaRPr lang="en-US" altLang="ja-JP" sz="2800" b="1" dirty="0"/>
          </a:p>
        </p:txBody>
      </p:sp>
      <p:sp>
        <p:nvSpPr>
          <p:cNvPr id="12" name="吹き出し: 角を丸めた四角形 11">
            <a:extLst>
              <a:ext uri="{FF2B5EF4-FFF2-40B4-BE49-F238E27FC236}">
                <a16:creationId xmlns:a16="http://schemas.microsoft.com/office/drawing/2014/main" id="{BAEAD873-00AE-A471-C13F-0C946349181A}"/>
              </a:ext>
            </a:extLst>
          </p:cNvPr>
          <p:cNvSpPr/>
          <p:nvPr/>
        </p:nvSpPr>
        <p:spPr>
          <a:xfrm>
            <a:off x="7239401" y="1074419"/>
            <a:ext cx="2620108" cy="931985"/>
          </a:xfrm>
          <a:prstGeom prst="wedgeRoundRectCallout">
            <a:avLst>
              <a:gd name="adj1" fmla="val -88953"/>
              <a:gd name="adj2" fmla="val 6533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上司の指示</a:t>
            </a:r>
          </a:p>
        </p:txBody>
      </p:sp>
      <p:sp>
        <p:nvSpPr>
          <p:cNvPr id="14" name="テキスト ボックス 13">
            <a:extLst>
              <a:ext uri="{FF2B5EF4-FFF2-40B4-BE49-F238E27FC236}">
                <a16:creationId xmlns:a16="http://schemas.microsoft.com/office/drawing/2014/main" id="{0FFBF64E-E92B-3DD2-EE87-6F0B7ED438D1}"/>
              </a:ext>
            </a:extLst>
          </p:cNvPr>
          <p:cNvSpPr txBox="1"/>
          <p:nvPr/>
        </p:nvSpPr>
        <p:spPr>
          <a:xfrm>
            <a:off x="1696915" y="6145298"/>
            <a:ext cx="9984918" cy="523220"/>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ja-JP" sz="2800" b="1" u="sng" dirty="0"/>
              <a:t>T</a:t>
            </a:r>
            <a:r>
              <a:rPr lang="ja-JP" altLang="en-US" sz="2800" b="1" u="sng" dirty="0"/>
              <a:t>型レンチと平行クリップ</a:t>
            </a:r>
            <a:r>
              <a:rPr lang="ja-JP" altLang="en-US" sz="2800" b="1" dirty="0"/>
              <a:t>を持って行ってください．</a:t>
            </a:r>
            <a:endParaRPr kumimoji="1" lang="ja-JP" altLang="en-US" sz="2800" b="1" dirty="0"/>
          </a:p>
        </p:txBody>
      </p:sp>
      <p:sp>
        <p:nvSpPr>
          <p:cNvPr id="15" name="吹き出し: 角を丸めた四角形 14">
            <a:extLst>
              <a:ext uri="{FF2B5EF4-FFF2-40B4-BE49-F238E27FC236}">
                <a16:creationId xmlns:a16="http://schemas.microsoft.com/office/drawing/2014/main" id="{F4033B3C-4254-CD4C-DA6F-F7809CA35353}"/>
              </a:ext>
            </a:extLst>
          </p:cNvPr>
          <p:cNvSpPr/>
          <p:nvPr/>
        </p:nvSpPr>
        <p:spPr>
          <a:xfrm>
            <a:off x="7455877" y="3586988"/>
            <a:ext cx="3637486" cy="1140978"/>
          </a:xfrm>
          <a:prstGeom prst="wedgeRoundRectCallout">
            <a:avLst>
              <a:gd name="adj1" fmla="val 30793"/>
              <a:gd name="adj2" fmla="val 13501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dirty="0"/>
              <a:t>対話データ</a:t>
            </a:r>
            <a:endParaRPr lang="en-US" altLang="ja-JP" sz="3200" b="1" dirty="0"/>
          </a:p>
          <a:p>
            <a:pPr algn="ctr"/>
            <a:r>
              <a:rPr kumimoji="1" lang="ja-JP" altLang="en-US" sz="3200" b="1" dirty="0"/>
              <a:t>からタスクを検索</a:t>
            </a:r>
          </a:p>
        </p:txBody>
      </p:sp>
      <p:sp>
        <p:nvSpPr>
          <p:cNvPr id="16" name="吹き出し: 角を丸めた四角形 15">
            <a:extLst>
              <a:ext uri="{FF2B5EF4-FFF2-40B4-BE49-F238E27FC236}">
                <a16:creationId xmlns:a16="http://schemas.microsoft.com/office/drawing/2014/main" id="{7C0DCBDD-C10F-789A-C681-97DBEBBA2D63}"/>
              </a:ext>
            </a:extLst>
          </p:cNvPr>
          <p:cNvSpPr/>
          <p:nvPr/>
        </p:nvSpPr>
        <p:spPr>
          <a:xfrm>
            <a:off x="1847898" y="3611388"/>
            <a:ext cx="3637486" cy="931985"/>
          </a:xfrm>
          <a:prstGeom prst="wedgeRoundRectCallout">
            <a:avLst>
              <a:gd name="adj1" fmla="val 46505"/>
              <a:gd name="adj2" fmla="val 22382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新しい指示</a:t>
            </a:r>
          </a:p>
        </p:txBody>
      </p:sp>
    </p:spTree>
    <p:extLst>
      <p:ext uri="{BB962C8B-B14F-4D97-AF65-F5344CB8AC3E}">
        <p14:creationId xmlns:p14="http://schemas.microsoft.com/office/powerpoint/2010/main" val="192717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9" grpId="0"/>
      <p:bldP spid="10" grpId="0"/>
      <p:bldP spid="11" grpId="0"/>
      <p:bldP spid="12"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DC7D4-8C16-D4D6-AE57-6063588848DD}"/>
              </a:ext>
            </a:extLst>
          </p:cNvPr>
          <p:cNvSpPr>
            <a:spLocks noGrp="1"/>
          </p:cNvSpPr>
          <p:nvPr>
            <p:ph type="title"/>
          </p:nvPr>
        </p:nvSpPr>
        <p:spPr/>
        <p:txBody>
          <a:bodyPr/>
          <a:lstStyle/>
          <a:p>
            <a:r>
              <a:rPr kumimoji="1" lang="ja-JP" altLang="en-US" dirty="0"/>
              <a:t>プロトタイプの結果</a:t>
            </a:r>
          </a:p>
        </p:txBody>
      </p:sp>
      <p:pic>
        <p:nvPicPr>
          <p:cNvPr id="3" name="図 2">
            <a:extLst>
              <a:ext uri="{FF2B5EF4-FFF2-40B4-BE49-F238E27FC236}">
                <a16:creationId xmlns:a16="http://schemas.microsoft.com/office/drawing/2014/main" id="{0A259A06-7078-5F05-F826-70FD51B97430}"/>
              </a:ext>
            </a:extLst>
          </p:cNvPr>
          <p:cNvPicPr>
            <a:picLocks noChangeAspect="1"/>
          </p:cNvPicPr>
          <p:nvPr/>
        </p:nvPicPr>
        <p:blipFill rotWithShape="1">
          <a:blip r:embed="rId2"/>
          <a:srcRect l="2164" t="2568" r="4510" b="2311"/>
          <a:stretch/>
        </p:blipFill>
        <p:spPr>
          <a:xfrm>
            <a:off x="95699" y="1143001"/>
            <a:ext cx="5689640" cy="3261946"/>
          </a:xfrm>
          <a:prstGeom prst="rect">
            <a:avLst/>
          </a:prstGeom>
          <a:ln>
            <a:solidFill>
              <a:schemeClr val="tx1"/>
            </a:solidFill>
          </a:ln>
        </p:spPr>
      </p:pic>
      <p:pic>
        <p:nvPicPr>
          <p:cNvPr id="5" name="図 4">
            <a:extLst>
              <a:ext uri="{FF2B5EF4-FFF2-40B4-BE49-F238E27FC236}">
                <a16:creationId xmlns:a16="http://schemas.microsoft.com/office/drawing/2014/main" id="{1AF42EE8-FABB-25E9-BBD9-E9FC4B81B5C8}"/>
              </a:ext>
            </a:extLst>
          </p:cNvPr>
          <p:cNvPicPr>
            <a:picLocks noChangeAspect="1"/>
          </p:cNvPicPr>
          <p:nvPr/>
        </p:nvPicPr>
        <p:blipFill rotWithShape="1">
          <a:blip r:embed="rId3"/>
          <a:srcRect r="6674" b="13084"/>
          <a:stretch/>
        </p:blipFill>
        <p:spPr>
          <a:xfrm>
            <a:off x="5869587" y="1142999"/>
            <a:ext cx="6226714" cy="3261945"/>
          </a:xfrm>
          <a:prstGeom prst="rect">
            <a:avLst/>
          </a:prstGeom>
          <a:ln>
            <a:solidFill>
              <a:schemeClr val="tx1"/>
            </a:solidFill>
          </a:ln>
        </p:spPr>
      </p:pic>
      <p:cxnSp>
        <p:nvCxnSpPr>
          <p:cNvPr id="10" name="直線コネクタ 9">
            <a:extLst>
              <a:ext uri="{FF2B5EF4-FFF2-40B4-BE49-F238E27FC236}">
                <a16:creationId xmlns:a16="http://schemas.microsoft.com/office/drawing/2014/main" id="{BA8DE65B-0D44-E798-450E-EE2710428878}"/>
              </a:ext>
            </a:extLst>
          </p:cNvPr>
          <p:cNvCxnSpPr/>
          <p:nvPr/>
        </p:nvCxnSpPr>
        <p:spPr>
          <a:xfrm>
            <a:off x="7535008" y="3991708"/>
            <a:ext cx="42730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6248402C-2233-C1B6-DC07-F7DAB1C98AF1}"/>
              </a:ext>
            </a:extLst>
          </p:cNvPr>
          <p:cNvSpPr/>
          <p:nvPr/>
        </p:nvSpPr>
        <p:spPr>
          <a:xfrm>
            <a:off x="2786418" y="5565530"/>
            <a:ext cx="6226715" cy="7473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T</a:t>
            </a:r>
            <a:r>
              <a:rPr kumimoji="1" lang="ja-JP" altLang="en-US" sz="3200" b="1" dirty="0"/>
              <a:t>型レンチと平行クリップを検索</a:t>
            </a:r>
          </a:p>
        </p:txBody>
      </p:sp>
      <p:cxnSp>
        <p:nvCxnSpPr>
          <p:cNvPr id="13" name="直線矢印コネクタ 12">
            <a:extLst>
              <a:ext uri="{FF2B5EF4-FFF2-40B4-BE49-F238E27FC236}">
                <a16:creationId xmlns:a16="http://schemas.microsoft.com/office/drawing/2014/main" id="{BE4DC6C1-8656-1602-FE3C-846E0B2DEE68}"/>
              </a:ext>
            </a:extLst>
          </p:cNvPr>
          <p:cNvCxnSpPr/>
          <p:nvPr/>
        </p:nvCxnSpPr>
        <p:spPr>
          <a:xfrm flipH="1" flipV="1">
            <a:off x="2101362" y="4325815"/>
            <a:ext cx="2154115" cy="12397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01A97BE-E26D-3958-ACC6-D181DEC839CF}"/>
              </a:ext>
            </a:extLst>
          </p:cNvPr>
          <p:cNvCxnSpPr>
            <a:cxnSpLocks/>
          </p:cNvCxnSpPr>
          <p:nvPr/>
        </p:nvCxnSpPr>
        <p:spPr>
          <a:xfrm flipV="1">
            <a:off x="6976832" y="4079631"/>
            <a:ext cx="558176" cy="14902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7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54D53-6956-D5EA-8361-294563F5699E}"/>
              </a:ext>
            </a:extLst>
          </p:cNvPr>
          <p:cNvSpPr>
            <a:spLocks noGrp="1"/>
          </p:cNvSpPr>
          <p:nvPr>
            <p:ph type="title"/>
          </p:nvPr>
        </p:nvSpPr>
        <p:spPr/>
        <p:txBody>
          <a:bodyPr/>
          <a:lstStyle/>
          <a:p>
            <a:r>
              <a:rPr kumimoji="1" lang="ja-JP" altLang="en-US" dirty="0"/>
              <a:t>課題（１</a:t>
            </a:r>
            <a:r>
              <a:rPr kumimoji="1" lang="en-US" altLang="ja-JP" dirty="0"/>
              <a:t>/</a:t>
            </a:r>
            <a:r>
              <a:rPr kumimoji="1" lang="ja-JP" altLang="en-US" dirty="0"/>
              <a:t>２）</a:t>
            </a:r>
            <a:r>
              <a:rPr lang="ja-JP" altLang="en-US" dirty="0"/>
              <a:t>マニュアルの構造と現実性</a:t>
            </a:r>
            <a:endParaRPr kumimoji="1" lang="ja-JP" altLang="en-US" dirty="0"/>
          </a:p>
        </p:txBody>
      </p:sp>
      <p:sp>
        <p:nvSpPr>
          <p:cNvPr id="3" name="コンテンツ プレースホルダー 2">
            <a:extLst>
              <a:ext uri="{FF2B5EF4-FFF2-40B4-BE49-F238E27FC236}">
                <a16:creationId xmlns:a16="http://schemas.microsoft.com/office/drawing/2014/main" id="{CE869E62-21FA-FB37-151D-3D0D79DE141F}"/>
              </a:ext>
            </a:extLst>
          </p:cNvPr>
          <p:cNvSpPr>
            <a:spLocks noGrp="1"/>
          </p:cNvSpPr>
          <p:nvPr>
            <p:ph idx="1"/>
          </p:nvPr>
        </p:nvSpPr>
        <p:spPr>
          <a:xfrm>
            <a:off x="227584" y="1253330"/>
            <a:ext cx="11778488" cy="5468145"/>
          </a:xfrm>
        </p:spPr>
        <p:txBody>
          <a:bodyPr>
            <a:normAutofit/>
          </a:bodyPr>
          <a:lstStyle/>
          <a:p>
            <a:r>
              <a:rPr lang="ja-JP" altLang="en-US" dirty="0"/>
              <a:t>使用したマニュアルは明確に構造化されており，</a:t>
            </a:r>
            <a:r>
              <a:rPr lang="en-US" altLang="ja-JP" dirty="0"/>
              <a:t>43</a:t>
            </a:r>
            <a:r>
              <a:rPr lang="ja-JP" altLang="en-US" dirty="0"/>
              <a:t>のタスクを持つ</a:t>
            </a:r>
            <a:endParaRPr lang="en-US" altLang="ja-JP" dirty="0"/>
          </a:p>
          <a:p>
            <a:pPr lvl="1"/>
            <a:r>
              <a:rPr lang="ja-JP" altLang="en-US" dirty="0"/>
              <a:t>実際の業界のマニュアルはしばしばテキストベース</a:t>
            </a:r>
            <a:endParaRPr lang="en-US" altLang="ja-JP" dirty="0"/>
          </a:p>
          <a:p>
            <a:pPr lvl="1"/>
            <a:r>
              <a:rPr lang="ja-JP" altLang="en-US" dirty="0"/>
              <a:t>テキストベースのマニュアルも扱えるがシステムが混乱する場合がある</a:t>
            </a:r>
            <a:endParaRPr lang="en-US" altLang="ja-JP" dirty="0"/>
          </a:p>
          <a:p>
            <a:pPr lvl="1"/>
            <a:endParaRPr lang="en-US" altLang="ja-JP" dirty="0"/>
          </a:p>
          <a:p>
            <a:pPr lvl="1"/>
            <a:endParaRPr lang="en-US" altLang="ja-JP" dirty="0"/>
          </a:p>
          <a:p>
            <a:r>
              <a:rPr lang="ja-JP" altLang="en-US" dirty="0"/>
              <a:t>実際のタスクは多岐にわたる分岐・条件を伴うことが一般的である</a:t>
            </a:r>
            <a:endParaRPr lang="en-US" altLang="ja-JP" dirty="0"/>
          </a:p>
          <a:p>
            <a:pPr lvl="1"/>
            <a:r>
              <a:rPr lang="ja-JP" altLang="en-US" dirty="0"/>
              <a:t>複雑さをシステムが取り扱うことができるかどうか</a:t>
            </a:r>
            <a:endParaRPr lang="en-US" altLang="ja-JP" dirty="0"/>
          </a:p>
        </p:txBody>
      </p:sp>
    </p:spTree>
    <p:extLst>
      <p:ext uri="{BB962C8B-B14F-4D97-AF65-F5344CB8AC3E}">
        <p14:creationId xmlns:p14="http://schemas.microsoft.com/office/powerpoint/2010/main" val="51839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54D53-6956-D5EA-8361-294563F5699E}"/>
              </a:ext>
            </a:extLst>
          </p:cNvPr>
          <p:cNvSpPr>
            <a:spLocks noGrp="1"/>
          </p:cNvSpPr>
          <p:nvPr>
            <p:ph type="title"/>
          </p:nvPr>
        </p:nvSpPr>
        <p:spPr/>
        <p:txBody>
          <a:bodyPr/>
          <a:lstStyle/>
          <a:p>
            <a:r>
              <a:rPr kumimoji="1" lang="ja-JP" altLang="en-US" dirty="0"/>
              <a:t>課題（２</a:t>
            </a:r>
            <a:r>
              <a:rPr kumimoji="1" lang="en-US" altLang="ja-JP" dirty="0"/>
              <a:t>/</a:t>
            </a:r>
            <a:r>
              <a:rPr lang="ja-JP" altLang="en-US" dirty="0"/>
              <a:t>２</a:t>
            </a:r>
            <a:r>
              <a:rPr kumimoji="1" lang="ja-JP" altLang="en-US" dirty="0"/>
              <a:t>）</a:t>
            </a:r>
            <a:r>
              <a:rPr lang="ja-JP" altLang="en-US" dirty="0"/>
              <a:t>ユーザーの既存知識の取り扱い</a:t>
            </a:r>
            <a:endParaRPr kumimoji="1" lang="ja-JP" altLang="en-US" dirty="0"/>
          </a:p>
        </p:txBody>
      </p:sp>
      <p:sp>
        <p:nvSpPr>
          <p:cNvPr id="3" name="コンテンツ プレースホルダー 2">
            <a:extLst>
              <a:ext uri="{FF2B5EF4-FFF2-40B4-BE49-F238E27FC236}">
                <a16:creationId xmlns:a16="http://schemas.microsoft.com/office/drawing/2014/main" id="{CE869E62-21FA-FB37-151D-3D0D79DE141F}"/>
              </a:ext>
            </a:extLst>
          </p:cNvPr>
          <p:cNvSpPr>
            <a:spLocks noGrp="1"/>
          </p:cNvSpPr>
          <p:nvPr>
            <p:ph idx="1"/>
          </p:nvPr>
        </p:nvSpPr>
        <p:spPr>
          <a:xfrm>
            <a:off x="227584" y="1253331"/>
            <a:ext cx="11964416" cy="4351338"/>
          </a:xfrm>
        </p:spPr>
        <p:txBody>
          <a:bodyPr/>
          <a:lstStyle/>
          <a:p>
            <a:r>
              <a:rPr lang="ja-JP" altLang="en-US" dirty="0"/>
              <a:t>現在のシステムはユーザーの既存の知識や経験を十分に考慮していない．</a:t>
            </a:r>
            <a:endParaRPr lang="en-US" altLang="ja-JP" dirty="0"/>
          </a:p>
          <a:p>
            <a:pPr lvl="1"/>
            <a:endParaRPr lang="en-US" altLang="ja-JP" dirty="0"/>
          </a:p>
          <a:p>
            <a:pPr lvl="1"/>
            <a:endParaRPr lang="en-US" altLang="ja-JP" dirty="0"/>
          </a:p>
          <a:p>
            <a:r>
              <a:rPr lang="ja-JP" altLang="en-US" dirty="0"/>
              <a:t>指示を理解し実行する過程でユーザーがもつ前提知識・経験は，</a:t>
            </a:r>
            <a:br>
              <a:rPr lang="en-US" altLang="ja-JP" dirty="0"/>
            </a:br>
            <a:r>
              <a:rPr lang="ja-JP" altLang="en-US" dirty="0"/>
              <a:t>指示の解釈やタスクの実行方法に影響を与える可能性がある．</a:t>
            </a:r>
            <a:endParaRPr lang="en-US" altLang="ja-JP" dirty="0"/>
          </a:p>
          <a:p>
            <a:pPr lvl="1"/>
            <a:endParaRPr lang="en-US" altLang="ja-JP" dirty="0"/>
          </a:p>
          <a:p>
            <a:pPr lvl="1"/>
            <a:endParaRPr lang="en-US" altLang="ja-JP" dirty="0"/>
          </a:p>
          <a:p>
            <a:r>
              <a:rPr lang="ja-JP" altLang="en-US" dirty="0"/>
              <a:t>ユーザの知識を意識させることでより的確な支援や指示の提供を期待</a:t>
            </a:r>
            <a:endParaRPr kumimoji="1" lang="ja-JP" altLang="en-US" dirty="0"/>
          </a:p>
        </p:txBody>
      </p:sp>
    </p:spTree>
    <p:extLst>
      <p:ext uri="{BB962C8B-B14F-4D97-AF65-F5344CB8AC3E}">
        <p14:creationId xmlns:p14="http://schemas.microsoft.com/office/powerpoint/2010/main" val="333619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4FF20-D6E1-6226-9A58-65D4B430EF6C}"/>
              </a:ext>
            </a:extLst>
          </p:cNvPr>
          <p:cNvSpPr>
            <a:spLocks noGrp="1"/>
          </p:cNvSpPr>
          <p:nvPr>
            <p:ph type="title"/>
          </p:nvPr>
        </p:nvSpPr>
        <p:spPr/>
        <p:txBody>
          <a:bodyPr/>
          <a:lstStyle/>
          <a:p>
            <a:r>
              <a:rPr lang="ja-JP" altLang="en-US" dirty="0"/>
              <a:t>このシステムの効果・展望</a:t>
            </a:r>
            <a:endParaRPr kumimoji="1" lang="ja-JP" altLang="en-US" dirty="0"/>
          </a:p>
        </p:txBody>
      </p:sp>
      <p:sp>
        <p:nvSpPr>
          <p:cNvPr id="3" name="コンテンツ プレースホルダー 2">
            <a:extLst>
              <a:ext uri="{FF2B5EF4-FFF2-40B4-BE49-F238E27FC236}">
                <a16:creationId xmlns:a16="http://schemas.microsoft.com/office/drawing/2014/main" id="{BD0D6DEA-127C-31B5-F4E6-CF1868353FAD}"/>
              </a:ext>
            </a:extLst>
          </p:cNvPr>
          <p:cNvSpPr>
            <a:spLocks noGrp="1"/>
          </p:cNvSpPr>
          <p:nvPr>
            <p:ph idx="1"/>
          </p:nvPr>
        </p:nvSpPr>
        <p:spPr>
          <a:xfrm>
            <a:off x="227584" y="1253330"/>
            <a:ext cx="11598070" cy="5217807"/>
          </a:xfrm>
        </p:spPr>
        <p:txBody>
          <a:bodyPr>
            <a:normAutofit/>
          </a:bodyPr>
          <a:lstStyle/>
          <a:p>
            <a:r>
              <a:rPr kumimoji="1" lang="ja-JP" altLang="en-US" sz="3200" dirty="0"/>
              <a:t>新人教育の短縮化が望める</a:t>
            </a:r>
            <a:endParaRPr kumimoji="1" lang="en-US" altLang="ja-JP" sz="3200" dirty="0"/>
          </a:p>
          <a:p>
            <a:pPr lvl="1"/>
            <a:r>
              <a:rPr lang="ja-JP" altLang="en-US" sz="2400" dirty="0"/>
              <a:t>徹底的なサポートが早い段階で不要になる</a:t>
            </a:r>
            <a:endParaRPr lang="en-US" altLang="ja-JP" sz="2400" dirty="0"/>
          </a:p>
          <a:p>
            <a:pPr lvl="1"/>
            <a:endParaRPr lang="en-US" altLang="ja-JP" sz="2400" dirty="0"/>
          </a:p>
          <a:p>
            <a:pPr lvl="1"/>
            <a:endParaRPr lang="en-US" altLang="ja-JP" sz="2400" dirty="0"/>
          </a:p>
          <a:p>
            <a:r>
              <a:rPr lang="ja-JP" altLang="en-US" sz="3200" dirty="0"/>
              <a:t>より良いマニュアルの作成に向けて</a:t>
            </a:r>
            <a:endParaRPr lang="en-US" altLang="ja-JP" sz="3200" dirty="0"/>
          </a:p>
          <a:p>
            <a:pPr lvl="1"/>
            <a:r>
              <a:rPr lang="ja-JP" altLang="en-US" sz="2400" dirty="0"/>
              <a:t>システムへの問い合わせが多いタスクは改善する</a:t>
            </a:r>
            <a:endParaRPr lang="en-US" altLang="ja-JP" sz="2400" dirty="0"/>
          </a:p>
          <a:p>
            <a:pPr lvl="1"/>
            <a:endParaRPr lang="en-US" altLang="ja-JP" sz="2400" dirty="0"/>
          </a:p>
          <a:p>
            <a:pPr lvl="1"/>
            <a:endParaRPr lang="en-US" altLang="ja-JP" sz="2400" dirty="0"/>
          </a:p>
          <a:p>
            <a:r>
              <a:rPr lang="ja-JP" altLang="en-US" sz="3200" dirty="0"/>
              <a:t>ユーザ知識の</a:t>
            </a:r>
            <a:r>
              <a:rPr lang="en-US" altLang="ja-JP" sz="3200" dirty="0"/>
              <a:t>DB</a:t>
            </a:r>
            <a:r>
              <a:rPr lang="ja-JP" altLang="en-US" sz="3200" dirty="0"/>
              <a:t>化が図れる</a:t>
            </a:r>
            <a:endParaRPr lang="en-US" altLang="ja-JP" sz="3200" dirty="0"/>
          </a:p>
          <a:p>
            <a:pPr lvl="1"/>
            <a:r>
              <a:rPr lang="en-US" altLang="ja-JP" sz="2400" dirty="0"/>
              <a:t>X</a:t>
            </a:r>
            <a:r>
              <a:rPr lang="ja-JP" altLang="en-US" sz="2400" dirty="0"/>
              <a:t>年目でもこのタスクに問い合わせがあった</a:t>
            </a:r>
            <a:endParaRPr lang="en-US" altLang="ja-JP" sz="2400" dirty="0"/>
          </a:p>
        </p:txBody>
      </p:sp>
    </p:spTree>
    <p:extLst>
      <p:ext uri="{BB962C8B-B14F-4D97-AF65-F5344CB8AC3E}">
        <p14:creationId xmlns:p14="http://schemas.microsoft.com/office/powerpoint/2010/main" val="178213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4FF20-D6E1-6226-9A58-65D4B430EF6C}"/>
              </a:ext>
            </a:extLst>
          </p:cNvPr>
          <p:cNvSpPr>
            <a:spLocks noGrp="1"/>
          </p:cNvSpPr>
          <p:nvPr>
            <p:ph type="title"/>
          </p:nvPr>
        </p:nvSpPr>
        <p:spPr/>
        <p:txBody>
          <a:bodyPr/>
          <a:lstStyle/>
          <a:p>
            <a:r>
              <a:rPr lang="ja-JP" altLang="en-US" dirty="0"/>
              <a:t>このシステムの効果・展望</a:t>
            </a:r>
            <a:endParaRPr kumimoji="1" lang="ja-JP" altLang="en-US" dirty="0"/>
          </a:p>
        </p:txBody>
      </p:sp>
      <p:sp>
        <p:nvSpPr>
          <p:cNvPr id="3" name="コンテンツ プレースホルダー 2">
            <a:extLst>
              <a:ext uri="{FF2B5EF4-FFF2-40B4-BE49-F238E27FC236}">
                <a16:creationId xmlns:a16="http://schemas.microsoft.com/office/drawing/2014/main" id="{BD0D6DEA-127C-31B5-F4E6-CF1868353FAD}"/>
              </a:ext>
            </a:extLst>
          </p:cNvPr>
          <p:cNvSpPr>
            <a:spLocks noGrp="1"/>
          </p:cNvSpPr>
          <p:nvPr>
            <p:ph idx="1"/>
          </p:nvPr>
        </p:nvSpPr>
        <p:spPr>
          <a:xfrm>
            <a:off x="227584" y="1253330"/>
            <a:ext cx="11598070" cy="5217807"/>
          </a:xfrm>
        </p:spPr>
        <p:txBody>
          <a:bodyPr>
            <a:normAutofit/>
          </a:bodyPr>
          <a:lstStyle/>
          <a:p>
            <a:r>
              <a:rPr lang="ja-JP" altLang="en-US" sz="3200" dirty="0"/>
              <a:t>システムの問い合わせ数</a:t>
            </a:r>
            <a:endParaRPr lang="en-US" altLang="ja-JP" sz="3200" dirty="0"/>
          </a:p>
          <a:p>
            <a:pPr lvl="2"/>
            <a:endParaRPr lang="en-US" altLang="ja-JP" sz="2400" dirty="0"/>
          </a:p>
          <a:p>
            <a:pPr lvl="1"/>
            <a:r>
              <a:rPr lang="ja-JP" altLang="en-US" sz="2800" dirty="0"/>
              <a:t>どの作業・タスクに対して</a:t>
            </a:r>
            <a:endParaRPr lang="en-US" altLang="ja-JP" sz="2800" dirty="0"/>
          </a:p>
          <a:p>
            <a:pPr lvl="2"/>
            <a:r>
              <a:rPr lang="ja-JP" altLang="en-US" sz="2800" dirty="0"/>
              <a:t>マニュアルの改善・ノウハウの共有</a:t>
            </a:r>
            <a:endParaRPr lang="en-US" altLang="ja-JP" sz="2800" dirty="0"/>
          </a:p>
          <a:p>
            <a:pPr lvl="2"/>
            <a:endParaRPr lang="en-US" altLang="ja-JP" sz="2800" dirty="0"/>
          </a:p>
          <a:p>
            <a:pPr lvl="1"/>
            <a:r>
              <a:rPr lang="ja-JP" altLang="en-US" sz="2800" dirty="0"/>
              <a:t>誰からの指示・誰への指示</a:t>
            </a:r>
            <a:endParaRPr lang="en-US" altLang="ja-JP" sz="2800" dirty="0"/>
          </a:p>
          <a:p>
            <a:pPr lvl="2"/>
            <a:r>
              <a:rPr lang="ja-JP" altLang="en-US" sz="2800" dirty="0"/>
              <a:t>教育対象の明確化（問い合わせが減るような仕組みは</a:t>
            </a:r>
            <a:r>
              <a:rPr lang="en-US" altLang="ja-JP" sz="2800" dirty="0"/>
              <a:t>×</a:t>
            </a:r>
            <a:r>
              <a:rPr lang="ja-JP" altLang="en-US" sz="2800" dirty="0"/>
              <a:t>）</a:t>
            </a:r>
            <a:endParaRPr lang="en-US" altLang="ja-JP" sz="2800" dirty="0"/>
          </a:p>
          <a:p>
            <a:pPr lvl="2"/>
            <a:endParaRPr lang="en-US" altLang="ja-JP" sz="2800" dirty="0"/>
          </a:p>
          <a:p>
            <a:pPr lvl="1"/>
            <a:r>
              <a:rPr lang="ja-JP" altLang="en-US" sz="2800" dirty="0"/>
              <a:t>どの部署で</a:t>
            </a:r>
            <a:endParaRPr lang="en-US" altLang="ja-JP" sz="2800" dirty="0"/>
          </a:p>
          <a:p>
            <a:pPr lvl="2"/>
            <a:r>
              <a:rPr lang="ja-JP" altLang="en-US" sz="2800" dirty="0"/>
              <a:t>緊急性の高いタスクやストレスが起きている可能性がある</a:t>
            </a:r>
            <a:endParaRPr lang="en-US" altLang="ja-JP" sz="2800" dirty="0"/>
          </a:p>
          <a:p>
            <a:pPr lvl="3"/>
            <a:r>
              <a:rPr lang="ja-JP" altLang="en-US" sz="2400" dirty="0"/>
              <a:t>人員を増やす</a:t>
            </a:r>
            <a:endParaRPr lang="en-US" altLang="ja-JP" sz="2400" dirty="0"/>
          </a:p>
          <a:p>
            <a:pPr lvl="2"/>
            <a:endParaRPr lang="en-US" altLang="ja-JP" sz="2400" dirty="0"/>
          </a:p>
          <a:p>
            <a:endParaRPr kumimoji="1" lang="ja-JP" altLang="en-US" dirty="0"/>
          </a:p>
        </p:txBody>
      </p:sp>
    </p:spTree>
    <p:extLst>
      <p:ext uri="{BB962C8B-B14F-4D97-AF65-F5344CB8AC3E}">
        <p14:creationId xmlns:p14="http://schemas.microsoft.com/office/powerpoint/2010/main" val="298816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4FF20-D6E1-6226-9A58-65D4B430EF6C}"/>
              </a:ext>
            </a:extLst>
          </p:cNvPr>
          <p:cNvSpPr>
            <a:spLocks noGrp="1"/>
          </p:cNvSpPr>
          <p:nvPr>
            <p:ph type="title"/>
          </p:nvPr>
        </p:nvSpPr>
        <p:spPr/>
        <p:txBody>
          <a:bodyPr/>
          <a:lstStyle/>
          <a:p>
            <a:r>
              <a:rPr lang="ja-JP" altLang="en-US" dirty="0"/>
              <a:t>以下予備スライド</a:t>
            </a:r>
            <a:endParaRPr kumimoji="1" lang="ja-JP" altLang="en-US" dirty="0"/>
          </a:p>
        </p:txBody>
      </p:sp>
      <p:sp>
        <p:nvSpPr>
          <p:cNvPr id="3" name="コンテンツ プレースホルダー 2">
            <a:extLst>
              <a:ext uri="{FF2B5EF4-FFF2-40B4-BE49-F238E27FC236}">
                <a16:creationId xmlns:a16="http://schemas.microsoft.com/office/drawing/2014/main" id="{BD0D6DEA-127C-31B5-F4E6-CF1868353FA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08284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B69215E-D906-AD9D-16D3-1828D85912D9}"/>
              </a:ext>
            </a:extLst>
          </p:cNvPr>
          <p:cNvPicPr>
            <a:picLocks noChangeAspect="1"/>
          </p:cNvPicPr>
          <p:nvPr/>
        </p:nvPicPr>
        <p:blipFill rotWithShape="1">
          <a:blip r:embed="rId3"/>
          <a:srcRect l="11245" t="8364" r="6804" b="9199"/>
          <a:stretch/>
        </p:blipFill>
        <p:spPr>
          <a:xfrm>
            <a:off x="4882393" y="548732"/>
            <a:ext cx="7703829" cy="6309268"/>
          </a:xfrm>
          <a:prstGeom prst="rect">
            <a:avLst/>
          </a:prstGeom>
        </p:spPr>
      </p:pic>
      <p:pic>
        <p:nvPicPr>
          <p:cNvPr id="4" name="図 3">
            <a:extLst>
              <a:ext uri="{FF2B5EF4-FFF2-40B4-BE49-F238E27FC236}">
                <a16:creationId xmlns:a16="http://schemas.microsoft.com/office/drawing/2014/main" id="{E201CD11-91D7-AEDA-B5F0-A81932F209A0}"/>
              </a:ext>
            </a:extLst>
          </p:cNvPr>
          <p:cNvPicPr>
            <a:picLocks noChangeAspect="1"/>
          </p:cNvPicPr>
          <p:nvPr/>
        </p:nvPicPr>
        <p:blipFill rotWithShape="1">
          <a:blip r:embed="rId4"/>
          <a:srcRect l="1670" t="4112" r="15187" b="8267"/>
          <a:stretch/>
        </p:blipFill>
        <p:spPr>
          <a:xfrm>
            <a:off x="79359" y="3680791"/>
            <a:ext cx="5665305" cy="3177209"/>
          </a:xfrm>
          <a:prstGeom prst="rect">
            <a:avLst/>
          </a:prstGeom>
        </p:spPr>
      </p:pic>
      <p:pic>
        <p:nvPicPr>
          <p:cNvPr id="7" name="図 6">
            <a:extLst>
              <a:ext uri="{FF2B5EF4-FFF2-40B4-BE49-F238E27FC236}">
                <a16:creationId xmlns:a16="http://schemas.microsoft.com/office/drawing/2014/main" id="{514D6F9E-F1A8-3A06-D821-E6FFD02DAF1F}"/>
              </a:ext>
            </a:extLst>
          </p:cNvPr>
          <p:cNvPicPr>
            <a:picLocks noChangeAspect="1"/>
          </p:cNvPicPr>
          <p:nvPr/>
        </p:nvPicPr>
        <p:blipFill>
          <a:blip r:embed="rId5"/>
          <a:stretch>
            <a:fillRect/>
          </a:stretch>
        </p:blipFill>
        <p:spPr>
          <a:xfrm>
            <a:off x="79359" y="0"/>
            <a:ext cx="5791498" cy="3340272"/>
          </a:xfrm>
          <a:prstGeom prst="rect">
            <a:avLst/>
          </a:prstGeom>
        </p:spPr>
      </p:pic>
    </p:spTree>
    <p:extLst>
      <p:ext uri="{BB962C8B-B14F-4D97-AF65-F5344CB8AC3E}">
        <p14:creationId xmlns:p14="http://schemas.microsoft.com/office/powerpoint/2010/main" val="335402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60549-1639-AC03-8E01-CA7A16EBD0D0}"/>
              </a:ext>
            </a:extLst>
          </p:cNvPr>
          <p:cNvSpPr>
            <a:spLocks noGrp="1"/>
          </p:cNvSpPr>
          <p:nvPr>
            <p:ph type="title"/>
          </p:nvPr>
        </p:nvSpPr>
        <p:spPr/>
        <p:txBody>
          <a:bodyPr/>
          <a:lstStyle/>
          <a:p>
            <a:r>
              <a:rPr kumimoji="1" lang="ja-JP" altLang="en-US" dirty="0"/>
              <a:t>背景（１</a:t>
            </a:r>
            <a:r>
              <a:rPr kumimoji="1" lang="en-US" altLang="ja-JP" dirty="0"/>
              <a:t>/</a:t>
            </a:r>
            <a:r>
              <a:rPr kumimoji="1" lang="ja-JP" altLang="en-US" dirty="0"/>
              <a:t>２）</a:t>
            </a:r>
          </a:p>
        </p:txBody>
      </p:sp>
      <p:sp>
        <p:nvSpPr>
          <p:cNvPr id="3" name="コンテンツ プレースホルダー 2">
            <a:extLst>
              <a:ext uri="{FF2B5EF4-FFF2-40B4-BE49-F238E27FC236}">
                <a16:creationId xmlns:a16="http://schemas.microsoft.com/office/drawing/2014/main" id="{7159546F-7C6D-A231-8C30-C8927C94B907}"/>
              </a:ext>
            </a:extLst>
          </p:cNvPr>
          <p:cNvSpPr>
            <a:spLocks noGrp="1"/>
          </p:cNvSpPr>
          <p:nvPr>
            <p:ph idx="1"/>
          </p:nvPr>
        </p:nvSpPr>
        <p:spPr>
          <a:xfrm>
            <a:off x="227584" y="1194009"/>
            <a:ext cx="11964416" cy="5382637"/>
          </a:xfrm>
        </p:spPr>
        <p:txBody>
          <a:bodyPr>
            <a:normAutofit/>
          </a:bodyPr>
          <a:lstStyle/>
          <a:p>
            <a:r>
              <a:rPr lang="ja-JP" altLang="en-US" dirty="0">
                <a:latin typeface="+mn-ea"/>
              </a:rPr>
              <a:t>現代社会において，</a:t>
            </a:r>
            <a:r>
              <a:rPr lang="ja-JP" altLang="en-US" b="1" dirty="0">
                <a:latin typeface="+mn-ea"/>
              </a:rPr>
              <a:t>効率的なコミュニケーション</a:t>
            </a:r>
            <a:r>
              <a:rPr lang="ja-JP" altLang="en-US" dirty="0">
                <a:latin typeface="+mn-ea"/>
              </a:rPr>
              <a:t>は不可欠</a:t>
            </a:r>
            <a:endParaRPr lang="en-US" altLang="ja-JP" dirty="0">
              <a:latin typeface="+mn-ea"/>
            </a:endParaRPr>
          </a:p>
          <a:p>
            <a:pPr lvl="1"/>
            <a:r>
              <a:rPr lang="ja-JP" altLang="en-US" dirty="0">
                <a:latin typeface="+mn-ea"/>
              </a:rPr>
              <a:t>個人や組織の活動を円滑にさせる</a:t>
            </a:r>
            <a:endParaRPr lang="en-US" altLang="ja-JP" dirty="0">
              <a:latin typeface="+mn-ea"/>
            </a:endParaRPr>
          </a:p>
          <a:p>
            <a:pPr lvl="1"/>
            <a:endParaRPr lang="en-US" altLang="ja-JP" dirty="0">
              <a:latin typeface="+mn-ea"/>
            </a:endParaRPr>
          </a:p>
          <a:p>
            <a:pPr lvl="1"/>
            <a:endParaRPr lang="ja-JP" altLang="en-US" dirty="0">
              <a:latin typeface="+mn-ea"/>
            </a:endParaRPr>
          </a:p>
          <a:p>
            <a:r>
              <a:rPr lang="ja-JP" altLang="en-US" b="1" dirty="0">
                <a:latin typeface="+mn-ea"/>
              </a:rPr>
              <a:t>指示</a:t>
            </a:r>
            <a:r>
              <a:rPr lang="ja-JP" altLang="en-US" dirty="0">
                <a:latin typeface="+mn-ea"/>
              </a:rPr>
              <a:t>は要求を伝えるために普遍的かつ効果的な手段である</a:t>
            </a:r>
            <a:endParaRPr lang="en-US" altLang="ja-JP" dirty="0">
              <a:latin typeface="+mn-ea"/>
            </a:endParaRPr>
          </a:p>
          <a:p>
            <a:pPr lvl="1"/>
            <a:r>
              <a:rPr lang="ja-JP" altLang="en-US" dirty="0">
                <a:latin typeface="+mn-ea"/>
              </a:rPr>
              <a:t>組織内のトランザクティブメモリへの理解</a:t>
            </a:r>
            <a:endParaRPr lang="en-US" altLang="ja-JP" dirty="0">
              <a:latin typeface="+mn-ea"/>
            </a:endParaRPr>
          </a:p>
          <a:p>
            <a:pPr lvl="1"/>
            <a:r>
              <a:rPr lang="ja-JP" altLang="en-US" dirty="0">
                <a:latin typeface="+mn-ea"/>
              </a:rPr>
              <a:t>豊かな個人間のコミュニケーション</a:t>
            </a:r>
            <a:endParaRPr lang="en-US" altLang="ja-JP" dirty="0">
              <a:latin typeface="+mn-ea"/>
            </a:endParaRPr>
          </a:p>
          <a:p>
            <a:pPr lvl="1"/>
            <a:endParaRPr lang="en-US" altLang="ja-JP" dirty="0">
              <a:latin typeface="+mn-ea"/>
            </a:endParaRPr>
          </a:p>
          <a:p>
            <a:pPr lvl="1"/>
            <a:endParaRPr lang="en-US" altLang="ja-JP" dirty="0">
              <a:latin typeface="+mn-ea"/>
            </a:endParaRPr>
          </a:p>
          <a:p>
            <a:r>
              <a:rPr lang="ja-JP" altLang="en-US" b="1" dirty="0">
                <a:latin typeface="+mn-ea"/>
              </a:rPr>
              <a:t>指示</a:t>
            </a:r>
            <a:r>
              <a:rPr lang="ja-JP" altLang="en-US" dirty="0">
                <a:latin typeface="+mn-ea"/>
              </a:rPr>
              <a:t>は当たり前のように使うが、非常に複雑なコミュニケーション</a:t>
            </a:r>
            <a:endParaRPr lang="en-US" altLang="ja-JP" dirty="0">
              <a:latin typeface="+mn-ea"/>
            </a:endParaRPr>
          </a:p>
        </p:txBody>
      </p:sp>
    </p:spTree>
    <p:extLst>
      <p:ext uri="{BB962C8B-B14F-4D97-AF65-F5344CB8AC3E}">
        <p14:creationId xmlns:p14="http://schemas.microsoft.com/office/powerpoint/2010/main" val="3250795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吹き出し: 角を丸めた四角形 3">
            <a:extLst>
              <a:ext uri="{FF2B5EF4-FFF2-40B4-BE49-F238E27FC236}">
                <a16:creationId xmlns:a16="http://schemas.microsoft.com/office/drawing/2014/main" id="{6C7C8CE9-76F4-0779-0353-A846DBFB125A}"/>
              </a:ext>
            </a:extLst>
          </p:cNvPr>
          <p:cNvSpPr/>
          <p:nvPr/>
        </p:nvSpPr>
        <p:spPr>
          <a:xfrm>
            <a:off x="3836501" y="297976"/>
            <a:ext cx="2463632" cy="749380"/>
          </a:xfrm>
          <a:prstGeom prst="wedgeRoundRectCallout">
            <a:avLst>
              <a:gd name="adj1" fmla="val -71401"/>
              <a:gd name="adj2" fmla="val -11537"/>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不明確な指示</a:t>
            </a:r>
            <a:endParaRPr kumimoji="1" lang="en-US" altLang="ja-JP" sz="2800" b="1" dirty="0">
              <a:solidFill>
                <a:schemeClr val="tx1"/>
              </a:solidFill>
            </a:endParaRPr>
          </a:p>
        </p:txBody>
      </p:sp>
      <p:cxnSp>
        <p:nvCxnSpPr>
          <p:cNvPr id="6" name="直線矢印コネクタ 5">
            <a:extLst>
              <a:ext uri="{FF2B5EF4-FFF2-40B4-BE49-F238E27FC236}">
                <a16:creationId xmlns:a16="http://schemas.microsoft.com/office/drawing/2014/main" id="{8F0D6CB8-EF8A-EA5E-FEDB-950F1D0ECC3F}"/>
              </a:ext>
            </a:extLst>
          </p:cNvPr>
          <p:cNvCxnSpPr>
            <a:cxnSpLocks/>
          </p:cNvCxnSpPr>
          <p:nvPr/>
        </p:nvCxnSpPr>
        <p:spPr>
          <a:xfrm>
            <a:off x="1928037" y="1111702"/>
            <a:ext cx="0" cy="37803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吹き出し: 角を丸めた四角形 7">
            <a:extLst>
              <a:ext uri="{FF2B5EF4-FFF2-40B4-BE49-F238E27FC236}">
                <a16:creationId xmlns:a16="http://schemas.microsoft.com/office/drawing/2014/main" id="{574D048A-43FD-6B26-A301-0731CFB8CDF9}"/>
              </a:ext>
            </a:extLst>
          </p:cNvPr>
          <p:cNvSpPr/>
          <p:nvPr/>
        </p:nvSpPr>
        <p:spPr>
          <a:xfrm>
            <a:off x="3890959" y="1648595"/>
            <a:ext cx="2205041" cy="749381"/>
          </a:xfrm>
          <a:prstGeom prst="wedgeRoundRectCallout">
            <a:avLst>
              <a:gd name="adj1" fmla="val -82065"/>
              <a:gd name="adj2" fmla="val -18280"/>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a:t>
            </a:r>
            <a:endParaRPr lang="en-US" altLang="ja-JP" sz="2800" b="1" dirty="0">
              <a:solidFill>
                <a:schemeClr val="tx1"/>
              </a:solidFill>
            </a:endParaRPr>
          </a:p>
        </p:txBody>
      </p:sp>
      <p:sp>
        <p:nvSpPr>
          <p:cNvPr id="10" name="四角形: 角を丸くする 9">
            <a:extLst>
              <a:ext uri="{FF2B5EF4-FFF2-40B4-BE49-F238E27FC236}">
                <a16:creationId xmlns:a16="http://schemas.microsoft.com/office/drawing/2014/main" id="{8FF7006B-9526-EC42-0A39-A8D20E7F686A}"/>
              </a:ext>
            </a:extLst>
          </p:cNvPr>
          <p:cNvSpPr/>
          <p:nvPr/>
        </p:nvSpPr>
        <p:spPr>
          <a:xfrm>
            <a:off x="1442906" y="297976"/>
            <a:ext cx="1659775"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上司</a:t>
            </a:r>
          </a:p>
        </p:txBody>
      </p:sp>
      <p:sp>
        <p:nvSpPr>
          <p:cNvPr id="12" name="四角形: 角を丸くする 11">
            <a:extLst>
              <a:ext uri="{FF2B5EF4-FFF2-40B4-BE49-F238E27FC236}">
                <a16:creationId xmlns:a16="http://schemas.microsoft.com/office/drawing/2014/main" id="{A8268CA4-72CD-D065-FF13-1C4F60C62736}"/>
              </a:ext>
            </a:extLst>
          </p:cNvPr>
          <p:cNvSpPr/>
          <p:nvPr/>
        </p:nvSpPr>
        <p:spPr>
          <a:xfrm>
            <a:off x="1442906" y="4996918"/>
            <a:ext cx="1731256"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システム</a:t>
            </a:r>
          </a:p>
        </p:txBody>
      </p:sp>
      <p:sp>
        <p:nvSpPr>
          <p:cNvPr id="13" name="吹き出し: 角を丸めた四角形 12">
            <a:extLst>
              <a:ext uri="{FF2B5EF4-FFF2-40B4-BE49-F238E27FC236}">
                <a16:creationId xmlns:a16="http://schemas.microsoft.com/office/drawing/2014/main" id="{356D79FD-A28E-D40D-7189-43B289A85D43}"/>
              </a:ext>
            </a:extLst>
          </p:cNvPr>
          <p:cNvSpPr/>
          <p:nvPr/>
        </p:nvSpPr>
        <p:spPr>
          <a:xfrm>
            <a:off x="3836501" y="4996918"/>
            <a:ext cx="3503866" cy="749380"/>
          </a:xfrm>
          <a:prstGeom prst="wedgeRoundRectCallout">
            <a:avLst>
              <a:gd name="adj1" fmla="val -64697"/>
              <a:gd name="adj2" fmla="val -13776"/>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新しい指示を生成</a:t>
            </a:r>
            <a:endParaRPr kumimoji="1" lang="en-US" altLang="ja-JP" sz="2800" b="1" dirty="0">
              <a:solidFill>
                <a:schemeClr val="tx1"/>
              </a:solidFill>
            </a:endParaRPr>
          </a:p>
        </p:txBody>
      </p:sp>
      <p:pic>
        <p:nvPicPr>
          <p:cNvPr id="14" name="グラフィックス 13" descr="人工知能 単色塗りつぶし">
            <a:extLst>
              <a:ext uri="{FF2B5EF4-FFF2-40B4-BE49-F238E27FC236}">
                <a16:creationId xmlns:a16="http://schemas.microsoft.com/office/drawing/2014/main" id="{AB9BF0D8-4B02-8449-44C3-2BD553B278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3039" y="1532220"/>
            <a:ext cx="982133" cy="982133"/>
          </a:xfrm>
          <a:prstGeom prst="rect">
            <a:avLst/>
          </a:prstGeom>
        </p:spPr>
      </p:pic>
      <p:sp>
        <p:nvSpPr>
          <p:cNvPr id="15" name="吹き出し: 角を丸めた四角形 14">
            <a:extLst>
              <a:ext uri="{FF2B5EF4-FFF2-40B4-BE49-F238E27FC236}">
                <a16:creationId xmlns:a16="http://schemas.microsoft.com/office/drawing/2014/main" id="{F6C018C7-124B-E6B7-35B0-36486A1719DF}"/>
              </a:ext>
            </a:extLst>
          </p:cNvPr>
          <p:cNvSpPr/>
          <p:nvPr/>
        </p:nvSpPr>
        <p:spPr>
          <a:xfrm>
            <a:off x="2308534" y="2742638"/>
            <a:ext cx="2205041" cy="749381"/>
          </a:xfrm>
          <a:prstGeom prst="wedgeRoundRectCallout">
            <a:avLst>
              <a:gd name="adj1" fmla="val 74298"/>
              <a:gd name="adj2" fmla="val -1268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a:t>
            </a:r>
            <a:endParaRPr lang="en-US" altLang="ja-JP" sz="2800" b="1" dirty="0">
              <a:solidFill>
                <a:schemeClr val="tx1"/>
              </a:solidFill>
            </a:endParaRPr>
          </a:p>
        </p:txBody>
      </p:sp>
      <p:sp>
        <p:nvSpPr>
          <p:cNvPr id="17" name="吹き出し: 角を丸めた四角形 16">
            <a:extLst>
              <a:ext uri="{FF2B5EF4-FFF2-40B4-BE49-F238E27FC236}">
                <a16:creationId xmlns:a16="http://schemas.microsoft.com/office/drawing/2014/main" id="{500F66EC-946F-8E2F-73E6-477C0437A5B8}"/>
              </a:ext>
            </a:extLst>
          </p:cNvPr>
          <p:cNvSpPr/>
          <p:nvPr/>
        </p:nvSpPr>
        <p:spPr>
          <a:xfrm>
            <a:off x="3890959" y="3850898"/>
            <a:ext cx="2205041" cy="749381"/>
          </a:xfrm>
          <a:prstGeom prst="wedgeRoundRectCallout">
            <a:avLst>
              <a:gd name="adj1" fmla="val -82065"/>
              <a:gd name="adj2" fmla="val -18280"/>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a:t>
            </a:r>
            <a:endParaRPr lang="en-US" altLang="ja-JP" sz="2800" b="1" dirty="0">
              <a:solidFill>
                <a:schemeClr val="tx1"/>
              </a:solidFill>
            </a:endParaRPr>
          </a:p>
        </p:txBody>
      </p:sp>
      <p:pic>
        <p:nvPicPr>
          <p:cNvPr id="18" name="グラフィックス 17" descr="人工知能 単色塗りつぶし">
            <a:extLst>
              <a:ext uri="{FF2B5EF4-FFF2-40B4-BE49-F238E27FC236}">
                <a16:creationId xmlns:a16="http://schemas.microsoft.com/office/drawing/2014/main" id="{256921EA-A119-FACD-A26E-AF39E300A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3039" y="3734523"/>
            <a:ext cx="982133" cy="982133"/>
          </a:xfrm>
          <a:prstGeom prst="rect">
            <a:avLst/>
          </a:prstGeom>
        </p:spPr>
      </p:pic>
      <p:pic>
        <p:nvPicPr>
          <p:cNvPr id="19" name="グラフィックス 18" descr="オフィス ワーカー (男性) 単色塗りつぶし">
            <a:extLst>
              <a:ext uri="{FF2B5EF4-FFF2-40B4-BE49-F238E27FC236}">
                <a16:creationId xmlns:a16="http://schemas.microsoft.com/office/drawing/2014/main" id="{CB59CCFE-43F4-DA40-7E5E-70F4601527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9473" y="2365318"/>
            <a:ext cx="1470660" cy="1470660"/>
          </a:xfrm>
          <a:prstGeom prst="rect">
            <a:avLst/>
          </a:prstGeom>
        </p:spPr>
      </p:pic>
      <p:sp>
        <p:nvSpPr>
          <p:cNvPr id="20" name="左中かっこ 19">
            <a:extLst>
              <a:ext uri="{FF2B5EF4-FFF2-40B4-BE49-F238E27FC236}">
                <a16:creationId xmlns:a16="http://schemas.microsoft.com/office/drawing/2014/main" id="{08F68380-A2BB-213A-D22C-C3B8C04DE317}"/>
              </a:ext>
            </a:extLst>
          </p:cNvPr>
          <p:cNvSpPr/>
          <p:nvPr/>
        </p:nvSpPr>
        <p:spPr>
          <a:xfrm flipH="1">
            <a:off x="6495589" y="1426946"/>
            <a:ext cx="612395" cy="3380764"/>
          </a:xfrm>
          <a:prstGeom prst="leftBrace">
            <a:avLst>
              <a:gd name="adj1" fmla="val 8333"/>
              <a:gd name="adj2" fmla="val 47023"/>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115F590E-9DD1-D45A-6DB3-6266063E7D4D}"/>
              </a:ext>
            </a:extLst>
          </p:cNvPr>
          <p:cNvSpPr/>
          <p:nvPr/>
        </p:nvSpPr>
        <p:spPr>
          <a:xfrm>
            <a:off x="7222921" y="2113405"/>
            <a:ext cx="3041042" cy="16211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システムと</a:t>
            </a:r>
            <a:endParaRPr kumimoji="1" lang="en-US" altLang="ja-JP" sz="2800" b="1" dirty="0">
              <a:solidFill>
                <a:schemeClr val="tx1"/>
              </a:solidFill>
            </a:endParaRPr>
          </a:p>
          <a:p>
            <a:pPr algn="ctr"/>
            <a:r>
              <a:rPr lang="ja-JP" altLang="en-US" sz="2800" b="1" dirty="0">
                <a:solidFill>
                  <a:schemeClr val="tx1"/>
                </a:solidFill>
              </a:rPr>
              <a:t>指示の受け手が</a:t>
            </a:r>
            <a:endParaRPr lang="en-US" altLang="ja-JP" sz="2800" b="1" dirty="0">
              <a:solidFill>
                <a:schemeClr val="tx1"/>
              </a:solidFill>
            </a:endParaRPr>
          </a:p>
          <a:p>
            <a:pPr algn="ctr"/>
            <a:r>
              <a:rPr kumimoji="1" lang="ja-JP" altLang="en-US" sz="2800" b="1" dirty="0">
                <a:solidFill>
                  <a:schemeClr val="tx1"/>
                </a:solidFill>
              </a:rPr>
              <a:t>対話</a:t>
            </a:r>
          </a:p>
        </p:txBody>
      </p:sp>
    </p:spTree>
    <p:extLst>
      <p:ext uri="{BB962C8B-B14F-4D97-AF65-F5344CB8AC3E}">
        <p14:creationId xmlns:p14="http://schemas.microsoft.com/office/powerpoint/2010/main" val="31016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E91EE-6E43-E5F6-54A3-81205222015D}"/>
              </a:ext>
            </a:extLst>
          </p:cNvPr>
          <p:cNvSpPr>
            <a:spLocks noGrp="1"/>
          </p:cNvSpPr>
          <p:nvPr>
            <p:ph type="title"/>
          </p:nvPr>
        </p:nvSpPr>
        <p:spPr/>
        <p:txBody>
          <a:bodyPr/>
          <a:lstStyle/>
          <a:p>
            <a:r>
              <a:rPr kumimoji="1" lang="ja-JP" altLang="en-US" dirty="0"/>
              <a:t>非構造化マニュアル</a:t>
            </a:r>
          </a:p>
        </p:txBody>
      </p:sp>
      <p:sp>
        <p:nvSpPr>
          <p:cNvPr id="3" name="コンテンツ プレースホルダー 2">
            <a:extLst>
              <a:ext uri="{FF2B5EF4-FFF2-40B4-BE49-F238E27FC236}">
                <a16:creationId xmlns:a16="http://schemas.microsoft.com/office/drawing/2014/main" id="{E0BD8D31-2AEE-9C5E-E155-60A6F2840383}"/>
              </a:ext>
            </a:extLst>
          </p:cNvPr>
          <p:cNvSpPr>
            <a:spLocks noGrp="1"/>
          </p:cNvSpPr>
          <p:nvPr>
            <p:ph idx="1"/>
          </p:nvPr>
        </p:nvSpPr>
        <p:spPr/>
        <p:txBody>
          <a:bodyPr/>
          <a:lstStyle/>
          <a:p>
            <a:r>
              <a:rPr kumimoji="1" lang="ja-JP" altLang="en-US" dirty="0"/>
              <a:t>今回利用したマニュアルは構造化マニュアル</a:t>
            </a:r>
            <a:endParaRPr kumimoji="1" lang="en-US" altLang="ja-JP" dirty="0"/>
          </a:p>
          <a:p>
            <a:endParaRPr lang="en-US" altLang="ja-JP" dirty="0"/>
          </a:p>
          <a:p>
            <a:r>
              <a:rPr kumimoji="1" lang="ja-JP" altLang="en-US" dirty="0"/>
              <a:t>一般的なマニュアルは非構造化（</a:t>
            </a:r>
            <a:r>
              <a:rPr kumimoji="1" lang="en-US" altLang="ja-JP" dirty="0"/>
              <a:t>PDF,</a:t>
            </a:r>
            <a:r>
              <a:rPr kumimoji="1" lang="ja-JP" altLang="en-US" dirty="0"/>
              <a:t>画像</a:t>
            </a:r>
            <a:r>
              <a:rPr kumimoji="1" lang="en-US" altLang="ja-JP" dirty="0"/>
              <a:t>,</a:t>
            </a:r>
            <a:r>
              <a:rPr kumimoji="1" lang="ja-JP" altLang="en-US" dirty="0"/>
              <a:t>図等）</a:t>
            </a:r>
            <a:endParaRPr kumimoji="1" lang="en-US" altLang="ja-JP" dirty="0"/>
          </a:p>
          <a:p>
            <a:r>
              <a:rPr kumimoji="1" lang="ja-JP" altLang="en-US" dirty="0"/>
              <a:t>非構造化されたまま利用するか、</a:t>
            </a:r>
            <a:endParaRPr kumimoji="1" lang="en-US" altLang="ja-JP" dirty="0"/>
          </a:p>
          <a:p>
            <a:r>
              <a:rPr lang="ja-JP" altLang="en-US"/>
              <a:t>→半構造化→構造化して利用するか</a:t>
            </a:r>
            <a:endParaRPr kumimoji="1" lang="en-US" altLang="ja-JP" dirty="0"/>
          </a:p>
        </p:txBody>
      </p:sp>
    </p:spTree>
    <p:extLst>
      <p:ext uri="{BB962C8B-B14F-4D97-AF65-F5344CB8AC3E}">
        <p14:creationId xmlns:p14="http://schemas.microsoft.com/office/powerpoint/2010/main" val="554408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F8A0F3-92E1-AD13-E8D3-0FB1F8D5C4B8}"/>
              </a:ext>
            </a:extLst>
          </p:cNvPr>
          <p:cNvPicPr>
            <a:picLocks noChangeAspect="1"/>
          </p:cNvPicPr>
          <p:nvPr/>
        </p:nvPicPr>
        <p:blipFill>
          <a:blip r:embed="rId2"/>
          <a:stretch>
            <a:fillRect/>
          </a:stretch>
        </p:blipFill>
        <p:spPr>
          <a:xfrm>
            <a:off x="59962" y="528074"/>
            <a:ext cx="6386113" cy="5250635"/>
          </a:xfrm>
          <a:prstGeom prst="rect">
            <a:avLst/>
          </a:prstGeom>
        </p:spPr>
      </p:pic>
      <p:sp>
        <p:nvSpPr>
          <p:cNvPr id="6" name="吹き出し: 角を丸めた四角形 5">
            <a:extLst>
              <a:ext uri="{FF2B5EF4-FFF2-40B4-BE49-F238E27FC236}">
                <a16:creationId xmlns:a16="http://schemas.microsoft.com/office/drawing/2014/main" id="{F2D30C48-F7F9-8AEA-8EAC-C097A450BAF3}"/>
              </a:ext>
            </a:extLst>
          </p:cNvPr>
          <p:cNvSpPr/>
          <p:nvPr/>
        </p:nvSpPr>
        <p:spPr>
          <a:xfrm>
            <a:off x="4397268" y="76660"/>
            <a:ext cx="2983043" cy="496384"/>
          </a:xfrm>
          <a:prstGeom prst="wedgeRoundRectCallout">
            <a:avLst>
              <a:gd name="adj1" fmla="val -94200"/>
              <a:gd name="adj2" fmla="val 56460"/>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固定質問</a:t>
            </a:r>
            <a:endParaRPr kumimoji="1" lang="ja-JP" altLang="en-US" dirty="0">
              <a:solidFill>
                <a:schemeClr val="tx1"/>
              </a:solidFill>
            </a:endParaRPr>
          </a:p>
        </p:txBody>
      </p:sp>
      <p:sp>
        <p:nvSpPr>
          <p:cNvPr id="10" name="吹き出し: 角を丸めた四角形 9">
            <a:extLst>
              <a:ext uri="{FF2B5EF4-FFF2-40B4-BE49-F238E27FC236}">
                <a16:creationId xmlns:a16="http://schemas.microsoft.com/office/drawing/2014/main" id="{8D14BC1F-921B-D61B-1A24-103BF20214BD}"/>
              </a:ext>
            </a:extLst>
          </p:cNvPr>
          <p:cNvSpPr/>
          <p:nvPr/>
        </p:nvSpPr>
        <p:spPr>
          <a:xfrm>
            <a:off x="3770180" y="1012886"/>
            <a:ext cx="3819994" cy="755954"/>
          </a:xfrm>
          <a:prstGeom prst="wedgeRoundRectCallout">
            <a:avLst>
              <a:gd name="adj1" fmla="val -121970"/>
              <a:gd name="adj2" fmla="val -18336"/>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ファンクションコーリングで</a:t>
            </a:r>
            <a:br>
              <a:rPr lang="en-US" altLang="ja-JP" dirty="0">
                <a:solidFill>
                  <a:schemeClr val="tx1"/>
                </a:solidFill>
              </a:rPr>
            </a:br>
            <a:r>
              <a:rPr lang="ja-JP" altLang="en-US" dirty="0">
                <a:solidFill>
                  <a:schemeClr val="tx1"/>
                </a:solidFill>
              </a:rPr>
              <a:t>状況、目的、意図を抽出</a:t>
            </a:r>
            <a:endParaRPr kumimoji="1" lang="ja-JP" altLang="en-US" dirty="0">
              <a:solidFill>
                <a:schemeClr val="tx1"/>
              </a:solidFill>
            </a:endParaRPr>
          </a:p>
        </p:txBody>
      </p:sp>
      <p:sp>
        <p:nvSpPr>
          <p:cNvPr id="11" name="吹き出し: 角を丸めた四角形 10">
            <a:extLst>
              <a:ext uri="{FF2B5EF4-FFF2-40B4-BE49-F238E27FC236}">
                <a16:creationId xmlns:a16="http://schemas.microsoft.com/office/drawing/2014/main" id="{6EA90C06-342F-082F-F5EA-994CD83E8CA1}"/>
              </a:ext>
            </a:extLst>
          </p:cNvPr>
          <p:cNvSpPr/>
          <p:nvPr/>
        </p:nvSpPr>
        <p:spPr>
          <a:xfrm>
            <a:off x="5354141" y="2291128"/>
            <a:ext cx="3819994" cy="755954"/>
          </a:xfrm>
          <a:prstGeom prst="wedgeRoundRectCallout">
            <a:avLst>
              <a:gd name="adj1" fmla="val -128445"/>
              <a:gd name="adj2" fmla="val -115501"/>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FC</a:t>
            </a:r>
            <a:r>
              <a:rPr lang="ja-JP" altLang="en-US" dirty="0">
                <a:solidFill>
                  <a:schemeClr val="tx1"/>
                </a:solidFill>
              </a:rPr>
              <a:t>で状況、目的、意図を抽出</a:t>
            </a:r>
            <a:endParaRPr kumimoji="1" lang="ja-JP" altLang="en-US" dirty="0">
              <a:solidFill>
                <a:schemeClr val="tx1"/>
              </a:solidFill>
            </a:endParaRPr>
          </a:p>
        </p:txBody>
      </p:sp>
      <p:sp>
        <p:nvSpPr>
          <p:cNvPr id="13" name="吹き出し: 角を丸めた四角形 12">
            <a:extLst>
              <a:ext uri="{FF2B5EF4-FFF2-40B4-BE49-F238E27FC236}">
                <a16:creationId xmlns:a16="http://schemas.microsoft.com/office/drawing/2014/main" id="{9626F845-604B-0BB9-3055-EEA579500F64}"/>
              </a:ext>
            </a:extLst>
          </p:cNvPr>
          <p:cNvSpPr/>
          <p:nvPr/>
        </p:nvSpPr>
        <p:spPr>
          <a:xfrm>
            <a:off x="5354141" y="2309206"/>
            <a:ext cx="3819994" cy="755954"/>
          </a:xfrm>
          <a:prstGeom prst="wedgeRoundRectCallout">
            <a:avLst>
              <a:gd name="adj1" fmla="val -122363"/>
              <a:gd name="adj2" fmla="val 145257"/>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FC</a:t>
            </a:r>
            <a:r>
              <a:rPr lang="ja-JP" altLang="en-US" dirty="0">
                <a:solidFill>
                  <a:schemeClr val="tx1"/>
                </a:solidFill>
              </a:rPr>
              <a:t>で状況、目的、意図を抽出</a:t>
            </a:r>
            <a:endParaRPr kumimoji="1" lang="ja-JP" altLang="en-US" dirty="0">
              <a:solidFill>
                <a:schemeClr val="tx1"/>
              </a:solidFill>
            </a:endParaRPr>
          </a:p>
        </p:txBody>
      </p:sp>
      <p:sp>
        <p:nvSpPr>
          <p:cNvPr id="12" name="吹き出し: 角を丸めた四角形 11">
            <a:extLst>
              <a:ext uri="{FF2B5EF4-FFF2-40B4-BE49-F238E27FC236}">
                <a16:creationId xmlns:a16="http://schemas.microsoft.com/office/drawing/2014/main" id="{6AE156E9-D30C-047E-0248-37529229B16E}"/>
              </a:ext>
            </a:extLst>
          </p:cNvPr>
          <p:cNvSpPr/>
          <p:nvPr/>
        </p:nvSpPr>
        <p:spPr>
          <a:xfrm>
            <a:off x="5354141" y="2291128"/>
            <a:ext cx="3819994" cy="755954"/>
          </a:xfrm>
          <a:prstGeom prst="wedgeRoundRectCallout">
            <a:avLst>
              <a:gd name="adj1" fmla="val -119223"/>
              <a:gd name="adj2" fmla="val 14383"/>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固定質問</a:t>
            </a:r>
          </a:p>
        </p:txBody>
      </p:sp>
      <p:sp>
        <p:nvSpPr>
          <p:cNvPr id="14" name="吹き出し: 角を丸めた四角形 13">
            <a:extLst>
              <a:ext uri="{FF2B5EF4-FFF2-40B4-BE49-F238E27FC236}">
                <a16:creationId xmlns:a16="http://schemas.microsoft.com/office/drawing/2014/main" id="{50D76B6D-D41A-F48F-0226-491F453D3798}"/>
              </a:ext>
            </a:extLst>
          </p:cNvPr>
          <p:cNvSpPr/>
          <p:nvPr/>
        </p:nvSpPr>
        <p:spPr>
          <a:xfrm>
            <a:off x="4985121" y="3665980"/>
            <a:ext cx="4189013" cy="1119960"/>
          </a:xfrm>
          <a:prstGeom prst="wedgeRoundRectCallout">
            <a:avLst>
              <a:gd name="adj1" fmla="val -95235"/>
              <a:gd name="adj2" fmla="val 56693"/>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Llmaindex</a:t>
            </a:r>
            <a:r>
              <a:rPr kumimoji="1" lang="ja-JP" altLang="en-US" dirty="0">
                <a:solidFill>
                  <a:schemeClr val="tx1"/>
                </a:solidFill>
              </a:rPr>
              <a:t>に</a:t>
            </a:r>
            <a:br>
              <a:rPr kumimoji="1" lang="en-US" altLang="ja-JP" dirty="0">
                <a:solidFill>
                  <a:schemeClr val="tx1"/>
                </a:solidFill>
              </a:rPr>
            </a:br>
            <a:r>
              <a:rPr kumimoji="1" lang="ja-JP" altLang="en-US" dirty="0">
                <a:solidFill>
                  <a:schemeClr val="tx1"/>
                </a:solidFill>
              </a:rPr>
              <a:t>「指示と状況、目的、意図」を</a:t>
            </a:r>
            <a:r>
              <a:rPr lang="ja-JP" altLang="en-US" dirty="0">
                <a:solidFill>
                  <a:schemeClr val="tx1"/>
                </a:solidFill>
              </a:rPr>
              <a:t>与える</a:t>
            </a:r>
            <a:endParaRPr kumimoji="1" lang="ja-JP" altLang="en-US" dirty="0">
              <a:solidFill>
                <a:schemeClr val="tx1"/>
              </a:solidFill>
            </a:endParaRPr>
          </a:p>
        </p:txBody>
      </p:sp>
      <p:sp>
        <p:nvSpPr>
          <p:cNvPr id="15" name="吹き出し: 角を丸めた四角形 14">
            <a:extLst>
              <a:ext uri="{FF2B5EF4-FFF2-40B4-BE49-F238E27FC236}">
                <a16:creationId xmlns:a16="http://schemas.microsoft.com/office/drawing/2014/main" id="{2E2B29A6-B503-35E7-FF04-9513B88CB431}"/>
              </a:ext>
            </a:extLst>
          </p:cNvPr>
          <p:cNvSpPr/>
          <p:nvPr/>
        </p:nvSpPr>
        <p:spPr>
          <a:xfrm>
            <a:off x="4985121" y="5644682"/>
            <a:ext cx="2605053" cy="493790"/>
          </a:xfrm>
          <a:prstGeom prst="wedgeRoundRectCallout">
            <a:avLst>
              <a:gd name="adj1" fmla="val -77013"/>
              <a:gd name="adj2" fmla="val -42352"/>
              <a:gd name="adj3" fmla="val 16667"/>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新しい</a:t>
            </a:r>
            <a:r>
              <a:rPr kumimoji="1" lang="ja-JP" altLang="en-US" dirty="0">
                <a:solidFill>
                  <a:schemeClr val="tx1"/>
                </a:solidFill>
              </a:rPr>
              <a:t>指示</a:t>
            </a:r>
          </a:p>
        </p:txBody>
      </p:sp>
      <p:sp>
        <p:nvSpPr>
          <p:cNvPr id="16" name="四角形: 角を丸くする 15">
            <a:extLst>
              <a:ext uri="{FF2B5EF4-FFF2-40B4-BE49-F238E27FC236}">
                <a16:creationId xmlns:a16="http://schemas.microsoft.com/office/drawing/2014/main" id="{CC25EDBA-5698-94CD-B07E-D7A0CA8CF727}"/>
              </a:ext>
            </a:extLst>
          </p:cNvPr>
          <p:cNvSpPr/>
          <p:nvPr/>
        </p:nvSpPr>
        <p:spPr>
          <a:xfrm>
            <a:off x="9024079" y="1191718"/>
            <a:ext cx="3107959" cy="48118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dirty="0"/>
              <a:t>今後・課題：</a:t>
            </a:r>
            <a:endParaRPr lang="en-US" altLang="ja-JP" dirty="0"/>
          </a:p>
          <a:p>
            <a:pPr marL="342900" indent="-342900">
              <a:buFont typeface="+mj-lt"/>
              <a:buAutoNum type="arabicPeriod"/>
            </a:pPr>
            <a:r>
              <a:rPr kumimoji="1" lang="ja-JP" altLang="en-US" dirty="0"/>
              <a:t>質問を動的に生成したい</a:t>
            </a:r>
            <a:endParaRPr kumimoji="1" lang="en-US" altLang="ja-JP" dirty="0"/>
          </a:p>
          <a:p>
            <a:pPr marL="342900" indent="-342900">
              <a:buFont typeface="+mj-lt"/>
              <a:buAutoNum type="arabicPeriod"/>
            </a:pPr>
            <a:endParaRPr kumimoji="1" lang="en-US" altLang="ja-JP" dirty="0"/>
          </a:p>
          <a:p>
            <a:pPr marL="342900" indent="-342900">
              <a:buFont typeface="+mj-lt"/>
              <a:buAutoNum type="arabicPeriod"/>
            </a:pPr>
            <a:r>
              <a:rPr lang="ja-JP" altLang="en-US" dirty="0"/>
              <a:t>タスクを教えるのに十分な情報が集まれば、すぐに指示生成</a:t>
            </a:r>
            <a:endParaRPr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dirty="0"/>
              <a:t>ユーザの能力に合わせた指示にしたい</a:t>
            </a:r>
            <a:endParaRPr kumimoji="1" lang="en-US" altLang="ja-JP" dirty="0"/>
          </a:p>
          <a:p>
            <a:pPr marL="342900" indent="-342900">
              <a:buFont typeface="+mj-lt"/>
              <a:buAutoNum type="arabicPeriod"/>
            </a:pPr>
            <a:endParaRPr kumimoji="1" lang="en-US" altLang="ja-JP" dirty="0"/>
          </a:p>
          <a:p>
            <a:r>
              <a:rPr kumimoji="1" lang="ja-JP" altLang="en-US" dirty="0"/>
              <a:t>良い点：</a:t>
            </a:r>
            <a:endParaRPr kumimoji="1" lang="en-US" altLang="ja-JP" dirty="0"/>
          </a:p>
          <a:p>
            <a:r>
              <a:rPr lang="ja-JP" altLang="en-US" dirty="0"/>
              <a:t>実際の</a:t>
            </a:r>
            <a:r>
              <a:rPr lang="en-US" altLang="ja-JP" dirty="0"/>
              <a:t>DB</a:t>
            </a:r>
            <a:r>
              <a:rPr lang="ja-JP" altLang="en-US" dirty="0"/>
              <a:t>使うともっと遅いかもだけど、対話処理がめちゃくちゃ早い</a:t>
            </a:r>
            <a:br>
              <a:rPr lang="en-US" altLang="ja-JP" dirty="0"/>
            </a:br>
            <a:r>
              <a:rPr lang="en-US" altLang="ja-JP" dirty="0"/>
              <a:t>(</a:t>
            </a:r>
            <a:r>
              <a:rPr lang="ja-JP" altLang="en-US" dirty="0"/>
              <a:t>約</a:t>
            </a:r>
            <a:r>
              <a:rPr lang="en-US" altLang="ja-JP" dirty="0"/>
              <a:t>2</a:t>
            </a:r>
            <a:r>
              <a:rPr lang="ja-JP" altLang="en-US" dirty="0"/>
              <a:t>分で全行程を終える</a:t>
            </a:r>
            <a:r>
              <a:rPr lang="en-US" altLang="ja-JP" dirty="0"/>
              <a:t>)</a:t>
            </a:r>
          </a:p>
        </p:txBody>
      </p:sp>
    </p:spTree>
    <p:extLst>
      <p:ext uri="{BB962C8B-B14F-4D97-AF65-F5344CB8AC3E}">
        <p14:creationId xmlns:p14="http://schemas.microsoft.com/office/powerpoint/2010/main" val="56321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6A11-8A08-4ABE-9D8B-2BD4DC8BBF49}"/>
              </a:ext>
            </a:extLst>
          </p:cNvPr>
          <p:cNvSpPr>
            <a:spLocks noGrp="1"/>
          </p:cNvSpPr>
          <p:nvPr>
            <p:ph type="title"/>
          </p:nvPr>
        </p:nvSpPr>
        <p:spPr>
          <a:xfrm>
            <a:off x="220957" y="50527"/>
            <a:ext cx="4139007" cy="826819"/>
          </a:xfrm>
        </p:spPr>
        <p:txBody>
          <a:bodyPr>
            <a:normAutofit/>
          </a:bodyPr>
          <a:lstStyle/>
          <a:p>
            <a:r>
              <a:rPr lang="ja-JP" altLang="en-US" sz="2800" b="1" dirty="0"/>
              <a:t>不完全な指示の情報補完</a:t>
            </a:r>
            <a:endParaRPr kumimoji="1" lang="ja-JP" altLang="en-US" sz="2800" b="1" dirty="0"/>
          </a:p>
        </p:txBody>
      </p:sp>
      <p:sp>
        <p:nvSpPr>
          <p:cNvPr id="3" name="楕円 2">
            <a:extLst>
              <a:ext uri="{FF2B5EF4-FFF2-40B4-BE49-F238E27FC236}">
                <a16:creationId xmlns:a16="http://schemas.microsoft.com/office/drawing/2014/main" id="{D8E961A9-70DF-5F57-2BA2-B75BBD14F227}"/>
              </a:ext>
            </a:extLst>
          </p:cNvPr>
          <p:cNvSpPr/>
          <p:nvPr/>
        </p:nvSpPr>
        <p:spPr>
          <a:xfrm>
            <a:off x="312821" y="1086853"/>
            <a:ext cx="2582779" cy="23421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伝</a:t>
            </a:r>
          </a:p>
        </p:txBody>
      </p:sp>
      <p:sp>
        <p:nvSpPr>
          <p:cNvPr id="4" name="楕円 3">
            <a:extLst>
              <a:ext uri="{FF2B5EF4-FFF2-40B4-BE49-F238E27FC236}">
                <a16:creationId xmlns:a16="http://schemas.microsoft.com/office/drawing/2014/main" id="{E52B755D-905F-D475-7A07-335FFC7A0778}"/>
              </a:ext>
            </a:extLst>
          </p:cNvPr>
          <p:cNvSpPr/>
          <p:nvPr/>
        </p:nvSpPr>
        <p:spPr>
          <a:xfrm>
            <a:off x="9296400" y="1086852"/>
            <a:ext cx="2582779" cy="234214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受</a:t>
            </a:r>
          </a:p>
        </p:txBody>
      </p:sp>
      <p:pic>
        <p:nvPicPr>
          <p:cNvPr id="8" name="グラフィックス 7" descr="リスト 単色塗りつぶし">
            <a:extLst>
              <a:ext uri="{FF2B5EF4-FFF2-40B4-BE49-F238E27FC236}">
                <a16:creationId xmlns:a16="http://schemas.microsoft.com/office/drawing/2014/main" id="{0C1430E5-D804-B5E5-613C-278072F17A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2652" y="3710125"/>
            <a:ext cx="2695074" cy="2695074"/>
          </a:xfrm>
          <a:prstGeom prst="rect">
            <a:avLst/>
          </a:prstGeom>
        </p:spPr>
      </p:pic>
      <p:pic>
        <p:nvPicPr>
          <p:cNvPr id="10" name="グラフィックス 9" descr="リスト 枠線">
            <a:extLst>
              <a:ext uri="{FF2B5EF4-FFF2-40B4-BE49-F238E27FC236}">
                <a16:creationId xmlns:a16="http://schemas.microsoft.com/office/drawing/2014/main" id="{D21372C5-DAD1-7491-6486-6F982BC2AC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02" y="3710125"/>
            <a:ext cx="2743201" cy="2743201"/>
          </a:xfrm>
          <a:prstGeom prst="rect">
            <a:avLst/>
          </a:prstGeom>
        </p:spPr>
      </p:pic>
      <p:sp>
        <p:nvSpPr>
          <p:cNvPr id="14" name="正方形/長方形 13">
            <a:extLst>
              <a:ext uri="{FF2B5EF4-FFF2-40B4-BE49-F238E27FC236}">
                <a16:creationId xmlns:a16="http://schemas.microsoft.com/office/drawing/2014/main" id="{C2412AFC-BC7C-2914-15DF-DB3BBEB2F0DB}"/>
              </a:ext>
            </a:extLst>
          </p:cNvPr>
          <p:cNvSpPr/>
          <p:nvPr/>
        </p:nvSpPr>
        <p:spPr>
          <a:xfrm>
            <a:off x="10138611" y="4652211"/>
            <a:ext cx="1203157" cy="89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欠けた</a:t>
            </a:r>
            <a:endParaRPr kumimoji="1" lang="en-US" altLang="ja-JP" sz="2000" b="1" dirty="0">
              <a:solidFill>
                <a:schemeClr val="tx1"/>
              </a:solidFill>
            </a:endParaRPr>
          </a:p>
          <a:p>
            <a:pPr algn="ctr"/>
            <a:r>
              <a:rPr lang="ja-JP" altLang="en-US" sz="2000" b="1" dirty="0">
                <a:solidFill>
                  <a:schemeClr val="tx1"/>
                </a:solidFill>
              </a:rPr>
              <a:t>情報</a:t>
            </a:r>
            <a:endParaRPr kumimoji="1" lang="ja-JP" altLang="en-US" sz="2000" b="1" dirty="0">
              <a:solidFill>
                <a:schemeClr val="tx1"/>
              </a:solidFill>
            </a:endParaRPr>
          </a:p>
        </p:txBody>
      </p:sp>
      <p:sp>
        <p:nvSpPr>
          <p:cNvPr id="15" name="コンテンツ プレースホルダー 2">
            <a:extLst>
              <a:ext uri="{FF2B5EF4-FFF2-40B4-BE49-F238E27FC236}">
                <a16:creationId xmlns:a16="http://schemas.microsoft.com/office/drawing/2014/main" id="{BB08BA5E-4A2C-0DD6-9402-05B0908D70A8}"/>
              </a:ext>
            </a:extLst>
          </p:cNvPr>
          <p:cNvSpPr txBox="1">
            <a:spLocks/>
          </p:cNvSpPr>
          <p:nvPr/>
        </p:nvSpPr>
        <p:spPr>
          <a:xfrm>
            <a:off x="2429218" y="3376036"/>
            <a:ext cx="7802880" cy="3530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u="sng" dirty="0"/>
              <a:t>送り手の</a:t>
            </a:r>
            <a:r>
              <a:rPr lang="ja-JP" altLang="en-US" dirty="0"/>
              <a:t>パフォーマンスとしては、</a:t>
            </a:r>
            <a:br>
              <a:rPr lang="en-US" altLang="ja-JP" dirty="0"/>
            </a:br>
            <a:r>
              <a:rPr lang="ja-JP" altLang="en-US" dirty="0"/>
              <a:t>伝えたことが</a:t>
            </a:r>
            <a:r>
              <a:rPr lang="ja-JP" altLang="en-US" b="1" dirty="0"/>
              <a:t>相手が正しく理解できているか</a:t>
            </a:r>
            <a:br>
              <a:rPr lang="en-US" altLang="ja-JP" b="1" dirty="0"/>
            </a:br>
            <a:r>
              <a:rPr lang="ja-JP" altLang="en-US" dirty="0"/>
              <a:t>相手が行動に</a:t>
            </a:r>
            <a:r>
              <a:rPr lang="ja-JP" altLang="en-US" b="1" dirty="0"/>
              <a:t>移せるだけの情報を伝えたか</a:t>
            </a:r>
            <a:r>
              <a:rPr lang="ja-JP" altLang="en-US" dirty="0"/>
              <a:t>を</a:t>
            </a:r>
            <a:br>
              <a:rPr lang="en-US" altLang="ja-JP" dirty="0"/>
            </a:br>
            <a:r>
              <a:rPr lang="ja-JP" altLang="en-US" dirty="0"/>
              <a:t>確認することが求められる</a:t>
            </a:r>
            <a:endParaRPr lang="en-US" altLang="ja-JP" dirty="0"/>
          </a:p>
          <a:p>
            <a:r>
              <a:rPr lang="ja-JP" altLang="en-US" u="sng" dirty="0"/>
              <a:t>受け手の</a:t>
            </a:r>
            <a:r>
              <a:rPr lang="ja-JP" altLang="en-US" dirty="0"/>
              <a:t>パフォーマンスとしては、</a:t>
            </a:r>
            <a:br>
              <a:rPr lang="en-US" altLang="ja-JP" dirty="0"/>
            </a:br>
            <a:r>
              <a:rPr lang="ja-JP" altLang="en-US" b="1" dirty="0"/>
              <a:t>自分の情報への理解が正しいか</a:t>
            </a:r>
            <a:r>
              <a:rPr lang="ja-JP" altLang="en-US" dirty="0"/>
              <a:t>という</a:t>
            </a:r>
            <a:br>
              <a:rPr lang="en-US" altLang="ja-JP" dirty="0"/>
            </a:br>
            <a:r>
              <a:rPr lang="ja-JP" altLang="en-US" dirty="0"/>
              <a:t>メタ認知の確認が求められる</a:t>
            </a:r>
            <a:endParaRPr lang="en-US" altLang="ja-JP" dirty="0"/>
          </a:p>
        </p:txBody>
      </p:sp>
      <p:sp>
        <p:nvSpPr>
          <p:cNvPr id="5" name="矢印: 右 4">
            <a:extLst>
              <a:ext uri="{FF2B5EF4-FFF2-40B4-BE49-F238E27FC236}">
                <a16:creationId xmlns:a16="http://schemas.microsoft.com/office/drawing/2014/main" id="{2A96A833-0522-A418-CC4D-F4784C1D6A67}"/>
              </a:ext>
            </a:extLst>
          </p:cNvPr>
          <p:cNvSpPr/>
          <p:nvPr/>
        </p:nvSpPr>
        <p:spPr>
          <a:xfrm>
            <a:off x="3056022" y="1744980"/>
            <a:ext cx="6179418" cy="960120"/>
          </a:xfrm>
          <a:prstGeom prst="rightArrow">
            <a:avLst>
              <a:gd name="adj1" fmla="val 50000"/>
              <a:gd name="adj2" fmla="val 7063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雲 6">
            <a:extLst>
              <a:ext uri="{FF2B5EF4-FFF2-40B4-BE49-F238E27FC236}">
                <a16:creationId xmlns:a16="http://schemas.microsoft.com/office/drawing/2014/main" id="{20257586-6A4B-AE04-6611-DA30FE466CDF}"/>
              </a:ext>
            </a:extLst>
          </p:cNvPr>
          <p:cNvSpPr/>
          <p:nvPr/>
        </p:nvSpPr>
        <p:spPr>
          <a:xfrm>
            <a:off x="3604591" y="1156547"/>
            <a:ext cx="4998886" cy="2054087"/>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AA5FB68-EEAE-1FFD-9511-5D60197507B9}"/>
              </a:ext>
            </a:extLst>
          </p:cNvPr>
          <p:cNvSpPr/>
          <p:nvPr/>
        </p:nvSpPr>
        <p:spPr>
          <a:xfrm>
            <a:off x="4122820" y="1534843"/>
            <a:ext cx="3946359" cy="1239253"/>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200" b="1" dirty="0">
                <a:solidFill>
                  <a:schemeClr val="tx1"/>
                </a:solidFill>
              </a:rPr>
              <a:t>指示</a:t>
            </a:r>
          </a:p>
        </p:txBody>
      </p:sp>
    </p:spTree>
    <p:extLst>
      <p:ext uri="{BB962C8B-B14F-4D97-AF65-F5344CB8AC3E}">
        <p14:creationId xmlns:p14="http://schemas.microsoft.com/office/powerpoint/2010/main" val="26929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6A11-8A08-4ABE-9D8B-2BD4DC8BBF49}"/>
              </a:ext>
            </a:extLst>
          </p:cNvPr>
          <p:cNvSpPr>
            <a:spLocks noGrp="1"/>
          </p:cNvSpPr>
          <p:nvPr>
            <p:ph type="title"/>
          </p:nvPr>
        </p:nvSpPr>
        <p:spPr>
          <a:xfrm>
            <a:off x="220957" y="50527"/>
            <a:ext cx="4139007" cy="826819"/>
          </a:xfrm>
        </p:spPr>
        <p:txBody>
          <a:bodyPr>
            <a:normAutofit/>
          </a:bodyPr>
          <a:lstStyle/>
          <a:p>
            <a:r>
              <a:rPr lang="ja-JP" altLang="en-US" sz="2800" b="1" dirty="0"/>
              <a:t>不完全な指示の情報補完</a:t>
            </a:r>
            <a:endParaRPr kumimoji="1" lang="ja-JP" altLang="en-US" sz="2800" b="1" dirty="0"/>
          </a:p>
        </p:txBody>
      </p:sp>
      <p:sp>
        <p:nvSpPr>
          <p:cNvPr id="3" name="楕円 2">
            <a:extLst>
              <a:ext uri="{FF2B5EF4-FFF2-40B4-BE49-F238E27FC236}">
                <a16:creationId xmlns:a16="http://schemas.microsoft.com/office/drawing/2014/main" id="{D8E961A9-70DF-5F57-2BA2-B75BBD14F227}"/>
              </a:ext>
            </a:extLst>
          </p:cNvPr>
          <p:cNvSpPr/>
          <p:nvPr/>
        </p:nvSpPr>
        <p:spPr>
          <a:xfrm>
            <a:off x="312821" y="1086853"/>
            <a:ext cx="2582779" cy="23421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伝</a:t>
            </a:r>
          </a:p>
        </p:txBody>
      </p:sp>
      <p:sp>
        <p:nvSpPr>
          <p:cNvPr id="4" name="楕円 3">
            <a:extLst>
              <a:ext uri="{FF2B5EF4-FFF2-40B4-BE49-F238E27FC236}">
                <a16:creationId xmlns:a16="http://schemas.microsoft.com/office/drawing/2014/main" id="{E52B755D-905F-D475-7A07-335FFC7A0778}"/>
              </a:ext>
            </a:extLst>
          </p:cNvPr>
          <p:cNvSpPr/>
          <p:nvPr/>
        </p:nvSpPr>
        <p:spPr>
          <a:xfrm>
            <a:off x="9296400" y="1086852"/>
            <a:ext cx="2582779" cy="234214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受</a:t>
            </a:r>
          </a:p>
        </p:txBody>
      </p:sp>
      <p:pic>
        <p:nvPicPr>
          <p:cNvPr id="8" name="グラフィックス 7" descr="リスト 単色塗りつぶし">
            <a:extLst>
              <a:ext uri="{FF2B5EF4-FFF2-40B4-BE49-F238E27FC236}">
                <a16:creationId xmlns:a16="http://schemas.microsoft.com/office/drawing/2014/main" id="{0C1430E5-D804-B5E5-613C-278072F17A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2652" y="3710125"/>
            <a:ext cx="2695074" cy="2695074"/>
          </a:xfrm>
          <a:prstGeom prst="rect">
            <a:avLst/>
          </a:prstGeom>
        </p:spPr>
      </p:pic>
      <p:pic>
        <p:nvPicPr>
          <p:cNvPr id="10" name="グラフィックス 9" descr="リスト 枠線">
            <a:extLst>
              <a:ext uri="{FF2B5EF4-FFF2-40B4-BE49-F238E27FC236}">
                <a16:creationId xmlns:a16="http://schemas.microsoft.com/office/drawing/2014/main" id="{D21372C5-DAD1-7491-6486-6F982BC2AC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02" y="3710125"/>
            <a:ext cx="2743201" cy="2743201"/>
          </a:xfrm>
          <a:prstGeom prst="rect">
            <a:avLst/>
          </a:prstGeom>
        </p:spPr>
      </p:pic>
      <p:sp>
        <p:nvSpPr>
          <p:cNvPr id="14" name="正方形/長方形 13">
            <a:extLst>
              <a:ext uri="{FF2B5EF4-FFF2-40B4-BE49-F238E27FC236}">
                <a16:creationId xmlns:a16="http://schemas.microsoft.com/office/drawing/2014/main" id="{C2412AFC-BC7C-2914-15DF-DB3BBEB2F0DB}"/>
              </a:ext>
            </a:extLst>
          </p:cNvPr>
          <p:cNvSpPr/>
          <p:nvPr/>
        </p:nvSpPr>
        <p:spPr>
          <a:xfrm>
            <a:off x="10138611" y="4652211"/>
            <a:ext cx="1203157" cy="89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欠けた</a:t>
            </a:r>
            <a:endParaRPr kumimoji="1" lang="en-US" altLang="ja-JP" sz="2000" b="1" dirty="0">
              <a:solidFill>
                <a:schemeClr val="tx1"/>
              </a:solidFill>
            </a:endParaRPr>
          </a:p>
          <a:p>
            <a:pPr algn="ctr"/>
            <a:r>
              <a:rPr lang="ja-JP" altLang="en-US" sz="2000" b="1" dirty="0">
                <a:solidFill>
                  <a:schemeClr val="tx1"/>
                </a:solidFill>
              </a:rPr>
              <a:t>情報</a:t>
            </a:r>
            <a:endParaRPr kumimoji="1" lang="ja-JP" altLang="en-US" sz="2000" b="1" dirty="0">
              <a:solidFill>
                <a:schemeClr val="tx1"/>
              </a:solidFill>
            </a:endParaRPr>
          </a:p>
        </p:txBody>
      </p:sp>
      <p:sp>
        <p:nvSpPr>
          <p:cNvPr id="15" name="コンテンツ プレースホルダー 2">
            <a:extLst>
              <a:ext uri="{FF2B5EF4-FFF2-40B4-BE49-F238E27FC236}">
                <a16:creationId xmlns:a16="http://schemas.microsoft.com/office/drawing/2014/main" id="{BB08BA5E-4A2C-0DD6-9402-05B0908D70A8}"/>
              </a:ext>
            </a:extLst>
          </p:cNvPr>
          <p:cNvSpPr txBox="1">
            <a:spLocks/>
          </p:cNvSpPr>
          <p:nvPr/>
        </p:nvSpPr>
        <p:spPr>
          <a:xfrm>
            <a:off x="2429218" y="3376036"/>
            <a:ext cx="7802880" cy="3530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送り手は受け手が知らないということを</a:t>
            </a:r>
            <a:br>
              <a:rPr lang="en-US" altLang="ja-JP" dirty="0"/>
            </a:br>
            <a:r>
              <a:rPr lang="ja-JP" altLang="en-US" dirty="0"/>
              <a:t>知らない</a:t>
            </a:r>
            <a:endParaRPr lang="en-US" altLang="ja-JP" dirty="0"/>
          </a:p>
          <a:p>
            <a:r>
              <a:rPr lang="ja-JP" altLang="en-US" dirty="0"/>
              <a:t>受け手は指示を貰ったものの自分が知らないということを知らなかった</a:t>
            </a:r>
            <a:endParaRPr lang="en-US" altLang="ja-JP" dirty="0"/>
          </a:p>
          <a:p>
            <a:endParaRPr lang="en-US" altLang="ja-JP" dirty="0"/>
          </a:p>
        </p:txBody>
      </p:sp>
      <p:sp>
        <p:nvSpPr>
          <p:cNvPr id="5" name="矢印: 右 4">
            <a:extLst>
              <a:ext uri="{FF2B5EF4-FFF2-40B4-BE49-F238E27FC236}">
                <a16:creationId xmlns:a16="http://schemas.microsoft.com/office/drawing/2014/main" id="{2A96A833-0522-A418-CC4D-F4784C1D6A67}"/>
              </a:ext>
            </a:extLst>
          </p:cNvPr>
          <p:cNvSpPr/>
          <p:nvPr/>
        </p:nvSpPr>
        <p:spPr>
          <a:xfrm>
            <a:off x="3056022" y="1744980"/>
            <a:ext cx="6179418" cy="960120"/>
          </a:xfrm>
          <a:prstGeom prst="rightArrow">
            <a:avLst>
              <a:gd name="adj1" fmla="val 50000"/>
              <a:gd name="adj2" fmla="val 7063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雲 6">
            <a:extLst>
              <a:ext uri="{FF2B5EF4-FFF2-40B4-BE49-F238E27FC236}">
                <a16:creationId xmlns:a16="http://schemas.microsoft.com/office/drawing/2014/main" id="{20257586-6A4B-AE04-6611-DA30FE466CDF}"/>
              </a:ext>
            </a:extLst>
          </p:cNvPr>
          <p:cNvSpPr/>
          <p:nvPr/>
        </p:nvSpPr>
        <p:spPr>
          <a:xfrm>
            <a:off x="3596557" y="1185576"/>
            <a:ext cx="4998886" cy="2054087"/>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AA5FB68-EEAE-1FFD-9511-5D60197507B9}"/>
              </a:ext>
            </a:extLst>
          </p:cNvPr>
          <p:cNvSpPr/>
          <p:nvPr/>
        </p:nvSpPr>
        <p:spPr>
          <a:xfrm>
            <a:off x="4122820" y="1534843"/>
            <a:ext cx="3946359" cy="1239253"/>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200" b="1" dirty="0">
                <a:solidFill>
                  <a:schemeClr val="tx1"/>
                </a:solidFill>
              </a:rPr>
              <a:t>指示</a:t>
            </a:r>
          </a:p>
        </p:txBody>
      </p:sp>
    </p:spTree>
    <p:extLst>
      <p:ext uri="{BB962C8B-B14F-4D97-AF65-F5344CB8AC3E}">
        <p14:creationId xmlns:p14="http://schemas.microsoft.com/office/powerpoint/2010/main" val="357582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6A11-8A08-4ABE-9D8B-2BD4DC8BBF49}"/>
              </a:ext>
            </a:extLst>
          </p:cNvPr>
          <p:cNvSpPr>
            <a:spLocks noGrp="1"/>
          </p:cNvSpPr>
          <p:nvPr>
            <p:ph type="title"/>
          </p:nvPr>
        </p:nvSpPr>
        <p:spPr>
          <a:xfrm>
            <a:off x="220957" y="50527"/>
            <a:ext cx="6649626" cy="826819"/>
          </a:xfrm>
        </p:spPr>
        <p:txBody>
          <a:bodyPr>
            <a:normAutofit fontScale="90000"/>
          </a:bodyPr>
          <a:lstStyle/>
          <a:p>
            <a:r>
              <a:rPr lang="ja-JP" altLang="en-US" sz="2800" b="1" dirty="0"/>
              <a:t>不完全な指示の情報補完の推測方法の提案</a:t>
            </a:r>
            <a:endParaRPr kumimoji="1" lang="ja-JP" altLang="en-US" sz="2800" b="1" dirty="0"/>
          </a:p>
        </p:txBody>
      </p:sp>
      <p:sp>
        <p:nvSpPr>
          <p:cNvPr id="3" name="楕円 2">
            <a:extLst>
              <a:ext uri="{FF2B5EF4-FFF2-40B4-BE49-F238E27FC236}">
                <a16:creationId xmlns:a16="http://schemas.microsoft.com/office/drawing/2014/main" id="{D8E961A9-70DF-5F57-2BA2-B75BBD14F227}"/>
              </a:ext>
            </a:extLst>
          </p:cNvPr>
          <p:cNvSpPr/>
          <p:nvPr/>
        </p:nvSpPr>
        <p:spPr>
          <a:xfrm>
            <a:off x="312821" y="1086853"/>
            <a:ext cx="2582779" cy="23421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伝</a:t>
            </a:r>
          </a:p>
        </p:txBody>
      </p:sp>
      <p:sp>
        <p:nvSpPr>
          <p:cNvPr id="4" name="楕円 3">
            <a:extLst>
              <a:ext uri="{FF2B5EF4-FFF2-40B4-BE49-F238E27FC236}">
                <a16:creationId xmlns:a16="http://schemas.microsoft.com/office/drawing/2014/main" id="{E52B755D-905F-D475-7A07-335FFC7A0778}"/>
              </a:ext>
            </a:extLst>
          </p:cNvPr>
          <p:cNvSpPr/>
          <p:nvPr/>
        </p:nvSpPr>
        <p:spPr>
          <a:xfrm>
            <a:off x="9296400" y="1086852"/>
            <a:ext cx="2582779" cy="234214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受</a:t>
            </a:r>
          </a:p>
        </p:txBody>
      </p:sp>
      <p:pic>
        <p:nvPicPr>
          <p:cNvPr id="8" name="グラフィックス 7" descr="リスト 単色塗りつぶし">
            <a:extLst>
              <a:ext uri="{FF2B5EF4-FFF2-40B4-BE49-F238E27FC236}">
                <a16:creationId xmlns:a16="http://schemas.microsoft.com/office/drawing/2014/main" id="{0C1430E5-D804-B5E5-613C-278072F17A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5414" y="3664612"/>
            <a:ext cx="2695074" cy="2695074"/>
          </a:xfrm>
          <a:prstGeom prst="rect">
            <a:avLst/>
          </a:prstGeom>
        </p:spPr>
      </p:pic>
      <p:pic>
        <p:nvPicPr>
          <p:cNvPr id="10" name="グラフィックス 9" descr="リスト 枠線">
            <a:extLst>
              <a:ext uri="{FF2B5EF4-FFF2-40B4-BE49-F238E27FC236}">
                <a16:creationId xmlns:a16="http://schemas.microsoft.com/office/drawing/2014/main" id="{D21372C5-DAD1-7491-6486-6F982BC2AC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02" y="3710125"/>
            <a:ext cx="2743201" cy="2743201"/>
          </a:xfrm>
          <a:prstGeom prst="rect">
            <a:avLst/>
          </a:prstGeom>
        </p:spPr>
      </p:pic>
      <p:sp>
        <p:nvSpPr>
          <p:cNvPr id="14" name="正方形/長方形 13">
            <a:extLst>
              <a:ext uri="{FF2B5EF4-FFF2-40B4-BE49-F238E27FC236}">
                <a16:creationId xmlns:a16="http://schemas.microsoft.com/office/drawing/2014/main" id="{C2412AFC-BC7C-2914-15DF-DB3BBEB2F0DB}"/>
              </a:ext>
            </a:extLst>
          </p:cNvPr>
          <p:cNvSpPr/>
          <p:nvPr/>
        </p:nvSpPr>
        <p:spPr>
          <a:xfrm>
            <a:off x="10138611" y="4652211"/>
            <a:ext cx="1203157" cy="89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欠けた</a:t>
            </a:r>
            <a:endParaRPr kumimoji="1" lang="en-US" altLang="ja-JP" sz="2000" b="1" dirty="0">
              <a:solidFill>
                <a:schemeClr val="tx1"/>
              </a:solidFill>
            </a:endParaRPr>
          </a:p>
          <a:p>
            <a:pPr algn="ctr"/>
            <a:r>
              <a:rPr lang="ja-JP" altLang="en-US" sz="2000" b="1" dirty="0">
                <a:solidFill>
                  <a:schemeClr val="tx1"/>
                </a:solidFill>
              </a:rPr>
              <a:t>情報</a:t>
            </a:r>
            <a:endParaRPr kumimoji="1" lang="ja-JP" altLang="en-US" sz="2000" b="1" dirty="0">
              <a:solidFill>
                <a:schemeClr val="tx1"/>
              </a:solidFill>
            </a:endParaRPr>
          </a:p>
        </p:txBody>
      </p:sp>
      <p:sp>
        <p:nvSpPr>
          <p:cNvPr id="15" name="コンテンツ プレースホルダー 2">
            <a:extLst>
              <a:ext uri="{FF2B5EF4-FFF2-40B4-BE49-F238E27FC236}">
                <a16:creationId xmlns:a16="http://schemas.microsoft.com/office/drawing/2014/main" id="{BB08BA5E-4A2C-0DD6-9402-05B0908D70A8}"/>
              </a:ext>
            </a:extLst>
          </p:cNvPr>
          <p:cNvSpPr txBox="1">
            <a:spLocks/>
          </p:cNvSpPr>
          <p:nvPr/>
        </p:nvSpPr>
        <p:spPr>
          <a:xfrm>
            <a:off x="2429218" y="3376036"/>
            <a:ext cx="7802880" cy="3530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指示の背景には</a:t>
            </a:r>
            <a:r>
              <a:rPr lang="ja-JP" altLang="en-US" u="sng" dirty="0"/>
              <a:t>伝手の状況、動機</a:t>
            </a:r>
            <a:r>
              <a:rPr lang="ja-JP" altLang="en-US" dirty="0"/>
              <a:t>がある</a:t>
            </a:r>
            <a:endParaRPr lang="en-US" altLang="ja-JP" dirty="0"/>
          </a:p>
          <a:p>
            <a:r>
              <a:rPr lang="ja-JP" altLang="en-US" dirty="0"/>
              <a:t>状況のコンテキストをもとに情報を補完</a:t>
            </a:r>
            <a:endParaRPr lang="en-US" altLang="ja-JP" dirty="0"/>
          </a:p>
          <a:p>
            <a:r>
              <a:rPr lang="ja-JP" altLang="en-US" dirty="0"/>
              <a:t>体系化された情報を基に指示を補完する</a:t>
            </a:r>
            <a:endParaRPr lang="en-US" altLang="ja-JP" dirty="0"/>
          </a:p>
          <a:p>
            <a:r>
              <a:rPr lang="ja-JP" altLang="en-US" dirty="0"/>
              <a:t>↑全部かもしれない</a:t>
            </a:r>
            <a:endParaRPr lang="en-US" altLang="ja-JP" dirty="0"/>
          </a:p>
          <a:p>
            <a:r>
              <a:rPr lang="ja-JP" altLang="en-US" dirty="0"/>
              <a:t>すべての情報のベクトル化が必須</a:t>
            </a:r>
            <a:endParaRPr lang="en-US" altLang="ja-JP" dirty="0"/>
          </a:p>
          <a:p>
            <a:endParaRPr lang="en-US" altLang="ja-JP" dirty="0"/>
          </a:p>
          <a:p>
            <a:endParaRPr lang="en-US" altLang="ja-JP" dirty="0"/>
          </a:p>
        </p:txBody>
      </p:sp>
      <p:sp>
        <p:nvSpPr>
          <p:cNvPr id="5" name="矢印: 右 4">
            <a:extLst>
              <a:ext uri="{FF2B5EF4-FFF2-40B4-BE49-F238E27FC236}">
                <a16:creationId xmlns:a16="http://schemas.microsoft.com/office/drawing/2014/main" id="{2A96A833-0522-A418-CC4D-F4784C1D6A67}"/>
              </a:ext>
            </a:extLst>
          </p:cNvPr>
          <p:cNvSpPr/>
          <p:nvPr/>
        </p:nvSpPr>
        <p:spPr>
          <a:xfrm>
            <a:off x="3056022" y="1744980"/>
            <a:ext cx="6179418" cy="960120"/>
          </a:xfrm>
          <a:prstGeom prst="rightArrow">
            <a:avLst>
              <a:gd name="adj1" fmla="val 50000"/>
              <a:gd name="adj2" fmla="val 7063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雲 6">
            <a:extLst>
              <a:ext uri="{FF2B5EF4-FFF2-40B4-BE49-F238E27FC236}">
                <a16:creationId xmlns:a16="http://schemas.microsoft.com/office/drawing/2014/main" id="{20257586-6A4B-AE04-6611-DA30FE466CDF}"/>
              </a:ext>
            </a:extLst>
          </p:cNvPr>
          <p:cNvSpPr/>
          <p:nvPr/>
        </p:nvSpPr>
        <p:spPr>
          <a:xfrm>
            <a:off x="3604591" y="1156547"/>
            <a:ext cx="4998886" cy="2054087"/>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AA5FB68-EEAE-1FFD-9511-5D60197507B9}"/>
              </a:ext>
            </a:extLst>
          </p:cNvPr>
          <p:cNvSpPr/>
          <p:nvPr/>
        </p:nvSpPr>
        <p:spPr>
          <a:xfrm>
            <a:off x="4060757" y="1507064"/>
            <a:ext cx="3946359" cy="1239253"/>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200" b="1" dirty="0">
                <a:solidFill>
                  <a:schemeClr val="tx1"/>
                </a:solidFill>
              </a:rPr>
              <a:t>指示</a:t>
            </a:r>
          </a:p>
        </p:txBody>
      </p:sp>
    </p:spTree>
    <p:extLst>
      <p:ext uri="{BB962C8B-B14F-4D97-AF65-F5344CB8AC3E}">
        <p14:creationId xmlns:p14="http://schemas.microsoft.com/office/powerpoint/2010/main" val="184945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6A11-8A08-4ABE-9D8B-2BD4DC8BBF49}"/>
              </a:ext>
            </a:extLst>
          </p:cNvPr>
          <p:cNvSpPr>
            <a:spLocks noGrp="1"/>
          </p:cNvSpPr>
          <p:nvPr>
            <p:ph type="title"/>
          </p:nvPr>
        </p:nvSpPr>
        <p:spPr>
          <a:xfrm>
            <a:off x="220957" y="50527"/>
            <a:ext cx="7730347" cy="826819"/>
          </a:xfrm>
        </p:spPr>
        <p:txBody>
          <a:bodyPr>
            <a:normAutofit/>
          </a:bodyPr>
          <a:lstStyle/>
          <a:p>
            <a:r>
              <a:rPr lang="ja-JP" altLang="en-US" sz="2800" b="1" dirty="0"/>
              <a:t>不完全な指示の情報補完の推測方法の課題</a:t>
            </a:r>
            <a:endParaRPr kumimoji="1" lang="ja-JP" altLang="en-US" sz="2800" b="1" dirty="0"/>
          </a:p>
        </p:txBody>
      </p:sp>
      <p:sp>
        <p:nvSpPr>
          <p:cNvPr id="3" name="楕円 2">
            <a:extLst>
              <a:ext uri="{FF2B5EF4-FFF2-40B4-BE49-F238E27FC236}">
                <a16:creationId xmlns:a16="http://schemas.microsoft.com/office/drawing/2014/main" id="{D8E961A9-70DF-5F57-2BA2-B75BBD14F227}"/>
              </a:ext>
            </a:extLst>
          </p:cNvPr>
          <p:cNvSpPr/>
          <p:nvPr/>
        </p:nvSpPr>
        <p:spPr>
          <a:xfrm>
            <a:off x="312821" y="1086853"/>
            <a:ext cx="2582779" cy="23421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伝</a:t>
            </a:r>
          </a:p>
        </p:txBody>
      </p:sp>
      <p:sp>
        <p:nvSpPr>
          <p:cNvPr id="4" name="楕円 3">
            <a:extLst>
              <a:ext uri="{FF2B5EF4-FFF2-40B4-BE49-F238E27FC236}">
                <a16:creationId xmlns:a16="http://schemas.microsoft.com/office/drawing/2014/main" id="{E52B755D-905F-D475-7A07-335FFC7A0778}"/>
              </a:ext>
            </a:extLst>
          </p:cNvPr>
          <p:cNvSpPr/>
          <p:nvPr/>
        </p:nvSpPr>
        <p:spPr>
          <a:xfrm>
            <a:off x="9296400" y="1086852"/>
            <a:ext cx="2582779" cy="234214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t>受</a:t>
            </a:r>
          </a:p>
        </p:txBody>
      </p:sp>
      <p:pic>
        <p:nvPicPr>
          <p:cNvPr id="8" name="グラフィックス 7" descr="リスト 単色塗りつぶし">
            <a:extLst>
              <a:ext uri="{FF2B5EF4-FFF2-40B4-BE49-F238E27FC236}">
                <a16:creationId xmlns:a16="http://schemas.microsoft.com/office/drawing/2014/main" id="{0C1430E5-D804-B5E5-613C-278072F17A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2652" y="3710125"/>
            <a:ext cx="2695074" cy="2695074"/>
          </a:xfrm>
          <a:prstGeom prst="rect">
            <a:avLst/>
          </a:prstGeom>
        </p:spPr>
      </p:pic>
      <p:pic>
        <p:nvPicPr>
          <p:cNvPr id="10" name="グラフィックス 9" descr="リスト 枠線">
            <a:extLst>
              <a:ext uri="{FF2B5EF4-FFF2-40B4-BE49-F238E27FC236}">
                <a16:creationId xmlns:a16="http://schemas.microsoft.com/office/drawing/2014/main" id="{D21372C5-DAD1-7491-6486-6F982BC2AC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02" y="3710125"/>
            <a:ext cx="2743201" cy="2743201"/>
          </a:xfrm>
          <a:prstGeom prst="rect">
            <a:avLst/>
          </a:prstGeom>
        </p:spPr>
      </p:pic>
      <p:sp>
        <p:nvSpPr>
          <p:cNvPr id="14" name="正方形/長方形 13">
            <a:extLst>
              <a:ext uri="{FF2B5EF4-FFF2-40B4-BE49-F238E27FC236}">
                <a16:creationId xmlns:a16="http://schemas.microsoft.com/office/drawing/2014/main" id="{C2412AFC-BC7C-2914-15DF-DB3BBEB2F0DB}"/>
              </a:ext>
            </a:extLst>
          </p:cNvPr>
          <p:cNvSpPr/>
          <p:nvPr/>
        </p:nvSpPr>
        <p:spPr>
          <a:xfrm>
            <a:off x="10138611" y="4652211"/>
            <a:ext cx="1203157" cy="89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欠けた</a:t>
            </a:r>
            <a:endParaRPr kumimoji="1" lang="en-US" altLang="ja-JP" sz="2000" b="1" dirty="0">
              <a:solidFill>
                <a:schemeClr val="tx1"/>
              </a:solidFill>
            </a:endParaRPr>
          </a:p>
          <a:p>
            <a:pPr algn="ctr"/>
            <a:r>
              <a:rPr lang="ja-JP" altLang="en-US" sz="2000" b="1" dirty="0">
                <a:solidFill>
                  <a:schemeClr val="tx1"/>
                </a:solidFill>
              </a:rPr>
              <a:t>情報</a:t>
            </a:r>
            <a:endParaRPr kumimoji="1" lang="ja-JP" altLang="en-US" sz="2000" b="1" dirty="0">
              <a:solidFill>
                <a:schemeClr val="tx1"/>
              </a:solidFill>
            </a:endParaRPr>
          </a:p>
        </p:txBody>
      </p:sp>
      <p:sp>
        <p:nvSpPr>
          <p:cNvPr id="15" name="コンテンツ プレースホルダー 2">
            <a:extLst>
              <a:ext uri="{FF2B5EF4-FFF2-40B4-BE49-F238E27FC236}">
                <a16:creationId xmlns:a16="http://schemas.microsoft.com/office/drawing/2014/main" id="{BB08BA5E-4A2C-0DD6-9402-05B0908D70A8}"/>
              </a:ext>
            </a:extLst>
          </p:cNvPr>
          <p:cNvSpPr txBox="1">
            <a:spLocks/>
          </p:cNvSpPr>
          <p:nvPr/>
        </p:nvSpPr>
        <p:spPr>
          <a:xfrm>
            <a:off x="2429218" y="3376036"/>
            <a:ext cx="7802880" cy="3530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必要なデータ数が膨大かも？</a:t>
            </a:r>
            <a:endParaRPr lang="en-US" altLang="ja-JP" dirty="0"/>
          </a:p>
          <a:p>
            <a:r>
              <a:rPr lang="ja-JP" altLang="en-US" dirty="0"/>
              <a:t>知識の体系化するために情報収集が必要</a:t>
            </a:r>
            <a:endParaRPr lang="en-US" altLang="ja-JP" dirty="0"/>
          </a:p>
          <a:p>
            <a:r>
              <a:rPr lang="ja-JP" altLang="en-US" dirty="0"/>
              <a:t>音声のほうが使えそう</a:t>
            </a:r>
            <a:endParaRPr lang="en-US" altLang="ja-JP" dirty="0"/>
          </a:p>
          <a:p>
            <a:pPr lvl="1"/>
            <a:r>
              <a:rPr lang="ja-JP" altLang="en-US" dirty="0"/>
              <a:t>その代わり難しそう</a:t>
            </a:r>
            <a:endParaRPr lang="en-US" altLang="ja-JP" dirty="0"/>
          </a:p>
          <a:p>
            <a:pPr lvl="1"/>
            <a:r>
              <a:rPr lang="ja-JP" altLang="en-US" dirty="0"/>
              <a:t>誰がどこの誰に指示を出しているかを推測？</a:t>
            </a:r>
            <a:endParaRPr lang="en-US" altLang="ja-JP" dirty="0"/>
          </a:p>
          <a:p>
            <a:r>
              <a:rPr lang="ja-JP" altLang="en-US" dirty="0"/>
              <a:t>いい感じに</a:t>
            </a:r>
            <a:r>
              <a:rPr lang="en-US" altLang="ja-JP" dirty="0"/>
              <a:t>GPT</a:t>
            </a:r>
            <a:r>
              <a:rPr lang="ja-JP" altLang="en-US" dirty="0"/>
              <a:t>を使いたいけど、</a:t>
            </a:r>
            <a:br>
              <a:rPr lang="en-US" altLang="ja-JP" dirty="0"/>
            </a:br>
            <a:r>
              <a:rPr lang="ja-JP" altLang="en-US" dirty="0"/>
              <a:t>どこに使えそうかな？</a:t>
            </a:r>
            <a:endParaRPr lang="en-US" altLang="ja-JP" dirty="0"/>
          </a:p>
          <a:p>
            <a:endParaRPr lang="en-US" altLang="ja-JP" dirty="0"/>
          </a:p>
          <a:p>
            <a:endParaRPr lang="en-US" altLang="ja-JP" dirty="0"/>
          </a:p>
          <a:p>
            <a:endParaRPr lang="en-US" altLang="ja-JP" dirty="0"/>
          </a:p>
        </p:txBody>
      </p:sp>
      <p:sp>
        <p:nvSpPr>
          <p:cNvPr id="5" name="矢印: 右 4">
            <a:extLst>
              <a:ext uri="{FF2B5EF4-FFF2-40B4-BE49-F238E27FC236}">
                <a16:creationId xmlns:a16="http://schemas.microsoft.com/office/drawing/2014/main" id="{2A96A833-0522-A418-CC4D-F4784C1D6A67}"/>
              </a:ext>
            </a:extLst>
          </p:cNvPr>
          <p:cNvSpPr/>
          <p:nvPr/>
        </p:nvSpPr>
        <p:spPr>
          <a:xfrm>
            <a:off x="3056022" y="1744980"/>
            <a:ext cx="6179418" cy="960120"/>
          </a:xfrm>
          <a:prstGeom prst="rightArrow">
            <a:avLst>
              <a:gd name="adj1" fmla="val 50000"/>
              <a:gd name="adj2" fmla="val 7063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雲 6">
            <a:extLst>
              <a:ext uri="{FF2B5EF4-FFF2-40B4-BE49-F238E27FC236}">
                <a16:creationId xmlns:a16="http://schemas.microsoft.com/office/drawing/2014/main" id="{20257586-6A4B-AE04-6611-DA30FE466CDF}"/>
              </a:ext>
            </a:extLst>
          </p:cNvPr>
          <p:cNvSpPr/>
          <p:nvPr/>
        </p:nvSpPr>
        <p:spPr>
          <a:xfrm>
            <a:off x="3604591" y="1156547"/>
            <a:ext cx="4998886" cy="2054087"/>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AA5FB68-EEAE-1FFD-9511-5D60197507B9}"/>
              </a:ext>
            </a:extLst>
          </p:cNvPr>
          <p:cNvSpPr/>
          <p:nvPr/>
        </p:nvSpPr>
        <p:spPr>
          <a:xfrm>
            <a:off x="4122820" y="1534843"/>
            <a:ext cx="3946359" cy="1239253"/>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200" b="1" dirty="0">
                <a:solidFill>
                  <a:schemeClr val="tx1"/>
                </a:solidFill>
              </a:rPr>
              <a:t>指示</a:t>
            </a:r>
          </a:p>
        </p:txBody>
      </p:sp>
    </p:spTree>
    <p:extLst>
      <p:ext uri="{BB962C8B-B14F-4D97-AF65-F5344CB8AC3E}">
        <p14:creationId xmlns:p14="http://schemas.microsoft.com/office/powerpoint/2010/main" val="51800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60B7C70-635A-F492-F67A-3ECE695CD310}"/>
              </a:ext>
            </a:extLst>
          </p:cNvPr>
          <p:cNvPicPr>
            <a:picLocks noChangeAspect="1"/>
          </p:cNvPicPr>
          <p:nvPr/>
        </p:nvPicPr>
        <p:blipFill rotWithShape="1">
          <a:blip r:embed="rId2"/>
          <a:srcRect b="20438"/>
          <a:stretch/>
        </p:blipFill>
        <p:spPr>
          <a:xfrm>
            <a:off x="517644" y="291175"/>
            <a:ext cx="11156711" cy="4993002"/>
          </a:xfrm>
          <a:prstGeom prst="rect">
            <a:avLst/>
          </a:prstGeom>
        </p:spPr>
      </p:pic>
      <p:sp>
        <p:nvSpPr>
          <p:cNvPr id="10" name="正方形/長方形 9">
            <a:extLst>
              <a:ext uri="{FF2B5EF4-FFF2-40B4-BE49-F238E27FC236}">
                <a16:creationId xmlns:a16="http://schemas.microsoft.com/office/drawing/2014/main" id="{F452E248-0876-A718-67C4-7F0134F7E340}"/>
              </a:ext>
            </a:extLst>
          </p:cNvPr>
          <p:cNvSpPr/>
          <p:nvPr/>
        </p:nvSpPr>
        <p:spPr>
          <a:xfrm>
            <a:off x="1072661" y="994558"/>
            <a:ext cx="2083773"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rPr>
              <a:t>O</a:t>
            </a:r>
            <a:r>
              <a:rPr lang="en-US" altLang="ja-JP" sz="1400" b="1" i="0" dirty="0">
                <a:solidFill>
                  <a:schemeClr val="tx1"/>
                </a:solidFill>
                <a:effectLst/>
                <a:latin typeface="arial" panose="020B0604020202020204" pitchFamily="34" charset="0"/>
              </a:rPr>
              <a:t>ccupation</a:t>
            </a:r>
            <a:endParaRPr kumimoji="1" lang="ja-JP" altLang="en-US" sz="1400" b="1" dirty="0">
              <a:solidFill>
                <a:schemeClr val="tx1"/>
              </a:solidFill>
            </a:endParaRPr>
          </a:p>
        </p:txBody>
      </p:sp>
      <p:sp>
        <p:nvSpPr>
          <p:cNvPr id="11" name="正方形/長方形 10">
            <a:extLst>
              <a:ext uri="{FF2B5EF4-FFF2-40B4-BE49-F238E27FC236}">
                <a16:creationId xmlns:a16="http://schemas.microsoft.com/office/drawing/2014/main" id="{C5E66407-9AFF-B1B9-6F26-A6A0433E1C73}"/>
              </a:ext>
            </a:extLst>
          </p:cNvPr>
          <p:cNvSpPr/>
          <p:nvPr/>
        </p:nvSpPr>
        <p:spPr>
          <a:xfrm>
            <a:off x="1072661" y="1388410"/>
            <a:ext cx="2083770"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rPr>
              <a:t>Salary </a:t>
            </a:r>
            <a:endParaRPr kumimoji="1" lang="ja-JP" altLang="en-US" sz="1400" b="1" dirty="0">
              <a:solidFill>
                <a:schemeClr val="tx1"/>
              </a:solidFill>
            </a:endParaRPr>
          </a:p>
        </p:txBody>
      </p:sp>
      <p:sp>
        <p:nvSpPr>
          <p:cNvPr id="12" name="正方形/長方形 11">
            <a:extLst>
              <a:ext uri="{FF2B5EF4-FFF2-40B4-BE49-F238E27FC236}">
                <a16:creationId xmlns:a16="http://schemas.microsoft.com/office/drawing/2014/main" id="{AF15F2F5-FD58-DA5E-DFA5-79BD943AACA9}"/>
              </a:ext>
            </a:extLst>
          </p:cNvPr>
          <p:cNvSpPr/>
          <p:nvPr/>
        </p:nvSpPr>
        <p:spPr>
          <a:xfrm>
            <a:off x="1072658" y="1782262"/>
            <a:ext cx="2083773"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Wor</a:t>
            </a:r>
            <a:r>
              <a:rPr lang="en-US" altLang="ja-JP" sz="1400" b="1" dirty="0">
                <a:solidFill>
                  <a:schemeClr val="tx1"/>
                </a:solidFill>
              </a:rPr>
              <a:t>k Life Balance</a:t>
            </a:r>
            <a:endParaRPr kumimoji="1" lang="ja-JP" altLang="en-US" sz="1400" b="1" dirty="0">
              <a:solidFill>
                <a:schemeClr val="tx1"/>
              </a:solidFill>
            </a:endParaRPr>
          </a:p>
        </p:txBody>
      </p:sp>
      <p:sp>
        <p:nvSpPr>
          <p:cNvPr id="13" name="正方形/長方形 12">
            <a:extLst>
              <a:ext uri="{FF2B5EF4-FFF2-40B4-BE49-F238E27FC236}">
                <a16:creationId xmlns:a16="http://schemas.microsoft.com/office/drawing/2014/main" id="{8BFE3B46-09FE-3A6F-36CD-093206B21978}"/>
              </a:ext>
            </a:extLst>
          </p:cNvPr>
          <p:cNvSpPr/>
          <p:nvPr/>
        </p:nvSpPr>
        <p:spPr>
          <a:xfrm>
            <a:off x="1072657" y="2218142"/>
            <a:ext cx="2083773"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Skill Up</a:t>
            </a:r>
            <a:endParaRPr kumimoji="1" lang="ja-JP" altLang="en-US" sz="1400" b="1" dirty="0">
              <a:solidFill>
                <a:schemeClr val="tx1"/>
              </a:solidFill>
            </a:endParaRPr>
          </a:p>
        </p:txBody>
      </p:sp>
      <p:sp>
        <p:nvSpPr>
          <p:cNvPr id="14" name="正方形/長方形 13">
            <a:extLst>
              <a:ext uri="{FF2B5EF4-FFF2-40B4-BE49-F238E27FC236}">
                <a16:creationId xmlns:a16="http://schemas.microsoft.com/office/drawing/2014/main" id="{8C81FDB4-683C-2941-EA61-C2DBE93D051E}"/>
              </a:ext>
            </a:extLst>
          </p:cNvPr>
          <p:cNvSpPr/>
          <p:nvPr/>
        </p:nvSpPr>
        <p:spPr>
          <a:xfrm>
            <a:off x="1072656" y="2654022"/>
            <a:ext cx="2083773"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Brand</a:t>
            </a:r>
            <a:endParaRPr kumimoji="1" lang="ja-JP" altLang="en-US" sz="1400" b="1" dirty="0">
              <a:solidFill>
                <a:schemeClr val="tx1"/>
              </a:solidFill>
            </a:endParaRPr>
          </a:p>
        </p:txBody>
      </p:sp>
      <p:sp>
        <p:nvSpPr>
          <p:cNvPr id="15" name="正方形/長方形 14">
            <a:extLst>
              <a:ext uri="{FF2B5EF4-FFF2-40B4-BE49-F238E27FC236}">
                <a16:creationId xmlns:a16="http://schemas.microsoft.com/office/drawing/2014/main" id="{366713D7-6F65-7FD1-4486-50E233749BA8}"/>
              </a:ext>
            </a:extLst>
          </p:cNvPr>
          <p:cNvSpPr/>
          <p:nvPr/>
        </p:nvSpPr>
        <p:spPr>
          <a:xfrm>
            <a:off x="1072656" y="3071380"/>
            <a:ext cx="2083773"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a:solidFill>
                  <a:schemeClr val="tx1"/>
                </a:solidFill>
              </a:rPr>
              <a:t>Sustainability</a:t>
            </a:r>
            <a:endParaRPr kumimoji="1" lang="ja-JP" altLang="en-US" sz="1400" b="1" dirty="0">
              <a:solidFill>
                <a:schemeClr val="tx1"/>
              </a:solidFill>
            </a:endParaRPr>
          </a:p>
        </p:txBody>
      </p:sp>
      <p:sp>
        <p:nvSpPr>
          <p:cNvPr id="16" name="正方形/長方形 15">
            <a:extLst>
              <a:ext uri="{FF2B5EF4-FFF2-40B4-BE49-F238E27FC236}">
                <a16:creationId xmlns:a16="http://schemas.microsoft.com/office/drawing/2014/main" id="{A95D4D6D-6341-1D1F-035B-DCA015B7954D}"/>
              </a:ext>
            </a:extLst>
          </p:cNvPr>
          <p:cNvSpPr/>
          <p:nvPr/>
        </p:nvSpPr>
        <p:spPr>
          <a:xfrm>
            <a:off x="1072655" y="3484237"/>
            <a:ext cx="2083773"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Transfer &amp; Address</a:t>
            </a:r>
            <a:endParaRPr kumimoji="1" lang="ja-JP" altLang="en-US" sz="1400" b="1" dirty="0">
              <a:solidFill>
                <a:schemeClr val="tx1"/>
              </a:solidFill>
            </a:endParaRPr>
          </a:p>
        </p:txBody>
      </p:sp>
      <p:sp>
        <p:nvSpPr>
          <p:cNvPr id="17" name="正方形/長方形 16">
            <a:extLst>
              <a:ext uri="{FF2B5EF4-FFF2-40B4-BE49-F238E27FC236}">
                <a16:creationId xmlns:a16="http://schemas.microsoft.com/office/drawing/2014/main" id="{1F24ABA2-F6F0-7F57-EB59-3CEE3DE61A4C}"/>
              </a:ext>
            </a:extLst>
          </p:cNvPr>
          <p:cNvSpPr/>
          <p:nvPr/>
        </p:nvSpPr>
        <p:spPr>
          <a:xfrm>
            <a:off x="1074721" y="3859084"/>
            <a:ext cx="2081707" cy="299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Culture &amp; Philosophy</a:t>
            </a:r>
            <a:endParaRPr kumimoji="1" lang="ja-JP" altLang="en-US" sz="1400" b="1" dirty="0">
              <a:solidFill>
                <a:schemeClr val="tx1"/>
              </a:solidFill>
            </a:endParaRPr>
          </a:p>
        </p:txBody>
      </p:sp>
      <p:sp>
        <p:nvSpPr>
          <p:cNvPr id="19" name="正方形/長方形 18">
            <a:extLst>
              <a:ext uri="{FF2B5EF4-FFF2-40B4-BE49-F238E27FC236}">
                <a16:creationId xmlns:a16="http://schemas.microsoft.com/office/drawing/2014/main" id="{77B394C9-44FF-4430-BEC5-F3AE86A62DA3}"/>
              </a:ext>
            </a:extLst>
          </p:cNvPr>
          <p:cNvSpPr/>
          <p:nvPr/>
        </p:nvSpPr>
        <p:spPr>
          <a:xfrm>
            <a:off x="3745523" y="994558"/>
            <a:ext cx="4747846" cy="1223584"/>
          </a:xfrm>
          <a:prstGeom prst="rect">
            <a:avLst/>
          </a:prstGeom>
          <a:solidFill>
            <a:srgbClr val="DBEA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The Area of Question</a:t>
            </a:r>
          </a:p>
        </p:txBody>
      </p:sp>
      <p:sp>
        <p:nvSpPr>
          <p:cNvPr id="20" name="正方形/長方形 19">
            <a:extLst>
              <a:ext uri="{FF2B5EF4-FFF2-40B4-BE49-F238E27FC236}">
                <a16:creationId xmlns:a16="http://schemas.microsoft.com/office/drawing/2014/main" id="{16118824-AFB2-0981-786C-856AC4F5CA66}"/>
              </a:ext>
            </a:extLst>
          </p:cNvPr>
          <p:cNvSpPr/>
          <p:nvPr/>
        </p:nvSpPr>
        <p:spPr>
          <a:xfrm>
            <a:off x="9205551" y="1004024"/>
            <a:ext cx="2233242" cy="2217211"/>
          </a:xfrm>
          <a:prstGeom prst="rect">
            <a:avLst/>
          </a:prstGeom>
          <a:solidFill>
            <a:srgbClr val="CBD5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The Area of</a:t>
            </a:r>
          </a:p>
          <a:p>
            <a:pPr algn="ctr"/>
            <a:r>
              <a:rPr lang="en-US" altLang="ja-JP" b="1" dirty="0">
                <a:solidFill>
                  <a:schemeClr val="tx1"/>
                </a:solidFill>
              </a:rPr>
              <a:t>Feedback</a:t>
            </a:r>
            <a:endParaRPr kumimoji="1" lang="ja-JP" altLang="en-US" b="1" dirty="0">
              <a:solidFill>
                <a:schemeClr val="tx1"/>
              </a:solidFill>
            </a:endParaRPr>
          </a:p>
        </p:txBody>
      </p:sp>
      <p:sp>
        <p:nvSpPr>
          <p:cNvPr id="22" name="四角形: 角を丸くする 21">
            <a:extLst>
              <a:ext uri="{FF2B5EF4-FFF2-40B4-BE49-F238E27FC236}">
                <a16:creationId xmlns:a16="http://schemas.microsoft.com/office/drawing/2014/main" id="{82BFA2D5-7210-D4DB-2156-9F177A9A5183}"/>
              </a:ext>
            </a:extLst>
          </p:cNvPr>
          <p:cNvSpPr/>
          <p:nvPr/>
        </p:nvSpPr>
        <p:spPr>
          <a:xfrm>
            <a:off x="650631" y="386862"/>
            <a:ext cx="2751992" cy="454562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6AA0C9AD-FBE9-A709-90F1-573EC9E73564}"/>
              </a:ext>
            </a:extLst>
          </p:cNvPr>
          <p:cNvPicPr>
            <a:picLocks noChangeAspect="1"/>
          </p:cNvPicPr>
          <p:nvPr/>
        </p:nvPicPr>
        <p:blipFill rotWithShape="1">
          <a:blip r:embed="rId2"/>
          <a:srcRect t="85850"/>
          <a:stretch/>
        </p:blipFill>
        <p:spPr>
          <a:xfrm>
            <a:off x="517644" y="5265951"/>
            <a:ext cx="11156711" cy="888017"/>
          </a:xfrm>
          <a:prstGeom prst="rect">
            <a:avLst/>
          </a:prstGeom>
        </p:spPr>
      </p:pic>
      <p:sp>
        <p:nvSpPr>
          <p:cNvPr id="21" name="吹き出し: 角を丸めた四角形 20">
            <a:extLst>
              <a:ext uri="{FF2B5EF4-FFF2-40B4-BE49-F238E27FC236}">
                <a16:creationId xmlns:a16="http://schemas.microsoft.com/office/drawing/2014/main" id="{39AEC831-AAA4-E16D-25D7-C72D2EF4AE25}"/>
              </a:ext>
            </a:extLst>
          </p:cNvPr>
          <p:cNvSpPr/>
          <p:nvPr/>
        </p:nvSpPr>
        <p:spPr>
          <a:xfrm>
            <a:off x="7200902" y="4836829"/>
            <a:ext cx="3323490" cy="780814"/>
          </a:xfrm>
          <a:prstGeom prst="wedgeRoundRectCallout">
            <a:avLst>
              <a:gd name="adj1" fmla="val -72961"/>
              <a:gd name="adj2" fmla="val 43910"/>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User </a:t>
            </a:r>
            <a:r>
              <a:rPr lang="en-US" altLang="ja-JP" b="1" dirty="0">
                <a:solidFill>
                  <a:schemeClr val="tx1"/>
                </a:solidFill>
              </a:rPr>
              <a:t>Inputs Their Opinion</a:t>
            </a:r>
            <a:br>
              <a:rPr lang="en-US" altLang="ja-JP" b="1" dirty="0">
                <a:solidFill>
                  <a:schemeClr val="tx1"/>
                </a:solidFill>
              </a:rPr>
            </a:br>
            <a:r>
              <a:rPr lang="en-US" altLang="ja-JP" b="1" dirty="0">
                <a:solidFill>
                  <a:schemeClr val="tx1"/>
                </a:solidFill>
              </a:rPr>
              <a:t>with Voice</a:t>
            </a:r>
            <a:endParaRPr kumimoji="1" lang="ja-JP" altLang="en-US" b="1" dirty="0">
              <a:solidFill>
                <a:schemeClr val="tx1"/>
              </a:solidFill>
            </a:endParaRPr>
          </a:p>
        </p:txBody>
      </p:sp>
      <p:sp>
        <p:nvSpPr>
          <p:cNvPr id="23" name="吹き出し: 角を丸めた四角形 22">
            <a:extLst>
              <a:ext uri="{FF2B5EF4-FFF2-40B4-BE49-F238E27FC236}">
                <a16:creationId xmlns:a16="http://schemas.microsoft.com/office/drawing/2014/main" id="{47794B0A-8C42-0030-67CD-867262AE071C}"/>
              </a:ext>
            </a:extLst>
          </p:cNvPr>
          <p:cNvSpPr/>
          <p:nvPr/>
        </p:nvSpPr>
        <p:spPr>
          <a:xfrm>
            <a:off x="650631" y="4213316"/>
            <a:ext cx="3710354" cy="1837792"/>
          </a:xfrm>
          <a:custGeom>
            <a:avLst/>
            <a:gdLst>
              <a:gd name="connsiteX0" fmla="*/ 0 w 3710354"/>
              <a:gd name="connsiteY0" fmla="*/ 138372 h 830215"/>
              <a:gd name="connsiteX1" fmla="*/ 138372 w 3710354"/>
              <a:gd name="connsiteY1" fmla="*/ 0 h 830215"/>
              <a:gd name="connsiteX2" fmla="*/ 618392 w 3710354"/>
              <a:gd name="connsiteY2" fmla="*/ 0 h 830215"/>
              <a:gd name="connsiteX3" fmla="*/ 1245083 w 3710354"/>
              <a:gd name="connsiteY3" fmla="*/ -480039 h 830215"/>
              <a:gd name="connsiteX4" fmla="*/ 1545981 w 3710354"/>
              <a:gd name="connsiteY4" fmla="*/ 0 h 830215"/>
              <a:gd name="connsiteX5" fmla="*/ 3571982 w 3710354"/>
              <a:gd name="connsiteY5" fmla="*/ 0 h 830215"/>
              <a:gd name="connsiteX6" fmla="*/ 3710354 w 3710354"/>
              <a:gd name="connsiteY6" fmla="*/ 138372 h 830215"/>
              <a:gd name="connsiteX7" fmla="*/ 3710354 w 3710354"/>
              <a:gd name="connsiteY7" fmla="*/ 138369 h 830215"/>
              <a:gd name="connsiteX8" fmla="*/ 3710354 w 3710354"/>
              <a:gd name="connsiteY8" fmla="*/ 138369 h 830215"/>
              <a:gd name="connsiteX9" fmla="*/ 3710354 w 3710354"/>
              <a:gd name="connsiteY9" fmla="*/ 345923 h 830215"/>
              <a:gd name="connsiteX10" fmla="*/ 3710354 w 3710354"/>
              <a:gd name="connsiteY10" fmla="*/ 691843 h 830215"/>
              <a:gd name="connsiteX11" fmla="*/ 3571982 w 3710354"/>
              <a:gd name="connsiteY11" fmla="*/ 830215 h 830215"/>
              <a:gd name="connsiteX12" fmla="*/ 1545981 w 3710354"/>
              <a:gd name="connsiteY12" fmla="*/ 830215 h 830215"/>
              <a:gd name="connsiteX13" fmla="*/ 618392 w 3710354"/>
              <a:gd name="connsiteY13" fmla="*/ 830215 h 830215"/>
              <a:gd name="connsiteX14" fmla="*/ 618392 w 3710354"/>
              <a:gd name="connsiteY14" fmla="*/ 830215 h 830215"/>
              <a:gd name="connsiteX15" fmla="*/ 138372 w 3710354"/>
              <a:gd name="connsiteY15" fmla="*/ 830215 h 830215"/>
              <a:gd name="connsiteX16" fmla="*/ 0 w 3710354"/>
              <a:gd name="connsiteY16" fmla="*/ 691843 h 830215"/>
              <a:gd name="connsiteX17" fmla="*/ 0 w 3710354"/>
              <a:gd name="connsiteY17" fmla="*/ 345923 h 830215"/>
              <a:gd name="connsiteX18" fmla="*/ 0 w 3710354"/>
              <a:gd name="connsiteY18" fmla="*/ 138369 h 830215"/>
              <a:gd name="connsiteX19" fmla="*/ 0 w 3710354"/>
              <a:gd name="connsiteY19" fmla="*/ 138369 h 830215"/>
              <a:gd name="connsiteX20" fmla="*/ 0 w 3710354"/>
              <a:gd name="connsiteY20" fmla="*/ 138372 h 830215"/>
              <a:gd name="connsiteX0" fmla="*/ 0 w 3710354"/>
              <a:gd name="connsiteY0" fmla="*/ 618411 h 1310254"/>
              <a:gd name="connsiteX1" fmla="*/ 138372 w 3710354"/>
              <a:gd name="connsiteY1" fmla="*/ 480039 h 1310254"/>
              <a:gd name="connsiteX2" fmla="*/ 618392 w 3710354"/>
              <a:gd name="connsiteY2" fmla="*/ 480039 h 1310254"/>
              <a:gd name="connsiteX3" fmla="*/ 1245083 w 3710354"/>
              <a:gd name="connsiteY3" fmla="*/ 0 h 1310254"/>
              <a:gd name="connsiteX4" fmla="*/ 939311 w 3710354"/>
              <a:gd name="connsiteY4" fmla="*/ 480039 h 1310254"/>
              <a:gd name="connsiteX5" fmla="*/ 3571982 w 3710354"/>
              <a:gd name="connsiteY5" fmla="*/ 480039 h 1310254"/>
              <a:gd name="connsiteX6" fmla="*/ 3710354 w 3710354"/>
              <a:gd name="connsiteY6" fmla="*/ 618411 h 1310254"/>
              <a:gd name="connsiteX7" fmla="*/ 3710354 w 3710354"/>
              <a:gd name="connsiteY7" fmla="*/ 618408 h 1310254"/>
              <a:gd name="connsiteX8" fmla="*/ 3710354 w 3710354"/>
              <a:gd name="connsiteY8" fmla="*/ 618408 h 1310254"/>
              <a:gd name="connsiteX9" fmla="*/ 3710354 w 3710354"/>
              <a:gd name="connsiteY9" fmla="*/ 825962 h 1310254"/>
              <a:gd name="connsiteX10" fmla="*/ 3710354 w 3710354"/>
              <a:gd name="connsiteY10" fmla="*/ 1171882 h 1310254"/>
              <a:gd name="connsiteX11" fmla="*/ 3571982 w 3710354"/>
              <a:gd name="connsiteY11" fmla="*/ 1310254 h 1310254"/>
              <a:gd name="connsiteX12" fmla="*/ 1545981 w 3710354"/>
              <a:gd name="connsiteY12" fmla="*/ 1310254 h 1310254"/>
              <a:gd name="connsiteX13" fmla="*/ 618392 w 3710354"/>
              <a:gd name="connsiteY13" fmla="*/ 1310254 h 1310254"/>
              <a:gd name="connsiteX14" fmla="*/ 618392 w 3710354"/>
              <a:gd name="connsiteY14" fmla="*/ 1310254 h 1310254"/>
              <a:gd name="connsiteX15" fmla="*/ 138372 w 3710354"/>
              <a:gd name="connsiteY15" fmla="*/ 1310254 h 1310254"/>
              <a:gd name="connsiteX16" fmla="*/ 0 w 3710354"/>
              <a:gd name="connsiteY16" fmla="*/ 1171882 h 1310254"/>
              <a:gd name="connsiteX17" fmla="*/ 0 w 3710354"/>
              <a:gd name="connsiteY17" fmla="*/ 825962 h 1310254"/>
              <a:gd name="connsiteX18" fmla="*/ 0 w 3710354"/>
              <a:gd name="connsiteY18" fmla="*/ 618408 h 1310254"/>
              <a:gd name="connsiteX19" fmla="*/ 0 w 3710354"/>
              <a:gd name="connsiteY19" fmla="*/ 618408 h 1310254"/>
              <a:gd name="connsiteX20" fmla="*/ 0 w 3710354"/>
              <a:gd name="connsiteY20" fmla="*/ 618411 h 1310254"/>
              <a:gd name="connsiteX0" fmla="*/ 0 w 3710354"/>
              <a:gd name="connsiteY0" fmla="*/ 1145949 h 1837792"/>
              <a:gd name="connsiteX1" fmla="*/ 138372 w 3710354"/>
              <a:gd name="connsiteY1" fmla="*/ 1007577 h 1837792"/>
              <a:gd name="connsiteX2" fmla="*/ 618392 w 3710354"/>
              <a:gd name="connsiteY2" fmla="*/ 1007577 h 1837792"/>
              <a:gd name="connsiteX3" fmla="*/ 928560 w 3710354"/>
              <a:gd name="connsiteY3" fmla="*/ 0 h 1837792"/>
              <a:gd name="connsiteX4" fmla="*/ 939311 w 3710354"/>
              <a:gd name="connsiteY4" fmla="*/ 1007577 h 1837792"/>
              <a:gd name="connsiteX5" fmla="*/ 3571982 w 3710354"/>
              <a:gd name="connsiteY5" fmla="*/ 1007577 h 1837792"/>
              <a:gd name="connsiteX6" fmla="*/ 3710354 w 3710354"/>
              <a:gd name="connsiteY6" fmla="*/ 1145949 h 1837792"/>
              <a:gd name="connsiteX7" fmla="*/ 3710354 w 3710354"/>
              <a:gd name="connsiteY7" fmla="*/ 1145946 h 1837792"/>
              <a:gd name="connsiteX8" fmla="*/ 3710354 w 3710354"/>
              <a:gd name="connsiteY8" fmla="*/ 1145946 h 1837792"/>
              <a:gd name="connsiteX9" fmla="*/ 3710354 w 3710354"/>
              <a:gd name="connsiteY9" fmla="*/ 1353500 h 1837792"/>
              <a:gd name="connsiteX10" fmla="*/ 3710354 w 3710354"/>
              <a:gd name="connsiteY10" fmla="*/ 1699420 h 1837792"/>
              <a:gd name="connsiteX11" fmla="*/ 3571982 w 3710354"/>
              <a:gd name="connsiteY11" fmla="*/ 1837792 h 1837792"/>
              <a:gd name="connsiteX12" fmla="*/ 1545981 w 3710354"/>
              <a:gd name="connsiteY12" fmla="*/ 1837792 h 1837792"/>
              <a:gd name="connsiteX13" fmla="*/ 618392 w 3710354"/>
              <a:gd name="connsiteY13" fmla="*/ 1837792 h 1837792"/>
              <a:gd name="connsiteX14" fmla="*/ 618392 w 3710354"/>
              <a:gd name="connsiteY14" fmla="*/ 1837792 h 1837792"/>
              <a:gd name="connsiteX15" fmla="*/ 138372 w 3710354"/>
              <a:gd name="connsiteY15" fmla="*/ 1837792 h 1837792"/>
              <a:gd name="connsiteX16" fmla="*/ 0 w 3710354"/>
              <a:gd name="connsiteY16" fmla="*/ 1699420 h 1837792"/>
              <a:gd name="connsiteX17" fmla="*/ 0 w 3710354"/>
              <a:gd name="connsiteY17" fmla="*/ 1353500 h 1837792"/>
              <a:gd name="connsiteX18" fmla="*/ 0 w 3710354"/>
              <a:gd name="connsiteY18" fmla="*/ 1145946 h 1837792"/>
              <a:gd name="connsiteX19" fmla="*/ 0 w 3710354"/>
              <a:gd name="connsiteY19" fmla="*/ 1145946 h 1837792"/>
              <a:gd name="connsiteX20" fmla="*/ 0 w 3710354"/>
              <a:gd name="connsiteY20" fmla="*/ 1145949 h 183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10354" h="1837792">
                <a:moveTo>
                  <a:pt x="0" y="1145949"/>
                </a:moveTo>
                <a:cubicBezTo>
                  <a:pt x="0" y="1069528"/>
                  <a:pt x="61951" y="1007577"/>
                  <a:pt x="138372" y="1007577"/>
                </a:cubicBezTo>
                <a:lnTo>
                  <a:pt x="618392" y="1007577"/>
                </a:lnTo>
                <a:lnTo>
                  <a:pt x="928560" y="0"/>
                </a:lnTo>
                <a:lnTo>
                  <a:pt x="939311" y="1007577"/>
                </a:lnTo>
                <a:lnTo>
                  <a:pt x="3571982" y="1007577"/>
                </a:lnTo>
                <a:cubicBezTo>
                  <a:pt x="3648403" y="1007577"/>
                  <a:pt x="3710354" y="1069528"/>
                  <a:pt x="3710354" y="1145949"/>
                </a:cubicBezTo>
                <a:lnTo>
                  <a:pt x="3710354" y="1145946"/>
                </a:lnTo>
                <a:lnTo>
                  <a:pt x="3710354" y="1145946"/>
                </a:lnTo>
                <a:lnTo>
                  <a:pt x="3710354" y="1353500"/>
                </a:lnTo>
                <a:lnTo>
                  <a:pt x="3710354" y="1699420"/>
                </a:lnTo>
                <a:cubicBezTo>
                  <a:pt x="3710354" y="1775841"/>
                  <a:pt x="3648403" y="1837792"/>
                  <a:pt x="3571982" y="1837792"/>
                </a:cubicBezTo>
                <a:lnTo>
                  <a:pt x="1545981" y="1837792"/>
                </a:lnTo>
                <a:lnTo>
                  <a:pt x="618392" y="1837792"/>
                </a:lnTo>
                <a:lnTo>
                  <a:pt x="618392" y="1837792"/>
                </a:lnTo>
                <a:lnTo>
                  <a:pt x="138372" y="1837792"/>
                </a:lnTo>
                <a:cubicBezTo>
                  <a:pt x="61951" y="1837792"/>
                  <a:pt x="0" y="1775841"/>
                  <a:pt x="0" y="1699420"/>
                </a:cubicBezTo>
                <a:lnTo>
                  <a:pt x="0" y="1353500"/>
                </a:lnTo>
                <a:lnTo>
                  <a:pt x="0" y="1145946"/>
                </a:lnTo>
                <a:lnTo>
                  <a:pt x="0" y="1145946"/>
                </a:lnTo>
                <a:lnTo>
                  <a:pt x="0" y="1145949"/>
                </a:lnTo>
                <a:close/>
              </a:path>
            </a:pathLst>
          </a:cu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a:solidFill>
                <a:schemeClr val="tx1"/>
              </a:solidFill>
            </a:endParaRPr>
          </a:p>
          <a:p>
            <a:pPr algn="ctr"/>
            <a:endParaRPr lang="en-US" altLang="ja-JP" b="1" dirty="0">
              <a:solidFill>
                <a:schemeClr val="tx1"/>
              </a:solidFill>
            </a:endParaRPr>
          </a:p>
          <a:p>
            <a:pPr algn="ctr"/>
            <a:endParaRPr kumimoji="1" lang="en-US" altLang="ja-JP" b="1" dirty="0">
              <a:solidFill>
                <a:schemeClr val="tx1"/>
              </a:solidFill>
            </a:endParaRPr>
          </a:p>
          <a:p>
            <a:pPr algn="ctr"/>
            <a:endParaRPr lang="en-US" altLang="ja-JP" b="1" dirty="0">
              <a:solidFill>
                <a:schemeClr val="tx1"/>
              </a:solidFill>
            </a:endParaRPr>
          </a:p>
          <a:p>
            <a:pPr algn="ctr"/>
            <a:r>
              <a:rPr kumimoji="1" lang="en-US" altLang="ja-JP" b="1" dirty="0">
                <a:solidFill>
                  <a:schemeClr val="tx1"/>
                </a:solidFill>
              </a:rPr>
              <a:t>The List of Evaluation Criteria</a:t>
            </a:r>
            <a:br>
              <a:rPr lang="en-US" altLang="ja-JP" b="1" dirty="0">
                <a:solidFill>
                  <a:schemeClr val="tx1"/>
                </a:solidFill>
              </a:rPr>
            </a:br>
            <a:r>
              <a:rPr lang="en-US" altLang="ja-JP" b="1" dirty="0">
                <a:solidFill>
                  <a:schemeClr val="tx1"/>
                </a:solidFill>
              </a:rPr>
              <a:t>for Company Selection</a:t>
            </a:r>
            <a:endParaRPr kumimoji="1" lang="en-US" altLang="ja-JP" b="1" dirty="0">
              <a:solidFill>
                <a:schemeClr val="tx1"/>
              </a:solidFill>
            </a:endParaRPr>
          </a:p>
        </p:txBody>
      </p:sp>
      <p:sp>
        <p:nvSpPr>
          <p:cNvPr id="27" name="四角形: 角を丸くする 26">
            <a:extLst>
              <a:ext uri="{FF2B5EF4-FFF2-40B4-BE49-F238E27FC236}">
                <a16:creationId xmlns:a16="http://schemas.microsoft.com/office/drawing/2014/main" id="{A1B99426-3303-6996-16D6-EDC09EEBA604}"/>
              </a:ext>
            </a:extLst>
          </p:cNvPr>
          <p:cNvSpPr/>
          <p:nvPr/>
        </p:nvSpPr>
        <p:spPr>
          <a:xfrm>
            <a:off x="5741376" y="5199350"/>
            <a:ext cx="756140" cy="721609"/>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266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9CE04-16D9-E9C5-21CB-332D91710AAB}"/>
              </a:ext>
            </a:extLst>
          </p:cNvPr>
          <p:cNvSpPr>
            <a:spLocks noGrp="1"/>
          </p:cNvSpPr>
          <p:nvPr>
            <p:ph type="title"/>
          </p:nvPr>
        </p:nvSpPr>
        <p:spPr/>
        <p:txBody>
          <a:bodyPr/>
          <a:lstStyle/>
          <a:p>
            <a:r>
              <a:rPr kumimoji="1" lang="ja-JP" altLang="en-US" dirty="0"/>
              <a:t>背景</a:t>
            </a:r>
            <a:r>
              <a:rPr lang="ja-JP" altLang="en-US" dirty="0"/>
              <a:t>（２</a:t>
            </a:r>
            <a:r>
              <a:rPr lang="en-US" altLang="ja-JP" dirty="0"/>
              <a:t>/</a:t>
            </a:r>
            <a:r>
              <a:rPr lang="ja-JP" altLang="en-US" dirty="0"/>
              <a:t>２）</a:t>
            </a:r>
            <a:endParaRPr kumimoji="1" lang="ja-JP" altLang="en-US" dirty="0"/>
          </a:p>
        </p:txBody>
      </p:sp>
      <p:sp>
        <p:nvSpPr>
          <p:cNvPr id="3" name="コンテンツ プレースホルダー 2">
            <a:extLst>
              <a:ext uri="{FF2B5EF4-FFF2-40B4-BE49-F238E27FC236}">
                <a16:creationId xmlns:a16="http://schemas.microsoft.com/office/drawing/2014/main" id="{A76180FD-42F8-8A94-B627-F73F7E15AD41}"/>
              </a:ext>
            </a:extLst>
          </p:cNvPr>
          <p:cNvSpPr>
            <a:spLocks noGrp="1"/>
          </p:cNvSpPr>
          <p:nvPr>
            <p:ph idx="1"/>
          </p:nvPr>
        </p:nvSpPr>
        <p:spPr>
          <a:xfrm>
            <a:off x="227584" y="1253330"/>
            <a:ext cx="11786938" cy="5181759"/>
          </a:xfrm>
        </p:spPr>
        <p:txBody>
          <a:bodyPr>
            <a:normAutofit/>
          </a:bodyPr>
          <a:lstStyle/>
          <a:p>
            <a:r>
              <a:rPr lang="ja-JP" altLang="en-US" dirty="0">
                <a:latin typeface="+mn-ea"/>
              </a:rPr>
              <a:t>指示の</a:t>
            </a:r>
            <a:r>
              <a:rPr lang="ja-JP" altLang="en-US" b="1" dirty="0">
                <a:latin typeface="+mn-ea"/>
              </a:rPr>
              <a:t>出し手，受け手のどちらにも高い能力が</a:t>
            </a:r>
            <a:r>
              <a:rPr lang="ja-JP" altLang="en-US" dirty="0">
                <a:latin typeface="+mn-ea"/>
              </a:rPr>
              <a:t>要求される．</a:t>
            </a:r>
            <a:endParaRPr lang="en-US" altLang="ja-JP" dirty="0">
              <a:latin typeface="+mn-ea"/>
            </a:endParaRPr>
          </a:p>
          <a:p>
            <a:endParaRPr lang="en-US" altLang="ja-JP" b="1" dirty="0"/>
          </a:p>
          <a:p>
            <a:r>
              <a:rPr lang="ja-JP" altLang="en-US" b="1" dirty="0"/>
              <a:t>指示の出し手：高い他者理解や組織メンバーの知識への理解</a:t>
            </a:r>
            <a:endParaRPr lang="en-US" altLang="ja-JP" b="1" dirty="0"/>
          </a:p>
          <a:p>
            <a:pPr lvl="1"/>
            <a:r>
              <a:rPr lang="ja-JP" altLang="en-US" dirty="0"/>
              <a:t>指示がどのように理解され，実行されるかを正確に予測する必要</a:t>
            </a:r>
            <a:endParaRPr lang="en-US" altLang="ja-JP" dirty="0"/>
          </a:p>
          <a:p>
            <a:pPr lvl="1"/>
            <a:endParaRPr lang="en-US" altLang="ja-JP" dirty="0"/>
          </a:p>
          <a:p>
            <a:r>
              <a:rPr lang="ja-JP" altLang="en-US" b="1" dirty="0"/>
              <a:t>指示の受け手：高いメタ認知とタスクへの理解</a:t>
            </a:r>
            <a:endParaRPr lang="en-US" altLang="ja-JP" b="1" dirty="0"/>
          </a:p>
          <a:p>
            <a:pPr lvl="1"/>
            <a:r>
              <a:rPr lang="ja-JP" altLang="en-US" dirty="0"/>
              <a:t>受けた指示が適切であるかを判断し、必要に応じて指示の情報不足を指摘する必要</a:t>
            </a:r>
            <a:endParaRPr lang="en-US" altLang="ja-JP" dirty="0"/>
          </a:p>
          <a:p>
            <a:endParaRPr lang="en-US" altLang="ja-JP" dirty="0"/>
          </a:p>
          <a:p>
            <a:r>
              <a:rPr lang="ja-JP" altLang="en-US" dirty="0">
                <a:solidFill>
                  <a:srgbClr val="FF0000"/>
                </a:solidFill>
              </a:rPr>
              <a:t>緊急性の高いタスクやストレスの下</a:t>
            </a:r>
            <a:r>
              <a:rPr lang="ja-JP" altLang="en-US" dirty="0"/>
              <a:t>では</a:t>
            </a:r>
            <a:br>
              <a:rPr lang="en-US" altLang="ja-JP" dirty="0"/>
            </a:br>
            <a:r>
              <a:rPr lang="ja-JP" altLang="en-US" dirty="0"/>
              <a:t>　</a:t>
            </a:r>
            <a:r>
              <a:rPr lang="ja-JP" altLang="en-US" b="1" dirty="0"/>
              <a:t>相互の認知プロセス（相互確認）</a:t>
            </a:r>
            <a:r>
              <a:rPr lang="ja-JP" altLang="en-US" dirty="0"/>
              <a:t>がさらに困難となる可能性</a:t>
            </a:r>
            <a:endParaRPr lang="en-US" altLang="ja-JP" dirty="0"/>
          </a:p>
          <a:p>
            <a:pPr lvl="1"/>
            <a:r>
              <a:rPr lang="ja-JP" altLang="en-US" dirty="0"/>
              <a:t>医療現場，工事現場，</a:t>
            </a:r>
            <a:r>
              <a:rPr lang="en-US" altLang="ja-JP" dirty="0"/>
              <a:t>etc..,</a:t>
            </a:r>
          </a:p>
        </p:txBody>
      </p:sp>
    </p:spTree>
    <p:extLst>
      <p:ext uri="{BB962C8B-B14F-4D97-AF65-F5344CB8AC3E}">
        <p14:creationId xmlns:p14="http://schemas.microsoft.com/office/powerpoint/2010/main" val="10432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624B3-F37C-84DD-B12C-01330BEA3C98}"/>
              </a:ext>
            </a:extLst>
          </p:cNvPr>
          <p:cNvSpPr>
            <a:spLocks noGrp="1"/>
          </p:cNvSpPr>
          <p:nvPr>
            <p:ph type="title"/>
          </p:nvPr>
        </p:nvSpPr>
        <p:spPr/>
        <p:txBody>
          <a:bodyPr/>
          <a:lstStyle/>
          <a:p>
            <a:r>
              <a:rPr kumimoji="1" lang="ja-JP" altLang="en-US" b="1" dirty="0"/>
              <a:t>想定事象１（指示者：曖昧な指示）</a:t>
            </a:r>
          </a:p>
        </p:txBody>
      </p:sp>
      <p:pic>
        <p:nvPicPr>
          <p:cNvPr id="7" name="グラフィックス 6" descr="オフィス ワーカー (男性) 単色塗りつぶし">
            <a:extLst>
              <a:ext uri="{FF2B5EF4-FFF2-40B4-BE49-F238E27FC236}">
                <a16:creationId xmlns:a16="http://schemas.microsoft.com/office/drawing/2014/main" id="{73E84D2D-3208-933E-680F-EF586E653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3115" y="1879242"/>
            <a:ext cx="1470660" cy="1470660"/>
          </a:xfrm>
          <a:prstGeom prst="rect">
            <a:avLst/>
          </a:prstGeom>
        </p:spPr>
      </p:pic>
      <p:pic>
        <p:nvPicPr>
          <p:cNvPr id="9" name="グラフィックス 8" descr="オフィス ワーカー (女性) 単色塗りつぶし">
            <a:extLst>
              <a:ext uri="{FF2B5EF4-FFF2-40B4-BE49-F238E27FC236}">
                <a16:creationId xmlns:a16="http://schemas.microsoft.com/office/drawing/2014/main" id="{D16820AA-AA6F-0BD7-77DB-7E78DF82CC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054" y="1003926"/>
            <a:ext cx="1470660" cy="1470660"/>
          </a:xfrm>
          <a:prstGeom prst="rect">
            <a:avLst/>
          </a:prstGeom>
        </p:spPr>
      </p:pic>
      <p:sp>
        <p:nvSpPr>
          <p:cNvPr id="12" name="吹き出し: 角を丸めた四角形 11">
            <a:extLst>
              <a:ext uri="{FF2B5EF4-FFF2-40B4-BE49-F238E27FC236}">
                <a16:creationId xmlns:a16="http://schemas.microsoft.com/office/drawing/2014/main" id="{B43791C7-98A8-F0BC-06D4-010BADFD66D0}"/>
              </a:ext>
            </a:extLst>
          </p:cNvPr>
          <p:cNvSpPr/>
          <p:nvPr/>
        </p:nvSpPr>
        <p:spPr>
          <a:xfrm>
            <a:off x="2519429" y="1052985"/>
            <a:ext cx="6846949" cy="749380"/>
          </a:xfrm>
          <a:prstGeom prst="wedgeRoundRectCallout">
            <a:avLst>
              <a:gd name="adj1" fmla="val -59483"/>
              <a:gd name="adj2" fmla="val -3701"/>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この資料、早めに出してね！</a:t>
            </a:r>
            <a:endParaRPr kumimoji="1" lang="en-US" altLang="ja-JP" sz="2800" b="1" dirty="0">
              <a:solidFill>
                <a:schemeClr val="tx1"/>
              </a:solidFill>
            </a:endParaRPr>
          </a:p>
        </p:txBody>
      </p:sp>
      <p:sp>
        <p:nvSpPr>
          <p:cNvPr id="14" name="吹き出し: 角を丸めた四角形 13">
            <a:extLst>
              <a:ext uri="{FF2B5EF4-FFF2-40B4-BE49-F238E27FC236}">
                <a16:creationId xmlns:a16="http://schemas.microsoft.com/office/drawing/2014/main" id="{2374FCA5-E6EB-7D2B-7C72-79DED0494517}"/>
              </a:ext>
            </a:extLst>
          </p:cNvPr>
          <p:cNvSpPr/>
          <p:nvPr/>
        </p:nvSpPr>
        <p:spPr>
          <a:xfrm>
            <a:off x="2519429" y="1880639"/>
            <a:ext cx="6846949" cy="749381"/>
          </a:xfrm>
          <a:prstGeom prst="wedgeRoundRectCallout">
            <a:avLst>
              <a:gd name="adj1" fmla="val 58700"/>
              <a:gd name="adj2" fmla="val -4847"/>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分かりました！</a:t>
            </a:r>
            <a:endParaRPr lang="en-US" altLang="ja-JP" sz="2800" b="1" dirty="0">
              <a:solidFill>
                <a:schemeClr val="tx1"/>
              </a:solidFill>
            </a:endParaRPr>
          </a:p>
        </p:txBody>
      </p:sp>
      <p:pic>
        <p:nvPicPr>
          <p:cNvPr id="21" name="Picture 2" descr="頭を抱える人">
            <a:extLst>
              <a:ext uri="{FF2B5EF4-FFF2-40B4-BE49-F238E27FC236}">
                <a16:creationId xmlns:a16="http://schemas.microsoft.com/office/drawing/2014/main" id="{926C5EB5-39AC-5ABA-32BF-4D83C16CC2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800" r="28715" b="56217"/>
          <a:stretch/>
        </p:blipFill>
        <p:spPr bwMode="auto">
          <a:xfrm>
            <a:off x="5570524" y="4676943"/>
            <a:ext cx="1693876" cy="1705483"/>
          </a:xfrm>
          <a:prstGeom prst="rect">
            <a:avLst/>
          </a:prstGeom>
          <a:noFill/>
          <a:extLst>
            <a:ext uri="{909E8E84-426E-40DD-AFC4-6F175D3DCCD1}">
              <a14:hiddenFill xmlns:a14="http://schemas.microsoft.com/office/drawing/2010/main">
                <a:solidFill>
                  <a:srgbClr val="FFFFFF"/>
                </a:solidFill>
              </a14:hiddenFill>
            </a:ext>
          </a:extLst>
        </p:spPr>
      </p:pic>
      <p:sp>
        <p:nvSpPr>
          <p:cNvPr id="22" name="思考の吹き出し: 雲形 21">
            <a:extLst>
              <a:ext uri="{FF2B5EF4-FFF2-40B4-BE49-F238E27FC236}">
                <a16:creationId xmlns:a16="http://schemas.microsoft.com/office/drawing/2014/main" id="{4C7094C3-2F95-A313-CA2C-7D33FB202D4F}"/>
              </a:ext>
            </a:extLst>
          </p:cNvPr>
          <p:cNvSpPr/>
          <p:nvPr/>
        </p:nvSpPr>
        <p:spPr>
          <a:xfrm>
            <a:off x="23878" y="3864736"/>
            <a:ext cx="5462522" cy="1705483"/>
          </a:xfrm>
          <a:prstGeom prst="cloudCallout">
            <a:avLst>
              <a:gd name="adj1" fmla="val 59879"/>
              <a:gd name="adj2" fmla="val 3660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「早め」っていつだ？</a:t>
            </a:r>
          </a:p>
        </p:txBody>
      </p:sp>
      <p:pic>
        <p:nvPicPr>
          <p:cNvPr id="26" name="グラフィックス 25" descr="山形の矢印 枠線">
            <a:extLst>
              <a:ext uri="{FF2B5EF4-FFF2-40B4-BE49-F238E27FC236}">
                <a16:creationId xmlns:a16="http://schemas.microsoft.com/office/drawing/2014/main" id="{D44C0B88-430D-640C-0A9D-96CA150955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5385522" y="2565950"/>
            <a:ext cx="1114762" cy="1360242"/>
          </a:xfrm>
          <a:prstGeom prst="rect">
            <a:avLst/>
          </a:prstGeom>
        </p:spPr>
      </p:pic>
      <p:sp>
        <p:nvSpPr>
          <p:cNvPr id="39" name="四角形: 角を丸くする 38">
            <a:extLst>
              <a:ext uri="{FF2B5EF4-FFF2-40B4-BE49-F238E27FC236}">
                <a16:creationId xmlns:a16="http://schemas.microsoft.com/office/drawing/2014/main" id="{24316904-7603-A43B-A3EC-BF83C991FA4E}"/>
              </a:ext>
            </a:extLst>
          </p:cNvPr>
          <p:cNvSpPr/>
          <p:nvPr/>
        </p:nvSpPr>
        <p:spPr>
          <a:xfrm>
            <a:off x="7670800" y="3798100"/>
            <a:ext cx="4080933"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1</a:t>
            </a:r>
            <a:r>
              <a:rPr kumimoji="1" lang="ja-JP" altLang="en-US" sz="2800" dirty="0">
                <a:solidFill>
                  <a:schemeClr val="tx1"/>
                </a:solidFill>
              </a:rPr>
              <a:t>時間後？</a:t>
            </a:r>
          </a:p>
        </p:txBody>
      </p:sp>
      <p:sp>
        <p:nvSpPr>
          <p:cNvPr id="40" name="四角形: 角を丸くする 39">
            <a:extLst>
              <a:ext uri="{FF2B5EF4-FFF2-40B4-BE49-F238E27FC236}">
                <a16:creationId xmlns:a16="http://schemas.microsoft.com/office/drawing/2014/main" id="{B177CF0A-ED3F-4E3F-4A7F-B071519F1A46}"/>
              </a:ext>
            </a:extLst>
          </p:cNvPr>
          <p:cNvSpPr/>
          <p:nvPr/>
        </p:nvSpPr>
        <p:spPr>
          <a:xfrm>
            <a:off x="7670799" y="4801159"/>
            <a:ext cx="4080933"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今日中？</a:t>
            </a:r>
          </a:p>
        </p:txBody>
      </p:sp>
      <p:sp>
        <p:nvSpPr>
          <p:cNvPr id="41" name="四角形: 角を丸くする 40">
            <a:extLst>
              <a:ext uri="{FF2B5EF4-FFF2-40B4-BE49-F238E27FC236}">
                <a16:creationId xmlns:a16="http://schemas.microsoft.com/office/drawing/2014/main" id="{7097B688-3855-C63C-B59D-79253F03F1D4}"/>
              </a:ext>
            </a:extLst>
          </p:cNvPr>
          <p:cNvSpPr/>
          <p:nvPr/>
        </p:nvSpPr>
        <p:spPr>
          <a:xfrm>
            <a:off x="7670799" y="5838645"/>
            <a:ext cx="4080933" cy="74938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今週中？</a:t>
            </a:r>
          </a:p>
        </p:txBody>
      </p:sp>
    </p:spTree>
    <p:extLst>
      <p:ext uri="{BB962C8B-B14F-4D97-AF65-F5344CB8AC3E}">
        <p14:creationId xmlns:p14="http://schemas.microsoft.com/office/powerpoint/2010/main" val="41790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9"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グラフィックス 4" descr="オフィス ワーカー (男性) 単色塗りつぶし">
            <a:extLst>
              <a:ext uri="{FF2B5EF4-FFF2-40B4-BE49-F238E27FC236}">
                <a16:creationId xmlns:a16="http://schemas.microsoft.com/office/drawing/2014/main" id="{44FB22F9-F446-C6AD-4128-0FD854AE61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3115" y="1879242"/>
            <a:ext cx="1470660" cy="1470660"/>
          </a:xfrm>
          <a:prstGeom prst="rect">
            <a:avLst/>
          </a:prstGeom>
        </p:spPr>
      </p:pic>
      <p:pic>
        <p:nvPicPr>
          <p:cNvPr id="6" name="グラフィックス 5" descr="オフィス ワーカー (女性) 単色塗りつぶし">
            <a:extLst>
              <a:ext uri="{FF2B5EF4-FFF2-40B4-BE49-F238E27FC236}">
                <a16:creationId xmlns:a16="http://schemas.microsoft.com/office/drawing/2014/main" id="{AD5475F7-202F-20C0-F5B0-16A45CC606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054" y="1003926"/>
            <a:ext cx="1470660" cy="1470660"/>
          </a:xfrm>
          <a:prstGeom prst="rect">
            <a:avLst/>
          </a:prstGeom>
        </p:spPr>
      </p:pic>
      <p:sp>
        <p:nvSpPr>
          <p:cNvPr id="2" name="タイトル 1">
            <a:extLst>
              <a:ext uri="{FF2B5EF4-FFF2-40B4-BE49-F238E27FC236}">
                <a16:creationId xmlns:a16="http://schemas.microsoft.com/office/drawing/2014/main" id="{598624B3-F37C-84DD-B12C-01330BEA3C98}"/>
              </a:ext>
            </a:extLst>
          </p:cNvPr>
          <p:cNvSpPr>
            <a:spLocks noGrp="1"/>
          </p:cNvSpPr>
          <p:nvPr>
            <p:ph type="title"/>
          </p:nvPr>
        </p:nvSpPr>
        <p:spPr/>
        <p:txBody>
          <a:bodyPr/>
          <a:lstStyle/>
          <a:p>
            <a:r>
              <a:rPr kumimoji="1" lang="ja-JP" altLang="en-US" b="1" dirty="0"/>
              <a:t>想定事象２（受け手：知識不足の不認識）</a:t>
            </a:r>
          </a:p>
        </p:txBody>
      </p:sp>
      <p:pic>
        <p:nvPicPr>
          <p:cNvPr id="1026" name="Picture 2">
            <a:extLst>
              <a:ext uri="{FF2B5EF4-FFF2-40B4-BE49-F238E27FC236}">
                <a16:creationId xmlns:a16="http://schemas.microsoft.com/office/drawing/2014/main" id="{794AEEEB-7317-1BDA-8D66-E6BA07F7870C}"/>
              </a:ext>
            </a:extLst>
          </p:cNvPr>
          <p:cNvPicPr>
            <a:picLocks noChangeAspect="1" noChangeArrowheads="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5485384" y="4676048"/>
            <a:ext cx="2257933" cy="2257933"/>
          </a:xfrm>
          <a:prstGeom prst="rect">
            <a:avLst/>
          </a:prstGeom>
          <a:noFill/>
          <a:extLst>
            <a:ext uri="{909E8E84-426E-40DD-AFC4-6F175D3DCCD1}">
              <a14:hiddenFill xmlns:a14="http://schemas.microsoft.com/office/drawing/2010/main">
                <a:solidFill>
                  <a:srgbClr val="FFFFFF"/>
                </a:solidFill>
              </a14:hiddenFill>
            </a:ext>
          </a:extLst>
        </p:spPr>
      </p:pic>
      <p:sp>
        <p:nvSpPr>
          <p:cNvPr id="8" name="吹き出し: 角を丸めた四角形 7">
            <a:extLst>
              <a:ext uri="{FF2B5EF4-FFF2-40B4-BE49-F238E27FC236}">
                <a16:creationId xmlns:a16="http://schemas.microsoft.com/office/drawing/2014/main" id="{80E820A9-ED9B-DF78-E6F6-74C6F7089D02}"/>
              </a:ext>
            </a:extLst>
          </p:cNvPr>
          <p:cNvSpPr/>
          <p:nvPr/>
        </p:nvSpPr>
        <p:spPr>
          <a:xfrm>
            <a:off x="2519429" y="1052985"/>
            <a:ext cx="6846949" cy="749380"/>
          </a:xfrm>
          <a:prstGeom prst="wedgeRoundRectCallout">
            <a:avLst>
              <a:gd name="adj1" fmla="val -59483"/>
              <a:gd name="adj2" fmla="val -3701"/>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会議室</a:t>
            </a:r>
            <a:r>
              <a:rPr kumimoji="1" lang="ja-JP" altLang="en-US" sz="2800" b="1" dirty="0">
                <a:solidFill>
                  <a:schemeClr val="tx1"/>
                </a:solidFill>
              </a:rPr>
              <a:t>の掃除できる？</a:t>
            </a:r>
            <a:endParaRPr kumimoji="1" lang="en-US" altLang="ja-JP" sz="2800" b="1" dirty="0">
              <a:solidFill>
                <a:schemeClr val="tx1"/>
              </a:solidFill>
            </a:endParaRPr>
          </a:p>
        </p:txBody>
      </p:sp>
      <p:sp>
        <p:nvSpPr>
          <p:cNvPr id="10" name="吹き出し: 角を丸めた四角形 9">
            <a:extLst>
              <a:ext uri="{FF2B5EF4-FFF2-40B4-BE49-F238E27FC236}">
                <a16:creationId xmlns:a16="http://schemas.microsoft.com/office/drawing/2014/main" id="{3EA381E0-90F7-321C-A3E6-107ED6FD970F}"/>
              </a:ext>
            </a:extLst>
          </p:cNvPr>
          <p:cNvSpPr/>
          <p:nvPr/>
        </p:nvSpPr>
        <p:spPr>
          <a:xfrm>
            <a:off x="2519428" y="1892011"/>
            <a:ext cx="6846949" cy="749381"/>
          </a:xfrm>
          <a:prstGeom prst="wedgeRoundRectCallout">
            <a:avLst>
              <a:gd name="adj1" fmla="val 58700"/>
              <a:gd name="adj2" fmla="val -4847"/>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やったことあるので，できます！</a:t>
            </a:r>
            <a:endParaRPr lang="en-US" altLang="ja-JP" sz="2800" b="1" dirty="0">
              <a:solidFill>
                <a:schemeClr val="tx1"/>
              </a:solidFill>
            </a:endParaRPr>
          </a:p>
        </p:txBody>
      </p:sp>
      <p:sp>
        <p:nvSpPr>
          <p:cNvPr id="13" name="思考の吹き出し: 雲形 12">
            <a:extLst>
              <a:ext uri="{FF2B5EF4-FFF2-40B4-BE49-F238E27FC236}">
                <a16:creationId xmlns:a16="http://schemas.microsoft.com/office/drawing/2014/main" id="{704352DC-0FD3-34F0-F804-DC345B81C548}"/>
              </a:ext>
            </a:extLst>
          </p:cNvPr>
          <p:cNvSpPr/>
          <p:nvPr/>
        </p:nvSpPr>
        <p:spPr>
          <a:xfrm>
            <a:off x="23878" y="3864736"/>
            <a:ext cx="5241542" cy="1705483"/>
          </a:xfrm>
          <a:prstGeom prst="cloudCallout">
            <a:avLst>
              <a:gd name="adj1" fmla="val 64225"/>
              <a:gd name="adj2" fmla="val 3505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掃除機終わったら</a:t>
            </a:r>
            <a:br>
              <a:rPr lang="en-US" altLang="ja-JP" sz="2400" b="1" dirty="0">
                <a:solidFill>
                  <a:schemeClr val="tx1"/>
                </a:solidFill>
              </a:rPr>
            </a:br>
            <a:r>
              <a:rPr lang="ja-JP" altLang="en-US" sz="2400" b="1" dirty="0">
                <a:solidFill>
                  <a:schemeClr val="tx1"/>
                </a:solidFill>
              </a:rPr>
              <a:t>次は</a:t>
            </a:r>
            <a:r>
              <a:rPr kumimoji="1" lang="ja-JP" altLang="en-US" sz="2400" b="1" dirty="0">
                <a:solidFill>
                  <a:schemeClr val="tx1"/>
                </a:solidFill>
              </a:rPr>
              <a:t>なんだっけ？</a:t>
            </a:r>
          </a:p>
        </p:txBody>
      </p:sp>
      <p:sp>
        <p:nvSpPr>
          <p:cNvPr id="16" name="雲 15">
            <a:extLst>
              <a:ext uri="{FF2B5EF4-FFF2-40B4-BE49-F238E27FC236}">
                <a16:creationId xmlns:a16="http://schemas.microsoft.com/office/drawing/2014/main" id="{A85697E8-943E-3273-5E5A-CAC695A7D0FD}"/>
              </a:ext>
            </a:extLst>
          </p:cNvPr>
          <p:cNvSpPr/>
          <p:nvPr/>
        </p:nvSpPr>
        <p:spPr>
          <a:xfrm>
            <a:off x="7856220" y="3734096"/>
            <a:ext cx="4114800" cy="2933403"/>
          </a:xfrm>
          <a:prstGeom prst="clou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ホワイトボード？</a:t>
            </a:r>
            <a:endParaRPr kumimoji="1" lang="en-US" altLang="ja-JP" sz="2400" b="1" dirty="0">
              <a:solidFill>
                <a:schemeClr val="tx1"/>
              </a:solidFill>
            </a:endParaRPr>
          </a:p>
          <a:p>
            <a:pPr algn="ctr"/>
            <a:r>
              <a:rPr lang="ja-JP" altLang="en-US" sz="2400" b="1" dirty="0">
                <a:solidFill>
                  <a:schemeClr val="tx1"/>
                </a:solidFill>
              </a:rPr>
              <a:t>机の掃除？</a:t>
            </a:r>
            <a:endParaRPr lang="en-US" altLang="ja-JP" sz="2400" b="1" dirty="0">
              <a:solidFill>
                <a:schemeClr val="tx1"/>
              </a:solidFill>
            </a:endParaRPr>
          </a:p>
          <a:p>
            <a:pPr algn="ctr"/>
            <a:r>
              <a:rPr lang="ja-JP" altLang="en-US" sz="2400" b="1" dirty="0">
                <a:solidFill>
                  <a:schemeClr val="tx1"/>
                </a:solidFill>
              </a:rPr>
              <a:t>施錠？</a:t>
            </a:r>
            <a:endParaRPr lang="en-US" altLang="ja-JP" sz="2400" b="1" dirty="0">
              <a:solidFill>
                <a:schemeClr val="tx1"/>
              </a:solidFill>
            </a:endParaRPr>
          </a:p>
        </p:txBody>
      </p:sp>
      <p:pic>
        <p:nvPicPr>
          <p:cNvPr id="17" name="グラフィックス 16" descr="山形の矢印 枠線">
            <a:extLst>
              <a:ext uri="{FF2B5EF4-FFF2-40B4-BE49-F238E27FC236}">
                <a16:creationId xmlns:a16="http://schemas.microsoft.com/office/drawing/2014/main" id="{895D53C5-3B02-3AE4-B1C5-90430A23D3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5385522" y="2565950"/>
            <a:ext cx="1114762" cy="1360242"/>
          </a:xfrm>
          <a:prstGeom prst="rect">
            <a:avLst/>
          </a:prstGeom>
        </p:spPr>
      </p:pic>
    </p:spTree>
    <p:extLst>
      <p:ext uri="{BB962C8B-B14F-4D97-AF65-F5344CB8AC3E}">
        <p14:creationId xmlns:p14="http://schemas.microsoft.com/office/powerpoint/2010/main" val="354265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624B3-F37C-84DD-B12C-01330BEA3C98}"/>
              </a:ext>
            </a:extLst>
          </p:cNvPr>
          <p:cNvSpPr>
            <a:spLocks noGrp="1"/>
          </p:cNvSpPr>
          <p:nvPr>
            <p:ph type="title"/>
          </p:nvPr>
        </p:nvSpPr>
        <p:spPr/>
        <p:txBody>
          <a:bodyPr>
            <a:normAutofit/>
          </a:bodyPr>
          <a:lstStyle/>
          <a:p>
            <a:r>
              <a:rPr kumimoji="1" lang="ja-JP" altLang="en-US" b="1" dirty="0"/>
              <a:t>想定事象３（</a:t>
            </a:r>
            <a:r>
              <a:rPr lang="ja-JP" altLang="en-US" b="1" dirty="0"/>
              <a:t>相互　</a:t>
            </a:r>
            <a:r>
              <a:rPr kumimoji="1" lang="ja-JP" altLang="en-US" b="1" dirty="0"/>
              <a:t>：情報不足・知識不足）</a:t>
            </a:r>
          </a:p>
        </p:txBody>
      </p:sp>
      <p:pic>
        <p:nvPicPr>
          <p:cNvPr id="7" name="グラフィックス 6" descr="オフィス ワーカー (男性) 単色塗りつぶし">
            <a:extLst>
              <a:ext uri="{FF2B5EF4-FFF2-40B4-BE49-F238E27FC236}">
                <a16:creationId xmlns:a16="http://schemas.microsoft.com/office/drawing/2014/main" id="{73E84D2D-3208-933E-680F-EF586E653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3115" y="1876628"/>
            <a:ext cx="1470660" cy="1470660"/>
          </a:xfrm>
          <a:prstGeom prst="rect">
            <a:avLst/>
          </a:prstGeom>
        </p:spPr>
      </p:pic>
      <p:pic>
        <p:nvPicPr>
          <p:cNvPr id="9" name="グラフィックス 8" descr="オフィス ワーカー (女性) 単色塗りつぶし">
            <a:extLst>
              <a:ext uri="{FF2B5EF4-FFF2-40B4-BE49-F238E27FC236}">
                <a16:creationId xmlns:a16="http://schemas.microsoft.com/office/drawing/2014/main" id="{D16820AA-AA6F-0BD7-77DB-7E78DF82CC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054" y="1003926"/>
            <a:ext cx="1470660" cy="1470660"/>
          </a:xfrm>
          <a:prstGeom prst="rect">
            <a:avLst/>
          </a:prstGeom>
        </p:spPr>
      </p:pic>
      <p:sp>
        <p:nvSpPr>
          <p:cNvPr id="12" name="吹き出し: 角を丸めた四角形 11">
            <a:extLst>
              <a:ext uri="{FF2B5EF4-FFF2-40B4-BE49-F238E27FC236}">
                <a16:creationId xmlns:a16="http://schemas.microsoft.com/office/drawing/2014/main" id="{B43791C7-98A8-F0BC-06D4-010BADFD66D0}"/>
              </a:ext>
            </a:extLst>
          </p:cNvPr>
          <p:cNvSpPr/>
          <p:nvPr/>
        </p:nvSpPr>
        <p:spPr>
          <a:xfrm>
            <a:off x="2519429" y="1052985"/>
            <a:ext cx="6846949" cy="749380"/>
          </a:xfrm>
          <a:prstGeom prst="wedgeRoundRectCallout">
            <a:avLst>
              <a:gd name="adj1" fmla="val -59483"/>
              <a:gd name="adj2" fmla="val -3701"/>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工具箱からドライバー持ってきて！</a:t>
            </a:r>
            <a:endParaRPr kumimoji="1" lang="en-US" altLang="ja-JP" sz="2800" b="1" dirty="0">
              <a:solidFill>
                <a:schemeClr val="tx1"/>
              </a:solidFill>
            </a:endParaRPr>
          </a:p>
        </p:txBody>
      </p:sp>
      <p:sp>
        <p:nvSpPr>
          <p:cNvPr id="14" name="吹き出し: 角を丸めた四角形 13">
            <a:extLst>
              <a:ext uri="{FF2B5EF4-FFF2-40B4-BE49-F238E27FC236}">
                <a16:creationId xmlns:a16="http://schemas.microsoft.com/office/drawing/2014/main" id="{2374FCA5-E6EB-7D2B-7C72-79DED0494517}"/>
              </a:ext>
            </a:extLst>
          </p:cNvPr>
          <p:cNvSpPr/>
          <p:nvPr/>
        </p:nvSpPr>
        <p:spPr>
          <a:xfrm>
            <a:off x="2519429" y="1878025"/>
            <a:ext cx="6846949" cy="749381"/>
          </a:xfrm>
          <a:prstGeom prst="wedgeRoundRectCallout">
            <a:avLst>
              <a:gd name="adj1" fmla="val 58700"/>
              <a:gd name="adj2" fmla="val -4847"/>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分かりました！</a:t>
            </a:r>
            <a:endParaRPr lang="en-US" altLang="ja-JP" b="1" dirty="0">
              <a:solidFill>
                <a:schemeClr val="tx1"/>
              </a:solidFill>
            </a:endParaRPr>
          </a:p>
        </p:txBody>
      </p:sp>
      <p:pic>
        <p:nvPicPr>
          <p:cNvPr id="3074" name="Picture 2" descr="頭を抱える人">
            <a:extLst>
              <a:ext uri="{FF2B5EF4-FFF2-40B4-BE49-F238E27FC236}">
                <a16:creationId xmlns:a16="http://schemas.microsoft.com/office/drawing/2014/main" id="{267572B8-17F8-B64D-B3CF-5C0F80C4674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6217"/>
          <a:stretch/>
        </p:blipFill>
        <p:spPr bwMode="auto">
          <a:xfrm>
            <a:off x="4487591" y="4676943"/>
            <a:ext cx="3895317" cy="1705483"/>
          </a:xfrm>
          <a:prstGeom prst="rect">
            <a:avLst/>
          </a:prstGeom>
          <a:noFill/>
          <a:extLst>
            <a:ext uri="{909E8E84-426E-40DD-AFC4-6F175D3DCCD1}">
              <a14:hiddenFill xmlns:a14="http://schemas.microsoft.com/office/drawing/2010/main">
                <a:solidFill>
                  <a:srgbClr val="FFFFFF"/>
                </a:solidFill>
              </a14:hiddenFill>
            </a:ext>
          </a:extLst>
        </p:spPr>
      </p:pic>
      <p:pic>
        <p:nvPicPr>
          <p:cNvPr id="3" name="グラフィックス 2" descr="ねじ回し 単色塗りつぶし">
            <a:extLst>
              <a:ext uri="{FF2B5EF4-FFF2-40B4-BE49-F238E27FC236}">
                <a16:creationId xmlns:a16="http://schemas.microsoft.com/office/drawing/2014/main" id="{358025A8-AC86-605D-291A-359D79923E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9345" y="5454025"/>
            <a:ext cx="914401" cy="914401"/>
          </a:xfrm>
          <a:prstGeom prst="rect">
            <a:avLst/>
          </a:prstGeom>
        </p:spPr>
      </p:pic>
      <p:pic>
        <p:nvPicPr>
          <p:cNvPr id="5" name="グラフィックス 4" descr="ねじ回し 枠線">
            <a:extLst>
              <a:ext uri="{FF2B5EF4-FFF2-40B4-BE49-F238E27FC236}">
                <a16:creationId xmlns:a16="http://schemas.microsoft.com/office/drawing/2014/main" id="{5BA6C517-257D-75CC-CDFD-41A2ACBCE6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19345" y="4348550"/>
            <a:ext cx="914401" cy="914401"/>
          </a:xfrm>
          <a:prstGeom prst="rect">
            <a:avLst/>
          </a:prstGeom>
        </p:spPr>
      </p:pic>
      <p:pic>
        <p:nvPicPr>
          <p:cNvPr id="6" name="グラフィックス 5" descr="バッジ: バツ 単色塗りつぶし">
            <a:extLst>
              <a:ext uri="{FF2B5EF4-FFF2-40B4-BE49-F238E27FC236}">
                <a16:creationId xmlns:a16="http://schemas.microsoft.com/office/drawing/2014/main" id="{3D125DFF-412F-9617-FC81-024D07DE1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99977" y="4348552"/>
            <a:ext cx="914400" cy="914400"/>
          </a:xfrm>
          <a:prstGeom prst="rect">
            <a:avLst/>
          </a:prstGeom>
        </p:spPr>
      </p:pic>
      <p:pic>
        <p:nvPicPr>
          <p:cNvPr id="11" name="グラフィックス 10" descr="バッジ: フォロー解除 単色塗りつぶし">
            <a:extLst>
              <a:ext uri="{FF2B5EF4-FFF2-40B4-BE49-F238E27FC236}">
                <a16:creationId xmlns:a16="http://schemas.microsoft.com/office/drawing/2014/main" id="{505606E0-BC95-915C-74D4-BD4CA6BAC9B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44557" y="5529685"/>
            <a:ext cx="914400" cy="914400"/>
          </a:xfrm>
          <a:prstGeom prst="rect">
            <a:avLst/>
          </a:prstGeom>
        </p:spPr>
      </p:pic>
      <p:pic>
        <p:nvPicPr>
          <p:cNvPr id="15" name="グラフィックス 14" descr="バッジ: 新着 単色塗りつぶし">
            <a:extLst>
              <a:ext uri="{FF2B5EF4-FFF2-40B4-BE49-F238E27FC236}">
                <a16:creationId xmlns:a16="http://schemas.microsoft.com/office/drawing/2014/main" id="{738636F9-F2ED-7F13-56C0-1A5E970B212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41323" y="5560165"/>
            <a:ext cx="914400" cy="914400"/>
          </a:xfrm>
          <a:prstGeom prst="rect">
            <a:avLst/>
          </a:prstGeom>
        </p:spPr>
      </p:pic>
      <p:pic>
        <p:nvPicPr>
          <p:cNvPr id="21" name="グラフィックス 20" descr="ねじ回し 枠線">
            <a:extLst>
              <a:ext uri="{FF2B5EF4-FFF2-40B4-BE49-F238E27FC236}">
                <a16:creationId xmlns:a16="http://schemas.microsoft.com/office/drawing/2014/main" id="{5EC876B0-1BBF-33E5-5273-7A1F923ECD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5254" y="5484505"/>
            <a:ext cx="914401" cy="914401"/>
          </a:xfrm>
          <a:prstGeom prst="rect">
            <a:avLst/>
          </a:prstGeom>
        </p:spPr>
      </p:pic>
      <p:pic>
        <p:nvPicPr>
          <p:cNvPr id="22" name="グラフィックス 21" descr="ねじ回し 単色塗りつぶし">
            <a:extLst>
              <a:ext uri="{FF2B5EF4-FFF2-40B4-BE49-F238E27FC236}">
                <a16:creationId xmlns:a16="http://schemas.microsoft.com/office/drawing/2014/main" id="{A8E25CAE-1775-19CC-E90D-AB3F029855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7043" y="4348550"/>
            <a:ext cx="914401" cy="914401"/>
          </a:xfrm>
          <a:prstGeom prst="rect">
            <a:avLst/>
          </a:prstGeom>
        </p:spPr>
      </p:pic>
      <p:pic>
        <p:nvPicPr>
          <p:cNvPr id="23" name="図 22">
            <a:extLst>
              <a:ext uri="{FF2B5EF4-FFF2-40B4-BE49-F238E27FC236}">
                <a16:creationId xmlns:a16="http://schemas.microsoft.com/office/drawing/2014/main" id="{38DA6073-4951-3796-E4C4-7DC86E75B15E}"/>
              </a:ext>
            </a:extLst>
          </p:cNvPr>
          <p:cNvPicPr>
            <a:picLocks noChangeAspect="1"/>
          </p:cNvPicPr>
          <p:nvPr/>
        </p:nvPicPr>
        <p:blipFill rotWithShape="1">
          <a:blip r:embed="rId17">
            <a:clrChange>
              <a:clrFrom>
                <a:srgbClr val="FFFFFF"/>
              </a:clrFrom>
              <a:clrTo>
                <a:srgbClr val="FFFFFF">
                  <a:alpha val="0"/>
                </a:srgbClr>
              </a:clrTo>
            </a:clrChange>
          </a:blip>
          <a:srcRect l="11327" t="1170" r="8255" b="4183"/>
          <a:stretch/>
        </p:blipFill>
        <p:spPr>
          <a:xfrm>
            <a:off x="10437674" y="4511882"/>
            <a:ext cx="750718" cy="742594"/>
          </a:xfrm>
          <a:prstGeom prst="rect">
            <a:avLst/>
          </a:prstGeom>
        </p:spPr>
      </p:pic>
      <p:sp>
        <p:nvSpPr>
          <p:cNvPr id="24" name="思考の吹き出し: 雲形 23">
            <a:extLst>
              <a:ext uri="{FF2B5EF4-FFF2-40B4-BE49-F238E27FC236}">
                <a16:creationId xmlns:a16="http://schemas.microsoft.com/office/drawing/2014/main" id="{C7702B65-4333-C628-EE26-3119A1060FB8}"/>
              </a:ext>
            </a:extLst>
          </p:cNvPr>
          <p:cNvSpPr/>
          <p:nvPr/>
        </p:nvSpPr>
        <p:spPr>
          <a:xfrm>
            <a:off x="23878" y="3864736"/>
            <a:ext cx="5241542" cy="1705483"/>
          </a:xfrm>
          <a:prstGeom prst="cloudCallout">
            <a:avLst>
              <a:gd name="adj1" fmla="val 64225"/>
              <a:gd name="adj2" fmla="val 3505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プラス？マイナス</a:t>
            </a:r>
            <a:r>
              <a:rPr lang="ja-JP" altLang="en-US" sz="2400" b="1" dirty="0">
                <a:solidFill>
                  <a:schemeClr val="tx1"/>
                </a:solidFill>
              </a:rPr>
              <a:t>？</a:t>
            </a:r>
            <a:endParaRPr lang="en-US" altLang="ja-JP" sz="2400" b="1" dirty="0">
              <a:solidFill>
                <a:schemeClr val="tx1"/>
              </a:solidFill>
            </a:endParaRPr>
          </a:p>
          <a:p>
            <a:pPr algn="ctr"/>
            <a:r>
              <a:rPr kumimoji="1" lang="en-US" altLang="ja-JP" sz="2400" b="1" dirty="0">
                <a:solidFill>
                  <a:schemeClr val="tx1"/>
                </a:solidFill>
              </a:rPr>
              <a:t>Y</a:t>
            </a:r>
            <a:r>
              <a:rPr kumimoji="1" lang="ja-JP" altLang="en-US" sz="2400" b="1" dirty="0">
                <a:solidFill>
                  <a:schemeClr val="tx1"/>
                </a:solidFill>
              </a:rPr>
              <a:t>字？星形？</a:t>
            </a:r>
            <a:br>
              <a:rPr kumimoji="1" lang="en-US" altLang="ja-JP" sz="2400" b="1" dirty="0">
                <a:solidFill>
                  <a:schemeClr val="tx1"/>
                </a:solidFill>
              </a:rPr>
            </a:br>
            <a:r>
              <a:rPr kumimoji="1" lang="ja-JP" altLang="en-US" sz="2400" b="1" dirty="0">
                <a:solidFill>
                  <a:schemeClr val="tx1"/>
                </a:solidFill>
              </a:rPr>
              <a:t>大きさも色々ある、、、</a:t>
            </a:r>
            <a:endParaRPr kumimoji="1" lang="en-US" altLang="ja-JP" sz="2400" b="1" dirty="0">
              <a:solidFill>
                <a:schemeClr val="tx1"/>
              </a:solidFill>
            </a:endParaRPr>
          </a:p>
        </p:txBody>
      </p:sp>
      <p:pic>
        <p:nvPicPr>
          <p:cNvPr id="25" name="グラフィックス 24" descr="山形の矢印 枠線">
            <a:extLst>
              <a:ext uri="{FF2B5EF4-FFF2-40B4-BE49-F238E27FC236}">
                <a16:creationId xmlns:a16="http://schemas.microsoft.com/office/drawing/2014/main" id="{D0AEA140-8E77-C89D-705F-60E27AA706D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5385522" y="2565950"/>
            <a:ext cx="1114762" cy="1360242"/>
          </a:xfrm>
          <a:prstGeom prst="rect">
            <a:avLst/>
          </a:prstGeom>
        </p:spPr>
      </p:pic>
    </p:spTree>
    <p:extLst>
      <p:ext uri="{BB962C8B-B14F-4D97-AF65-F5344CB8AC3E}">
        <p14:creationId xmlns:p14="http://schemas.microsoft.com/office/powerpoint/2010/main" val="43451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CDA6F-3102-86A8-706B-C74E0EED18C7}"/>
              </a:ext>
            </a:extLst>
          </p:cNvPr>
          <p:cNvSpPr>
            <a:spLocks noGrp="1"/>
          </p:cNvSpPr>
          <p:nvPr>
            <p:ph type="title"/>
          </p:nvPr>
        </p:nvSpPr>
        <p:spPr/>
        <p:txBody>
          <a:bodyPr/>
          <a:lstStyle/>
          <a:p>
            <a:r>
              <a:rPr kumimoji="1" lang="ja-JP" altLang="en-US" dirty="0"/>
              <a:t>提案手法（概要）</a:t>
            </a:r>
          </a:p>
        </p:txBody>
      </p:sp>
      <p:sp>
        <p:nvSpPr>
          <p:cNvPr id="3" name="コンテンツ プレースホルダー 2">
            <a:extLst>
              <a:ext uri="{FF2B5EF4-FFF2-40B4-BE49-F238E27FC236}">
                <a16:creationId xmlns:a16="http://schemas.microsoft.com/office/drawing/2014/main" id="{130BBBF3-9E2E-98C7-6947-D820ADE8539A}"/>
              </a:ext>
            </a:extLst>
          </p:cNvPr>
          <p:cNvSpPr>
            <a:spLocks noGrp="1"/>
          </p:cNvSpPr>
          <p:nvPr>
            <p:ph idx="1"/>
          </p:nvPr>
        </p:nvSpPr>
        <p:spPr>
          <a:xfrm>
            <a:off x="916281" y="5131755"/>
            <a:ext cx="10084775" cy="1185993"/>
          </a:xfrm>
        </p:spPr>
        <p:txBody>
          <a:bodyPr>
            <a:normAutofit/>
          </a:bodyPr>
          <a:lstStyle/>
          <a:p>
            <a:pPr marL="0" indent="0" algn="ctr">
              <a:buNone/>
            </a:pPr>
            <a:r>
              <a:rPr kumimoji="1" lang="ja-JP" altLang="en-US" sz="4000" b="1" dirty="0"/>
              <a:t>指示の受け手を支援するシステムを開発</a:t>
            </a:r>
            <a:endParaRPr kumimoji="1" lang="en-US" altLang="ja-JP" sz="4000" b="1" dirty="0"/>
          </a:p>
        </p:txBody>
      </p:sp>
      <p:pic>
        <p:nvPicPr>
          <p:cNvPr id="5" name="図 4">
            <a:extLst>
              <a:ext uri="{FF2B5EF4-FFF2-40B4-BE49-F238E27FC236}">
                <a16:creationId xmlns:a16="http://schemas.microsoft.com/office/drawing/2014/main" id="{352811A2-DE99-8F3C-4120-C9FDDF87BE9F}"/>
              </a:ext>
            </a:extLst>
          </p:cNvPr>
          <p:cNvPicPr>
            <a:picLocks noChangeAspect="1"/>
          </p:cNvPicPr>
          <p:nvPr/>
        </p:nvPicPr>
        <p:blipFill>
          <a:blip r:embed="rId3"/>
          <a:stretch>
            <a:fillRect/>
          </a:stretch>
        </p:blipFill>
        <p:spPr>
          <a:xfrm>
            <a:off x="135606" y="1302548"/>
            <a:ext cx="4899758" cy="2756114"/>
          </a:xfrm>
          <a:prstGeom prst="rect">
            <a:avLst/>
          </a:prstGeom>
          <a:ln>
            <a:solidFill>
              <a:schemeClr val="tx1"/>
            </a:solidFill>
          </a:ln>
        </p:spPr>
      </p:pic>
      <p:pic>
        <p:nvPicPr>
          <p:cNvPr id="6" name="図 5">
            <a:extLst>
              <a:ext uri="{FF2B5EF4-FFF2-40B4-BE49-F238E27FC236}">
                <a16:creationId xmlns:a16="http://schemas.microsoft.com/office/drawing/2014/main" id="{2205D122-A417-5F6E-9614-2134667E499A}"/>
              </a:ext>
            </a:extLst>
          </p:cNvPr>
          <p:cNvPicPr>
            <a:picLocks noChangeAspect="1"/>
          </p:cNvPicPr>
          <p:nvPr/>
        </p:nvPicPr>
        <p:blipFill>
          <a:blip r:embed="rId4"/>
          <a:stretch>
            <a:fillRect/>
          </a:stretch>
        </p:blipFill>
        <p:spPr>
          <a:xfrm>
            <a:off x="3385048" y="939893"/>
            <a:ext cx="4858650" cy="2732991"/>
          </a:xfrm>
          <a:prstGeom prst="rect">
            <a:avLst/>
          </a:prstGeom>
          <a:ln>
            <a:solidFill>
              <a:schemeClr val="tx1"/>
            </a:solidFill>
          </a:ln>
        </p:spPr>
      </p:pic>
      <p:pic>
        <p:nvPicPr>
          <p:cNvPr id="7" name="図 6">
            <a:extLst>
              <a:ext uri="{FF2B5EF4-FFF2-40B4-BE49-F238E27FC236}">
                <a16:creationId xmlns:a16="http://schemas.microsoft.com/office/drawing/2014/main" id="{DB3BAD8B-C09D-E018-6F9F-FAD7906F5C4B}"/>
              </a:ext>
            </a:extLst>
          </p:cNvPr>
          <p:cNvPicPr>
            <a:picLocks noChangeAspect="1"/>
          </p:cNvPicPr>
          <p:nvPr/>
        </p:nvPicPr>
        <p:blipFill>
          <a:blip r:embed="rId5"/>
          <a:stretch>
            <a:fillRect/>
          </a:stretch>
        </p:blipFill>
        <p:spPr>
          <a:xfrm>
            <a:off x="7156636" y="1404887"/>
            <a:ext cx="4899758" cy="2756114"/>
          </a:xfrm>
          <a:prstGeom prst="rect">
            <a:avLst/>
          </a:prstGeom>
          <a:ln>
            <a:solidFill>
              <a:schemeClr val="tx1"/>
            </a:solidFill>
          </a:ln>
        </p:spPr>
      </p:pic>
      <p:sp>
        <p:nvSpPr>
          <p:cNvPr id="4" name="四角形: 角を丸くする 3">
            <a:extLst>
              <a:ext uri="{FF2B5EF4-FFF2-40B4-BE49-F238E27FC236}">
                <a16:creationId xmlns:a16="http://schemas.microsoft.com/office/drawing/2014/main" id="{B1E87BB3-401F-0419-02F6-7AF88652B95E}"/>
              </a:ext>
            </a:extLst>
          </p:cNvPr>
          <p:cNvSpPr/>
          <p:nvPr/>
        </p:nvSpPr>
        <p:spPr>
          <a:xfrm>
            <a:off x="2022231" y="3319490"/>
            <a:ext cx="7584284" cy="117338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指示は普遍的なコミュニケーション</a:t>
            </a:r>
            <a:br>
              <a:rPr kumimoji="1" lang="en-US" altLang="ja-JP" sz="3200" b="1" dirty="0">
                <a:solidFill>
                  <a:schemeClr val="tx1"/>
                </a:solidFill>
              </a:rPr>
            </a:br>
            <a:r>
              <a:rPr kumimoji="1" lang="ja-JP" altLang="en-US" sz="3200" b="1" dirty="0">
                <a:solidFill>
                  <a:schemeClr val="tx1"/>
                </a:solidFill>
              </a:rPr>
              <a:t>にも関わらず難しい</a:t>
            </a:r>
            <a:endParaRPr kumimoji="1" lang="en-US" altLang="ja-JP" sz="3200" b="1" dirty="0">
              <a:solidFill>
                <a:schemeClr val="tx1"/>
              </a:solidFill>
            </a:endParaRPr>
          </a:p>
        </p:txBody>
      </p:sp>
    </p:spTree>
    <p:extLst>
      <p:ext uri="{BB962C8B-B14F-4D97-AF65-F5344CB8AC3E}">
        <p14:creationId xmlns:p14="http://schemas.microsoft.com/office/powerpoint/2010/main" val="363526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D8B1665C-CEAE-B678-616A-332238ABD2A9}"/>
              </a:ext>
            </a:extLst>
          </p:cNvPr>
          <p:cNvSpPr/>
          <p:nvPr/>
        </p:nvSpPr>
        <p:spPr>
          <a:xfrm>
            <a:off x="347472" y="5217768"/>
            <a:ext cx="11466576" cy="15990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グラフィックス 5" descr="オフィス ワーカー (女性) 単色塗りつぶし">
            <a:extLst>
              <a:ext uri="{FF2B5EF4-FFF2-40B4-BE49-F238E27FC236}">
                <a16:creationId xmlns:a16="http://schemas.microsoft.com/office/drawing/2014/main" id="{AD5475F7-202F-20C0-F5B0-16A45CC606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8790" y="959321"/>
            <a:ext cx="1086648" cy="1086648"/>
          </a:xfrm>
          <a:prstGeom prst="rect">
            <a:avLst/>
          </a:prstGeom>
        </p:spPr>
      </p:pic>
      <p:sp>
        <p:nvSpPr>
          <p:cNvPr id="2" name="タイトル 1">
            <a:extLst>
              <a:ext uri="{FF2B5EF4-FFF2-40B4-BE49-F238E27FC236}">
                <a16:creationId xmlns:a16="http://schemas.microsoft.com/office/drawing/2014/main" id="{598624B3-F37C-84DD-B12C-01330BEA3C98}"/>
              </a:ext>
            </a:extLst>
          </p:cNvPr>
          <p:cNvSpPr>
            <a:spLocks noGrp="1"/>
          </p:cNvSpPr>
          <p:nvPr>
            <p:ph type="title"/>
          </p:nvPr>
        </p:nvSpPr>
        <p:spPr/>
        <p:txBody>
          <a:bodyPr>
            <a:normAutofit/>
          </a:bodyPr>
          <a:lstStyle/>
          <a:p>
            <a:r>
              <a:rPr kumimoji="1" lang="ja-JP" altLang="en-US" dirty="0">
                <a:latin typeface="+mj-ea"/>
              </a:rPr>
              <a:t>提案手法（想定動作例）</a:t>
            </a:r>
          </a:p>
        </p:txBody>
      </p:sp>
      <p:sp>
        <p:nvSpPr>
          <p:cNvPr id="8" name="吹き出し: 角を丸めた四角形 7">
            <a:extLst>
              <a:ext uri="{FF2B5EF4-FFF2-40B4-BE49-F238E27FC236}">
                <a16:creationId xmlns:a16="http://schemas.microsoft.com/office/drawing/2014/main" id="{80E820A9-ED9B-DF78-E6F6-74C6F7089D02}"/>
              </a:ext>
            </a:extLst>
          </p:cNvPr>
          <p:cNvSpPr/>
          <p:nvPr/>
        </p:nvSpPr>
        <p:spPr>
          <a:xfrm>
            <a:off x="2519429" y="1052984"/>
            <a:ext cx="6846949" cy="992985"/>
          </a:xfrm>
          <a:prstGeom prst="wedgeRoundRectCallout">
            <a:avLst>
              <a:gd name="adj1" fmla="val -59483"/>
              <a:gd name="adj2" fmla="val -3701"/>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不完全な指示</a:t>
            </a:r>
            <a:endParaRPr kumimoji="1" lang="en-US" altLang="ja-JP" sz="2800" b="1" dirty="0">
              <a:solidFill>
                <a:schemeClr val="tx1"/>
              </a:solidFill>
            </a:endParaRPr>
          </a:p>
          <a:p>
            <a:pPr algn="ctr"/>
            <a:r>
              <a:rPr lang="ja-JP" altLang="en-US" sz="2800" b="1" dirty="0">
                <a:solidFill>
                  <a:schemeClr val="tx1"/>
                </a:solidFill>
              </a:rPr>
              <a:t>「</a:t>
            </a:r>
            <a:r>
              <a:rPr lang="ja-JP" altLang="en-US" sz="2800" b="1" u="sng" dirty="0">
                <a:solidFill>
                  <a:schemeClr val="tx1"/>
                </a:solidFill>
              </a:rPr>
              <a:t>あれ持ってきて</a:t>
            </a:r>
            <a:r>
              <a:rPr lang="ja-JP" altLang="en-US" sz="2800" b="1" dirty="0">
                <a:solidFill>
                  <a:schemeClr val="tx1"/>
                </a:solidFill>
              </a:rPr>
              <a:t>」</a:t>
            </a:r>
            <a:endParaRPr kumimoji="1" lang="en-US" altLang="ja-JP" sz="2800" b="1" dirty="0">
              <a:solidFill>
                <a:schemeClr val="tx1"/>
              </a:solidFill>
            </a:endParaRPr>
          </a:p>
        </p:txBody>
      </p:sp>
      <p:pic>
        <p:nvPicPr>
          <p:cNvPr id="11" name="グラフィックス 10" descr="人工知能 単色塗りつぶし">
            <a:extLst>
              <a:ext uri="{FF2B5EF4-FFF2-40B4-BE49-F238E27FC236}">
                <a16:creationId xmlns:a16="http://schemas.microsoft.com/office/drawing/2014/main" id="{4FC57F27-6A13-C2F7-2027-DA844785AB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584" y="5217768"/>
            <a:ext cx="1294679" cy="1419190"/>
          </a:xfrm>
          <a:prstGeom prst="rect">
            <a:avLst/>
          </a:prstGeom>
        </p:spPr>
      </p:pic>
      <p:sp>
        <p:nvSpPr>
          <p:cNvPr id="12" name="吹き出し: 角を丸めた四角形 11">
            <a:extLst>
              <a:ext uri="{FF2B5EF4-FFF2-40B4-BE49-F238E27FC236}">
                <a16:creationId xmlns:a16="http://schemas.microsoft.com/office/drawing/2014/main" id="{1FACB9A8-C6EB-FD89-CA9F-B06E6D1A8F13}"/>
              </a:ext>
            </a:extLst>
          </p:cNvPr>
          <p:cNvSpPr/>
          <p:nvPr/>
        </p:nvSpPr>
        <p:spPr>
          <a:xfrm>
            <a:off x="2195958" y="5388091"/>
            <a:ext cx="9367773" cy="1333386"/>
          </a:xfrm>
          <a:prstGeom prst="wedgeRoundRectCallout">
            <a:avLst>
              <a:gd name="adj1" fmla="val -56921"/>
              <a:gd name="adj2" fmla="val -9339"/>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新しい完全な指示</a:t>
            </a:r>
            <a:endParaRPr kumimoji="1" lang="en-US" altLang="ja-JP" sz="2800" b="1" dirty="0">
              <a:solidFill>
                <a:schemeClr val="tx1"/>
              </a:solidFill>
            </a:endParaRPr>
          </a:p>
          <a:p>
            <a:pPr algn="ctr"/>
            <a:r>
              <a:rPr kumimoji="1" lang="ja-JP" altLang="en-US" sz="2800" b="1" dirty="0">
                <a:solidFill>
                  <a:schemeClr val="tx1"/>
                </a:solidFill>
              </a:rPr>
              <a:t>「</a:t>
            </a:r>
            <a:r>
              <a:rPr kumimoji="1" lang="ja-JP" altLang="en-US" sz="2800" b="1" u="sng" dirty="0">
                <a:solidFill>
                  <a:schemeClr val="tx1"/>
                </a:solidFill>
              </a:rPr>
              <a:t>黄色の工具箱からプラスドライバー持ってきて</a:t>
            </a:r>
            <a:r>
              <a:rPr kumimoji="1" lang="ja-JP" altLang="en-US" sz="2800" b="1" dirty="0">
                <a:solidFill>
                  <a:schemeClr val="tx1"/>
                </a:solidFill>
              </a:rPr>
              <a:t>」</a:t>
            </a:r>
            <a:endParaRPr kumimoji="1" lang="en-US" altLang="ja-JP" sz="2800" b="1" dirty="0">
              <a:solidFill>
                <a:schemeClr val="tx1"/>
              </a:solidFill>
            </a:endParaRPr>
          </a:p>
        </p:txBody>
      </p:sp>
      <p:pic>
        <p:nvPicPr>
          <p:cNvPr id="14" name="グラフィックス 13" descr="オフィス ワーカー (男性) 単色塗りつぶし">
            <a:extLst>
              <a:ext uri="{FF2B5EF4-FFF2-40B4-BE49-F238E27FC236}">
                <a16:creationId xmlns:a16="http://schemas.microsoft.com/office/drawing/2014/main" id="{A03859F9-05F2-02B9-8713-E9ACA7F1C0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3848" y="2509917"/>
            <a:ext cx="1180258" cy="1180258"/>
          </a:xfrm>
          <a:prstGeom prst="rect">
            <a:avLst/>
          </a:prstGeom>
        </p:spPr>
      </p:pic>
      <p:sp>
        <p:nvSpPr>
          <p:cNvPr id="15" name="吹き出し: 角を丸めた四角形 14">
            <a:extLst>
              <a:ext uri="{FF2B5EF4-FFF2-40B4-BE49-F238E27FC236}">
                <a16:creationId xmlns:a16="http://schemas.microsoft.com/office/drawing/2014/main" id="{AB543EB4-B0BA-17CC-49C4-63FE934F3091}"/>
              </a:ext>
            </a:extLst>
          </p:cNvPr>
          <p:cNvSpPr/>
          <p:nvPr/>
        </p:nvSpPr>
        <p:spPr>
          <a:xfrm>
            <a:off x="2519427" y="2725356"/>
            <a:ext cx="6846949" cy="749381"/>
          </a:xfrm>
          <a:prstGeom prst="wedgeRoundRectCallout">
            <a:avLst>
              <a:gd name="adj1" fmla="val 60431"/>
              <a:gd name="adj2" fmla="val -5977"/>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助けて～～</a:t>
            </a:r>
            <a:endParaRPr lang="en-US" altLang="ja-JP" sz="2800" dirty="0">
              <a:solidFill>
                <a:schemeClr val="tx1"/>
              </a:solidFill>
            </a:endParaRPr>
          </a:p>
        </p:txBody>
      </p:sp>
      <p:pic>
        <p:nvPicPr>
          <p:cNvPr id="17" name="グラフィックス 16" descr="人工知能 単色塗りつぶし">
            <a:extLst>
              <a:ext uri="{FF2B5EF4-FFF2-40B4-BE49-F238E27FC236}">
                <a16:creationId xmlns:a16="http://schemas.microsoft.com/office/drawing/2014/main" id="{96CCF77D-F40B-2D62-EF9F-0DA1871344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3599" y="3665974"/>
            <a:ext cx="982133" cy="982133"/>
          </a:xfrm>
          <a:prstGeom prst="rect">
            <a:avLst/>
          </a:prstGeom>
        </p:spPr>
      </p:pic>
      <p:sp>
        <p:nvSpPr>
          <p:cNvPr id="18" name="吹き出し: 角を丸めた四角形 17">
            <a:extLst>
              <a:ext uri="{FF2B5EF4-FFF2-40B4-BE49-F238E27FC236}">
                <a16:creationId xmlns:a16="http://schemas.microsoft.com/office/drawing/2014/main" id="{378FA744-A8A8-EA01-FD10-F167E87563A0}"/>
              </a:ext>
            </a:extLst>
          </p:cNvPr>
          <p:cNvSpPr/>
          <p:nvPr/>
        </p:nvSpPr>
        <p:spPr>
          <a:xfrm>
            <a:off x="2519427" y="3665974"/>
            <a:ext cx="6846949" cy="749380"/>
          </a:xfrm>
          <a:prstGeom prst="wedgeRoundRectCallout">
            <a:avLst>
              <a:gd name="adj1" fmla="val -59483"/>
              <a:gd name="adj2" fmla="val -3701"/>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状況を詳しく教えて？</a:t>
            </a:r>
            <a:endParaRPr kumimoji="1" lang="en-US" altLang="ja-JP" sz="2800" dirty="0">
              <a:solidFill>
                <a:schemeClr val="tx1"/>
              </a:solidFill>
            </a:endParaRPr>
          </a:p>
        </p:txBody>
      </p:sp>
      <p:pic>
        <p:nvPicPr>
          <p:cNvPr id="21" name="グラフィックス 20" descr="山形の矢印 枠線">
            <a:extLst>
              <a:ext uri="{FF2B5EF4-FFF2-40B4-BE49-F238E27FC236}">
                <a16:creationId xmlns:a16="http://schemas.microsoft.com/office/drawing/2014/main" id="{2D08D320-8788-1FD7-580D-F27B658BEF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450375" y="1938167"/>
            <a:ext cx="749380" cy="914400"/>
          </a:xfrm>
          <a:prstGeom prst="rect">
            <a:avLst/>
          </a:prstGeom>
        </p:spPr>
      </p:pic>
      <p:pic>
        <p:nvPicPr>
          <p:cNvPr id="22" name="グラフィックス 21" descr="山形の矢印 枠線">
            <a:extLst>
              <a:ext uri="{FF2B5EF4-FFF2-40B4-BE49-F238E27FC236}">
                <a16:creationId xmlns:a16="http://schemas.microsoft.com/office/drawing/2014/main" id="{8E4C836F-91D5-F441-D407-4CA2F9EFFE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450376" y="4556200"/>
            <a:ext cx="749380" cy="914400"/>
          </a:xfrm>
          <a:prstGeom prst="rect">
            <a:avLst/>
          </a:prstGeom>
        </p:spPr>
      </p:pic>
      <p:pic>
        <p:nvPicPr>
          <p:cNvPr id="24" name="グラフィックス 23" descr="繰り返し 枠線">
            <a:extLst>
              <a:ext uri="{FF2B5EF4-FFF2-40B4-BE49-F238E27FC236}">
                <a16:creationId xmlns:a16="http://schemas.microsoft.com/office/drawing/2014/main" id="{8FF9C101-4332-8ACF-0B7C-E462994C052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15372" y="3053833"/>
            <a:ext cx="982133" cy="982133"/>
          </a:xfrm>
          <a:prstGeom prst="rect">
            <a:avLst/>
          </a:prstGeom>
        </p:spPr>
      </p:pic>
    </p:spTree>
    <p:extLst>
      <p:ext uri="{BB962C8B-B14F-4D97-AF65-F5344CB8AC3E}">
        <p14:creationId xmlns:p14="http://schemas.microsoft.com/office/powerpoint/2010/main" val="342961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CDA6F-3102-86A8-706B-C74E0EED18C7}"/>
              </a:ext>
            </a:extLst>
          </p:cNvPr>
          <p:cNvSpPr>
            <a:spLocks noGrp="1"/>
          </p:cNvSpPr>
          <p:nvPr>
            <p:ph type="title"/>
          </p:nvPr>
        </p:nvSpPr>
        <p:spPr/>
        <p:txBody>
          <a:bodyPr/>
          <a:lstStyle/>
          <a:p>
            <a:r>
              <a:rPr kumimoji="1" lang="ja-JP" altLang="en-US" dirty="0"/>
              <a:t>提案手法（システム機能）</a:t>
            </a:r>
          </a:p>
        </p:txBody>
      </p:sp>
      <p:sp>
        <p:nvSpPr>
          <p:cNvPr id="3" name="コンテンツ プレースホルダー 2">
            <a:extLst>
              <a:ext uri="{FF2B5EF4-FFF2-40B4-BE49-F238E27FC236}">
                <a16:creationId xmlns:a16="http://schemas.microsoft.com/office/drawing/2014/main" id="{130BBBF3-9E2E-98C7-6947-D820ADE8539A}"/>
              </a:ext>
            </a:extLst>
          </p:cNvPr>
          <p:cNvSpPr>
            <a:spLocks noGrp="1"/>
          </p:cNvSpPr>
          <p:nvPr>
            <p:ph idx="1"/>
          </p:nvPr>
        </p:nvSpPr>
        <p:spPr>
          <a:xfrm>
            <a:off x="227584" y="1253331"/>
            <a:ext cx="11613896" cy="5021739"/>
          </a:xfrm>
        </p:spPr>
        <p:txBody>
          <a:bodyPr/>
          <a:lstStyle/>
          <a:p>
            <a:r>
              <a:rPr lang="ja-JP" altLang="en-US" dirty="0"/>
              <a:t>目標：不完全な指示を完全な指示へと変換する</a:t>
            </a:r>
            <a:endParaRPr lang="en-US" altLang="ja-JP" dirty="0"/>
          </a:p>
          <a:p>
            <a:pPr marL="0" indent="0">
              <a:buNone/>
            </a:pPr>
            <a:r>
              <a:rPr lang="en-US" altLang="ja-JP" dirty="0"/>
              <a:t>	</a:t>
            </a:r>
            <a:r>
              <a:rPr lang="ja-JP" altLang="en-US" dirty="0"/>
              <a:t>（指示を介したコミュニケーションを円滑化する）</a:t>
            </a:r>
            <a:endParaRPr lang="en-US" altLang="ja-JP" dirty="0"/>
          </a:p>
          <a:p>
            <a:r>
              <a:rPr lang="ja-JP" altLang="en-US" dirty="0"/>
              <a:t>ユーザ＝指示の受け手（部下，後輩，</a:t>
            </a:r>
            <a:r>
              <a:rPr lang="en-US" altLang="ja-JP" dirty="0"/>
              <a:t>etc..,</a:t>
            </a:r>
            <a:r>
              <a:rPr lang="ja-JP" altLang="en-US" dirty="0"/>
              <a:t>）</a:t>
            </a:r>
            <a:endParaRPr lang="en-US" altLang="ja-JP" dirty="0"/>
          </a:p>
          <a:p>
            <a:pPr marL="514350" indent="-514350">
              <a:buFont typeface="+mj-lt"/>
              <a:buAutoNum type="arabicPeriod"/>
            </a:pPr>
            <a:r>
              <a:rPr lang="ja-JP" altLang="en-US" dirty="0"/>
              <a:t>ユーザとの対話で指示の補完に必要なデータを集める</a:t>
            </a:r>
            <a:endParaRPr lang="en-US" altLang="ja-JP" dirty="0"/>
          </a:p>
          <a:p>
            <a:pPr marL="514350" indent="-514350">
              <a:buFont typeface="+mj-lt"/>
              <a:buAutoNum type="arabicPeriod"/>
            </a:pPr>
            <a:r>
              <a:rPr lang="ja-JP" altLang="en-US" dirty="0"/>
              <a:t>データを基にマニュアルから適したタスクを推定</a:t>
            </a:r>
            <a:endParaRPr lang="en-US" altLang="ja-JP" dirty="0"/>
          </a:p>
          <a:p>
            <a:pPr marL="514350" indent="-514350">
              <a:buFont typeface="+mj-lt"/>
              <a:buAutoNum type="arabicPeriod"/>
            </a:pPr>
            <a:r>
              <a:rPr lang="ja-JP" altLang="en-US" dirty="0"/>
              <a:t>ユーザに適した新しい指示を生成</a:t>
            </a:r>
            <a:endParaRPr lang="en-US" altLang="ja-JP" dirty="0"/>
          </a:p>
        </p:txBody>
      </p:sp>
    </p:spTree>
    <p:extLst>
      <p:ext uri="{BB962C8B-B14F-4D97-AF65-F5344CB8AC3E}">
        <p14:creationId xmlns:p14="http://schemas.microsoft.com/office/powerpoint/2010/main" val="2306215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5124</TotalTime>
  <Words>1577</Words>
  <Application>Microsoft Office PowerPoint</Application>
  <PresentationFormat>ワイド画面</PresentationFormat>
  <Paragraphs>257</Paragraphs>
  <Slides>27</Slides>
  <Notes>11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27</vt:i4>
      </vt:variant>
    </vt:vector>
  </HeadingPairs>
  <TitlesOfParts>
    <vt:vector size="38" baseType="lpstr">
      <vt:lpstr>NotoSansJP</vt:lpstr>
      <vt:lpstr>游ゴシック</vt:lpstr>
      <vt:lpstr>游ゴシック Light</vt:lpstr>
      <vt:lpstr>游明朝</vt:lpstr>
      <vt:lpstr>Arial</vt:lpstr>
      <vt:lpstr>Arial</vt:lpstr>
      <vt:lpstr>Calibri</vt:lpstr>
      <vt:lpstr>Calibri Light</vt:lpstr>
      <vt:lpstr>Wingdings</vt:lpstr>
      <vt:lpstr>Office テーマ</vt:lpstr>
      <vt:lpstr>Office テーマ</vt:lpstr>
      <vt:lpstr>不完全な指示に対する対話型 情報補完システムの検討</vt:lpstr>
      <vt:lpstr>背景（１/２）</vt:lpstr>
      <vt:lpstr>背景（２/２）</vt:lpstr>
      <vt:lpstr>想定事象１（指示者：曖昧な指示）</vt:lpstr>
      <vt:lpstr>想定事象２（受け手：知識不足の不認識）</vt:lpstr>
      <vt:lpstr>想定事象３（相互　：情報不足・知識不足）</vt:lpstr>
      <vt:lpstr>提案手法（概要）</vt:lpstr>
      <vt:lpstr>提案手法（想定動作例）</vt:lpstr>
      <vt:lpstr>提案手法（システム機能）</vt:lpstr>
      <vt:lpstr>提案手法（システム設計）</vt:lpstr>
      <vt:lpstr>プロトタイプ作成（マニュアル作成）</vt:lpstr>
      <vt:lpstr>プロトタイプ作成（実際の動作例）</vt:lpstr>
      <vt:lpstr>プロトタイプの結果</vt:lpstr>
      <vt:lpstr>課題（１/２）マニュアルの構造と現実性</vt:lpstr>
      <vt:lpstr>課題（２/２）ユーザーの既存知識の取り扱い</vt:lpstr>
      <vt:lpstr>このシステムの効果・展望</vt:lpstr>
      <vt:lpstr>このシステムの効果・展望</vt:lpstr>
      <vt:lpstr>以下予備スライド</vt:lpstr>
      <vt:lpstr>PowerPoint プレゼンテーション</vt:lpstr>
      <vt:lpstr>PowerPoint プレゼンテーション</vt:lpstr>
      <vt:lpstr>非構造化マニュアル</vt:lpstr>
      <vt:lpstr>PowerPoint プレゼンテーション</vt:lpstr>
      <vt:lpstr>不完全な指示の情報補完</vt:lpstr>
      <vt:lpstr>不完全な指示の情報補完</vt:lpstr>
      <vt:lpstr>不完全な指示の情報補完の推測方法の提案</vt:lpstr>
      <vt:lpstr>不完全な指示の情報補完の推測方法の課題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エンカレ向け7/10</dc:title>
  <dc:creator>橋本　慧海</dc:creator>
  <cp:lastModifiedBy>橋本　慧海</cp:lastModifiedBy>
  <cp:revision>273</cp:revision>
  <dcterms:created xsi:type="dcterms:W3CDTF">2023-07-10T09:07:30Z</dcterms:created>
  <dcterms:modified xsi:type="dcterms:W3CDTF">2023-11-08T07:46:54Z</dcterms:modified>
</cp:coreProperties>
</file>