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256" r:id="rId2"/>
    <p:sldId id="257" r:id="rId3"/>
    <p:sldId id="337" r:id="rId4"/>
    <p:sldId id="277" r:id="rId5"/>
    <p:sldId id="312" r:id="rId6"/>
    <p:sldId id="259" r:id="rId7"/>
    <p:sldId id="304" r:id="rId8"/>
    <p:sldId id="295" r:id="rId9"/>
    <p:sldId id="296" r:id="rId10"/>
    <p:sldId id="333" r:id="rId11"/>
    <p:sldId id="297" r:id="rId12"/>
    <p:sldId id="272" r:id="rId13"/>
    <p:sldId id="311" r:id="rId14"/>
    <p:sldId id="334" r:id="rId15"/>
    <p:sldId id="316" r:id="rId16"/>
    <p:sldId id="317" r:id="rId17"/>
    <p:sldId id="335" r:id="rId18"/>
    <p:sldId id="324" r:id="rId19"/>
    <p:sldId id="327" r:id="rId20"/>
    <p:sldId id="339" r:id="rId21"/>
    <p:sldId id="308" r:id="rId22"/>
    <p:sldId id="318" r:id="rId23"/>
    <p:sldId id="332" r:id="rId24"/>
    <p:sldId id="309" r:id="rId25"/>
    <p:sldId id="323" r:id="rId26"/>
    <p:sldId id="270" r:id="rId27"/>
    <p:sldId id="271" r:id="rId28"/>
    <p:sldId id="331" r:id="rId29"/>
    <p:sldId id="325" r:id="rId30"/>
    <p:sldId id="328" r:id="rId31"/>
    <p:sldId id="273" r:id="rId32"/>
    <p:sldId id="274" r:id="rId33"/>
    <p:sldId id="302" r:id="rId34"/>
    <p:sldId id="310" r:id="rId35"/>
    <p:sldId id="307" r:id="rId36"/>
    <p:sldId id="294" r:id="rId37"/>
    <p:sldId id="322" r:id="rId38"/>
    <p:sldId id="344" r:id="rId39"/>
    <p:sldId id="343" r:id="rId40"/>
    <p:sldId id="345" r:id="rId41"/>
    <p:sldId id="342" r:id="rId42"/>
    <p:sldId id="260" r:id="rId43"/>
    <p:sldId id="336" r:id="rId44"/>
    <p:sldId id="341" r:id="rId4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6242" autoAdjust="0"/>
  </p:normalViewPr>
  <p:slideViewPr>
    <p:cSldViewPr snapToGrid="0">
      <p:cViewPr varScale="1">
        <p:scale>
          <a:sx n="106" d="100"/>
          <a:sy n="106" d="100"/>
        </p:scale>
        <p:origin x="750" y="108"/>
      </p:cViewPr>
      <p:guideLst/>
    </p:cSldViewPr>
  </p:slideViewPr>
  <p:outlineViewPr>
    <p:cViewPr>
      <p:scale>
        <a:sx n="33" d="100"/>
        <a:sy n="33" d="100"/>
      </p:scale>
      <p:origin x="0" y="-6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4ADFB2-E676-4A80-ADA9-A194E7F2A368}" type="datetimeFigureOut">
              <a:rPr kumimoji="1" lang="ja-JP" altLang="en-US" smtClean="0"/>
              <a:t>2023/3/8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1777D-89BB-48B2-B4DF-C07A3153DBD0}" type="slidenum">
              <a:rPr kumimoji="1" lang="ja-JP" altLang="en-US" smtClean="0"/>
              <a:t>‹#›</a:t>
            </a:fld>
            <a:endParaRPr kumimoji="1" lang="ja-JP" altLang="en-US"/>
          </a:p>
        </p:txBody>
      </p:sp>
    </p:spTree>
    <p:extLst>
      <p:ext uri="{BB962C8B-B14F-4D97-AF65-F5344CB8AC3E}">
        <p14:creationId xmlns:p14="http://schemas.microsoft.com/office/powerpoint/2010/main" val="25073720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白松研究室の橋本が</a:t>
            </a:r>
            <a:r>
              <a:rPr lang="ja-JP" altLang="en-US" sz="1200" dirty="0"/>
              <a:t>適材適所配置支援のための個人の属性タグの収集対話システムの開発についての</a:t>
            </a:r>
            <a:r>
              <a:rPr kumimoji="1" lang="ja-JP" altLang="en-US" sz="1200" dirty="0"/>
              <a:t>発表をさせていただきます</a:t>
            </a:r>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1</a:t>
            </a:fld>
            <a:endParaRPr kumimoji="1" lang="ja-JP" altLang="en-US"/>
          </a:p>
        </p:txBody>
      </p:sp>
    </p:spTree>
    <p:extLst>
      <p:ext uri="{BB962C8B-B14F-4D97-AF65-F5344CB8AC3E}">
        <p14:creationId xmlns:p14="http://schemas.microsoft.com/office/powerpoint/2010/main" val="388491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11</a:t>
            </a:fld>
            <a:endParaRPr kumimoji="1" lang="ja-JP" altLang="en-US"/>
          </a:p>
        </p:txBody>
      </p:sp>
    </p:spTree>
    <p:extLst>
      <p:ext uri="{BB962C8B-B14F-4D97-AF65-F5344CB8AC3E}">
        <p14:creationId xmlns:p14="http://schemas.microsoft.com/office/powerpoint/2010/main" val="129235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12</a:t>
            </a:fld>
            <a:endParaRPr kumimoji="1" lang="ja-JP" altLang="en-US"/>
          </a:p>
        </p:txBody>
      </p:sp>
    </p:spTree>
    <p:extLst>
      <p:ext uri="{BB962C8B-B14F-4D97-AF65-F5344CB8AC3E}">
        <p14:creationId xmlns:p14="http://schemas.microsoft.com/office/powerpoint/2010/main" val="215136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13</a:t>
            </a:fld>
            <a:endParaRPr kumimoji="1" lang="ja-JP" altLang="en-US"/>
          </a:p>
        </p:txBody>
      </p:sp>
    </p:spTree>
    <p:extLst>
      <p:ext uri="{BB962C8B-B14F-4D97-AF65-F5344CB8AC3E}">
        <p14:creationId xmlns:p14="http://schemas.microsoft.com/office/powerpoint/2010/main" val="1545267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14</a:t>
            </a:fld>
            <a:endParaRPr kumimoji="1" lang="ja-JP" altLang="en-US"/>
          </a:p>
        </p:txBody>
      </p:sp>
    </p:spTree>
    <p:extLst>
      <p:ext uri="{BB962C8B-B14F-4D97-AF65-F5344CB8AC3E}">
        <p14:creationId xmlns:p14="http://schemas.microsoft.com/office/powerpoint/2010/main" val="56716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15</a:t>
            </a:fld>
            <a:endParaRPr kumimoji="1" lang="ja-JP" altLang="en-US"/>
          </a:p>
        </p:txBody>
      </p:sp>
    </p:spTree>
    <p:extLst>
      <p:ext uri="{BB962C8B-B14F-4D97-AF65-F5344CB8AC3E}">
        <p14:creationId xmlns:p14="http://schemas.microsoft.com/office/powerpoint/2010/main" val="1298658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アチーブメント</a:t>
            </a:r>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16</a:t>
            </a:fld>
            <a:endParaRPr kumimoji="1" lang="ja-JP" altLang="en-US"/>
          </a:p>
        </p:txBody>
      </p:sp>
    </p:spTree>
    <p:extLst>
      <p:ext uri="{BB962C8B-B14F-4D97-AF65-F5344CB8AC3E}">
        <p14:creationId xmlns:p14="http://schemas.microsoft.com/office/powerpoint/2010/main" val="2451814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17</a:t>
            </a:fld>
            <a:endParaRPr kumimoji="1" lang="ja-JP" altLang="en-US"/>
          </a:p>
        </p:txBody>
      </p:sp>
    </p:spTree>
    <p:extLst>
      <p:ext uri="{BB962C8B-B14F-4D97-AF65-F5344CB8AC3E}">
        <p14:creationId xmlns:p14="http://schemas.microsoft.com/office/powerpoint/2010/main" val="1153382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元のテンプレートを含んだデータを利用しなかった理由としては、質問がほとんど固定されているため適さないと考えたからです</a:t>
            </a:r>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18</a:t>
            </a:fld>
            <a:endParaRPr kumimoji="1" lang="ja-JP" altLang="en-US"/>
          </a:p>
        </p:txBody>
      </p:sp>
    </p:spTree>
    <p:extLst>
      <p:ext uri="{BB962C8B-B14F-4D97-AF65-F5344CB8AC3E}">
        <p14:creationId xmlns:p14="http://schemas.microsoft.com/office/powerpoint/2010/main" val="819995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20</a:t>
            </a:fld>
            <a:endParaRPr kumimoji="1" lang="ja-JP" altLang="en-US"/>
          </a:p>
        </p:txBody>
      </p:sp>
    </p:spTree>
    <p:extLst>
      <p:ext uri="{BB962C8B-B14F-4D97-AF65-F5344CB8AC3E}">
        <p14:creationId xmlns:p14="http://schemas.microsoft.com/office/powerpoint/2010/main" val="4019508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en-US" altLang="ja-JP" dirty="0"/>
              <a:t>hope</a:t>
            </a:r>
            <a:r>
              <a:rPr kumimoji="1" lang="ja-JP" altLang="en-US" dirty="0"/>
              <a:t>だけ話す</a:t>
            </a:r>
            <a:endParaRPr kumimoji="1" lang="en-US" altLang="ja-JP" dirty="0"/>
          </a:p>
          <a:p>
            <a:r>
              <a:rPr kumimoji="1" lang="en-US" altLang="ja-JP" dirty="0"/>
              <a:t>Hope</a:t>
            </a:r>
            <a:r>
              <a:rPr kumimoji="1" lang="ja-JP" altLang="en-US" dirty="0"/>
              <a:t>が付かなかった理由としてトレーニングデータでも</a:t>
            </a:r>
            <a:r>
              <a:rPr kumimoji="1" lang="en-US" altLang="ja-JP" dirty="0"/>
              <a:t>hope</a:t>
            </a:r>
            <a:r>
              <a:rPr kumimoji="1" lang="ja-JP" altLang="en-US" dirty="0"/>
              <a:t>をつけることがなかった</a:t>
            </a:r>
            <a:endParaRPr kumimoji="1" lang="en-US" altLang="ja-JP" dirty="0"/>
          </a:p>
          <a:p>
            <a:r>
              <a:rPr kumimoji="1" lang="en-US" altLang="ja-JP" dirty="0"/>
              <a:t>hope</a:t>
            </a:r>
            <a:r>
              <a:rPr kumimoji="1" lang="ja-JP" altLang="en-US" dirty="0"/>
              <a:t>をつけることができる質問を考える必要がある</a:t>
            </a:r>
            <a:endParaRPr kumimoji="1" lang="en-US" altLang="ja-JP" dirty="0"/>
          </a:p>
          <a:p>
            <a:r>
              <a:rPr lang="ja-JP" altLang="en-US" dirty="0"/>
              <a:t>これは研究室内の関係性などによって評価は変わってしまう．</a:t>
            </a:r>
            <a:endParaRPr lang="en-US" altLang="ja-JP" dirty="0"/>
          </a:p>
          <a:p>
            <a:r>
              <a:rPr lang="ja-JP" altLang="en-US" dirty="0"/>
              <a:t>このアンケートの平均点などによって研究室内の関係性，他メンバー同士の理解度なども推測できると考えられる．</a:t>
            </a:r>
            <a:endParaRPr kumimoji="1" lang="en-US" altLang="ja-JP"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21</a:t>
            </a:fld>
            <a:endParaRPr kumimoji="1" lang="ja-JP" altLang="en-US"/>
          </a:p>
        </p:txBody>
      </p:sp>
    </p:spTree>
    <p:extLst>
      <p:ext uri="{BB962C8B-B14F-4D97-AF65-F5344CB8AC3E}">
        <p14:creationId xmlns:p14="http://schemas.microsoft.com/office/powerpoint/2010/main" val="46364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また、コロナかでのリモートワークなどではさらに自立性の尊重が必要になっている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1800" kern="100" dirty="0">
                <a:effectLst/>
                <a:latin typeface="游明朝" panose="02020400000000000000" pitchFamily="18" charset="-128"/>
                <a:ea typeface="游明朝" panose="02020400000000000000" pitchFamily="18" charset="-128"/>
                <a:cs typeface="Times New Roman" panose="02020603050405020304" pitchFamily="18" charset="0"/>
              </a:rPr>
              <a:t>ホモくらしー組織が向いてる？</a:t>
            </a:r>
            <a:r>
              <a:rPr lang="ja-JP" altLang="en-US" sz="2800" b="0" i="0" dirty="0">
                <a:solidFill>
                  <a:srgbClr val="252525"/>
                </a:solidFill>
                <a:effectLst/>
                <a:latin typeface="Helvetica" panose="020B0604020202020204" pitchFamily="34" charset="0"/>
              </a:rPr>
              <a:t>ホラクラシー組織は、上下関係がないフラットな組織管理を実現しています。ホラクラシー組織に適するのは、短期プロジェクトや変化の激しい業界や事業です。</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a:t>
            </a:fld>
            <a:endParaRPr kumimoji="1" lang="ja-JP" altLang="en-US"/>
          </a:p>
        </p:txBody>
      </p:sp>
    </p:spTree>
    <p:extLst>
      <p:ext uri="{BB962C8B-B14F-4D97-AF65-F5344CB8AC3E}">
        <p14:creationId xmlns:p14="http://schemas.microsoft.com/office/powerpoint/2010/main" val="193382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22</a:t>
            </a:fld>
            <a:endParaRPr kumimoji="1" lang="ja-JP" altLang="en-US"/>
          </a:p>
        </p:txBody>
      </p:sp>
    </p:spTree>
    <p:extLst>
      <p:ext uri="{BB962C8B-B14F-4D97-AF65-F5344CB8AC3E}">
        <p14:creationId xmlns:p14="http://schemas.microsoft.com/office/powerpoint/2010/main" val="2866706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24</a:t>
            </a:fld>
            <a:endParaRPr kumimoji="1" lang="ja-JP" altLang="en-US"/>
          </a:p>
        </p:txBody>
      </p:sp>
    </p:spTree>
    <p:extLst>
      <p:ext uri="{BB962C8B-B14F-4D97-AF65-F5344CB8AC3E}">
        <p14:creationId xmlns:p14="http://schemas.microsoft.com/office/powerpoint/2010/main" val="4141097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25</a:t>
            </a:fld>
            <a:endParaRPr kumimoji="1" lang="ja-JP" altLang="en-US"/>
          </a:p>
        </p:txBody>
      </p:sp>
    </p:spTree>
    <p:extLst>
      <p:ext uri="{BB962C8B-B14F-4D97-AF65-F5344CB8AC3E}">
        <p14:creationId xmlns:p14="http://schemas.microsoft.com/office/powerpoint/2010/main" val="127032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26</a:t>
            </a:fld>
            <a:endParaRPr kumimoji="1" lang="ja-JP" altLang="en-US"/>
          </a:p>
        </p:txBody>
      </p:sp>
    </p:spTree>
    <p:extLst>
      <p:ext uri="{BB962C8B-B14F-4D97-AF65-F5344CB8AC3E}">
        <p14:creationId xmlns:p14="http://schemas.microsoft.com/office/powerpoint/2010/main" val="1658244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27</a:t>
            </a:fld>
            <a:endParaRPr kumimoji="1" lang="ja-JP" altLang="en-US"/>
          </a:p>
        </p:txBody>
      </p:sp>
    </p:spTree>
    <p:extLst>
      <p:ext uri="{BB962C8B-B14F-4D97-AF65-F5344CB8AC3E}">
        <p14:creationId xmlns:p14="http://schemas.microsoft.com/office/powerpoint/2010/main" val="792326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29</a:t>
            </a:fld>
            <a:endParaRPr kumimoji="1" lang="ja-JP" altLang="en-US"/>
          </a:p>
        </p:txBody>
      </p:sp>
    </p:spTree>
    <p:extLst>
      <p:ext uri="{BB962C8B-B14F-4D97-AF65-F5344CB8AC3E}">
        <p14:creationId xmlns:p14="http://schemas.microsoft.com/office/powerpoint/2010/main" val="299135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30</a:t>
            </a:fld>
            <a:endParaRPr kumimoji="1" lang="ja-JP" altLang="en-US"/>
          </a:p>
        </p:txBody>
      </p:sp>
    </p:spTree>
    <p:extLst>
      <p:ext uri="{BB962C8B-B14F-4D97-AF65-F5344CB8AC3E}">
        <p14:creationId xmlns:p14="http://schemas.microsoft.com/office/powerpoint/2010/main" val="368752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Notion</a:t>
            </a:r>
            <a:r>
              <a:rPr kumimoji="1" lang="ja-JP" altLang="en-US" b="1" dirty="0"/>
              <a:t>上で</a:t>
            </a:r>
            <a:r>
              <a:rPr kumimoji="1" lang="en-US" altLang="ja-JP" b="1" dirty="0" err="1"/>
              <a:t>ChatGPT</a:t>
            </a:r>
            <a:r>
              <a:rPr kumimoji="1" lang="ja-JP" altLang="en-US" b="1" dirty="0"/>
              <a:t>が動く</a:t>
            </a:r>
            <a:r>
              <a:rPr kumimoji="1" lang="en-US" altLang="ja-JP" b="1" dirty="0" err="1"/>
              <a:t>NotionAI</a:t>
            </a:r>
            <a:r>
              <a:rPr kumimoji="1" lang="ja-JP" altLang="en-US" b="1" dirty="0"/>
              <a:t>というのも提供されているので、そちらも関連研究のときに紹介した方がいいかも</a:t>
            </a:r>
          </a:p>
          <a:p>
            <a:r>
              <a:rPr kumimoji="1" lang="ja-JP" altLang="en-US" b="1" dirty="0"/>
              <a:t>プロンプトの例で</a:t>
            </a:r>
            <a:r>
              <a:rPr kumimoji="1" lang="en-US" altLang="ja-JP" b="1" dirty="0"/>
              <a:t>{"</a:t>
            </a:r>
            <a:r>
              <a:rPr kumimoji="1" lang="en-US" altLang="ja-JP" b="1" dirty="0" err="1"/>
              <a:t>tag"."Java</a:t>
            </a:r>
            <a:r>
              <a:rPr kumimoji="1" lang="en-US" altLang="ja-JP" b="1" dirty="0"/>
              <a:t>" </a:t>
            </a:r>
            <a:r>
              <a:rPr kumimoji="1" lang="ja-JP" altLang="en-US" b="1" dirty="0"/>
              <a:t>になっているけど、</a:t>
            </a:r>
          </a:p>
          <a:p>
            <a:r>
              <a:rPr kumimoji="1" lang="en-US" altLang="ja-JP" b="1" dirty="0"/>
              <a:t>{"</a:t>
            </a:r>
            <a:r>
              <a:rPr kumimoji="1" lang="en-US" altLang="ja-JP" b="1" dirty="0" err="1"/>
              <a:t>tag":"Java</a:t>
            </a:r>
            <a:r>
              <a:rPr kumimoji="1" lang="en-US" altLang="ja-JP" b="1" dirty="0"/>
              <a:t>" </a:t>
            </a:r>
            <a:r>
              <a:rPr kumimoji="1" lang="ja-JP" altLang="en-US" b="1" dirty="0"/>
              <a:t>の間違いですよね（ピリオド → コロン）</a:t>
            </a:r>
          </a:p>
          <a:p>
            <a:r>
              <a:rPr kumimoji="1" lang="en-US" altLang="ja-JP" b="1" dirty="0"/>
              <a:t>intension → intention </a:t>
            </a:r>
            <a:r>
              <a:rPr kumimoji="1" lang="ja-JP" altLang="en-US" b="1" dirty="0"/>
              <a:t>かな？ （</a:t>
            </a:r>
            <a:r>
              <a:rPr kumimoji="1" lang="en-US" altLang="ja-JP" b="1" dirty="0"/>
              <a:t>s → t</a:t>
            </a:r>
            <a:r>
              <a:rPr kumimoji="1" lang="ja-JP" altLang="en-US" b="1" dirty="0"/>
              <a:t>）</a:t>
            </a:r>
          </a:p>
          <a:p>
            <a:r>
              <a:rPr kumimoji="1" lang="en-US" altLang="ja-JP" b="1" dirty="0"/>
              <a:t>Shun </a:t>
            </a:r>
            <a:r>
              <a:rPr kumimoji="1" lang="en-US" altLang="ja-JP" b="1" dirty="0" err="1"/>
              <a:t>Shiramatsu</a:t>
            </a:r>
            <a:r>
              <a:rPr kumimoji="1" lang="en-US" altLang="ja-JP" b="1" dirty="0"/>
              <a:t> </a:t>
            </a:r>
            <a:r>
              <a:rPr kumimoji="1" lang="ja-JP" altLang="en-US" b="1" dirty="0"/>
              <a:t>に 全員 </a:t>
            </a:r>
            <a:r>
              <a:rPr kumimoji="1" lang="en-US" altLang="ja-JP" b="1" dirty="0"/>
              <a:t>11:40</a:t>
            </a:r>
          </a:p>
          <a:p>
            <a:r>
              <a:rPr kumimoji="1" lang="ja-JP" altLang="en-US" b="1" dirty="0"/>
              <a:t>実験</a:t>
            </a:r>
            <a:r>
              <a:rPr kumimoji="1" lang="en-US" altLang="ja-JP" b="1" dirty="0"/>
              <a:t>1</a:t>
            </a:r>
            <a:r>
              <a:rPr kumimoji="1" lang="ja-JP" altLang="en-US" b="1" dirty="0"/>
              <a:t>に対応するモデル</a:t>
            </a:r>
            <a:r>
              <a:rPr kumimoji="1" lang="en-US" altLang="ja-JP" b="1" dirty="0"/>
              <a:t>1</a:t>
            </a:r>
            <a:r>
              <a:rPr kumimoji="1" lang="ja-JP" altLang="en-US" b="1" dirty="0"/>
              <a:t>と、実験</a:t>
            </a:r>
            <a:r>
              <a:rPr kumimoji="1" lang="en-US" altLang="ja-JP" b="1" dirty="0"/>
              <a:t>2</a:t>
            </a:r>
            <a:r>
              <a:rPr kumimoji="1" lang="ja-JP" altLang="en-US" b="1" dirty="0"/>
              <a:t>に対応するモデル</a:t>
            </a:r>
            <a:r>
              <a:rPr kumimoji="1" lang="en-US" altLang="ja-JP" b="1" dirty="0"/>
              <a:t>2</a:t>
            </a:r>
            <a:r>
              <a:rPr kumimoji="1" lang="ja-JP" altLang="en-US" b="1" dirty="0"/>
              <a:t>の</a:t>
            </a:r>
            <a:r>
              <a:rPr kumimoji="1" lang="en-US" altLang="ja-JP" b="1" dirty="0"/>
              <a:t>2</a:t>
            </a:r>
            <a:r>
              <a:rPr kumimoji="1" lang="ja-JP" altLang="en-US" b="1" dirty="0"/>
              <a:t>つがあるよ・・・という概要説明のスライドがもっと早く出てきて欲しい</a:t>
            </a:r>
          </a:p>
          <a:p>
            <a:r>
              <a:rPr kumimoji="1" lang="ja-JP" altLang="en-US" b="1" dirty="0"/>
              <a:t>関連研究のスライドの前に、想定する「適材適所配置」を説明するスライドが欲しい</a:t>
            </a:r>
          </a:p>
          <a:p>
            <a:r>
              <a:rPr kumimoji="1" lang="ja-JP" altLang="en-US" b="1" dirty="0"/>
              <a:t>出力例に</a:t>
            </a:r>
            <a:r>
              <a:rPr kumimoji="1" lang="en-US" altLang="ja-JP" b="1" dirty="0"/>
              <a:t>=</a:t>
            </a:r>
            <a:r>
              <a:rPr kumimoji="1" lang="ja-JP" altLang="en-US" b="1" dirty="0"/>
              <a:t>と</a:t>
            </a:r>
            <a:r>
              <a:rPr kumimoji="1" lang="en-US" altLang="ja-JP" b="1" dirty="0"/>
              <a:t>: </a:t>
            </a:r>
            <a:r>
              <a:rPr kumimoji="1" lang="ja-JP" altLang="en-US" b="1" dirty="0"/>
              <a:t>が混在してるのが非常に気になる</a:t>
            </a:r>
          </a:p>
          <a:p>
            <a:r>
              <a:rPr kumimoji="1" lang="ja-JP" altLang="en-US" b="1" dirty="0"/>
              <a:t>「</a:t>
            </a:r>
            <a:r>
              <a:rPr kumimoji="1" lang="en-US" altLang="ja-JP" b="1" dirty="0"/>
              <a:t>Wikidata</a:t>
            </a:r>
            <a:r>
              <a:rPr kumimoji="1" lang="ja-JP" altLang="en-US" b="1" dirty="0"/>
              <a:t>を利用することで名寄せできる」については、もっと詳しく説明が必要</a:t>
            </a:r>
          </a:p>
          <a:p>
            <a:r>
              <a:rPr kumimoji="1" lang="en-US" altLang="ja-JP" b="1" dirty="0"/>
              <a:t>Shun </a:t>
            </a:r>
            <a:r>
              <a:rPr kumimoji="1" lang="en-US" altLang="ja-JP" b="1" dirty="0" err="1"/>
              <a:t>Shiramatsu</a:t>
            </a:r>
            <a:r>
              <a:rPr kumimoji="1" lang="en-US" altLang="ja-JP" b="1" dirty="0"/>
              <a:t> 11:46</a:t>
            </a:r>
          </a:p>
          <a:p>
            <a:r>
              <a:rPr kumimoji="1" lang="ja-JP" altLang="en-US" b="1" dirty="0"/>
              <a:t>・ランサーズで集めたトレーニングデータがいろんな業種のデータだという実例が欲しい</a:t>
            </a:r>
          </a:p>
          <a:p>
            <a:r>
              <a:rPr kumimoji="1" lang="ja-JP" altLang="en-US" b="1" dirty="0"/>
              <a:t>・実験での対話例が学生の研究に関する対話だという実例が欲しい</a:t>
            </a:r>
            <a:endParaRPr kumimoji="1" lang="en-US" altLang="ja-JP" b="0" dirty="0"/>
          </a:p>
          <a:p>
            <a:endParaRPr kumimoji="1" lang="en-US" altLang="ja-JP" b="0" dirty="0"/>
          </a:p>
          <a:p>
            <a:r>
              <a:rPr kumimoji="1" lang="ja-JP" altLang="en-US" b="1" dirty="0"/>
              <a:t>「支援アプリの設計」の前に</a:t>
            </a:r>
            <a:r>
              <a:rPr kumimoji="1" lang="en-US" altLang="ja-JP" b="1" dirty="0"/>
              <a:t>1</a:t>
            </a:r>
            <a:r>
              <a:rPr kumimoji="1" lang="ja-JP" altLang="en-US" b="1" dirty="0"/>
              <a:t>枚、ささしまサポートセンターや炊き出し会場でのヒアリングについて説明するスライドを入れる</a:t>
            </a:r>
          </a:p>
          <a:p>
            <a:r>
              <a:rPr kumimoji="1" lang="ja-JP" altLang="en-US" b="1" dirty="0"/>
              <a:t>そのスライドでは、現場では困窮要因についてどんな記録を取っているか、についても説明</a:t>
            </a:r>
          </a:p>
          <a:p>
            <a:r>
              <a:rPr kumimoji="1" lang="en-US" altLang="ja-JP" b="1" dirty="0"/>
              <a:t>Shun </a:t>
            </a:r>
            <a:r>
              <a:rPr kumimoji="1" lang="en-US" altLang="ja-JP" b="1" dirty="0" err="1"/>
              <a:t>Shiramatsu</a:t>
            </a:r>
            <a:r>
              <a:rPr kumimoji="1" lang="en-US" altLang="ja-JP" b="1" dirty="0"/>
              <a:t> </a:t>
            </a:r>
            <a:r>
              <a:rPr kumimoji="1" lang="ja-JP" altLang="en-US" b="1" dirty="0"/>
              <a:t>に 全員 </a:t>
            </a:r>
            <a:r>
              <a:rPr kumimoji="1" lang="en-US" altLang="ja-JP" b="1" dirty="0"/>
              <a:t>11:11</a:t>
            </a:r>
          </a:p>
          <a:p>
            <a:r>
              <a:rPr kumimoji="1" lang="ja-JP" altLang="en-US" b="1" dirty="0"/>
              <a:t>要因オントロジーの話を始めるときに、</a:t>
            </a:r>
            <a:r>
              <a:rPr kumimoji="1" lang="en-US" altLang="ja-JP" b="1" dirty="0"/>
              <a:t>Why</a:t>
            </a:r>
            <a:r>
              <a:rPr kumimoji="1" lang="ja-JP" altLang="en-US" b="1" dirty="0"/>
              <a:t>の説明がもう少し欲しい</a:t>
            </a:r>
          </a:p>
          <a:p>
            <a:r>
              <a:rPr kumimoji="1" lang="ja-JP" altLang="en-US" b="1" dirty="0"/>
              <a:t>「将来的にはヒアリングから抽出した要因をオントロジーに反映させたいが、今回は人手で」という話も先にした方がいい</a:t>
            </a:r>
          </a:p>
          <a:p>
            <a:r>
              <a:rPr kumimoji="1" lang="en-US" altLang="ja-JP" b="1" dirty="0"/>
              <a:t>Shun </a:t>
            </a:r>
            <a:r>
              <a:rPr kumimoji="1" lang="en-US" altLang="ja-JP" b="1" dirty="0" err="1"/>
              <a:t>Shiramatsu</a:t>
            </a:r>
            <a:r>
              <a:rPr kumimoji="1" lang="en-US" altLang="ja-JP" b="1" dirty="0"/>
              <a:t> </a:t>
            </a:r>
            <a:r>
              <a:rPr kumimoji="1" lang="ja-JP" altLang="en-US" b="1" dirty="0"/>
              <a:t>に 全員 </a:t>
            </a:r>
            <a:r>
              <a:rPr kumimoji="1" lang="en-US" altLang="ja-JP" b="1" dirty="0"/>
              <a:t>11:20</a:t>
            </a:r>
          </a:p>
          <a:p>
            <a:r>
              <a:rPr kumimoji="1" lang="en-US" altLang="ja-JP" b="1" dirty="0"/>
              <a:t>1</a:t>
            </a:r>
            <a:r>
              <a:rPr kumimoji="1" lang="ja-JP" altLang="en-US" b="1" dirty="0"/>
              <a:t>枚目：アプリの今後の機能追加予定と使い方</a:t>
            </a:r>
          </a:p>
          <a:p>
            <a:r>
              <a:rPr kumimoji="1" lang="en-US" altLang="ja-JP" b="1" dirty="0"/>
              <a:t>2</a:t>
            </a:r>
            <a:r>
              <a:rPr kumimoji="1" lang="ja-JP" altLang="en-US" b="1" dirty="0"/>
              <a:t>枚目：さらに先の話として、統計的処理によって多数の人が抱える困窮要因を明らかにすると、それはオントロジーとして構造化できる</a:t>
            </a:r>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31</a:t>
            </a:fld>
            <a:endParaRPr kumimoji="1" lang="ja-JP" altLang="en-US"/>
          </a:p>
        </p:txBody>
      </p:sp>
    </p:spTree>
    <p:extLst>
      <p:ext uri="{BB962C8B-B14F-4D97-AF65-F5344CB8AC3E}">
        <p14:creationId xmlns:p14="http://schemas.microsoft.com/office/powerpoint/2010/main" val="2834458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kumimoji="1" lang="ja-JP" altLang="en-US" dirty="0"/>
              <a:t>そうなんだ労働に興味があるんだね</a:t>
            </a:r>
            <a:endParaRPr kumimoji="1" lang="en-US" altLang="ja-JP" dirty="0"/>
          </a:p>
          <a:p>
            <a:r>
              <a:rPr kumimoji="1" lang="ja-JP" altLang="en-US" dirty="0"/>
              <a:t>確認をするようにする労働に興味があるんだね労働タグがついている</a:t>
            </a:r>
            <a:endParaRPr kumimoji="1" lang="en-US" altLang="ja-JP" dirty="0"/>
          </a:p>
          <a:p>
            <a:r>
              <a:rPr kumimoji="1" lang="ja-JP" altLang="en-US" dirty="0"/>
              <a:t>誤解したときにていせいできるようにする</a:t>
            </a:r>
            <a:endParaRPr kumimoji="1" lang="en-US" altLang="ja-JP" dirty="0"/>
          </a:p>
          <a:p>
            <a:r>
              <a:rPr kumimoji="1" lang="ja-JP" altLang="en-US" dirty="0"/>
              <a:t>解釈したことを当てランスに入れる相槌＞おうむ返し</a:t>
            </a:r>
            <a:endParaRPr kumimoji="1" lang="en-US" altLang="ja-JP" dirty="0"/>
          </a:p>
          <a:p>
            <a:r>
              <a:rPr kumimoji="1" lang="ja-JP" altLang="en-US" dirty="0"/>
              <a:t>ちゃんと主語を入れる</a:t>
            </a: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35</a:t>
            </a:fld>
            <a:endParaRPr kumimoji="1" lang="ja-JP" altLang="en-US"/>
          </a:p>
        </p:txBody>
      </p:sp>
    </p:spTree>
    <p:extLst>
      <p:ext uri="{BB962C8B-B14F-4D97-AF65-F5344CB8AC3E}">
        <p14:creationId xmlns:p14="http://schemas.microsoft.com/office/powerpoint/2010/main" val="255010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Slack</a:t>
            </a:r>
            <a:r>
              <a:rPr lang="en-US" altLang="ja-JP" dirty="0"/>
              <a:t>Bot</a:t>
            </a:r>
            <a:r>
              <a:rPr lang="ja-JP" altLang="en-US" dirty="0"/>
              <a:t>を用いて会話による特性の収集を行う</a:t>
            </a:r>
            <a:endParaRPr kumimoji="1" lang="en-US" altLang="ja-JP" dirty="0"/>
          </a:p>
          <a:p>
            <a:r>
              <a:rPr kumimoji="1" lang="en-US" altLang="ja-JP" dirty="0"/>
              <a:t>Notion</a:t>
            </a:r>
            <a:r>
              <a:rPr kumimoji="1" lang="ja-JP" altLang="en-US" dirty="0"/>
              <a:t>を用いて特性の収集，管理を行う</a:t>
            </a:r>
            <a:endParaRPr kumimoji="1" lang="en-US" altLang="ja-JP"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36</a:t>
            </a:fld>
            <a:endParaRPr kumimoji="1" lang="ja-JP" altLang="en-US"/>
          </a:p>
        </p:txBody>
      </p:sp>
    </p:spTree>
    <p:extLst>
      <p:ext uri="{BB962C8B-B14F-4D97-AF65-F5344CB8AC3E}">
        <p14:creationId xmlns:p14="http://schemas.microsoft.com/office/powerpoint/2010/main" val="1877520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pPr algn="just"/>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3</a:t>
            </a:fld>
            <a:endParaRPr kumimoji="1" lang="ja-JP" altLang="en-US"/>
          </a:p>
        </p:txBody>
      </p:sp>
    </p:spTree>
    <p:extLst>
      <p:ext uri="{BB962C8B-B14F-4D97-AF65-F5344CB8AC3E}">
        <p14:creationId xmlns:p14="http://schemas.microsoft.com/office/powerpoint/2010/main" val="3767197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r>
              <a:rPr lang="ja-JP" altLang="en-US" dirty="0"/>
              <a:t>短めに</a:t>
            </a:r>
            <a:endParaRPr lang="en-US" altLang="ja-JP"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42</a:t>
            </a:fld>
            <a:endParaRPr kumimoji="1" lang="ja-JP" altLang="en-US"/>
          </a:p>
        </p:txBody>
      </p:sp>
    </p:spTree>
    <p:extLst>
      <p:ext uri="{BB962C8B-B14F-4D97-AF65-F5344CB8AC3E}">
        <p14:creationId xmlns:p14="http://schemas.microsoft.com/office/powerpoint/2010/main" val="216597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続いて具体的なマッチングについて説明します</a:t>
            </a:r>
            <a:endParaRPr kumimoji="1" lang="en-US" altLang="ja-JP" dirty="0"/>
          </a:p>
          <a:p>
            <a:r>
              <a:rPr kumimoji="1" lang="ja-JP" altLang="en-US" dirty="0"/>
              <a:t>ユーザ</a:t>
            </a:r>
            <a:r>
              <a:rPr kumimoji="1" lang="en-US" altLang="ja-JP" dirty="0"/>
              <a:t>ABC</a:t>
            </a:r>
            <a:r>
              <a:rPr kumimoji="1" lang="ja-JP" altLang="en-US" dirty="0"/>
              <a:t>にはそれぞれ技能タグ、興味タグを持っており、タスク</a:t>
            </a:r>
            <a:r>
              <a:rPr kumimoji="1" lang="en-US" altLang="ja-JP" dirty="0"/>
              <a:t>12</a:t>
            </a:r>
            <a:r>
              <a:rPr kumimoji="1" lang="ja-JP" altLang="en-US" dirty="0"/>
              <a:t>は必要技能タグ、推奨興味タグを持っており、割り振りに関わってくる重要度、人数制限があります</a:t>
            </a:r>
            <a:endParaRPr kumimoji="1" lang="en-US" altLang="ja-JP" dirty="0"/>
          </a:p>
          <a:p>
            <a:r>
              <a:rPr kumimoji="1" lang="ja-JP" altLang="en-US" dirty="0"/>
              <a:t>マッチ結果としては</a:t>
            </a:r>
            <a:endParaRPr kumimoji="1" lang="en-US" altLang="ja-JP" dirty="0"/>
          </a:p>
          <a:p>
            <a:r>
              <a:rPr lang="ja-JP" altLang="en-US" dirty="0"/>
              <a:t>ユーザ</a:t>
            </a:r>
            <a:r>
              <a:rPr lang="en-US" altLang="ja-JP" dirty="0"/>
              <a:t>A</a:t>
            </a:r>
            <a:r>
              <a:rPr lang="ja-JP" altLang="en-US" dirty="0"/>
              <a:t>の技能タグの</a:t>
            </a:r>
            <a:r>
              <a:rPr lang="en-US" altLang="ja-JP" dirty="0"/>
              <a:t>web</a:t>
            </a:r>
            <a:r>
              <a:rPr lang="ja-JP" altLang="en-US" dirty="0"/>
              <a:t>アプリケーションタグがタスク</a:t>
            </a:r>
            <a:r>
              <a:rPr lang="en-US" altLang="ja-JP" dirty="0"/>
              <a:t>1,2</a:t>
            </a:r>
            <a:r>
              <a:rPr lang="ja-JP" altLang="en-US" dirty="0"/>
              <a:t>と合致、興味タグの投資タグがタスク</a:t>
            </a:r>
            <a:r>
              <a:rPr lang="en-US" altLang="ja-JP" dirty="0"/>
              <a:t>2</a:t>
            </a:r>
            <a:r>
              <a:rPr lang="ja-JP" altLang="en-US" dirty="0"/>
              <a:t>のフィンテックと関係一致。</a:t>
            </a:r>
            <a:endParaRPr lang="en-US" altLang="ja-JP" dirty="0"/>
          </a:p>
          <a:p>
            <a:r>
              <a:rPr lang="ja-JP" altLang="en-US" dirty="0"/>
              <a:t>ユーザ</a:t>
            </a:r>
            <a:r>
              <a:rPr lang="en-US" altLang="ja-JP" dirty="0"/>
              <a:t>B</a:t>
            </a:r>
            <a:r>
              <a:rPr lang="ja-JP" altLang="en-US" dirty="0"/>
              <a:t>の興味タグのスポーツがタスク</a:t>
            </a:r>
            <a:r>
              <a:rPr lang="en-US" altLang="ja-JP" dirty="0"/>
              <a:t>1</a:t>
            </a:r>
            <a:r>
              <a:rPr lang="ja-JP" altLang="en-US" dirty="0"/>
              <a:t>と合致、技能タグの</a:t>
            </a:r>
            <a:r>
              <a:rPr lang="en-US" altLang="ja-JP" dirty="0"/>
              <a:t>React</a:t>
            </a:r>
            <a:r>
              <a:rPr lang="ja-JP" altLang="en-US" dirty="0"/>
              <a:t>がタスク</a:t>
            </a:r>
            <a:r>
              <a:rPr lang="en-US" altLang="ja-JP" dirty="0"/>
              <a:t>1</a:t>
            </a:r>
            <a:r>
              <a:rPr lang="ja-JP" altLang="en-US" dirty="0"/>
              <a:t>の</a:t>
            </a:r>
            <a:r>
              <a:rPr lang="en-US" altLang="ja-JP" dirty="0"/>
              <a:t>Web</a:t>
            </a:r>
            <a:r>
              <a:rPr lang="ja-JP" altLang="en-US" dirty="0"/>
              <a:t>アプリケーションと関係一致。</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ユーザ</a:t>
            </a:r>
            <a:r>
              <a:rPr lang="en-US" altLang="ja-JP" dirty="0"/>
              <a:t>C</a:t>
            </a:r>
            <a:r>
              <a:rPr lang="ja-JP" altLang="en-US" dirty="0"/>
              <a:t>のセキュリティ、</a:t>
            </a:r>
            <a:r>
              <a:rPr lang="en-US" altLang="ja-JP" dirty="0"/>
              <a:t>Web</a:t>
            </a:r>
            <a:r>
              <a:rPr lang="ja-JP" altLang="en-US" dirty="0"/>
              <a:t>アプリケーションがタスク</a:t>
            </a:r>
            <a:r>
              <a:rPr lang="en-US" altLang="ja-JP" dirty="0"/>
              <a:t>1</a:t>
            </a:r>
            <a:r>
              <a:rPr lang="ja-JP" altLang="en-US" dirty="0"/>
              <a:t>、</a:t>
            </a:r>
            <a:r>
              <a:rPr lang="en-US" altLang="ja-JP" dirty="0"/>
              <a:t>2</a:t>
            </a:r>
            <a:r>
              <a:rPr lang="ja-JP" altLang="en-US" dirty="0"/>
              <a:t>と合致しています。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それぞれのタスクの重要度、人数からタスク</a:t>
            </a:r>
            <a:r>
              <a:rPr kumimoji="1" lang="en-US" altLang="ja-JP" dirty="0"/>
              <a:t>1</a:t>
            </a:r>
            <a:r>
              <a:rPr kumimoji="1" lang="ja-JP" altLang="en-US" dirty="0"/>
              <a:t>にはユーザ</a:t>
            </a:r>
            <a:r>
              <a:rPr kumimoji="1" lang="en-US" altLang="ja-JP" dirty="0"/>
              <a:t>B,C</a:t>
            </a:r>
            <a:r>
              <a:rPr kumimoji="1" lang="ja-JP" altLang="en-US" dirty="0"/>
              <a:t>。</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がタスク</a:t>
            </a:r>
            <a:r>
              <a:rPr kumimoji="1" lang="en-US" altLang="ja-JP" dirty="0"/>
              <a:t>2</a:t>
            </a:r>
            <a:r>
              <a:rPr kumimoji="1" lang="ja-JP" altLang="en-US" dirty="0"/>
              <a:t>にはユーザ</a:t>
            </a:r>
            <a:r>
              <a:rPr kumimoji="1" lang="en-US" altLang="ja-JP" dirty="0"/>
              <a:t>A</a:t>
            </a:r>
            <a:r>
              <a:rPr kumimoji="1" lang="ja-JP" altLang="en-US" dirty="0"/>
              <a:t>。</a:t>
            </a:r>
            <a:r>
              <a:rPr kumimoji="1" lang="en-US" altLang="ja-JP" dirty="0"/>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が割り振られた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43</a:t>
            </a:fld>
            <a:endParaRPr kumimoji="1" lang="ja-JP" altLang="en-US"/>
          </a:p>
        </p:txBody>
      </p:sp>
    </p:spTree>
    <p:extLst>
      <p:ext uri="{BB962C8B-B14F-4D97-AF65-F5344CB8AC3E}">
        <p14:creationId xmlns:p14="http://schemas.microsoft.com/office/powerpoint/2010/main" val="20001316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mj-lt"/>
              <a:buNone/>
            </a:pPr>
            <a:r>
              <a:rPr lang="ja-JP" altLang="en-US" dirty="0"/>
              <a:t>マッチングの意図と要件については</a:t>
            </a:r>
            <a:endParaRPr lang="en-US" altLang="ja-JP" dirty="0"/>
          </a:p>
          <a:p>
            <a:pPr marL="0" indent="0">
              <a:buFont typeface="+mj-lt"/>
              <a:buNone/>
            </a:pPr>
            <a:r>
              <a:rPr lang="ja-JP" altLang="en-US" dirty="0"/>
              <a:t>人数は有限なのでタスクの重要度を考慮する必要があり、必ず同じタグ</a:t>
            </a:r>
            <a:r>
              <a:rPr lang="en-US" altLang="ja-JP" dirty="0"/>
              <a:t>(=</a:t>
            </a:r>
            <a:r>
              <a:rPr lang="ja-JP" altLang="en-US" dirty="0"/>
              <a:t>タグ名</a:t>
            </a:r>
            <a:r>
              <a:rPr lang="en-US" altLang="ja-JP" dirty="0"/>
              <a:t>)</a:t>
            </a:r>
            <a:r>
              <a:rPr lang="ja-JP" altLang="en-US" dirty="0"/>
              <a:t>がつくとは限らないことです</a:t>
            </a:r>
            <a:endParaRPr lang="en-US" altLang="ja-JP" dirty="0"/>
          </a:p>
          <a:p>
            <a:r>
              <a:rPr lang="ja-JP" altLang="en-US" dirty="0"/>
              <a:t>以上よりマッチングは</a:t>
            </a:r>
            <a:r>
              <a:rPr lang="en-US" altLang="ja-JP" dirty="0"/>
              <a:t>2</a:t>
            </a:r>
            <a:r>
              <a:rPr lang="ja-JP" altLang="en-US" dirty="0"/>
              <a:t>つの条件を満たすときに成立する１ユーザとタスクのタグが合致する場合２ユーザとタスクのタグ間にタスク割り当てに適した関係がある場合です</a:t>
            </a:r>
            <a:endParaRPr lang="en-US" altLang="ja-JP" dirty="0"/>
          </a:p>
          <a:p>
            <a:r>
              <a:rPr lang="ja-JP" altLang="en-US" dirty="0"/>
              <a:t>先ほどの図での黄色のタグは合致していて、青色水色のタグは色が似ているつまり関係が一致しているため、</a:t>
            </a:r>
            <a:r>
              <a:rPr kumimoji="1" lang="ja-JP" altLang="en-US" dirty="0"/>
              <a:t>システムはそのユーザとタスクをマッチさせました</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44</a:t>
            </a:fld>
            <a:endParaRPr kumimoji="1" lang="ja-JP" altLang="en-US"/>
          </a:p>
        </p:txBody>
      </p:sp>
    </p:spTree>
    <p:extLst>
      <p:ext uri="{BB962C8B-B14F-4D97-AF65-F5344CB8AC3E}">
        <p14:creationId xmlns:p14="http://schemas.microsoft.com/office/powerpoint/2010/main" val="412965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やりたいこととスキルのマッチングのバランスをうまくとってマッチしてる図</a:t>
            </a:r>
            <a:endParaRPr lang="en-US" altLang="ja-JP" sz="1200" dirty="0"/>
          </a:p>
          <a:p>
            <a:r>
              <a:rPr lang="ja-JP" altLang="en-US" sz="1200" dirty="0"/>
              <a:t>これ聞き取らないといけないのに今はできてない</a:t>
            </a:r>
            <a:endParaRPr lang="en-US" altLang="ja-JP" sz="1200" dirty="0"/>
          </a:p>
          <a:p>
            <a:r>
              <a:rPr lang="ja-JP" altLang="en-US" sz="1200" dirty="0"/>
              <a:t>現状と未来の図</a:t>
            </a:r>
            <a:endParaRPr lang="en-US" altLang="ja-JP" sz="1200"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4</a:t>
            </a:fld>
            <a:endParaRPr kumimoji="1" lang="ja-JP" altLang="en-US"/>
          </a:p>
        </p:txBody>
      </p:sp>
    </p:spTree>
    <p:extLst>
      <p:ext uri="{BB962C8B-B14F-4D97-AF65-F5344CB8AC3E}">
        <p14:creationId xmlns:p14="http://schemas.microsoft.com/office/powerpoint/2010/main" val="254768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Notion</a:t>
            </a:r>
            <a:r>
              <a:rPr kumimoji="1" lang="ja-JP" altLang="en-US" dirty="0"/>
              <a:t>上で</a:t>
            </a:r>
            <a:r>
              <a:rPr kumimoji="1" lang="en-US" altLang="ja-JP" dirty="0" err="1"/>
              <a:t>ChatGPT</a:t>
            </a:r>
            <a:r>
              <a:rPr kumimoji="1" lang="ja-JP" altLang="en-US" dirty="0"/>
              <a:t>が動く</a:t>
            </a:r>
            <a:r>
              <a:rPr kumimoji="1" lang="en-US" altLang="ja-JP" dirty="0" err="1"/>
              <a:t>NotionAI</a:t>
            </a:r>
            <a:r>
              <a:rPr kumimoji="1" lang="ja-JP" altLang="en-US" dirty="0"/>
              <a:t>というのも提供されているので、そちらも関連研究のときに紹介した方がいいかも</a:t>
            </a:r>
            <a:endParaRPr kumimoji="1" lang="en-US" altLang="ja-JP" dirty="0"/>
          </a:p>
          <a:p>
            <a:r>
              <a:rPr kumimoji="1" lang="en-US" altLang="ja-JP" dirty="0" err="1"/>
              <a:t>ChatGPT</a:t>
            </a:r>
            <a:r>
              <a:rPr kumimoji="1" lang="ja-JP" altLang="en-US" dirty="0"/>
              <a:t>で</a:t>
            </a:r>
            <a:r>
              <a:rPr kumimoji="1" lang="en-US" altLang="ja-JP" dirty="0" err="1"/>
              <a:t>Json</a:t>
            </a:r>
            <a:r>
              <a:rPr kumimoji="1" lang="ja-JP" altLang="en-US" dirty="0"/>
              <a:t>形式などを指定すると出力されるらしいので、今後もそこの差を見ながら開発する必要性を感じている</a:t>
            </a:r>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5</a:t>
            </a:fld>
            <a:endParaRPr kumimoji="1" lang="ja-JP" altLang="en-US"/>
          </a:p>
        </p:txBody>
      </p:sp>
    </p:spTree>
    <p:extLst>
      <p:ext uri="{BB962C8B-B14F-4D97-AF65-F5344CB8AC3E}">
        <p14:creationId xmlns:p14="http://schemas.microsoft.com/office/powerpoint/2010/main" val="1411894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685800" y="1143000"/>
            <a:ext cx="5486400" cy="3086100"/>
          </a:xfrm>
        </p:spPr>
      </p:sp>
      <p:sp>
        <p:nvSpPr>
          <p:cNvPr id="3" name="ノート プレースホルダー 2"/>
          <p:cNvSpPr>
            <a:spLocks noGrp="1"/>
          </p:cNvSpPr>
          <p:nvPr>
            <p:ph type="body" idx="1"/>
          </p:nvPr>
        </p:nvSpPr>
        <p:spPr/>
        <p:txBody>
          <a:bodyPr/>
          <a:lstStyle/>
          <a:p>
            <a:endParaRPr kumimoji="1" lang="en-US" altLang="ja-JP" b="0" u="none"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6</a:t>
            </a:fld>
            <a:endParaRPr kumimoji="1" lang="ja-JP" altLang="en-US"/>
          </a:p>
        </p:txBody>
      </p:sp>
    </p:spTree>
    <p:extLst>
      <p:ext uri="{BB962C8B-B14F-4D97-AF65-F5344CB8AC3E}">
        <p14:creationId xmlns:p14="http://schemas.microsoft.com/office/powerpoint/2010/main" val="9336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0FE7CA-0B5B-490C-A948-0F1AD5D072C5}" type="slidenum">
              <a:rPr kumimoji="1" lang="ja-JP" altLang="en-US" smtClean="0"/>
              <a:t>7</a:t>
            </a:fld>
            <a:endParaRPr kumimoji="1" lang="ja-JP" altLang="en-US"/>
          </a:p>
        </p:txBody>
      </p:sp>
    </p:spTree>
    <p:extLst>
      <p:ext uri="{BB962C8B-B14F-4D97-AF65-F5344CB8AC3E}">
        <p14:creationId xmlns:p14="http://schemas.microsoft.com/office/powerpoint/2010/main" val="307974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8</a:t>
            </a:fld>
            <a:endParaRPr kumimoji="1" lang="ja-JP" altLang="en-US"/>
          </a:p>
        </p:txBody>
      </p:sp>
    </p:spTree>
    <p:extLst>
      <p:ext uri="{BB962C8B-B14F-4D97-AF65-F5344CB8AC3E}">
        <p14:creationId xmlns:p14="http://schemas.microsoft.com/office/powerpoint/2010/main" val="403464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D31777D-89BB-48B2-B4DF-C07A3153DBD0}" type="slidenum">
              <a:rPr kumimoji="1" lang="ja-JP" altLang="en-US" smtClean="0"/>
              <a:t>10</a:t>
            </a:fld>
            <a:endParaRPr kumimoji="1" lang="ja-JP" altLang="en-US"/>
          </a:p>
        </p:txBody>
      </p:sp>
    </p:spTree>
    <p:extLst>
      <p:ext uri="{BB962C8B-B14F-4D97-AF65-F5344CB8AC3E}">
        <p14:creationId xmlns:p14="http://schemas.microsoft.com/office/powerpoint/2010/main" val="2495761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827590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2307431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284021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27584" y="136524"/>
            <a:ext cx="10515600" cy="662782"/>
          </a:xfrm>
        </p:spPr>
        <p:txBody>
          <a:bodyPr>
            <a:normAutofit/>
          </a:bodyPr>
          <a:lstStyle>
            <a:lvl1pPr>
              <a:defRPr sz="24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27584" y="1253331"/>
            <a:ext cx="10515600" cy="4351338"/>
          </a:xfrm>
        </p:spPr>
        <p:txBody>
          <a:bodyPr/>
          <a:lstStyle>
            <a:lvl1pPr marL="228589" indent="-228589">
              <a:buClr>
                <a:schemeClr val="accent1">
                  <a:lumMod val="75000"/>
                </a:schemeClr>
              </a:buClr>
              <a:buFont typeface="Wingdings" panose="05000000000000000000" pitchFamily="2" charset="2"/>
              <a:buChar char="l"/>
              <a:defRPr/>
            </a:lvl1pPr>
            <a:lvl2pPr marL="685766" indent="-228589">
              <a:buClr>
                <a:schemeClr val="accent1">
                  <a:lumMod val="75000"/>
                </a:schemeClr>
              </a:buClr>
              <a:buFont typeface="Wingdings" panose="05000000000000000000" pitchFamily="2" charset="2"/>
              <a:buChar char="l"/>
              <a:defRPr sz="2200"/>
            </a:lvl2pPr>
            <a:lvl3pPr marL="1142942" indent="-228589">
              <a:buClr>
                <a:schemeClr val="accent1">
                  <a:lumMod val="75000"/>
                </a:schemeClr>
              </a:buClr>
              <a:buFont typeface="Wingdings" panose="05000000000000000000" pitchFamily="2" charset="2"/>
              <a:buChar char="l"/>
              <a:defRPr/>
            </a:lvl3pPr>
            <a:lvl4pPr marL="1600120" indent="-228589">
              <a:buClr>
                <a:schemeClr val="accent1">
                  <a:lumMod val="75000"/>
                </a:schemeClr>
              </a:buClr>
              <a:buFont typeface="Wingdings" panose="05000000000000000000" pitchFamily="2" charset="2"/>
              <a:buChar char="l"/>
              <a:defRPr/>
            </a:lvl4pPr>
            <a:lvl5pPr marL="2057298" indent="-228589">
              <a:buClr>
                <a:schemeClr val="accent1">
                  <a:lumMod val="75000"/>
                </a:schemeClr>
              </a:buClr>
              <a:buFont typeface="Wingdings" panose="05000000000000000000" pitchFamily="2" charset="2"/>
              <a:buChar char="l"/>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A384AA09-9030-4059-BFF9-4EC5DCA6C9F8}"/>
              </a:ext>
            </a:extLst>
          </p:cNvPr>
          <p:cNvCxnSpPr>
            <a:cxnSpLocks/>
          </p:cNvCxnSpPr>
          <p:nvPr userDrawn="1"/>
        </p:nvCxnSpPr>
        <p:spPr>
          <a:xfrm flipV="1">
            <a:off x="0" y="799306"/>
            <a:ext cx="12192000" cy="5366"/>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711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3104205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390084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3"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412445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11641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3562406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314356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2EA9CC7-B91D-4E4F-8F94-353708E02874}" type="datetimeFigureOut">
              <a:rPr kumimoji="1" lang="ja-JP" altLang="en-US" smtClean="0"/>
              <a:t>2023/3/8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159665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A9CC7-B91D-4E4F-8F94-353708E02874}" type="datetimeFigureOut">
              <a:rPr kumimoji="1" lang="ja-JP" altLang="en-US" smtClean="0"/>
              <a:t>2023/3/8</a:t>
            </a:fld>
            <a:endParaRPr kumimoji="1" lang="ja-JP" alt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1BBEC-0B8F-410D-BFE1-2C20431425B6}" type="slidenum">
              <a:rPr kumimoji="1" lang="ja-JP" altLang="en-US" smtClean="0"/>
              <a:t>‹#›</a:t>
            </a:fld>
            <a:endParaRPr kumimoji="1" lang="ja-JP" altLang="en-US"/>
          </a:p>
        </p:txBody>
      </p:sp>
    </p:spTree>
    <p:extLst>
      <p:ext uri="{BB962C8B-B14F-4D97-AF65-F5344CB8AC3E}">
        <p14:creationId xmlns:p14="http://schemas.microsoft.com/office/powerpoint/2010/main" val="1567986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54"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54" rtl="0" eaLnBrk="1" latinLnBrk="0" hangingPunct="1">
        <a:defRPr kumimoji="1" sz="1800" kern="1200">
          <a:solidFill>
            <a:schemeClr val="tx1"/>
          </a:solidFill>
          <a:latin typeface="+mn-lt"/>
          <a:ea typeface="+mn-ea"/>
          <a:cs typeface="+mn-cs"/>
        </a:defRPr>
      </a:lvl1pPr>
      <a:lvl2pPr marL="457178" algn="l" defTabSz="914354" rtl="0" eaLnBrk="1" latinLnBrk="0" hangingPunct="1">
        <a:defRPr kumimoji="1" sz="1800" kern="1200">
          <a:solidFill>
            <a:schemeClr val="tx1"/>
          </a:solidFill>
          <a:latin typeface="+mn-lt"/>
          <a:ea typeface="+mn-ea"/>
          <a:cs typeface="+mn-cs"/>
        </a:defRPr>
      </a:lvl2pPr>
      <a:lvl3pPr marL="914354" algn="l" defTabSz="914354" rtl="0" eaLnBrk="1" latinLnBrk="0" hangingPunct="1">
        <a:defRPr kumimoji="1" sz="1800" kern="1200">
          <a:solidFill>
            <a:schemeClr val="tx1"/>
          </a:solidFill>
          <a:latin typeface="+mn-lt"/>
          <a:ea typeface="+mn-ea"/>
          <a:cs typeface="+mn-cs"/>
        </a:defRPr>
      </a:lvl3pPr>
      <a:lvl4pPr marL="1371532" algn="l" defTabSz="914354" rtl="0" eaLnBrk="1" latinLnBrk="0" hangingPunct="1">
        <a:defRPr kumimoji="1" sz="1800" kern="1200">
          <a:solidFill>
            <a:schemeClr val="tx1"/>
          </a:solidFill>
          <a:latin typeface="+mn-lt"/>
          <a:ea typeface="+mn-ea"/>
          <a:cs typeface="+mn-cs"/>
        </a:defRPr>
      </a:lvl4pPr>
      <a:lvl5pPr marL="1828709" algn="l" defTabSz="914354" rtl="0" eaLnBrk="1" latinLnBrk="0" hangingPunct="1">
        <a:defRPr kumimoji="1" sz="1800" kern="1200">
          <a:solidFill>
            <a:schemeClr val="tx1"/>
          </a:solidFill>
          <a:latin typeface="+mn-lt"/>
          <a:ea typeface="+mn-ea"/>
          <a:cs typeface="+mn-cs"/>
        </a:defRPr>
      </a:lvl5pPr>
      <a:lvl6pPr marL="2285886" algn="l" defTabSz="914354" rtl="0" eaLnBrk="1" latinLnBrk="0" hangingPunct="1">
        <a:defRPr kumimoji="1" sz="1800" kern="1200">
          <a:solidFill>
            <a:schemeClr val="tx1"/>
          </a:solidFill>
          <a:latin typeface="+mn-lt"/>
          <a:ea typeface="+mn-ea"/>
          <a:cs typeface="+mn-cs"/>
        </a:defRPr>
      </a:lvl6pPr>
      <a:lvl7pPr marL="2743062" algn="l" defTabSz="914354" rtl="0" eaLnBrk="1" latinLnBrk="0" hangingPunct="1">
        <a:defRPr kumimoji="1" sz="1800" kern="1200">
          <a:solidFill>
            <a:schemeClr val="tx1"/>
          </a:solidFill>
          <a:latin typeface="+mn-lt"/>
          <a:ea typeface="+mn-ea"/>
          <a:cs typeface="+mn-cs"/>
        </a:defRPr>
      </a:lvl7pPr>
      <a:lvl8pPr marL="3200240" algn="l" defTabSz="914354" rtl="0" eaLnBrk="1" latinLnBrk="0" hangingPunct="1">
        <a:defRPr kumimoji="1" sz="1800" kern="1200">
          <a:solidFill>
            <a:schemeClr val="tx1"/>
          </a:solidFill>
          <a:latin typeface="+mn-lt"/>
          <a:ea typeface="+mn-ea"/>
          <a:cs typeface="+mn-cs"/>
        </a:defRPr>
      </a:lvl8pPr>
      <a:lvl9pPr marL="3657418" algn="l" defTabSz="914354"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7.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31.png"/><Relationship Id="rId5" Type="http://schemas.openxmlformats.org/officeDocument/2006/relationships/image" Target="../media/image19.png"/><Relationship Id="rId10" Type="http://schemas.openxmlformats.org/officeDocument/2006/relationships/image" Target="../media/image30.svg"/><Relationship Id="rId4" Type="http://schemas.openxmlformats.org/officeDocument/2006/relationships/image" Target="../media/image18.sv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193ED1-A3FA-4AB5-B738-98CF855CD46F}"/>
              </a:ext>
            </a:extLst>
          </p:cNvPr>
          <p:cNvSpPr>
            <a:spLocks noGrp="1"/>
          </p:cNvSpPr>
          <p:nvPr>
            <p:ph type="ctrTitle"/>
          </p:nvPr>
        </p:nvSpPr>
        <p:spPr>
          <a:xfrm>
            <a:off x="581869" y="1122363"/>
            <a:ext cx="10891101" cy="2747508"/>
          </a:xfrm>
        </p:spPr>
        <p:txBody>
          <a:bodyPr>
            <a:noAutofit/>
          </a:bodyPr>
          <a:lstStyle/>
          <a:p>
            <a:r>
              <a:rPr lang="ja-JP" altLang="en-US" sz="4400" b="1" dirty="0"/>
              <a:t>適材適所配置支援のための</a:t>
            </a:r>
            <a:br>
              <a:rPr lang="en-US" altLang="ja-JP" sz="4400" b="1" dirty="0"/>
            </a:br>
            <a:r>
              <a:rPr lang="ja-JP" altLang="en-US" sz="4400" b="1" dirty="0"/>
              <a:t>個人の属性タグの収集対話システムの試作</a:t>
            </a:r>
          </a:p>
        </p:txBody>
      </p:sp>
      <mc:AlternateContent xmlns:mc="http://schemas.openxmlformats.org/markup-compatibility/2006" xmlns:a14="http://schemas.microsoft.com/office/drawing/2010/main">
        <mc:Choice Requires="a14">
          <p:sp>
            <p:nvSpPr>
              <p:cNvPr id="3" name="字幕 2">
                <a:extLst>
                  <a:ext uri="{FF2B5EF4-FFF2-40B4-BE49-F238E27FC236}">
                    <a16:creationId xmlns:a16="http://schemas.microsoft.com/office/drawing/2014/main" id="{82972F71-730C-4628-9201-CA4CDA64B81B}"/>
                  </a:ext>
                </a:extLst>
              </p:cNvPr>
              <p:cNvSpPr>
                <a:spLocks noGrp="1"/>
              </p:cNvSpPr>
              <p:nvPr>
                <p:ph type="subTitle" idx="1"/>
              </p:nvPr>
            </p:nvSpPr>
            <p:spPr>
              <a:xfrm>
                <a:off x="2209798" y="4502829"/>
                <a:ext cx="8373895" cy="1936882"/>
              </a:xfrm>
            </p:spPr>
            <p:txBody>
              <a:bodyPr>
                <a:normAutofit/>
              </a:bodyPr>
              <a:lstStyle/>
              <a:p>
                <a:pPr algn="l"/>
                <a14:m>
                  <m:oMath xmlns:m="http://schemas.openxmlformats.org/officeDocument/2006/math">
                    <m:sSup>
                      <m:sSupPr>
                        <m:ctrlPr>
                          <a:rPr lang="en-US" altLang="ja-JP" sz="2800" i="1" smtClean="0">
                            <a:latin typeface="Cambria Math" panose="02040503050406030204" pitchFamily="18" charset="0"/>
                          </a:rPr>
                        </m:ctrlPr>
                      </m:sSupPr>
                      <m:e>
                        <m:r>
                          <m:rPr>
                            <m:nor/>
                          </m:rPr>
                          <a:rPr lang="ja-JP" altLang="en-US" sz="2800" dirty="0"/>
                          <m:t>橋本慧海</m:t>
                        </m:r>
                      </m:e>
                      <m:sup>
                        <m:r>
                          <a:rPr lang="en-US" altLang="ja-JP" sz="2800" b="0" i="1" smtClean="0">
                            <a:latin typeface="Cambria Math" panose="02040503050406030204" pitchFamily="18" charset="0"/>
                          </a:rPr>
                          <m:t>1</m:t>
                        </m:r>
                      </m:sup>
                    </m:sSup>
                    <m:sSup>
                      <m:sSupPr>
                        <m:ctrlPr>
                          <a:rPr lang="en-US" altLang="ja-JP" sz="2800" i="1">
                            <a:latin typeface="Cambria Math" panose="02040503050406030204" pitchFamily="18" charset="0"/>
                          </a:rPr>
                        </m:ctrlPr>
                      </m:sSupPr>
                      <m:e>
                        <m:r>
                          <a:rPr lang="ja-JP" altLang="en-US" sz="2800" i="1" smtClean="0">
                            <a:latin typeface="Cambria Math" panose="02040503050406030204" pitchFamily="18" charset="0"/>
                          </a:rPr>
                          <m:t>　</m:t>
                        </m:r>
                        <m:r>
                          <m:rPr>
                            <m:nor/>
                          </m:rPr>
                          <a:rPr lang="ja-JP" altLang="en-US" sz="2800" dirty="0"/>
                          <m:t>白松俊</m:t>
                        </m:r>
                      </m:e>
                      <m:sup>
                        <m:r>
                          <a:rPr lang="en-US" altLang="ja-JP" sz="2800" b="0" i="1" smtClean="0">
                            <a:latin typeface="Cambria Math" panose="02040503050406030204" pitchFamily="18" charset="0"/>
                          </a:rPr>
                          <m:t>1</m:t>
                        </m:r>
                      </m:sup>
                    </m:sSup>
                  </m:oMath>
                </a14:m>
                <a:r>
                  <a:rPr lang="en-US" altLang="ja-JP" sz="2800" dirty="0"/>
                  <a:t> </a:t>
                </a:r>
                <a14:m>
                  <m:oMath xmlns:m="http://schemas.openxmlformats.org/officeDocument/2006/math">
                    <m:sSup>
                      <m:sSupPr>
                        <m:ctrlPr>
                          <a:rPr lang="en-US" altLang="ja-JP" sz="2800" i="1">
                            <a:latin typeface="Cambria Math" panose="02040503050406030204" pitchFamily="18" charset="0"/>
                          </a:rPr>
                        </m:ctrlPr>
                      </m:sSupPr>
                      <m:e>
                        <m:r>
                          <a:rPr lang="ja-JP" altLang="en-US" sz="2800" i="1" smtClean="0">
                            <a:latin typeface="Cambria Math" panose="02040503050406030204" pitchFamily="18" charset="0"/>
                          </a:rPr>
                          <m:t>　</m:t>
                        </m:r>
                        <m:r>
                          <m:rPr>
                            <m:nor/>
                          </m:rPr>
                          <a:rPr lang="ja-JP" altLang="en-US" sz="2800" dirty="0"/>
                          <m:t>松本宇宙</m:t>
                        </m:r>
                      </m:e>
                      <m:sup>
                        <m:r>
                          <a:rPr lang="en-US" altLang="ja-JP" sz="2800" b="0" i="1" smtClean="0">
                            <a:latin typeface="Cambria Math" panose="02040503050406030204" pitchFamily="18" charset="0"/>
                          </a:rPr>
                          <m:t>1</m:t>
                        </m:r>
                      </m:sup>
                    </m:sSup>
                    <m:r>
                      <a:rPr lang="en-US" altLang="ja-JP" sz="2800" i="1">
                        <a:latin typeface="Cambria Math" panose="02040503050406030204" pitchFamily="18" charset="0"/>
                      </a:rPr>
                      <m:t> </m:t>
                    </m:r>
                    <m:r>
                      <a:rPr lang="ja-JP" altLang="en-US" sz="2800" i="1" smtClean="0">
                        <a:latin typeface="Cambria Math" panose="02040503050406030204" pitchFamily="18" charset="0"/>
                      </a:rPr>
                      <m:t>　</m:t>
                    </m:r>
                    <m:sSup>
                      <m:sSupPr>
                        <m:ctrlPr>
                          <a:rPr lang="en-US" altLang="ja-JP" sz="2800" i="1">
                            <a:latin typeface="Cambria Math" panose="02040503050406030204" pitchFamily="18" charset="0"/>
                          </a:rPr>
                        </m:ctrlPr>
                      </m:sSupPr>
                      <m:e>
                        <m:r>
                          <m:rPr>
                            <m:nor/>
                          </m:rPr>
                          <a:rPr lang="ja-JP" altLang="en-US" sz="2800" dirty="0"/>
                          <m:t>青島英和</m:t>
                        </m:r>
                      </m:e>
                      <m:sup>
                        <m:r>
                          <a:rPr lang="en-US" altLang="ja-JP" sz="2800" b="0" i="1" smtClean="0">
                            <a:latin typeface="Cambria Math" panose="02040503050406030204" pitchFamily="18" charset="0"/>
                          </a:rPr>
                          <m:t>1,2</m:t>
                        </m:r>
                      </m:sup>
                    </m:sSup>
                    <m:r>
                      <a:rPr lang="en-US" altLang="ja-JP" sz="2800" i="1">
                        <a:latin typeface="Cambria Math" panose="02040503050406030204" pitchFamily="18" charset="0"/>
                      </a:rPr>
                      <m:t> </m:t>
                    </m:r>
                  </m:oMath>
                </a14:m>
                <a:r>
                  <a:rPr lang="ja-JP" altLang="en-US" dirty="0"/>
                  <a:t>　</a:t>
                </a:r>
                <a:endParaRPr lang="en-US" altLang="ja-JP" dirty="0"/>
              </a:p>
              <a:p>
                <a:pPr algn="l"/>
                <a:r>
                  <a:rPr lang="en-US" altLang="ja-JP" sz="2000" dirty="0"/>
                  <a:t>1</a:t>
                </a:r>
                <a:r>
                  <a:rPr lang="ja-JP" altLang="en-US" sz="2000" dirty="0"/>
                  <a:t>，名古屋工業大学</a:t>
                </a:r>
                <a:endParaRPr lang="en-US" altLang="ja-JP" sz="2000" dirty="0"/>
              </a:p>
              <a:p>
                <a:pPr algn="l"/>
                <a:r>
                  <a:rPr lang="en-US" altLang="ja-JP" sz="2000" dirty="0"/>
                  <a:t>2</a:t>
                </a:r>
                <a:r>
                  <a:rPr lang="ja-JP" altLang="en-US" sz="2000" dirty="0"/>
                  <a:t>，リブログ合同会社</a:t>
                </a:r>
                <a:endParaRPr lang="en-US" altLang="ja-JP" sz="2000" dirty="0"/>
              </a:p>
            </p:txBody>
          </p:sp>
        </mc:Choice>
        <mc:Fallback xmlns="">
          <p:sp>
            <p:nvSpPr>
              <p:cNvPr id="3" name="字幕 2">
                <a:extLst>
                  <a:ext uri="{FF2B5EF4-FFF2-40B4-BE49-F238E27FC236}">
                    <a16:creationId xmlns:a16="http://schemas.microsoft.com/office/drawing/2014/main" id="{82972F71-730C-4628-9201-CA4CDA64B81B}"/>
                  </a:ext>
                </a:extLst>
              </p:cNvPr>
              <p:cNvSpPr>
                <a:spLocks noGrp="1" noRot="1" noChangeAspect="1" noMove="1" noResize="1" noEditPoints="1" noAdjustHandles="1" noChangeArrowheads="1" noChangeShapeType="1" noTextEdit="1"/>
              </p:cNvSpPr>
              <p:nvPr>
                <p:ph type="subTitle" idx="1"/>
              </p:nvPr>
            </p:nvSpPr>
            <p:spPr>
              <a:xfrm>
                <a:off x="2209798" y="4502829"/>
                <a:ext cx="8373895" cy="1936882"/>
              </a:xfrm>
              <a:blipFill>
                <a:blip r:embed="rId3"/>
                <a:stretch>
                  <a:fillRect l="-7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5830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kumimoji="1" lang="ja-JP" altLang="en-US" dirty="0"/>
              <a:t>対話システムの</a:t>
            </a:r>
            <a:r>
              <a:rPr lang="ja-JP" altLang="en-US" dirty="0"/>
              <a:t>概要</a:t>
            </a:r>
            <a:endParaRPr kumimoji="1" lang="ja-JP" altLang="en-US" dirty="0"/>
          </a:p>
        </p:txBody>
      </p:sp>
      <p:sp>
        <p:nvSpPr>
          <p:cNvPr id="15" name="コンテンツ プレースホルダー 2">
            <a:extLst>
              <a:ext uri="{FF2B5EF4-FFF2-40B4-BE49-F238E27FC236}">
                <a16:creationId xmlns:a16="http://schemas.microsoft.com/office/drawing/2014/main" id="{00D728CB-96BC-424B-A8C4-45D15952B82B}"/>
              </a:ext>
            </a:extLst>
          </p:cNvPr>
          <p:cNvSpPr>
            <a:spLocks noGrp="1"/>
          </p:cNvSpPr>
          <p:nvPr>
            <p:ph idx="1"/>
          </p:nvPr>
        </p:nvSpPr>
        <p:spPr>
          <a:xfrm>
            <a:off x="838200" y="1095317"/>
            <a:ext cx="11353800" cy="5762683"/>
          </a:xfrm>
        </p:spPr>
        <p:txBody>
          <a:bodyPr>
            <a:normAutofit/>
          </a:bodyPr>
          <a:lstStyle/>
          <a:p>
            <a:r>
              <a:rPr lang="en-US" altLang="ja-JP" dirty="0" err="1"/>
              <a:t>OpenAI</a:t>
            </a:r>
            <a:r>
              <a:rPr lang="ja-JP" altLang="en-US" dirty="0"/>
              <a:t>の大規模言語モデルである</a:t>
            </a:r>
            <a:r>
              <a:rPr lang="en-US" altLang="ja-JP" dirty="0"/>
              <a:t>GPT-3</a:t>
            </a:r>
            <a:r>
              <a:rPr lang="ja-JP" altLang="en-US" dirty="0"/>
              <a:t>を用いる</a:t>
            </a:r>
            <a:endParaRPr lang="en-US" altLang="ja-JP" dirty="0"/>
          </a:p>
          <a:p>
            <a:pPr lvl="1"/>
            <a:endParaRPr lang="en-US" altLang="ja-JP" dirty="0"/>
          </a:p>
          <a:p>
            <a:r>
              <a:rPr lang="ja-JP" altLang="en-US" dirty="0"/>
              <a:t>クラウドソーシングサイトで集めたトレーニングデータを</a:t>
            </a:r>
            <a:br>
              <a:rPr lang="en-US" altLang="ja-JP" dirty="0"/>
            </a:br>
            <a:r>
              <a:rPr lang="ja-JP" altLang="en-US" dirty="0"/>
              <a:t>一部修正しファインチューニングを行いモデルを作成する</a:t>
            </a:r>
            <a:endParaRPr lang="en-US" altLang="ja-JP" dirty="0"/>
          </a:p>
          <a:p>
            <a:pPr lvl="1"/>
            <a:endParaRPr lang="en-US" altLang="ja-JP" dirty="0"/>
          </a:p>
          <a:p>
            <a:r>
              <a:rPr lang="en-US" altLang="ja-JP" dirty="0"/>
              <a:t>3</a:t>
            </a:r>
            <a:r>
              <a:rPr lang="ja-JP" altLang="en-US" dirty="0"/>
              <a:t>つのモデルを作成した</a:t>
            </a:r>
            <a:endParaRPr lang="en-US" altLang="ja-JP" dirty="0"/>
          </a:p>
          <a:p>
            <a:pPr lvl="1"/>
            <a:r>
              <a:rPr lang="ja-JP" altLang="en-US" dirty="0"/>
              <a:t>タグ抽出：ユーザとの会話からタグを得る</a:t>
            </a:r>
            <a:endParaRPr lang="en-US" altLang="ja-JP" dirty="0"/>
          </a:p>
          <a:p>
            <a:pPr lvl="1"/>
            <a:r>
              <a:rPr lang="ja-JP" altLang="en-US" dirty="0"/>
              <a:t>質問生成：それぞれのユーザに適した質問を行う</a:t>
            </a:r>
            <a:endParaRPr lang="en-US" altLang="ja-JP" dirty="0"/>
          </a:p>
          <a:p>
            <a:pPr marL="514350" indent="-514350">
              <a:buFont typeface="+mj-lt"/>
              <a:buAutoNum type="arabicPeriod"/>
            </a:pPr>
            <a:r>
              <a:rPr lang="ja-JP" altLang="en-US" dirty="0"/>
              <a:t>タグ抽出兼質問生成モデル</a:t>
            </a:r>
            <a:endParaRPr lang="en-US" altLang="ja-JP" dirty="0"/>
          </a:p>
          <a:p>
            <a:pPr marL="514350" indent="-514350">
              <a:buFont typeface="+mj-lt"/>
              <a:buAutoNum type="arabicPeriod"/>
            </a:pPr>
            <a:r>
              <a:rPr lang="ja-JP" altLang="en-US" dirty="0"/>
              <a:t>質問生成のみモデル</a:t>
            </a:r>
            <a:endParaRPr lang="en-US" altLang="ja-JP" dirty="0"/>
          </a:p>
          <a:p>
            <a:pPr marL="514350" indent="-514350">
              <a:buFont typeface="+mj-lt"/>
              <a:buAutoNum type="arabicPeriod"/>
            </a:pPr>
            <a:r>
              <a:rPr lang="ja-JP" altLang="en-US" dirty="0"/>
              <a:t>タグ抽出のみモデル</a:t>
            </a:r>
            <a:endParaRPr lang="en-US" altLang="ja-JP" dirty="0"/>
          </a:p>
        </p:txBody>
      </p:sp>
      <p:sp>
        <p:nvSpPr>
          <p:cNvPr id="3" name="正方形/長方形 2">
            <a:extLst>
              <a:ext uri="{FF2B5EF4-FFF2-40B4-BE49-F238E27FC236}">
                <a16:creationId xmlns:a16="http://schemas.microsoft.com/office/drawing/2014/main" id="{2F76358E-E998-F30F-1D11-748808403758}"/>
              </a:ext>
            </a:extLst>
          </p:cNvPr>
          <p:cNvSpPr/>
          <p:nvPr/>
        </p:nvSpPr>
        <p:spPr>
          <a:xfrm>
            <a:off x="838200" y="4423719"/>
            <a:ext cx="4969476" cy="4942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9565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lang="ja-JP" altLang="en-US" dirty="0"/>
              <a:t>タグ抽出兼質問生成モデルのトレーニングデータ</a:t>
            </a:r>
            <a:endParaRPr kumimoji="1" lang="ja-JP" altLang="en-US" dirty="0"/>
          </a:p>
        </p:txBody>
      </p:sp>
      <p:sp>
        <p:nvSpPr>
          <p:cNvPr id="4" name="コンテンツ プレースホルダー 2">
            <a:extLst>
              <a:ext uri="{FF2B5EF4-FFF2-40B4-BE49-F238E27FC236}">
                <a16:creationId xmlns:a16="http://schemas.microsoft.com/office/drawing/2014/main" id="{94C63199-BBF9-4914-A3A7-6ACA8DEE30FA}"/>
              </a:ext>
            </a:extLst>
          </p:cNvPr>
          <p:cNvSpPr txBox="1">
            <a:spLocks/>
          </p:cNvSpPr>
          <p:nvPr/>
        </p:nvSpPr>
        <p:spPr>
          <a:xfrm>
            <a:off x="339728" y="1141729"/>
            <a:ext cx="6813875" cy="2165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入力</a:t>
            </a:r>
            <a:r>
              <a:rPr lang="en-US" altLang="ja-JP" dirty="0"/>
              <a:t>Prompt</a:t>
            </a:r>
          </a:p>
          <a:p>
            <a:pPr lvl="1"/>
            <a:r>
              <a:rPr lang="ja-JP" altLang="en-US" sz="2400" dirty="0"/>
              <a:t>先行文脈</a:t>
            </a:r>
            <a:r>
              <a:rPr lang="en-US" altLang="ja-JP" sz="2400" dirty="0"/>
              <a:t>:Bot</a:t>
            </a:r>
            <a:r>
              <a:rPr lang="ja-JP" altLang="en-US" sz="2400" dirty="0"/>
              <a:t>の質問</a:t>
            </a:r>
            <a:endParaRPr lang="en-US" altLang="ja-JP" sz="2400" dirty="0"/>
          </a:p>
          <a:p>
            <a:pPr lvl="1"/>
            <a:r>
              <a:rPr lang="ja-JP" altLang="en-US" sz="2400" dirty="0"/>
              <a:t>直近発話</a:t>
            </a:r>
            <a:r>
              <a:rPr lang="en-US" altLang="ja-JP" sz="2400" dirty="0"/>
              <a:t>:</a:t>
            </a:r>
            <a:r>
              <a:rPr lang="ja-JP" altLang="en-US" sz="2400" dirty="0"/>
              <a:t>ユーザの返答</a:t>
            </a:r>
            <a:endParaRPr lang="en-US" altLang="ja-JP" sz="2400" dirty="0"/>
          </a:p>
          <a:p>
            <a:pPr lvl="1"/>
            <a:r>
              <a:rPr lang="ja-JP" altLang="en-US" sz="2400" dirty="0"/>
              <a:t>ユーザのタグ</a:t>
            </a:r>
            <a:r>
              <a:rPr lang="en-US" altLang="ja-JP" sz="2400" dirty="0"/>
              <a:t>:</a:t>
            </a:r>
            <a:r>
              <a:rPr lang="ja-JP" altLang="en-US" sz="2400" dirty="0"/>
              <a:t>ユーザが現在持っている</a:t>
            </a:r>
            <a:br>
              <a:rPr lang="en-US" altLang="ja-JP" sz="2400" dirty="0"/>
            </a:br>
            <a:r>
              <a:rPr lang="ja-JP" altLang="en-US" sz="2400" dirty="0"/>
              <a:t>タグとそのタイプ</a:t>
            </a:r>
            <a:endParaRPr lang="en-US" altLang="ja-JP" dirty="0"/>
          </a:p>
          <a:p>
            <a:endParaRPr lang="en-US" altLang="ja-JP" dirty="0"/>
          </a:p>
        </p:txBody>
      </p:sp>
      <p:sp>
        <p:nvSpPr>
          <p:cNvPr id="5" name="コンテンツ プレースホルダー 2">
            <a:extLst>
              <a:ext uri="{FF2B5EF4-FFF2-40B4-BE49-F238E27FC236}">
                <a16:creationId xmlns:a16="http://schemas.microsoft.com/office/drawing/2014/main" id="{F4CE8582-7310-4EB5-BA3C-97FE980568CF}"/>
              </a:ext>
            </a:extLst>
          </p:cNvPr>
          <p:cNvSpPr txBox="1">
            <a:spLocks/>
          </p:cNvSpPr>
          <p:nvPr/>
        </p:nvSpPr>
        <p:spPr>
          <a:xfrm>
            <a:off x="6445401" y="1127267"/>
            <a:ext cx="6813875" cy="3292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出力</a:t>
            </a:r>
            <a:r>
              <a:rPr lang="en-US" altLang="ja-JP" dirty="0"/>
              <a:t>Completion</a:t>
            </a:r>
          </a:p>
          <a:p>
            <a:pPr lvl="1"/>
            <a:r>
              <a:rPr lang="ja-JP" altLang="en-US" sz="2400" dirty="0"/>
              <a:t>解釈＝タグ付け</a:t>
            </a:r>
            <a:endParaRPr lang="en-US" altLang="ja-JP" sz="2400" dirty="0"/>
          </a:p>
          <a:p>
            <a:pPr lvl="2"/>
            <a:r>
              <a:rPr lang="ja-JP" altLang="en-US" dirty="0"/>
              <a:t>ユーザの回答からタグを得る</a:t>
            </a:r>
          </a:p>
          <a:p>
            <a:pPr lvl="1"/>
            <a:r>
              <a:rPr lang="ja-JP" altLang="en-US" dirty="0"/>
              <a:t>返答</a:t>
            </a:r>
            <a:r>
              <a:rPr lang="en-US" altLang="ja-JP" dirty="0"/>
              <a:t>”utterance”</a:t>
            </a:r>
            <a:r>
              <a:rPr lang="ja-JP" altLang="en-US" dirty="0"/>
              <a:t>＝質問生成</a:t>
            </a:r>
            <a:endParaRPr lang="en-US" altLang="ja-JP" dirty="0"/>
          </a:p>
          <a:p>
            <a:pPr lvl="3"/>
            <a:r>
              <a:rPr lang="ja-JP" altLang="en-US" dirty="0"/>
              <a:t>次にボットがする質問</a:t>
            </a:r>
            <a:endParaRPr lang="en-US" altLang="ja-JP" dirty="0"/>
          </a:p>
        </p:txBody>
      </p:sp>
      <p:sp>
        <p:nvSpPr>
          <p:cNvPr id="7" name="コンテンツ プレースホルダー 2">
            <a:extLst>
              <a:ext uri="{FF2B5EF4-FFF2-40B4-BE49-F238E27FC236}">
                <a16:creationId xmlns:a16="http://schemas.microsoft.com/office/drawing/2014/main" id="{A8D7309D-DCCC-4684-B856-3DF40D4459BF}"/>
              </a:ext>
            </a:extLst>
          </p:cNvPr>
          <p:cNvSpPr txBox="1">
            <a:spLocks/>
          </p:cNvSpPr>
          <p:nvPr/>
        </p:nvSpPr>
        <p:spPr>
          <a:xfrm>
            <a:off x="339728" y="3322112"/>
            <a:ext cx="6813875" cy="89602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データ数</a:t>
            </a:r>
            <a:r>
              <a:rPr lang="en-US" altLang="ja-JP" dirty="0"/>
              <a:t>=418</a:t>
            </a:r>
          </a:p>
          <a:p>
            <a:pPr lvl="1"/>
            <a:r>
              <a:rPr lang="en-US" altLang="ja-JP" dirty="0"/>
              <a:t>GPT-3</a:t>
            </a:r>
            <a:r>
              <a:rPr lang="ja-JP" altLang="en-US" dirty="0"/>
              <a:t>のファインチューニングには</a:t>
            </a:r>
            <a:br>
              <a:rPr lang="en-US" altLang="ja-JP" dirty="0"/>
            </a:br>
            <a:r>
              <a:rPr lang="ja-JP" altLang="en-US" dirty="0"/>
              <a:t>データ数が約</a:t>
            </a:r>
            <a:r>
              <a:rPr lang="en-US" altLang="ja-JP" dirty="0"/>
              <a:t>400</a:t>
            </a:r>
            <a:r>
              <a:rPr lang="ja-JP" altLang="en-US" dirty="0"/>
              <a:t>あればよい</a:t>
            </a:r>
            <a:endParaRPr lang="en-US" altLang="ja-JP" dirty="0"/>
          </a:p>
        </p:txBody>
      </p:sp>
      <p:graphicFrame>
        <p:nvGraphicFramePr>
          <p:cNvPr id="8" name="表 8">
            <a:extLst>
              <a:ext uri="{FF2B5EF4-FFF2-40B4-BE49-F238E27FC236}">
                <a16:creationId xmlns:a16="http://schemas.microsoft.com/office/drawing/2014/main" id="{CD51D6DE-B856-4D31-9E00-1A1C65B69698}"/>
              </a:ext>
            </a:extLst>
          </p:cNvPr>
          <p:cNvGraphicFramePr>
            <a:graphicFrameLocks noGrp="1"/>
          </p:cNvGraphicFramePr>
          <p:nvPr>
            <p:extLst>
              <p:ext uri="{D42A27DB-BD31-4B8C-83A1-F6EECF244321}">
                <p14:modId xmlns:p14="http://schemas.microsoft.com/office/powerpoint/2010/main" val="3042104554"/>
              </p:ext>
            </p:extLst>
          </p:nvPr>
        </p:nvGraphicFramePr>
        <p:xfrm>
          <a:off x="1595294" y="4372504"/>
          <a:ext cx="9277290" cy="1966949"/>
        </p:xfrm>
        <a:graphic>
          <a:graphicData uri="http://schemas.openxmlformats.org/drawingml/2006/table">
            <a:tbl>
              <a:tblPr firstRow="1" bandRow="1">
                <a:tableStyleId>{5C22544A-7EE6-4342-B048-85BDC9FD1C3A}</a:tableStyleId>
              </a:tblPr>
              <a:tblGrid>
                <a:gridCol w="4331527">
                  <a:extLst>
                    <a:ext uri="{9D8B030D-6E8A-4147-A177-3AD203B41FA5}">
                      <a16:colId xmlns:a16="http://schemas.microsoft.com/office/drawing/2014/main" val="1578049366"/>
                    </a:ext>
                  </a:extLst>
                </a:gridCol>
                <a:gridCol w="4945763">
                  <a:extLst>
                    <a:ext uri="{9D8B030D-6E8A-4147-A177-3AD203B41FA5}">
                      <a16:colId xmlns:a16="http://schemas.microsoft.com/office/drawing/2014/main" val="3314249738"/>
                    </a:ext>
                  </a:extLst>
                </a:gridCol>
              </a:tblGrid>
              <a:tr h="346147">
                <a:tc>
                  <a:txBody>
                    <a:bodyPr/>
                    <a:lstStyle/>
                    <a:p>
                      <a:pPr algn="ctr">
                        <a:lnSpc>
                          <a:spcPct val="100000"/>
                        </a:lnSpc>
                      </a:pPr>
                      <a:r>
                        <a:rPr kumimoji="1" lang="en-US" altLang="ja-JP" sz="1800" dirty="0"/>
                        <a:t>Prompt</a:t>
                      </a:r>
                      <a:endParaRPr kumimoji="1" lang="ja-JP" altLang="en-US" sz="1800" dirty="0"/>
                    </a:p>
                  </a:txBody>
                  <a:tcPr/>
                </a:tc>
                <a:tc>
                  <a:txBody>
                    <a:bodyPr/>
                    <a:lstStyle/>
                    <a:p>
                      <a:pPr algn="ctr">
                        <a:lnSpc>
                          <a:spcPct val="100000"/>
                        </a:lnSpc>
                      </a:pPr>
                      <a:r>
                        <a:rPr kumimoji="1" lang="en-US" altLang="ja-JP" sz="1800" dirty="0"/>
                        <a:t>Completion</a:t>
                      </a:r>
                      <a:endParaRPr kumimoji="1" lang="ja-JP" altLang="en-US" sz="1800" dirty="0"/>
                    </a:p>
                  </a:txBody>
                  <a:tcPr/>
                </a:tc>
                <a:extLst>
                  <a:ext uri="{0D108BD9-81ED-4DB2-BD59-A6C34878D82A}">
                    <a16:rowId xmlns:a16="http://schemas.microsoft.com/office/drawing/2014/main" val="2164805977"/>
                  </a:ext>
                </a:extLst>
              </a:tr>
              <a:tr h="1601189">
                <a:tc>
                  <a:txBody>
                    <a:bodyPr/>
                    <a:lstStyle/>
                    <a:p>
                      <a:pPr rtl="0" fontAlgn="b">
                        <a:lnSpc>
                          <a:spcPct val="100000"/>
                        </a:lnSpc>
                      </a:pPr>
                      <a:r>
                        <a:rPr lang="ja-JP" altLang="en-US" sz="1800" dirty="0">
                          <a:effectLst/>
                        </a:rPr>
                        <a:t>先行文脈：</a:t>
                      </a:r>
                      <a:r>
                        <a:rPr lang="en-US" altLang="ja-JP" sz="1800" dirty="0">
                          <a:effectLst/>
                        </a:rPr>
                        <a:t>Java</a:t>
                      </a:r>
                      <a:r>
                        <a:rPr lang="ja-JP" altLang="en-US" sz="1800" dirty="0">
                          <a:effectLst/>
                        </a:rPr>
                        <a:t>が得意なんだね！</a:t>
                      </a:r>
                      <a:endParaRPr lang="en-US" altLang="ja-JP" sz="1800" dirty="0">
                        <a:effectLst/>
                      </a:endParaRPr>
                    </a:p>
                    <a:p>
                      <a:pPr rtl="0" fontAlgn="b">
                        <a:lnSpc>
                          <a:spcPct val="100000"/>
                        </a:lnSpc>
                      </a:pPr>
                      <a:endParaRPr lang="en-US" altLang="ja-JP" sz="1800" dirty="0">
                        <a:effectLst/>
                      </a:endParaRPr>
                    </a:p>
                    <a:p>
                      <a:pPr rtl="0" fontAlgn="b">
                        <a:lnSpc>
                          <a:spcPct val="100000"/>
                        </a:lnSpc>
                      </a:pPr>
                      <a:r>
                        <a:rPr lang="ja-JP" altLang="en-US" sz="1800" dirty="0">
                          <a:effectLst/>
                        </a:rPr>
                        <a:t>直近発話：あんまりだけどね</a:t>
                      </a:r>
                      <a:endParaRPr lang="en-US" altLang="ja-JP" sz="1800" dirty="0">
                        <a:effectLst/>
                      </a:endParaRPr>
                    </a:p>
                    <a:p>
                      <a:pPr rtl="0" fontAlgn="b">
                        <a:lnSpc>
                          <a:spcPct val="100000"/>
                        </a:lnSpc>
                      </a:pPr>
                      <a:endParaRPr lang="en-US" altLang="ja-JP" sz="1800" dirty="0">
                        <a:effectLst/>
                      </a:endParaRPr>
                    </a:p>
                    <a:p>
                      <a:pPr rtl="0" fontAlgn="b">
                        <a:lnSpc>
                          <a:spcPct val="100000"/>
                        </a:lnSpc>
                      </a:pPr>
                      <a:r>
                        <a:rPr lang="ja-JP" altLang="en-US" sz="1800" dirty="0">
                          <a:effectLst/>
                        </a:rPr>
                        <a:t>ユーザのタグ：</a:t>
                      </a:r>
                      <a:r>
                        <a:rPr lang="en-US" altLang="ja-JP" sz="1800" dirty="0">
                          <a:effectLst/>
                        </a:rPr>
                        <a:t>[{"</a:t>
                      </a:r>
                      <a:r>
                        <a:rPr lang="en-US" altLang="ja-JP" sz="1800" dirty="0" err="1">
                          <a:effectLst/>
                        </a:rPr>
                        <a:t>tag“:”Java”,”type”:"skill</a:t>
                      </a:r>
                      <a:r>
                        <a:rPr lang="en-US" altLang="ja-JP" sz="1800" dirty="0">
                          <a:effectLst/>
                        </a:rPr>
                        <a:t>"}]</a:t>
                      </a:r>
                    </a:p>
                  </a:txBody>
                  <a:tcPr marL="22860" marR="22860" marT="15240" marB="15240" anchor="ctr"/>
                </a:tc>
                <a:tc>
                  <a:txBody>
                    <a:bodyPr/>
                    <a:lstStyle/>
                    <a:p>
                      <a:pPr rtl="0" fontAlgn="b">
                        <a:lnSpc>
                          <a:spcPct val="100000"/>
                        </a:lnSpc>
                      </a:pPr>
                      <a:r>
                        <a:rPr lang="ja-JP" altLang="en-US" sz="1800" dirty="0">
                          <a:effectLst/>
                        </a:rPr>
                        <a:t>解釈</a:t>
                      </a:r>
                      <a:r>
                        <a:rPr lang="en-US" altLang="ja-JP" sz="1800" dirty="0">
                          <a:effectLst/>
                        </a:rPr>
                        <a:t>:[{"</a:t>
                      </a:r>
                      <a:r>
                        <a:rPr lang="en-US" sz="1800" dirty="0" err="1">
                          <a:effectLst/>
                        </a:rPr>
                        <a:t>tag":"Java","type":"skill-low</a:t>
                      </a:r>
                      <a:r>
                        <a:rPr lang="en-US" sz="1800" dirty="0">
                          <a:effectLst/>
                        </a:rPr>
                        <a:t>"}]</a:t>
                      </a:r>
                    </a:p>
                    <a:p>
                      <a:pPr rtl="0" fontAlgn="b">
                        <a:lnSpc>
                          <a:spcPct val="100000"/>
                        </a:lnSpc>
                      </a:pPr>
                      <a:endParaRPr lang="en-US" sz="1800" dirty="0">
                        <a:effectLst/>
                      </a:endParaRPr>
                    </a:p>
                    <a:p>
                      <a:pPr rtl="0" fontAlgn="b">
                        <a:lnSpc>
                          <a:spcPct val="100000"/>
                        </a:lnSpc>
                      </a:pPr>
                      <a:r>
                        <a:rPr lang="ja-JP" altLang="en-US" sz="1800" dirty="0">
                          <a:effectLst/>
                        </a:rPr>
                        <a:t>返答</a:t>
                      </a:r>
                      <a:r>
                        <a:rPr lang="en-US" altLang="ja-JP" sz="1800" dirty="0">
                          <a:effectLst/>
                        </a:rPr>
                        <a:t>:{“</a:t>
                      </a:r>
                      <a:r>
                        <a:rPr lang="en-US" sz="1800" dirty="0">
                          <a:effectLst/>
                        </a:rPr>
                        <a:t>utterance”:</a:t>
                      </a:r>
                      <a:r>
                        <a:rPr lang="ja-JP" altLang="en-US" sz="1800" dirty="0">
                          <a:effectLst/>
                        </a:rPr>
                        <a:t>勉強を始めてどれくらい？</a:t>
                      </a:r>
                      <a:r>
                        <a:rPr lang="en-US" altLang="ja-JP" sz="1800" dirty="0">
                          <a:effectLst/>
                        </a:rPr>
                        <a:t>“}</a:t>
                      </a:r>
                      <a:endParaRPr lang="en-US" sz="1800" dirty="0">
                        <a:effectLst/>
                      </a:endParaRPr>
                    </a:p>
                  </a:txBody>
                  <a:tcPr marL="22860" marR="22860" marT="15240" marB="15240" anchor="ctr"/>
                </a:tc>
                <a:extLst>
                  <a:ext uri="{0D108BD9-81ED-4DB2-BD59-A6C34878D82A}">
                    <a16:rowId xmlns:a16="http://schemas.microsoft.com/office/drawing/2014/main" val="3162759642"/>
                  </a:ext>
                </a:extLst>
              </a:tr>
            </a:tbl>
          </a:graphicData>
        </a:graphic>
      </p:graphicFrame>
      <p:cxnSp>
        <p:nvCxnSpPr>
          <p:cNvPr id="6" name="直線矢印コネクタ 5">
            <a:extLst>
              <a:ext uri="{FF2B5EF4-FFF2-40B4-BE49-F238E27FC236}">
                <a16:creationId xmlns:a16="http://schemas.microsoft.com/office/drawing/2014/main" id="{FFB1DCB7-5A4B-A357-D310-9B639B8A062A}"/>
              </a:ext>
            </a:extLst>
          </p:cNvPr>
          <p:cNvCxnSpPr>
            <a:cxnSpLocks/>
          </p:cNvCxnSpPr>
          <p:nvPr/>
        </p:nvCxnSpPr>
        <p:spPr>
          <a:xfrm flipV="1">
            <a:off x="4354286" y="1950720"/>
            <a:ext cx="2586445" cy="182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E7DB3C0B-7041-5E7F-F1D6-97A09333045D}"/>
              </a:ext>
            </a:extLst>
          </p:cNvPr>
          <p:cNvCxnSpPr>
            <a:cxnSpLocks/>
          </p:cNvCxnSpPr>
          <p:nvPr/>
        </p:nvCxnSpPr>
        <p:spPr>
          <a:xfrm flipH="1" flipV="1">
            <a:off x="3849189" y="1796352"/>
            <a:ext cx="3091542" cy="97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22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normAutofit/>
          </a:bodyPr>
          <a:lstStyle/>
          <a:p>
            <a:r>
              <a:rPr lang="ja-JP" altLang="en-US" dirty="0"/>
              <a:t>タグ抽出兼質問生成モデルのトレーニングデータの例</a:t>
            </a:r>
            <a:endParaRPr kumimoji="1" lang="ja-JP" altLang="en-US" dirty="0"/>
          </a:p>
        </p:txBody>
      </p:sp>
      <p:graphicFrame>
        <p:nvGraphicFramePr>
          <p:cNvPr id="5" name="表 5">
            <a:extLst>
              <a:ext uri="{FF2B5EF4-FFF2-40B4-BE49-F238E27FC236}">
                <a16:creationId xmlns:a16="http://schemas.microsoft.com/office/drawing/2014/main" id="{4FDCDC23-107F-46E3-8EEE-28D81C372D4F}"/>
              </a:ext>
            </a:extLst>
          </p:cNvPr>
          <p:cNvGraphicFramePr>
            <a:graphicFrameLocks noGrp="1"/>
          </p:cNvGraphicFramePr>
          <p:nvPr>
            <p:extLst>
              <p:ext uri="{D42A27DB-BD31-4B8C-83A1-F6EECF244321}">
                <p14:modId xmlns:p14="http://schemas.microsoft.com/office/powerpoint/2010/main" val="2848447306"/>
              </p:ext>
            </p:extLst>
          </p:nvPr>
        </p:nvGraphicFramePr>
        <p:xfrm>
          <a:off x="227584" y="965482"/>
          <a:ext cx="11894510" cy="5155918"/>
        </p:xfrm>
        <a:graphic>
          <a:graphicData uri="http://schemas.openxmlformats.org/drawingml/2006/table">
            <a:tbl>
              <a:tblPr firstRow="1" bandRow="1">
                <a:tableStyleId>{5C22544A-7EE6-4342-B048-85BDC9FD1C3A}</a:tableStyleId>
              </a:tblPr>
              <a:tblGrid>
                <a:gridCol w="5947255">
                  <a:extLst>
                    <a:ext uri="{9D8B030D-6E8A-4147-A177-3AD203B41FA5}">
                      <a16:colId xmlns:a16="http://schemas.microsoft.com/office/drawing/2014/main" val="1343344095"/>
                    </a:ext>
                  </a:extLst>
                </a:gridCol>
                <a:gridCol w="5947255">
                  <a:extLst>
                    <a:ext uri="{9D8B030D-6E8A-4147-A177-3AD203B41FA5}">
                      <a16:colId xmlns:a16="http://schemas.microsoft.com/office/drawing/2014/main" val="3874897631"/>
                    </a:ext>
                  </a:extLst>
                </a:gridCol>
              </a:tblGrid>
              <a:tr h="544707">
                <a:tc>
                  <a:txBody>
                    <a:bodyPr/>
                    <a:lstStyle/>
                    <a:p>
                      <a:pPr algn="ctr"/>
                      <a:r>
                        <a:rPr kumimoji="1" lang="en-US" altLang="ja-JP" sz="3200" dirty="0"/>
                        <a:t>Prompt</a:t>
                      </a:r>
                      <a:endParaRPr kumimoji="1" lang="ja-JP" altLang="en-US" sz="3200" dirty="0"/>
                    </a:p>
                  </a:txBody>
                  <a:tcPr anchor="ctr"/>
                </a:tc>
                <a:tc>
                  <a:txBody>
                    <a:bodyPr/>
                    <a:lstStyle/>
                    <a:p>
                      <a:pPr algn="ctr"/>
                      <a:r>
                        <a:rPr kumimoji="1" lang="en-US" altLang="ja-JP" sz="3600"/>
                        <a:t>Completion</a:t>
                      </a:r>
                      <a:endParaRPr kumimoji="1" lang="ja-JP" altLang="en-US" sz="3600" dirty="0"/>
                    </a:p>
                  </a:txBody>
                  <a:tcPr anchor="ctr"/>
                </a:tc>
                <a:extLst>
                  <a:ext uri="{0D108BD9-81ED-4DB2-BD59-A6C34878D82A}">
                    <a16:rowId xmlns:a16="http://schemas.microsoft.com/office/drawing/2014/main" val="3292212617"/>
                  </a:ext>
                </a:extLst>
              </a:tr>
              <a:tr h="1704904">
                <a:tc>
                  <a:txBody>
                    <a:bodyPr/>
                    <a:lstStyle/>
                    <a:p>
                      <a:pPr algn="l" rtl="0" fontAlgn="b"/>
                      <a:r>
                        <a:rPr kumimoji="1" lang="ja-JP" altLang="en-US" sz="1800" b="0" i="0" kern="1200" dirty="0">
                          <a:solidFill>
                            <a:schemeClr val="dk1"/>
                          </a:solidFill>
                          <a:effectLst/>
                          <a:latin typeface="+mn-lt"/>
                          <a:ea typeface="+mn-ea"/>
                          <a:cs typeface="+mn-cs"/>
                        </a:rPr>
                        <a:t>先行発話</a:t>
                      </a:r>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あなたがしている研究はどんな内容なの？</a:t>
                      </a:r>
                      <a:r>
                        <a:rPr kumimoji="1" lang="en-US" altLang="ja-JP" sz="1800" b="0" i="0" kern="1200" dirty="0">
                          <a:solidFill>
                            <a:schemeClr val="dk1"/>
                          </a:solidFill>
                          <a:effectLst/>
                          <a:latin typeface="+mn-lt"/>
                          <a:ea typeface="+mn-ea"/>
                          <a:cs typeface="+mn-cs"/>
                        </a:rPr>
                        <a:t>,</a:t>
                      </a:r>
                    </a:p>
                    <a:p>
                      <a:pPr algn="l" rtl="0" fontAlgn="b"/>
                      <a:endParaRPr kumimoji="1" lang="en-US" altLang="ja-JP" sz="1800" b="0" i="0" kern="1200" dirty="0">
                        <a:solidFill>
                          <a:schemeClr val="dk1"/>
                        </a:solidFill>
                        <a:effectLst/>
                        <a:latin typeface="+mn-lt"/>
                        <a:ea typeface="+mn-ea"/>
                        <a:cs typeface="+mn-cs"/>
                      </a:endParaRPr>
                    </a:p>
                    <a:p>
                      <a:pPr algn="l" rtl="0" fontAlgn="b"/>
                      <a:r>
                        <a:rPr kumimoji="1" lang="ja-JP" altLang="en-US" sz="1800" b="0" i="0" kern="1200" dirty="0">
                          <a:solidFill>
                            <a:schemeClr val="dk1"/>
                          </a:solidFill>
                          <a:effectLst/>
                          <a:latin typeface="+mn-lt"/>
                          <a:ea typeface="+mn-ea"/>
                          <a:cs typeface="+mn-cs"/>
                        </a:rPr>
                        <a:t>直近発話</a:t>
                      </a:r>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クラウドを用いた動画像処理の仕事だよ。</a:t>
                      </a:r>
                      <a:r>
                        <a:rPr kumimoji="1" lang="en-US" altLang="ja-JP" sz="1800" b="0" i="0" kern="1200" dirty="0">
                          <a:solidFill>
                            <a:schemeClr val="dk1"/>
                          </a:solidFill>
                          <a:effectLst/>
                          <a:latin typeface="+mn-lt"/>
                          <a:ea typeface="+mn-ea"/>
                          <a:cs typeface="+mn-cs"/>
                        </a:rPr>
                        <a:t>,</a:t>
                      </a:r>
                    </a:p>
                    <a:p>
                      <a:pPr algn="l" rtl="0" fontAlgn="b"/>
                      <a:endParaRPr kumimoji="1" lang="en-US" altLang="ja-JP" sz="1800" b="0" i="0" kern="1200" dirty="0">
                        <a:solidFill>
                          <a:schemeClr val="dk1"/>
                        </a:solidFill>
                        <a:effectLst/>
                        <a:latin typeface="+mn-lt"/>
                        <a:ea typeface="+mn-ea"/>
                        <a:cs typeface="+mn-cs"/>
                      </a:endParaRPr>
                    </a:p>
                    <a:p>
                      <a:pPr algn="l" rtl="0" fontAlgn="b"/>
                      <a:r>
                        <a:rPr kumimoji="1" lang="ja-JP" altLang="en-US" sz="1800" b="0" i="0" kern="1200" dirty="0">
                          <a:solidFill>
                            <a:schemeClr val="dk1"/>
                          </a:solidFill>
                          <a:effectLst/>
                          <a:latin typeface="+mn-lt"/>
                          <a:ea typeface="+mn-ea"/>
                          <a:cs typeface="+mn-cs"/>
                        </a:rPr>
                        <a:t>ユーザのタグ</a:t>
                      </a:r>
                      <a:r>
                        <a:rPr kumimoji="1" lang="en-US" altLang="ja-JP" sz="1800" b="0" i="0" kern="1200" dirty="0">
                          <a:solidFill>
                            <a:schemeClr val="dk1"/>
                          </a:solidFill>
                          <a:effectLst/>
                          <a:latin typeface="+mn-lt"/>
                          <a:ea typeface="+mn-ea"/>
                          <a:cs typeface="+mn-cs"/>
                        </a:rPr>
                        <a:t>:{none}</a:t>
                      </a:r>
                      <a:endParaRPr lang="en-US" altLang="ja-JP" sz="1800" dirty="0">
                        <a:effectLst/>
                      </a:endParaRPr>
                    </a:p>
                  </a:txBody>
                  <a:tcPr marL="22860" marR="22860" marT="15240" marB="15240" anchor="ctr"/>
                </a:tc>
                <a:tc>
                  <a:txBody>
                    <a:bodyPr/>
                    <a:lstStyle/>
                    <a:p>
                      <a:pPr rtl="0" fontAlgn="b"/>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解釈</a:t>
                      </a:r>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画像処理</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クラウド</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動画処理</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endParaRPr kumimoji="1" lang="en-US" altLang="ja-JP" sz="1800" b="0" i="0" kern="1200" dirty="0">
                        <a:solidFill>
                          <a:schemeClr val="dk1"/>
                        </a:solidFill>
                        <a:effectLst/>
                        <a:latin typeface="+mn-lt"/>
                        <a:ea typeface="+mn-ea"/>
                        <a:cs typeface="+mn-cs"/>
                      </a:endParaRPr>
                    </a:p>
                    <a:p>
                      <a:pPr rtl="0" fontAlgn="b"/>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返答</a:t>
                      </a:r>
                      <a:r>
                        <a:rPr kumimoji="1" lang="en-US" altLang="ja-JP" sz="1800" b="0" i="0" kern="1200" dirty="0">
                          <a:solidFill>
                            <a:schemeClr val="dk1"/>
                          </a:solidFill>
                          <a:effectLst/>
                          <a:latin typeface="+mn-lt"/>
                          <a:ea typeface="+mn-ea"/>
                          <a:cs typeface="+mn-cs"/>
                        </a:rPr>
                        <a:t>":[{"utterance":"</a:t>
                      </a:r>
                      <a:r>
                        <a:rPr kumimoji="1" lang="ja-JP" altLang="en-US" sz="1800" b="0" i="0" kern="1200" dirty="0">
                          <a:solidFill>
                            <a:schemeClr val="dk1"/>
                          </a:solidFill>
                          <a:effectLst/>
                          <a:latin typeface="+mn-lt"/>
                          <a:ea typeface="+mn-ea"/>
                          <a:cs typeface="+mn-cs"/>
                        </a:rPr>
                        <a:t>どうやってその研究を行うの？</a:t>
                      </a:r>
                      <a:r>
                        <a:rPr kumimoji="1" lang="en-US" altLang="ja-JP" sz="1800" b="0" i="0" kern="1200" dirty="0">
                          <a:solidFill>
                            <a:schemeClr val="dk1"/>
                          </a:solidFill>
                          <a:effectLst/>
                          <a:latin typeface="+mn-lt"/>
                          <a:ea typeface="+mn-ea"/>
                          <a:cs typeface="+mn-cs"/>
                        </a:rPr>
                        <a:t>"}]}</a:t>
                      </a:r>
                      <a:endParaRPr lang="en-US" altLang="ja-JP" sz="1800" dirty="0">
                        <a:effectLst/>
                      </a:endParaRPr>
                    </a:p>
                  </a:txBody>
                  <a:tcPr marL="22860" marR="22860" marT="15240" marB="15240" anchor="ctr"/>
                </a:tc>
                <a:extLst>
                  <a:ext uri="{0D108BD9-81ED-4DB2-BD59-A6C34878D82A}">
                    <a16:rowId xmlns:a16="http://schemas.microsoft.com/office/drawing/2014/main" val="3732923039"/>
                  </a:ext>
                </a:extLst>
              </a:tr>
              <a:tr h="497278">
                <a:tc gridSpan="2">
                  <a:txBody>
                    <a:bodyPr/>
                    <a:lstStyle/>
                    <a:p>
                      <a:pPr algn="ctr" rtl="0" fontAlgn="b"/>
                      <a:r>
                        <a:rPr lang="ja-JP" altLang="en-US" dirty="0"/>
                        <a:t>～中略～</a:t>
                      </a:r>
                      <a:endParaRPr lang="en-US" altLang="ja-JP" dirty="0"/>
                    </a:p>
                  </a:txBody>
                  <a:tcPr marL="22860" marR="22860" marT="15240" marB="15240" anchor="ctr"/>
                </a:tc>
                <a:tc hMerge="1">
                  <a:txBody>
                    <a:bodyPr/>
                    <a:lstStyle/>
                    <a:p>
                      <a:pPr rtl="0" fontAlgn="b"/>
                      <a:endParaRPr lang="en-US" altLang="ja-JP" sz="1800" dirty="0">
                        <a:effectLst/>
                      </a:endParaRPr>
                    </a:p>
                  </a:txBody>
                  <a:tcPr marL="22860" marR="22860" marT="15240" marB="15240" anchor="ctr"/>
                </a:tc>
                <a:extLst>
                  <a:ext uri="{0D108BD9-81ED-4DB2-BD59-A6C34878D82A}">
                    <a16:rowId xmlns:a16="http://schemas.microsoft.com/office/drawing/2014/main" val="3026994146"/>
                  </a:ext>
                </a:extLst>
              </a:tr>
              <a:tr h="2313656">
                <a:tc>
                  <a:txBody>
                    <a:bodyPr/>
                    <a:lstStyle/>
                    <a:p>
                      <a:pPr rtl="0" fontAlgn="b"/>
                      <a:r>
                        <a:rPr kumimoji="1" lang="ja-JP" altLang="en-US" sz="1800" b="0" i="0" kern="1200" dirty="0">
                          <a:solidFill>
                            <a:schemeClr val="dk1"/>
                          </a:solidFill>
                          <a:effectLst/>
                          <a:latin typeface="+mn-lt"/>
                          <a:ea typeface="+mn-ea"/>
                          <a:cs typeface="+mn-cs"/>
                        </a:rPr>
                        <a:t>先行発話</a:t>
                      </a:r>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もうその研究をして長いの？</a:t>
                      </a:r>
                      <a:r>
                        <a:rPr kumimoji="1" lang="en-US" altLang="ja-JP" sz="1800" b="0" i="0" kern="1200" dirty="0">
                          <a:solidFill>
                            <a:schemeClr val="dk1"/>
                          </a:solidFill>
                          <a:effectLst/>
                          <a:latin typeface="+mn-lt"/>
                          <a:ea typeface="+mn-ea"/>
                          <a:cs typeface="+mn-cs"/>
                        </a:rPr>
                        <a:t>,</a:t>
                      </a:r>
                    </a:p>
                    <a:p>
                      <a:pPr rtl="0" fontAlgn="b"/>
                      <a:endParaRPr kumimoji="1" lang="en-US" altLang="ja-JP" sz="1800" b="0" i="0" kern="1200" dirty="0">
                        <a:solidFill>
                          <a:schemeClr val="dk1"/>
                        </a:solidFill>
                        <a:effectLst/>
                        <a:latin typeface="+mn-lt"/>
                        <a:ea typeface="+mn-ea"/>
                        <a:cs typeface="+mn-cs"/>
                      </a:endParaRPr>
                    </a:p>
                    <a:p>
                      <a:pPr rtl="0" fontAlgn="b"/>
                      <a:r>
                        <a:rPr kumimoji="1" lang="ja-JP" altLang="en-US" sz="1800" b="0" i="0" kern="1200" dirty="0">
                          <a:solidFill>
                            <a:schemeClr val="dk1"/>
                          </a:solidFill>
                          <a:effectLst/>
                          <a:latin typeface="+mn-lt"/>
                          <a:ea typeface="+mn-ea"/>
                          <a:cs typeface="+mn-cs"/>
                        </a:rPr>
                        <a:t>直近発話</a:t>
                      </a:r>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始めてから</a:t>
                      </a:r>
                      <a:r>
                        <a:rPr kumimoji="1" lang="en-US" altLang="ja-JP" sz="1800" b="0" i="0" kern="1200" dirty="0">
                          <a:solidFill>
                            <a:schemeClr val="dk1"/>
                          </a:solidFill>
                          <a:effectLst/>
                          <a:latin typeface="+mn-lt"/>
                          <a:ea typeface="+mn-ea"/>
                          <a:cs typeface="+mn-cs"/>
                        </a:rPr>
                        <a:t>5</a:t>
                      </a:r>
                      <a:r>
                        <a:rPr kumimoji="1" lang="ja-JP" altLang="en-US" sz="1800" b="0" i="0" kern="1200" dirty="0">
                          <a:solidFill>
                            <a:schemeClr val="dk1"/>
                          </a:solidFill>
                          <a:effectLst/>
                          <a:latin typeface="+mn-lt"/>
                          <a:ea typeface="+mn-ea"/>
                          <a:cs typeface="+mn-cs"/>
                        </a:rPr>
                        <a:t>年目だよ。</a:t>
                      </a:r>
                      <a:r>
                        <a:rPr kumimoji="1" lang="en-US" altLang="ja-JP" sz="1800" b="0" i="0" kern="1200" dirty="0">
                          <a:solidFill>
                            <a:schemeClr val="dk1"/>
                          </a:solidFill>
                          <a:effectLst/>
                          <a:latin typeface="+mn-lt"/>
                          <a:ea typeface="+mn-ea"/>
                          <a:cs typeface="+mn-cs"/>
                        </a:rPr>
                        <a:t>,</a:t>
                      </a:r>
                    </a:p>
                    <a:p>
                      <a:pPr rtl="0" fontAlgn="b"/>
                      <a:endParaRPr kumimoji="1" lang="en-US" altLang="ja-JP" sz="1800" b="0" i="0" kern="1200" dirty="0">
                        <a:solidFill>
                          <a:schemeClr val="dk1"/>
                        </a:solidFill>
                        <a:effectLst/>
                        <a:latin typeface="+mn-lt"/>
                        <a:ea typeface="+mn-ea"/>
                        <a:cs typeface="+mn-cs"/>
                      </a:endParaRPr>
                    </a:p>
                    <a:p>
                      <a:pPr rtl="0" fontAlgn="b"/>
                      <a:r>
                        <a:rPr kumimoji="1" lang="ja-JP" altLang="en-US" sz="1800" b="0" i="0" kern="1200" dirty="0">
                          <a:solidFill>
                            <a:schemeClr val="dk1"/>
                          </a:solidFill>
                          <a:effectLst/>
                          <a:latin typeface="+mn-lt"/>
                          <a:ea typeface="+mn-ea"/>
                          <a:cs typeface="+mn-cs"/>
                        </a:rPr>
                        <a:t>ユーザのタグ</a:t>
                      </a:r>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プログラミング</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画像処理</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クラウド</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動画処理</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endParaRPr lang="en-US" altLang="ja-JP" dirty="0"/>
                    </a:p>
                  </a:txBody>
                  <a:tcPr marL="22860" marR="22860" marT="15240" marB="15240" anchor="ctr"/>
                </a:tc>
                <a:tc>
                  <a:txBody>
                    <a:bodyPr/>
                    <a:lstStyle/>
                    <a:p>
                      <a:pPr rtl="0" fontAlgn="b"/>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解釈</a:t>
                      </a:r>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プログラミング</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type":"skill-mid</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画像処理</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type":"skill-mid</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クラウド</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a:t>
                      </a:r>
                      <a:r>
                        <a:rPr kumimoji="1" lang="en-US" altLang="ja-JP" sz="1800" b="0" i="0" kern="1200" dirty="0">
                          <a:solidFill>
                            <a:schemeClr val="dk1"/>
                          </a:solidFill>
                          <a:effectLst/>
                          <a:latin typeface="+mn-lt"/>
                          <a:ea typeface="+mn-ea"/>
                          <a:cs typeface="+mn-cs"/>
                        </a:rPr>
                        <a:t>"},</a:t>
                      </a:r>
                    </a:p>
                    <a:p>
                      <a:pPr rtl="0" fontAlgn="b"/>
                      <a:r>
                        <a:rPr kumimoji="1" lang="en-US" altLang="ja-JP" sz="1800" b="0" i="0" kern="1200" dirty="0">
                          <a:solidFill>
                            <a:schemeClr val="dk1"/>
                          </a:solidFill>
                          <a:effectLst/>
                          <a:latin typeface="+mn-lt"/>
                          <a:ea typeface="+mn-ea"/>
                          <a:cs typeface="+mn-cs"/>
                        </a:rPr>
                        <a:t>{"tag":"</a:t>
                      </a:r>
                      <a:r>
                        <a:rPr kumimoji="1" lang="ja-JP" altLang="en-US" sz="1800" b="0" i="0" kern="1200" dirty="0">
                          <a:solidFill>
                            <a:schemeClr val="dk1"/>
                          </a:solidFill>
                          <a:effectLst/>
                          <a:latin typeface="+mn-lt"/>
                          <a:ea typeface="+mn-ea"/>
                          <a:cs typeface="+mn-cs"/>
                        </a:rPr>
                        <a:t>動画処理</a:t>
                      </a:r>
                      <a:r>
                        <a:rPr kumimoji="1" lang="en-US" altLang="ja-JP" sz="1800" b="0" i="0" kern="1200" dirty="0">
                          <a:solidFill>
                            <a:schemeClr val="dk1"/>
                          </a:solidFill>
                          <a:effectLst/>
                          <a:latin typeface="+mn-lt"/>
                          <a:ea typeface="+mn-ea"/>
                          <a:cs typeface="+mn-cs"/>
                        </a:rPr>
                        <a:t>","</a:t>
                      </a:r>
                      <a:r>
                        <a:rPr kumimoji="1" lang="en-US" altLang="ja-JP" sz="1800" b="0" i="0" kern="1200" dirty="0" err="1">
                          <a:solidFill>
                            <a:schemeClr val="dk1"/>
                          </a:solidFill>
                          <a:effectLst/>
                          <a:latin typeface="+mn-lt"/>
                          <a:ea typeface="+mn-ea"/>
                          <a:cs typeface="+mn-cs"/>
                        </a:rPr>
                        <a:t>type":"skill-mid</a:t>
                      </a:r>
                      <a:r>
                        <a:rPr kumimoji="1" lang="en-US" altLang="ja-JP" sz="1800" b="0" i="0" kern="1200" dirty="0">
                          <a:solidFill>
                            <a:schemeClr val="dk1"/>
                          </a:solidFill>
                          <a:effectLst/>
                          <a:latin typeface="+mn-lt"/>
                          <a:ea typeface="+mn-ea"/>
                          <a:cs typeface="+mn-cs"/>
                        </a:rPr>
                        <a:t>"}],</a:t>
                      </a:r>
                    </a:p>
                    <a:p>
                      <a:pPr rtl="0" fontAlgn="b"/>
                      <a:endParaRPr kumimoji="1" lang="en-US" altLang="ja-JP" sz="1800" b="0" i="0" kern="1200" dirty="0">
                        <a:solidFill>
                          <a:schemeClr val="dk1"/>
                        </a:solidFill>
                        <a:effectLst/>
                        <a:latin typeface="+mn-lt"/>
                        <a:ea typeface="+mn-ea"/>
                        <a:cs typeface="+mn-cs"/>
                      </a:endParaRPr>
                    </a:p>
                    <a:p>
                      <a:pPr rtl="0" fontAlgn="b"/>
                      <a:r>
                        <a:rPr kumimoji="1" lang="en-US" altLang="ja-JP" sz="1800" b="0" i="0" kern="1200" dirty="0">
                          <a:solidFill>
                            <a:schemeClr val="dk1"/>
                          </a:solidFill>
                          <a:effectLst/>
                          <a:latin typeface="+mn-lt"/>
                          <a:ea typeface="+mn-ea"/>
                          <a:cs typeface="+mn-cs"/>
                        </a:rPr>
                        <a:t>"</a:t>
                      </a:r>
                      <a:r>
                        <a:rPr kumimoji="1" lang="ja-JP" altLang="en-US" sz="1800" b="0" i="0" kern="1200" dirty="0">
                          <a:solidFill>
                            <a:schemeClr val="dk1"/>
                          </a:solidFill>
                          <a:effectLst/>
                          <a:latin typeface="+mn-lt"/>
                          <a:ea typeface="+mn-ea"/>
                          <a:cs typeface="+mn-cs"/>
                        </a:rPr>
                        <a:t>返答</a:t>
                      </a:r>
                      <a:r>
                        <a:rPr kumimoji="1" lang="en-US" altLang="ja-JP" sz="1800" b="0" i="0" kern="1200" dirty="0">
                          <a:solidFill>
                            <a:schemeClr val="dk1"/>
                          </a:solidFill>
                          <a:effectLst/>
                          <a:latin typeface="+mn-lt"/>
                          <a:ea typeface="+mn-ea"/>
                          <a:cs typeface="+mn-cs"/>
                        </a:rPr>
                        <a:t>":[{"utterance":"</a:t>
                      </a:r>
                      <a:r>
                        <a:rPr kumimoji="1" lang="ja-JP" altLang="en-US" sz="1800" b="0" i="0" kern="1200" dirty="0">
                          <a:solidFill>
                            <a:schemeClr val="dk1"/>
                          </a:solidFill>
                          <a:effectLst/>
                          <a:latin typeface="+mn-lt"/>
                          <a:ea typeface="+mn-ea"/>
                          <a:cs typeface="+mn-cs"/>
                        </a:rPr>
                        <a:t>どうやって動画像処理をするの？</a:t>
                      </a:r>
                      <a:r>
                        <a:rPr kumimoji="1" lang="en-US" altLang="ja-JP" sz="1800" b="0" i="0" kern="1200" dirty="0">
                          <a:solidFill>
                            <a:schemeClr val="dk1"/>
                          </a:solidFill>
                          <a:effectLst/>
                          <a:latin typeface="+mn-lt"/>
                          <a:ea typeface="+mn-ea"/>
                          <a:cs typeface="+mn-cs"/>
                        </a:rPr>
                        <a:t>"}]}</a:t>
                      </a:r>
                      <a:endParaRPr lang="en-US" altLang="ja-JP" sz="1800" dirty="0">
                        <a:effectLst/>
                      </a:endParaRPr>
                    </a:p>
                  </a:txBody>
                  <a:tcPr marL="22860" marR="22860" marT="15240" marB="15240" anchor="ctr"/>
                </a:tc>
                <a:extLst>
                  <a:ext uri="{0D108BD9-81ED-4DB2-BD59-A6C34878D82A}">
                    <a16:rowId xmlns:a16="http://schemas.microsoft.com/office/drawing/2014/main" val="964017908"/>
                  </a:ext>
                </a:extLst>
              </a:tr>
            </a:tbl>
          </a:graphicData>
        </a:graphic>
      </p:graphicFrame>
      <p:sp>
        <p:nvSpPr>
          <p:cNvPr id="3" name="正方形/長方形 2">
            <a:extLst>
              <a:ext uri="{FF2B5EF4-FFF2-40B4-BE49-F238E27FC236}">
                <a16:creationId xmlns:a16="http://schemas.microsoft.com/office/drawing/2014/main" id="{26081DE8-81F8-1F92-28F1-E7BC069C3BEA}"/>
              </a:ext>
            </a:extLst>
          </p:cNvPr>
          <p:cNvSpPr/>
          <p:nvPr/>
        </p:nvSpPr>
        <p:spPr>
          <a:xfrm>
            <a:off x="4165600" y="4936066"/>
            <a:ext cx="1286933" cy="3217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D0037CE-F5D8-5624-1F96-2C5D09A42E10}"/>
              </a:ext>
            </a:extLst>
          </p:cNvPr>
          <p:cNvSpPr/>
          <p:nvPr/>
        </p:nvSpPr>
        <p:spPr>
          <a:xfrm>
            <a:off x="9456251" y="4131732"/>
            <a:ext cx="1677416" cy="3217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99CA22F-3657-B51A-36E1-FB20916BEFEE}"/>
              </a:ext>
            </a:extLst>
          </p:cNvPr>
          <p:cNvSpPr/>
          <p:nvPr/>
        </p:nvSpPr>
        <p:spPr>
          <a:xfrm>
            <a:off x="1185334" y="2269066"/>
            <a:ext cx="2980266" cy="3217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F7FFCB6-FC56-94C9-275B-438B14A91171}"/>
              </a:ext>
            </a:extLst>
          </p:cNvPr>
          <p:cNvSpPr/>
          <p:nvPr/>
        </p:nvSpPr>
        <p:spPr>
          <a:xfrm>
            <a:off x="7009385" y="1735665"/>
            <a:ext cx="3286082" cy="9228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22A32CBC-F608-FF1F-210E-22244D4E17E0}"/>
              </a:ext>
            </a:extLst>
          </p:cNvPr>
          <p:cNvCxnSpPr/>
          <p:nvPr/>
        </p:nvCxnSpPr>
        <p:spPr>
          <a:xfrm flipV="1">
            <a:off x="4165600" y="2269066"/>
            <a:ext cx="2843785" cy="160867"/>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726FC207-FB15-B6C6-7688-7ADEAB8EFA82}"/>
              </a:ext>
            </a:extLst>
          </p:cNvPr>
          <p:cNvCxnSpPr>
            <a:cxnSpLocks/>
            <a:stCxn id="3" idx="3"/>
            <a:endCxn id="4" idx="1"/>
          </p:cNvCxnSpPr>
          <p:nvPr/>
        </p:nvCxnSpPr>
        <p:spPr>
          <a:xfrm flipV="1">
            <a:off x="5452533" y="4292599"/>
            <a:ext cx="4003718" cy="804334"/>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27B06F50-6C0A-B4F4-642E-F52114CACEF0}"/>
              </a:ext>
            </a:extLst>
          </p:cNvPr>
          <p:cNvSpPr/>
          <p:nvPr/>
        </p:nvSpPr>
        <p:spPr>
          <a:xfrm>
            <a:off x="3076039" y="6163735"/>
            <a:ext cx="6197600" cy="60113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epoch</a:t>
            </a:r>
            <a:r>
              <a:rPr kumimoji="1" lang="ja-JP" altLang="en-US" sz="2400" b="1" dirty="0">
                <a:solidFill>
                  <a:schemeClr val="tx1"/>
                </a:solidFill>
              </a:rPr>
              <a:t>数</a:t>
            </a:r>
            <a:r>
              <a:rPr kumimoji="1" lang="en-US" altLang="ja-JP" sz="2400" b="1" dirty="0">
                <a:solidFill>
                  <a:schemeClr val="tx1"/>
                </a:solidFill>
              </a:rPr>
              <a:t>=4,batchsize=1</a:t>
            </a:r>
          </a:p>
        </p:txBody>
      </p:sp>
    </p:spTree>
    <p:extLst>
      <p:ext uri="{BB962C8B-B14F-4D97-AF65-F5344CB8AC3E}">
        <p14:creationId xmlns:p14="http://schemas.microsoft.com/office/powerpoint/2010/main" val="25775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10;&#10;低い精度で自動的に生成された説明">
            <a:extLst>
              <a:ext uri="{FF2B5EF4-FFF2-40B4-BE49-F238E27FC236}">
                <a16:creationId xmlns:a16="http://schemas.microsoft.com/office/drawing/2014/main" id="{6C6EF14B-E1DA-EE3B-7493-534C50EE1709}"/>
              </a:ext>
            </a:extLst>
          </p:cNvPr>
          <p:cNvPicPr>
            <a:picLocks noChangeAspect="1"/>
          </p:cNvPicPr>
          <p:nvPr/>
        </p:nvPicPr>
        <p:blipFill rotWithShape="1">
          <a:blip r:embed="rId3">
            <a:extLst>
              <a:ext uri="{28A0092B-C50C-407E-A947-70E740481C1C}">
                <a14:useLocalDpi xmlns:a14="http://schemas.microsoft.com/office/drawing/2010/main" val="0"/>
              </a:ext>
            </a:extLst>
          </a:blip>
          <a:srcRect b="42114"/>
          <a:stretch/>
        </p:blipFill>
        <p:spPr>
          <a:xfrm>
            <a:off x="367124" y="1180988"/>
            <a:ext cx="6682549" cy="5315189"/>
          </a:xfrm>
          <a:prstGeom prst="rect">
            <a:avLst/>
          </a:prstGeom>
        </p:spPr>
      </p:pic>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normAutofit/>
          </a:bodyPr>
          <a:lstStyle/>
          <a:p>
            <a:r>
              <a:rPr kumimoji="1" lang="ja-JP" altLang="en-US" dirty="0"/>
              <a:t>対話例とタグ抽出例</a:t>
            </a:r>
          </a:p>
        </p:txBody>
      </p:sp>
      <p:pic>
        <p:nvPicPr>
          <p:cNvPr id="9" name="図 8">
            <a:extLst>
              <a:ext uri="{FF2B5EF4-FFF2-40B4-BE49-F238E27FC236}">
                <a16:creationId xmlns:a16="http://schemas.microsoft.com/office/drawing/2014/main" id="{AE6165C5-D32B-A8BC-C10D-27F870821E9B}"/>
              </a:ext>
            </a:extLst>
          </p:cNvPr>
          <p:cNvPicPr>
            <a:picLocks noChangeAspect="1"/>
          </p:cNvPicPr>
          <p:nvPr/>
        </p:nvPicPr>
        <p:blipFill rotWithShape="1">
          <a:blip r:embed="rId4">
            <a:extLst>
              <a:ext uri="{28A0092B-C50C-407E-A947-70E740481C1C}">
                <a14:useLocalDpi xmlns:a14="http://schemas.microsoft.com/office/drawing/2010/main" val="0"/>
              </a:ext>
            </a:extLst>
          </a:blip>
          <a:srcRect t="26013"/>
          <a:stretch/>
        </p:blipFill>
        <p:spPr>
          <a:xfrm>
            <a:off x="7087181" y="2677885"/>
            <a:ext cx="4576461" cy="1813106"/>
          </a:xfrm>
          <a:prstGeom prst="rect">
            <a:avLst/>
          </a:prstGeom>
        </p:spPr>
      </p:pic>
      <p:sp>
        <p:nvSpPr>
          <p:cNvPr id="10" name="正方形/長方形 9">
            <a:extLst>
              <a:ext uri="{FF2B5EF4-FFF2-40B4-BE49-F238E27FC236}">
                <a16:creationId xmlns:a16="http://schemas.microsoft.com/office/drawing/2014/main" id="{AE093757-40E1-90CA-743B-D1E7D484F565}"/>
              </a:ext>
            </a:extLst>
          </p:cNvPr>
          <p:cNvSpPr/>
          <p:nvPr/>
        </p:nvSpPr>
        <p:spPr>
          <a:xfrm>
            <a:off x="3263292" y="2340367"/>
            <a:ext cx="1218293" cy="31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D404D0-37FB-C639-CB54-3399A964C7D6}"/>
              </a:ext>
            </a:extLst>
          </p:cNvPr>
          <p:cNvSpPr/>
          <p:nvPr/>
        </p:nvSpPr>
        <p:spPr>
          <a:xfrm>
            <a:off x="2086341" y="2332203"/>
            <a:ext cx="424379" cy="31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65FDB5A-E42D-34B3-3086-CED3D6FCC15B}"/>
              </a:ext>
            </a:extLst>
          </p:cNvPr>
          <p:cNvSpPr/>
          <p:nvPr/>
        </p:nvSpPr>
        <p:spPr>
          <a:xfrm>
            <a:off x="2325301" y="3563656"/>
            <a:ext cx="937991" cy="31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365A7-8162-60CD-8C09-FBF3C303DF8A}"/>
              </a:ext>
            </a:extLst>
          </p:cNvPr>
          <p:cNvSpPr/>
          <p:nvPr/>
        </p:nvSpPr>
        <p:spPr>
          <a:xfrm>
            <a:off x="607062" y="5943688"/>
            <a:ext cx="1828617" cy="31840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35F455AE-C05F-DFA9-A940-95FFA0BFA7AE}"/>
              </a:ext>
            </a:extLst>
          </p:cNvPr>
          <p:cNvCxnSpPr>
            <a:cxnSpLocks/>
          </p:cNvCxnSpPr>
          <p:nvPr/>
        </p:nvCxnSpPr>
        <p:spPr>
          <a:xfrm>
            <a:off x="4481585" y="2491407"/>
            <a:ext cx="2605596" cy="445015"/>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72A7A13-A467-1684-24D9-76F1FB49A699}"/>
              </a:ext>
            </a:extLst>
          </p:cNvPr>
          <p:cNvCxnSpPr>
            <a:cxnSpLocks/>
            <a:stCxn id="11" idx="3"/>
          </p:cNvCxnSpPr>
          <p:nvPr/>
        </p:nvCxnSpPr>
        <p:spPr>
          <a:xfrm>
            <a:off x="2510720" y="2491407"/>
            <a:ext cx="4576461" cy="758632"/>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0EB2FF5-78DD-E44C-2579-9DE80A1B676F}"/>
              </a:ext>
            </a:extLst>
          </p:cNvPr>
          <p:cNvCxnSpPr>
            <a:cxnSpLocks/>
          </p:cNvCxnSpPr>
          <p:nvPr/>
        </p:nvCxnSpPr>
        <p:spPr>
          <a:xfrm>
            <a:off x="3263292" y="3722860"/>
            <a:ext cx="3709008" cy="115723"/>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77BC3F0-C138-F249-1D86-88889C74331D}"/>
              </a:ext>
            </a:extLst>
          </p:cNvPr>
          <p:cNvCxnSpPr>
            <a:cxnSpLocks/>
            <a:stCxn id="13" idx="3"/>
          </p:cNvCxnSpPr>
          <p:nvPr/>
        </p:nvCxnSpPr>
        <p:spPr>
          <a:xfrm flipV="1">
            <a:off x="2435679" y="3839987"/>
            <a:ext cx="7075714" cy="2262905"/>
          </a:xfrm>
          <a:prstGeom prst="straightConnector1">
            <a:avLst/>
          </a:prstGeom>
          <a:ln w="381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532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kumimoji="1" lang="ja-JP" altLang="en-US" dirty="0"/>
              <a:t>対話システムの</a:t>
            </a:r>
            <a:r>
              <a:rPr lang="ja-JP" altLang="en-US" dirty="0"/>
              <a:t>概要</a:t>
            </a:r>
            <a:endParaRPr kumimoji="1" lang="ja-JP" altLang="en-US" dirty="0"/>
          </a:p>
        </p:txBody>
      </p:sp>
      <p:sp>
        <p:nvSpPr>
          <p:cNvPr id="15" name="コンテンツ プレースホルダー 2">
            <a:extLst>
              <a:ext uri="{FF2B5EF4-FFF2-40B4-BE49-F238E27FC236}">
                <a16:creationId xmlns:a16="http://schemas.microsoft.com/office/drawing/2014/main" id="{00D728CB-96BC-424B-A8C4-45D15952B82B}"/>
              </a:ext>
            </a:extLst>
          </p:cNvPr>
          <p:cNvSpPr>
            <a:spLocks noGrp="1"/>
          </p:cNvSpPr>
          <p:nvPr>
            <p:ph idx="1"/>
          </p:nvPr>
        </p:nvSpPr>
        <p:spPr>
          <a:xfrm>
            <a:off x="838200" y="1095317"/>
            <a:ext cx="11353800" cy="5762683"/>
          </a:xfrm>
        </p:spPr>
        <p:txBody>
          <a:bodyPr>
            <a:normAutofit/>
          </a:bodyPr>
          <a:lstStyle/>
          <a:p>
            <a:r>
              <a:rPr lang="en-US" altLang="ja-JP" dirty="0" err="1"/>
              <a:t>OpenAI</a:t>
            </a:r>
            <a:r>
              <a:rPr lang="ja-JP" altLang="en-US" dirty="0"/>
              <a:t>の大規模言語モデルである</a:t>
            </a:r>
            <a:r>
              <a:rPr lang="en-US" altLang="ja-JP" dirty="0"/>
              <a:t>GPT-3</a:t>
            </a:r>
            <a:r>
              <a:rPr lang="ja-JP" altLang="en-US" dirty="0"/>
              <a:t>を用いる</a:t>
            </a:r>
            <a:endParaRPr lang="en-US" altLang="ja-JP" dirty="0"/>
          </a:p>
          <a:p>
            <a:pPr lvl="1"/>
            <a:endParaRPr lang="en-US" altLang="ja-JP" dirty="0"/>
          </a:p>
          <a:p>
            <a:r>
              <a:rPr lang="ja-JP" altLang="en-US" dirty="0"/>
              <a:t>クラウドソーシングサイトで集めたトレーニングデータを</a:t>
            </a:r>
            <a:br>
              <a:rPr lang="en-US" altLang="ja-JP" dirty="0"/>
            </a:br>
            <a:r>
              <a:rPr lang="ja-JP" altLang="en-US" dirty="0"/>
              <a:t>一部修正しファインチューニングを行いモデルを作成する</a:t>
            </a:r>
            <a:endParaRPr lang="en-US" altLang="ja-JP" dirty="0"/>
          </a:p>
          <a:p>
            <a:pPr lvl="1"/>
            <a:endParaRPr lang="en-US" altLang="ja-JP" dirty="0"/>
          </a:p>
          <a:p>
            <a:r>
              <a:rPr lang="en-US" altLang="ja-JP" dirty="0"/>
              <a:t>3</a:t>
            </a:r>
            <a:r>
              <a:rPr lang="ja-JP" altLang="en-US" dirty="0"/>
              <a:t>つのモデルを作成した</a:t>
            </a:r>
            <a:endParaRPr lang="en-US" altLang="ja-JP" dirty="0"/>
          </a:p>
          <a:p>
            <a:pPr lvl="1"/>
            <a:r>
              <a:rPr lang="ja-JP" altLang="en-US" dirty="0"/>
              <a:t>タグ抽出：ユーザとの会話からタグを得る</a:t>
            </a:r>
            <a:endParaRPr lang="en-US" altLang="ja-JP" dirty="0"/>
          </a:p>
          <a:p>
            <a:pPr lvl="1"/>
            <a:r>
              <a:rPr lang="ja-JP" altLang="en-US" dirty="0"/>
              <a:t>質問生成：それぞれのユーザに適した質問を行う</a:t>
            </a:r>
            <a:endParaRPr lang="en-US" altLang="ja-JP" dirty="0"/>
          </a:p>
          <a:p>
            <a:pPr marL="514350" indent="-514350">
              <a:buFont typeface="+mj-lt"/>
              <a:buAutoNum type="arabicPeriod"/>
            </a:pPr>
            <a:r>
              <a:rPr lang="ja-JP" altLang="en-US" dirty="0"/>
              <a:t>タグ抽出兼質問生成モデル</a:t>
            </a:r>
            <a:endParaRPr lang="en-US" altLang="ja-JP" dirty="0"/>
          </a:p>
          <a:p>
            <a:pPr marL="514350" indent="-514350">
              <a:buFont typeface="+mj-lt"/>
              <a:buAutoNum type="arabicPeriod"/>
            </a:pPr>
            <a:r>
              <a:rPr lang="ja-JP" altLang="en-US" dirty="0"/>
              <a:t>質問生成のみモデル</a:t>
            </a:r>
            <a:endParaRPr lang="en-US" altLang="ja-JP" dirty="0"/>
          </a:p>
          <a:p>
            <a:pPr marL="514350" indent="-514350">
              <a:buFont typeface="+mj-lt"/>
              <a:buAutoNum type="arabicPeriod"/>
            </a:pPr>
            <a:r>
              <a:rPr lang="ja-JP" altLang="en-US" dirty="0"/>
              <a:t>タグ抽出のみモデル</a:t>
            </a:r>
            <a:endParaRPr lang="en-US" altLang="ja-JP" dirty="0"/>
          </a:p>
        </p:txBody>
      </p:sp>
      <p:sp>
        <p:nvSpPr>
          <p:cNvPr id="3" name="正方形/長方形 2">
            <a:extLst>
              <a:ext uri="{FF2B5EF4-FFF2-40B4-BE49-F238E27FC236}">
                <a16:creationId xmlns:a16="http://schemas.microsoft.com/office/drawing/2014/main" id="{2F76358E-E998-F30F-1D11-748808403758}"/>
              </a:ext>
            </a:extLst>
          </p:cNvPr>
          <p:cNvSpPr/>
          <p:nvPr/>
        </p:nvSpPr>
        <p:spPr>
          <a:xfrm>
            <a:off x="838200" y="4930346"/>
            <a:ext cx="4969476" cy="4942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938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DF741-981C-EE11-F623-FD24E163912A}"/>
              </a:ext>
            </a:extLst>
          </p:cNvPr>
          <p:cNvSpPr>
            <a:spLocks noGrp="1"/>
          </p:cNvSpPr>
          <p:nvPr>
            <p:ph type="title"/>
          </p:nvPr>
        </p:nvSpPr>
        <p:spPr/>
        <p:txBody>
          <a:bodyPr/>
          <a:lstStyle/>
          <a:p>
            <a:r>
              <a:rPr kumimoji="1" lang="ja-JP" altLang="en-US" dirty="0"/>
              <a:t>質問生成のみモデルのトレーニングデータ</a:t>
            </a:r>
          </a:p>
        </p:txBody>
      </p:sp>
      <p:sp>
        <p:nvSpPr>
          <p:cNvPr id="3" name="コンテンツ プレースホルダー 2">
            <a:extLst>
              <a:ext uri="{FF2B5EF4-FFF2-40B4-BE49-F238E27FC236}">
                <a16:creationId xmlns:a16="http://schemas.microsoft.com/office/drawing/2014/main" id="{A67D9295-A1D6-5942-7CDB-A34FB4C72CA5}"/>
              </a:ext>
            </a:extLst>
          </p:cNvPr>
          <p:cNvSpPr>
            <a:spLocks noGrp="1"/>
          </p:cNvSpPr>
          <p:nvPr>
            <p:ph idx="1"/>
          </p:nvPr>
        </p:nvSpPr>
        <p:spPr>
          <a:xfrm>
            <a:off x="227583" y="1253331"/>
            <a:ext cx="11756893" cy="5604670"/>
          </a:xfrm>
        </p:spPr>
        <p:txBody>
          <a:bodyPr>
            <a:normAutofit/>
          </a:bodyPr>
          <a:lstStyle/>
          <a:p>
            <a:r>
              <a:rPr kumimoji="1" lang="ja-JP" altLang="en-US" dirty="0"/>
              <a:t>トレーニングデータ：計</a:t>
            </a:r>
            <a:r>
              <a:rPr kumimoji="1" lang="en-US" altLang="ja-JP" dirty="0"/>
              <a:t>62</a:t>
            </a:r>
            <a:r>
              <a:rPr kumimoji="1" lang="ja-JP" altLang="en-US" dirty="0"/>
              <a:t>個</a:t>
            </a:r>
            <a:endParaRPr kumimoji="1" lang="en-US" altLang="ja-JP" dirty="0"/>
          </a:p>
          <a:p>
            <a:pPr lvl="1"/>
            <a:r>
              <a:rPr kumimoji="1" lang="en-US" altLang="ja-JP" dirty="0" err="1"/>
              <a:t>WoZ</a:t>
            </a:r>
            <a:r>
              <a:rPr kumimoji="1" lang="ja-JP" altLang="en-US" dirty="0"/>
              <a:t>法などで作成した対話例</a:t>
            </a:r>
            <a:r>
              <a:rPr lang="ja-JP" altLang="en-US" dirty="0"/>
              <a:t>：約</a:t>
            </a:r>
            <a:r>
              <a:rPr lang="en-US" altLang="ja-JP" dirty="0"/>
              <a:t>20</a:t>
            </a:r>
            <a:r>
              <a:rPr lang="ja-JP" altLang="en-US" dirty="0"/>
              <a:t>個</a:t>
            </a:r>
            <a:endParaRPr kumimoji="1" lang="en-US" altLang="ja-JP" dirty="0"/>
          </a:p>
          <a:p>
            <a:pPr lvl="1"/>
            <a:r>
              <a:rPr kumimoji="1" lang="en-US" altLang="ja-JP" dirty="0"/>
              <a:t>Lancers</a:t>
            </a:r>
            <a:r>
              <a:rPr lang="ja-JP" altLang="en-US" dirty="0"/>
              <a:t>上でユーザがテンプレート質問への回答</a:t>
            </a:r>
            <a:r>
              <a:rPr kumimoji="1" lang="ja-JP" altLang="en-US" dirty="0"/>
              <a:t>後に考えて貰った質問とユーザのタグ</a:t>
            </a:r>
            <a:br>
              <a:rPr kumimoji="1" lang="en-US" altLang="ja-JP" dirty="0"/>
            </a:br>
            <a:r>
              <a:rPr kumimoji="1" lang="en-US" altLang="ja-JP" dirty="0"/>
              <a:t>			</a:t>
            </a:r>
            <a:r>
              <a:rPr kumimoji="1" lang="ja-JP" altLang="en-US" dirty="0"/>
              <a:t>→自分自身のスキルをより正確に推定するための質問：約</a:t>
            </a:r>
            <a:r>
              <a:rPr kumimoji="1" lang="en-US" altLang="ja-JP" dirty="0"/>
              <a:t>40</a:t>
            </a:r>
            <a:r>
              <a:rPr kumimoji="1" lang="ja-JP" altLang="en-US" dirty="0"/>
              <a:t>個</a:t>
            </a:r>
            <a:endParaRPr kumimoji="1" lang="en-US" altLang="ja-JP" dirty="0"/>
          </a:p>
          <a:p>
            <a:endParaRPr lang="en-US" altLang="ja-JP" dirty="0"/>
          </a:p>
          <a:p>
            <a:endParaRPr kumimoji="1" lang="en-US" altLang="ja-JP" dirty="0"/>
          </a:p>
          <a:p>
            <a:r>
              <a:rPr kumimoji="1" lang="ja-JP" altLang="en-US" dirty="0"/>
              <a:t>トレーニングデータの例</a:t>
            </a:r>
            <a:endParaRPr kumimoji="1" lang="en-US" altLang="ja-JP" dirty="0"/>
          </a:p>
        </p:txBody>
      </p:sp>
      <p:pic>
        <p:nvPicPr>
          <p:cNvPr id="6" name="図 5">
            <a:extLst>
              <a:ext uri="{FF2B5EF4-FFF2-40B4-BE49-F238E27FC236}">
                <a16:creationId xmlns:a16="http://schemas.microsoft.com/office/drawing/2014/main" id="{C81CA678-897C-BEAA-9D9E-90844A56AE6B}"/>
              </a:ext>
            </a:extLst>
          </p:cNvPr>
          <p:cNvPicPr>
            <a:picLocks noChangeAspect="1"/>
          </p:cNvPicPr>
          <p:nvPr/>
        </p:nvPicPr>
        <p:blipFill rotWithShape="1">
          <a:blip r:embed="rId3"/>
          <a:srcRect b="64521"/>
          <a:stretch/>
        </p:blipFill>
        <p:spPr>
          <a:xfrm>
            <a:off x="984213" y="2788841"/>
            <a:ext cx="9645523" cy="944959"/>
          </a:xfrm>
          <a:prstGeom prst="rect">
            <a:avLst/>
          </a:prstGeom>
        </p:spPr>
      </p:pic>
      <p:graphicFrame>
        <p:nvGraphicFramePr>
          <p:cNvPr id="7" name="表 7">
            <a:extLst>
              <a:ext uri="{FF2B5EF4-FFF2-40B4-BE49-F238E27FC236}">
                <a16:creationId xmlns:a16="http://schemas.microsoft.com/office/drawing/2014/main" id="{FCED185D-3F02-CA06-5DAC-46652A704A3C}"/>
              </a:ext>
            </a:extLst>
          </p:cNvPr>
          <p:cNvGraphicFramePr>
            <a:graphicFrameLocks noGrp="1"/>
          </p:cNvGraphicFramePr>
          <p:nvPr>
            <p:extLst>
              <p:ext uri="{D42A27DB-BD31-4B8C-83A1-F6EECF244321}">
                <p14:modId xmlns:p14="http://schemas.microsoft.com/office/powerpoint/2010/main" val="2156057762"/>
              </p:ext>
            </p:extLst>
          </p:nvPr>
        </p:nvGraphicFramePr>
        <p:xfrm>
          <a:off x="1341811" y="4463706"/>
          <a:ext cx="10156283" cy="1805759"/>
        </p:xfrm>
        <a:graphic>
          <a:graphicData uri="http://schemas.openxmlformats.org/drawingml/2006/table">
            <a:tbl>
              <a:tblPr firstRow="1" bandRow="1">
                <a:tableStyleId>{5C22544A-7EE6-4342-B048-85BDC9FD1C3A}</a:tableStyleId>
              </a:tblPr>
              <a:tblGrid>
                <a:gridCol w="4558213">
                  <a:extLst>
                    <a:ext uri="{9D8B030D-6E8A-4147-A177-3AD203B41FA5}">
                      <a16:colId xmlns:a16="http://schemas.microsoft.com/office/drawing/2014/main" val="1807901772"/>
                    </a:ext>
                  </a:extLst>
                </a:gridCol>
                <a:gridCol w="5598070">
                  <a:extLst>
                    <a:ext uri="{9D8B030D-6E8A-4147-A177-3AD203B41FA5}">
                      <a16:colId xmlns:a16="http://schemas.microsoft.com/office/drawing/2014/main" val="3342529711"/>
                    </a:ext>
                  </a:extLst>
                </a:gridCol>
              </a:tblGrid>
              <a:tr h="43723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en-US" altLang="ja-JP" dirty="0"/>
                        <a:t>Prompt</a:t>
                      </a:r>
                      <a:r>
                        <a:rPr kumimoji="1" lang="ja-JP" altLang="en-US" dirty="0"/>
                        <a:t>：</a:t>
                      </a:r>
                      <a:r>
                        <a:rPr kumimoji="1" lang="ja-JP" altLang="en-US" sz="1800" b="1" dirty="0"/>
                        <a:t>ユーザが持っているタグ</a:t>
                      </a:r>
                    </a:p>
                  </a:txBody>
                  <a:tcPr anchor="ctr"/>
                </a:tc>
                <a:tc>
                  <a:txBody>
                    <a:bodyPr/>
                    <a:lstStyle/>
                    <a:p>
                      <a:pPr algn="ctr"/>
                      <a:r>
                        <a:rPr kumimoji="1" lang="en-US" altLang="ja-JP" dirty="0"/>
                        <a:t>Completion</a:t>
                      </a:r>
                      <a:r>
                        <a:rPr kumimoji="1" lang="ja-JP" altLang="en-US" dirty="0"/>
                        <a:t>：そのユーザにしたい質問</a:t>
                      </a:r>
                    </a:p>
                  </a:txBody>
                  <a:tcPr anchor="ctr"/>
                </a:tc>
                <a:extLst>
                  <a:ext uri="{0D108BD9-81ED-4DB2-BD59-A6C34878D82A}">
                    <a16:rowId xmlns:a16="http://schemas.microsoft.com/office/drawing/2014/main" val="2659738180"/>
                  </a:ext>
                </a:extLst>
              </a:tr>
              <a:tr h="1368520">
                <a:tc>
                  <a:txBody>
                    <a:bodyPr/>
                    <a:lstStyle/>
                    <a:p>
                      <a:r>
                        <a:rPr kumimoji="1" lang="en-US" altLang="ja-JP" dirty="0"/>
                        <a:t>[{"tag":"</a:t>
                      </a:r>
                      <a:r>
                        <a:rPr kumimoji="1" lang="ja-JP" altLang="en-US" dirty="0"/>
                        <a:t>ソフト</a:t>
                      </a:r>
                      <a:r>
                        <a:rPr kumimoji="1" lang="en-US" altLang="ja-JP" dirty="0"/>
                        <a:t>","</a:t>
                      </a:r>
                      <a:r>
                        <a:rPr kumimoji="1" lang="en-US" altLang="ja-JP" dirty="0" err="1"/>
                        <a:t>type":"skill</a:t>
                      </a:r>
                      <a:r>
                        <a:rPr kumimoji="1" lang="en-US" altLang="ja-JP" dirty="0"/>
                        <a:t>"},</a:t>
                      </a:r>
                      <a:br>
                        <a:rPr kumimoji="1" lang="en-US" altLang="ja-JP" dirty="0"/>
                      </a:br>
                      <a:r>
                        <a:rPr kumimoji="1" lang="en-US" altLang="ja-JP" dirty="0"/>
                        <a:t>{"</a:t>
                      </a:r>
                      <a:r>
                        <a:rPr kumimoji="1" lang="en-US" altLang="ja-JP" dirty="0" err="1"/>
                        <a:t>tag":"illustrator","type":“interest</a:t>
                      </a:r>
                      <a:r>
                        <a:rPr kumimoji="1" lang="en-US" altLang="ja-JP" dirty="0"/>
                        <a:t>"},</a:t>
                      </a:r>
                      <a:br>
                        <a:rPr kumimoji="1" lang="en-US" altLang="ja-JP" dirty="0"/>
                      </a:br>
                      <a:r>
                        <a:rPr kumimoji="1" lang="en-US" altLang="ja-JP" dirty="0"/>
                        <a:t>{"</a:t>
                      </a:r>
                      <a:r>
                        <a:rPr kumimoji="1" lang="en-US" altLang="ja-JP" dirty="0" err="1"/>
                        <a:t>tag":"Photoshop","type":"skill</a:t>
                      </a:r>
                      <a:r>
                        <a:rPr kumimoji="1" lang="en-US" altLang="ja-JP" dirty="0"/>
                        <a:t>"},</a:t>
                      </a:r>
                      <a:br>
                        <a:rPr kumimoji="1" lang="en-US" altLang="ja-JP" dirty="0"/>
                      </a:br>
                      <a:r>
                        <a:rPr kumimoji="1" lang="en-US" altLang="ja-JP" dirty="0"/>
                        <a:t>{"tag":"</a:t>
                      </a:r>
                      <a:r>
                        <a:rPr kumimoji="1" lang="ja-JP" altLang="en-US" dirty="0"/>
                        <a:t>デザイン</a:t>
                      </a:r>
                      <a:r>
                        <a:rPr kumimoji="1" lang="en-US" altLang="ja-JP" dirty="0"/>
                        <a:t>","</a:t>
                      </a:r>
                      <a:r>
                        <a:rPr kumimoji="1" lang="en-US" altLang="ja-JP" dirty="0" err="1"/>
                        <a:t>type":"skill-low</a:t>
                      </a:r>
                      <a:r>
                        <a:rPr kumimoji="1" lang="en-US" altLang="ja-JP" dirty="0"/>
                        <a:t>"}]</a:t>
                      </a:r>
                      <a:endParaRPr kumimoji="1" lang="ja-JP" altLang="en-US" dirty="0"/>
                    </a:p>
                  </a:txBody>
                  <a:tcPr anchor="ctr"/>
                </a:tc>
                <a:tc>
                  <a:txBody>
                    <a:bodyPr/>
                    <a:lstStyle/>
                    <a:p>
                      <a:r>
                        <a:rPr kumimoji="1" lang="en-US" altLang="ja-JP" dirty="0"/>
                        <a:t>[{utterance:</a:t>
                      </a:r>
                      <a:r>
                        <a:rPr kumimoji="1" lang="ja-JP" altLang="en-US" dirty="0"/>
                        <a:t>今までどんなものをデザインしたの？</a:t>
                      </a:r>
                      <a:r>
                        <a:rPr kumimoji="1" lang="en-US" altLang="ja-JP" dirty="0"/>
                        <a:t>},</a:t>
                      </a:r>
                      <a:br>
                        <a:rPr kumimoji="1" lang="en-US" altLang="ja-JP" dirty="0"/>
                      </a:br>
                      <a:r>
                        <a:rPr kumimoji="1" lang="en-US" altLang="ja-JP" dirty="0"/>
                        <a:t>{intention:{target:</a:t>
                      </a:r>
                      <a:r>
                        <a:rPr kumimoji="1" lang="ja-JP" altLang="en-US" dirty="0"/>
                        <a:t>デザイン</a:t>
                      </a:r>
                      <a:r>
                        <a:rPr kumimoji="1" lang="en-US" altLang="ja-JP" dirty="0"/>
                        <a:t>,</a:t>
                      </a:r>
                      <a:r>
                        <a:rPr kumimoji="1" lang="en-US" altLang="ja-JP" dirty="0" err="1"/>
                        <a:t>type:archivement</a:t>
                      </a:r>
                      <a:r>
                        <a:rPr kumimoji="1" lang="en-US" altLang="ja-JP" dirty="0"/>
                        <a:t>}}]</a:t>
                      </a:r>
                      <a:endParaRPr kumimoji="1" lang="ja-JP" altLang="en-US" dirty="0"/>
                    </a:p>
                  </a:txBody>
                  <a:tcPr anchor="ctr"/>
                </a:tc>
                <a:extLst>
                  <a:ext uri="{0D108BD9-81ED-4DB2-BD59-A6C34878D82A}">
                    <a16:rowId xmlns:a16="http://schemas.microsoft.com/office/drawing/2014/main" val="370155836"/>
                  </a:ext>
                </a:extLst>
              </a:tr>
            </a:tbl>
          </a:graphicData>
        </a:graphic>
      </p:graphicFrame>
    </p:spTree>
    <p:extLst>
      <p:ext uri="{BB962C8B-B14F-4D97-AF65-F5344CB8AC3E}">
        <p14:creationId xmlns:p14="http://schemas.microsoft.com/office/powerpoint/2010/main" val="342828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7">
            <a:extLst>
              <a:ext uri="{FF2B5EF4-FFF2-40B4-BE49-F238E27FC236}">
                <a16:creationId xmlns:a16="http://schemas.microsoft.com/office/drawing/2014/main" id="{F231D0B1-E2D9-ABBC-DF1F-C9003A0EB656}"/>
              </a:ext>
            </a:extLst>
          </p:cNvPr>
          <p:cNvGraphicFramePr>
            <a:graphicFrameLocks noGrp="1"/>
          </p:cNvGraphicFramePr>
          <p:nvPr>
            <p:extLst>
              <p:ext uri="{D42A27DB-BD31-4B8C-83A1-F6EECF244321}">
                <p14:modId xmlns:p14="http://schemas.microsoft.com/office/powerpoint/2010/main" val="974175635"/>
              </p:ext>
            </p:extLst>
          </p:nvPr>
        </p:nvGraphicFramePr>
        <p:xfrm>
          <a:off x="407242" y="950732"/>
          <a:ext cx="10156283" cy="1805759"/>
        </p:xfrm>
        <a:graphic>
          <a:graphicData uri="http://schemas.openxmlformats.org/drawingml/2006/table">
            <a:tbl>
              <a:tblPr firstRow="1" bandRow="1">
                <a:tableStyleId>{5C22544A-7EE6-4342-B048-85BDC9FD1C3A}</a:tableStyleId>
              </a:tblPr>
              <a:tblGrid>
                <a:gridCol w="4558213">
                  <a:extLst>
                    <a:ext uri="{9D8B030D-6E8A-4147-A177-3AD203B41FA5}">
                      <a16:colId xmlns:a16="http://schemas.microsoft.com/office/drawing/2014/main" val="1807901772"/>
                    </a:ext>
                  </a:extLst>
                </a:gridCol>
                <a:gridCol w="5598070">
                  <a:extLst>
                    <a:ext uri="{9D8B030D-6E8A-4147-A177-3AD203B41FA5}">
                      <a16:colId xmlns:a16="http://schemas.microsoft.com/office/drawing/2014/main" val="3342529711"/>
                    </a:ext>
                  </a:extLst>
                </a:gridCol>
              </a:tblGrid>
              <a:tr h="43723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en-US" altLang="ja-JP" dirty="0"/>
                        <a:t>Prompt</a:t>
                      </a:r>
                      <a:r>
                        <a:rPr kumimoji="1" lang="ja-JP" altLang="en-US" dirty="0"/>
                        <a:t>：</a:t>
                      </a:r>
                      <a:r>
                        <a:rPr kumimoji="1" lang="ja-JP" altLang="en-US" sz="1800" b="1" dirty="0"/>
                        <a:t>ユーザが持っているタグ</a:t>
                      </a:r>
                    </a:p>
                  </a:txBody>
                  <a:tcPr anchor="ctr"/>
                </a:tc>
                <a:tc>
                  <a:txBody>
                    <a:bodyPr/>
                    <a:lstStyle/>
                    <a:p>
                      <a:pPr algn="ctr"/>
                      <a:r>
                        <a:rPr kumimoji="1" lang="en-US" altLang="ja-JP" dirty="0"/>
                        <a:t>Completion</a:t>
                      </a:r>
                      <a:r>
                        <a:rPr kumimoji="1" lang="ja-JP" altLang="en-US" dirty="0"/>
                        <a:t>：そのユーザにしたい質問</a:t>
                      </a:r>
                    </a:p>
                  </a:txBody>
                  <a:tcPr anchor="ctr"/>
                </a:tc>
                <a:extLst>
                  <a:ext uri="{0D108BD9-81ED-4DB2-BD59-A6C34878D82A}">
                    <a16:rowId xmlns:a16="http://schemas.microsoft.com/office/drawing/2014/main" val="2659738180"/>
                  </a:ext>
                </a:extLst>
              </a:tr>
              <a:tr h="1368520">
                <a:tc>
                  <a:txBody>
                    <a:bodyPr/>
                    <a:lstStyle/>
                    <a:p>
                      <a:r>
                        <a:rPr kumimoji="1" lang="en-US" altLang="ja-JP" dirty="0"/>
                        <a:t>[{"tag":"</a:t>
                      </a:r>
                      <a:r>
                        <a:rPr kumimoji="1" lang="ja-JP" altLang="en-US" dirty="0"/>
                        <a:t>ソフト</a:t>
                      </a:r>
                      <a:r>
                        <a:rPr kumimoji="1" lang="en-US" altLang="ja-JP" dirty="0"/>
                        <a:t>","</a:t>
                      </a:r>
                      <a:r>
                        <a:rPr kumimoji="1" lang="en-US" altLang="ja-JP" dirty="0" err="1"/>
                        <a:t>type":"skill</a:t>
                      </a:r>
                      <a:r>
                        <a:rPr kumimoji="1" lang="en-US" altLang="ja-JP" dirty="0"/>
                        <a:t>"},</a:t>
                      </a:r>
                      <a:br>
                        <a:rPr kumimoji="1" lang="en-US" altLang="ja-JP" dirty="0"/>
                      </a:br>
                      <a:r>
                        <a:rPr kumimoji="1" lang="en-US" altLang="ja-JP" dirty="0"/>
                        <a:t>{"</a:t>
                      </a:r>
                      <a:r>
                        <a:rPr kumimoji="1" lang="en-US" altLang="ja-JP" dirty="0" err="1"/>
                        <a:t>tag":"illustrator","type":“interest</a:t>
                      </a:r>
                      <a:r>
                        <a:rPr kumimoji="1" lang="en-US" altLang="ja-JP" dirty="0"/>
                        <a:t>"},</a:t>
                      </a:r>
                      <a:br>
                        <a:rPr kumimoji="1" lang="en-US" altLang="ja-JP" dirty="0"/>
                      </a:br>
                      <a:r>
                        <a:rPr kumimoji="1" lang="en-US" altLang="ja-JP" dirty="0"/>
                        <a:t>{"</a:t>
                      </a:r>
                      <a:r>
                        <a:rPr kumimoji="1" lang="en-US" altLang="ja-JP" dirty="0" err="1"/>
                        <a:t>tag":"Photoshop","type":"skill</a:t>
                      </a:r>
                      <a:r>
                        <a:rPr kumimoji="1" lang="en-US" altLang="ja-JP" dirty="0"/>
                        <a:t>"},</a:t>
                      </a:r>
                      <a:br>
                        <a:rPr kumimoji="1" lang="en-US" altLang="ja-JP" dirty="0"/>
                      </a:br>
                      <a:r>
                        <a:rPr kumimoji="1" lang="en-US" altLang="ja-JP" dirty="0"/>
                        <a:t>{"tag":"</a:t>
                      </a:r>
                      <a:r>
                        <a:rPr kumimoji="1" lang="ja-JP" altLang="en-US" dirty="0"/>
                        <a:t>デザイン</a:t>
                      </a:r>
                      <a:r>
                        <a:rPr kumimoji="1" lang="en-US" altLang="ja-JP" dirty="0"/>
                        <a:t>","</a:t>
                      </a:r>
                      <a:r>
                        <a:rPr kumimoji="1" lang="en-US" altLang="ja-JP" dirty="0" err="1"/>
                        <a:t>type":"skill-low</a:t>
                      </a:r>
                      <a:r>
                        <a:rPr kumimoji="1" lang="en-US" altLang="ja-JP" dirty="0"/>
                        <a:t>"}]</a:t>
                      </a:r>
                      <a:endParaRPr kumimoji="1" lang="ja-JP" altLang="en-US" dirty="0"/>
                    </a:p>
                  </a:txBody>
                  <a:tcPr anchor="ctr"/>
                </a:tc>
                <a:tc>
                  <a:txBody>
                    <a:bodyPr/>
                    <a:lstStyle/>
                    <a:p>
                      <a:r>
                        <a:rPr kumimoji="1" lang="en-US" altLang="ja-JP" dirty="0"/>
                        <a:t>[{utterance:</a:t>
                      </a:r>
                      <a:r>
                        <a:rPr kumimoji="1" lang="ja-JP" altLang="en-US" dirty="0"/>
                        <a:t>今までどんなものをデザインしたの？</a:t>
                      </a:r>
                      <a:r>
                        <a:rPr kumimoji="1" lang="en-US" altLang="ja-JP" dirty="0"/>
                        <a:t>},</a:t>
                      </a:r>
                      <a:br>
                        <a:rPr kumimoji="1" lang="en-US" altLang="ja-JP" dirty="0"/>
                      </a:br>
                      <a:r>
                        <a:rPr kumimoji="1" lang="en-US" altLang="ja-JP" dirty="0"/>
                        <a:t>{intention:{target:</a:t>
                      </a:r>
                      <a:r>
                        <a:rPr kumimoji="1" lang="ja-JP" altLang="en-US" dirty="0"/>
                        <a:t>デザイン</a:t>
                      </a:r>
                      <a:r>
                        <a:rPr kumimoji="1" lang="en-US" altLang="ja-JP" dirty="0"/>
                        <a:t>,</a:t>
                      </a:r>
                      <a:r>
                        <a:rPr kumimoji="1" lang="en-US" altLang="ja-JP" dirty="0" err="1"/>
                        <a:t>type:achivement</a:t>
                      </a:r>
                      <a:r>
                        <a:rPr kumimoji="1" lang="en-US" altLang="ja-JP" dirty="0"/>
                        <a:t>}}]</a:t>
                      </a:r>
                      <a:endParaRPr kumimoji="1" lang="ja-JP" altLang="en-US" dirty="0"/>
                    </a:p>
                  </a:txBody>
                  <a:tcPr anchor="ctr"/>
                </a:tc>
                <a:extLst>
                  <a:ext uri="{0D108BD9-81ED-4DB2-BD59-A6C34878D82A}">
                    <a16:rowId xmlns:a16="http://schemas.microsoft.com/office/drawing/2014/main" val="370155836"/>
                  </a:ext>
                </a:extLst>
              </a:tr>
            </a:tbl>
          </a:graphicData>
        </a:graphic>
      </p:graphicFrame>
      <p:sp>
        <p:nvSpPr>
          <p:cNvPr id="2" name="タイトル 1">
            <a:extLst>
              <a:ext uri="{FF2B5EF4-FFF2-40B4-BE49-F238E27FC236}">
                <a16:creationId xmlns:a16="http://schemas.microsoft.com/office/drawing/2014/main" id="{C27DF741-981C-EE11-F623-FD24E163912A}"/>
              </a:ext>
            </a:extLst>
          </p:cNvPr>
          <p:cNvSpPr>
            <a:spLocks noGrp="1"/>
          </p:cNvSpPr>
          <p:nvPr>
            <p:ph type="title"/>
          </p:nvPr>
        </p:nvSpPr>
        <p:spPr/>
        <p:txBody>
          <a:bodyPr/>
          <a:lstStyle/>
          <a:p>
            <a:r>
              <a:rPr kumimoji="1" lang="ja-JP" altLang="en-US" dirty="0"/>
              <a:t>質問生成のみモデルのトレーニングデータとタイプ</a:t>
            </a:r>
          </a:p>
        </p:txBody>
      </p:sp>
      <p:sp>
        <p:nvSpPr>
          <p:cNvPr id="3" name="コンテンツ プレースホルダー 2">
            <a:extLst>
              <a:ext uri="{FF2B5EF4-FFF2-40B4-BE49-F238E27FC236}">
                <a16:creationId xmlns:a16="http://schemas.microsoft.com/office/drawing/2014/main" id="{A67D9295-A1D6-5942-7CDB-A34FB4C72CA5}"/>
              </a:ext>
            </a:extLst>
          </p:cNvPr>
          <p:cNvSpPr>
            <a:spLocks noGrp="1"/>
          </p:cNvSpPr>
          <p:nvPr>
            <p:ph idx="1"/>
          </p:nvPr>
        </p:nvSpPr>
        <p:spPr>
          <a:xfrm>
            <a:off x="6165252" y="2756491"/>
            <a:ext cx="6026748" cy="4101509"/>
          </a:xfrm>
        </p:spPr>
        <p:txBody>
          <a:bodyPr>
            <a:normAutofit/>
          </a:bodyPr>
          <a:lstStyle/>
          <a:p>
            <a:endParaRPr lang="en-US" altLang="ja-JP" dirty="0"/>
          </a:p>
          <a:p>
            <a:endParaRPr lang="en-US" altLang="ja-JP" dirty="0"/>
          </a:p>
          <a:p>
            <a:endParaRPr lang="en-US" altLang="ja-JP" dirty="0"/>
          </a:p>
          <a:p>
            <a:pPr lvl="1"/>
            <a:r>
              <a:rPr lang="en-US" altLang="ja-JP" dirty="0"/>
              <a:t>Knowledge:</a:t>
            </a:r>
            <a:r>
              <a:rPr lang="ja-JP" altLang="en-US" dirty="0"/>
              <a:t>対象に深い造形があるか聞く</a:t>
            </a:r>
            <a:endParaRPr lang="en-US" altLang="ja-JP" dirty="0"/>
          </a:p>
          <a:p>
            <a:pPr lvl="1"/>
            <a:r>
              <a:rPr lang="en-US" altLang="ja-JP" dirty="0" err="1"/>
              <a:t>Licence</a:t>
            </a:r>
            <a:r>
              <a:rPr lang="en-US" altLang="ja-JP" dirty="0"/>
              <a:t>:</a:t>
            </a:r>
            <a:r>
              <a:rPr lang="ja-JP" altLang="en-US" dirty="0"/>
              <a:t>対象の資格を持っているか聞く</a:t>
            </a:r>
            <a:endParaRPr lang="en-US" altLang="ja-JP" dirty="0"/>
          </a:p>
          <a:p>
            <a:pPr lvl="1"/>
            <a:r>
              <a:rPr lang="en-US" altLang="ja-JP" dirty="0" err="1"/>
              <a:t>Achivement</a:t>
            </a:r>
            <a:r>
              <a:rPr lang="en-US" altLang="ja-JP" dirty="0"/>
              <a:t>:</a:t>
            </a:r>
            <a:r>
              <a:rPr lang="ja-JP" altLang="en-US" dirty="0"/>
              <a:t>実績を聞く</a:t>
            </a:r>
            <a:endParaRPr lang="en-US" altLang="ja-JP" dirty="0"/>
          </a:p>
          <a:p>
            <a:pPr lvl="2"/>
            <a:r>
              <a:rPr lang="ja-JP" altLang="en-US" dirty="0"/>
              <a:t>例：作ったことのあるシステムは？</a:t>
            </a:r>
            <a:endParaRPr lang="en-US" altLang="ja-JP" dirty="0"/>
          </a:p>
          <a:p>
            <a:pPr lvl="2"/>
            <a:r>
              <a:rPr lang="en-US" altLang="ja-JP" dirty="0"/>
              <a:t>Level</a:t>
            </a:r>
            <a:r>
              <a:rPr lang="ja-JP" altLang="en-US" dirty="0"/>
              <a:t>を示すときもある</a:t>
            </a:r>
            <a:endParaRPr lang="en-US" altLang="ja-JP" dirty="0"/>
          </a:p>
          <a:p>
            <a:pPr lvl="3"/>
            <a:r>
              <a:rPr lang="ja-JP" altLang="en-US" dirty="0"/>
              <a:t>論文、特許など</a:t>
            </a:r>
            <a:endParaRPr lang="en-US" altLang="ja-JP" dirty="0"/>
          </a:p>
          <a:p>
            <a:pPr lvl="1"/>
            <a:endParaRPr lang="en-US" altLang="ja-JP" dirty="0"/>
          </a:p>
        </p:txBody>
      </p:sp>
      <p:sp>
        <p:nvSpPr>
          <p:cNvPr id="6" name="コンテンツ プレースホルダー 2">
            <a:extLst>
              <a:ext uri="{FF2B5EF4-FFF2-40B4-BE49-F238E27FC236}">
                <a16:creationId xmlns:a16="http://schemas.microsoft.com/office/drawing/2014/main" id="{5ADF4AA3-9075-6EA3-775B-51C9C182E5E6}"/>
              </a:ext>
            </a:extLst>
          </p:cNvPr>
          <p:cNvSpPr txBox="1">
            <a:spLocks/>
          </p:cNvSpPr>
          <p:nvPr/>
        </p:nvSpPr>
        <p:spPr>
          <a:xfrm>
            <a:off x="226264" y="2756491"/>
            <a:ext cx="6649160" cy="4101509"/>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22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Intention:</a:t>
            </a:r>
            <a:r>
              <a:rPr lang="ja-JP" altLang="en-US" dirty="0"/>
              <a:t>生成した質問の意図</a:t>
            </a:r>
            <a:endParaRPr lang="en-US" altLang="ja-JP" dirty="0"/>
          </a:p>
          <a:p>
            <a:r>
              <a:rPr lang="en-US" altLang="ja-JP" dirty="0"/>
              <a:t>Target:</a:t>
            </a:r>
            <a:r>
              <a:rPr lang="ja-JP" altLang="en-US" dirty="0"/>
              <a:t>質問の対象</a:t>
            </a:r>
            <a:endParaRPr lang="en-US" altLang="ja-JP" dirty="0"/>
          </a:p>
          <a:p>
            <a:r>
              <a:rPr lang="en-US" altLang="ja-JP" dirty="0"/>
              <a:t>Type:</a:t>
            </a:r>
            <a:r>
              <a:rPr lang="ja-JP" altLang="en-US" dirty="0"/>
              <a:t>質問の意図を示す</a:t>
            </a:r>
            <a:endParaRPr lang="en-US" altLang="ja-JP" dirty="0"/>
          </a:p>
          <a:p>
            <a:pPr lvl="1"/>
            <a:r>
              <a:rPr lang="en-US" altLang="ja-JP" dirty="0"/>
              <a:t>Level:</a:t>
            </a:r>
            <a:r>
              <a:rPr lang="ja-JP" altLang="en-US" dirty="0"/>
              <a:t>具体的に対象のレベルを聞く</a:t>
            </a:r>
            <a:endParaRPr lang="en-US" altLang="ja-JP" dirty="0"/>
          </a:p>
          <a:p>
            <a:pPr lvl="1"/>
            <a:r>
              <a:rPr lang="en-US" altLang="ja-JP" dirty="0" err="1"/>
              <a:t>NewSkill</a:t>
            </a:r>
            <a:r>
              <a:rPr lang="en-US" altLang="ja-JP" dirty="0"/>
              <a:t>:</a:t>
            </a:r>
            <a:r>
              <a:rPr lang="ja-JP" altLang="en-US" dirty="0"/>
              <a:t>他にも持っているスキルを聞く</a:t>
            </a:r>
            <a:endParaRPr lang="en-US" altLang="ja-JP" dirty="0"/>
          </a:p>
          <a:p>
            <a:pPr lvl="1"/>
            <a:r>
              <a:rPr lang="en-US" altLang="ja-JP" dirty="0" err="1"/>
              <a:t>NewInterest</a:t>
            </a:r>
            <a:r>
              <a:rPr lang="en-US" altLang="ja-JP" dirty="0"/>
              <a:t>:</a:t>
            </a:r>
            <a:r>
              <a:rPr lang="ja-JP" altLang="en-US" dirty="0"/>
              <a:t>他にも気になっていることを聞く</a:t>
            </a:r>
            <a:endParaRPr lang="en-US" altLang="ja-JP" dirty="0"/>
          </a:p>
          <a:p>
            <a:pPr lvl="1"/>
            <a:r>
              <a:rPr lang="en-US" altLang="ja-JP" dirty="0" err="1"/>
              <a:t>NewTag</a:t>
            </a:r>
            <a:r>
              <a:rPr lang="en-US" altLang="ja-JP" dirty="0"/>
              <a:t>:</a:t>
            </a:r>
            <a:r>
              <a:rPr lang="ja-JP" altLang="en-US" dirty="0"/>
              <a:t>技術でも関心でもないことを聞く</a:t>
            </a:r>
            <a:endParaRPr lang="en-US" altLang="ja-JP" dirty="0"/>
          </a:p>
          <a:p>
            <a:pPr lvl="2"/>
            <a:r>
              <a:rPr lang="ja-JP" altLang="en-US" dirty="0"/>
              <a:t>用意したけどあまり使えない</a:t>
            </a:r>
          </a:p>
        </p:txBody>
      </p:sp>
      <p:sp>
        <p:nvSpPr>
          <p:cNvPr id="7" name="楕円 6">
            <a:extLst>
              <a:ext uri="{FF2B5EF4-FFF2-40B4-BE49-F238E27FC236}">
                <a16:creationId xmlns:a16="http://schemas.microsoft.com/office/drawing/2014/main" id="{65013BB2-4797-3137-4ECF-7C5F2ACBA9FF}"/>
              </a:ext>
            </a:extLst>
          </p:cNvPr>
          <p:cNvSpPr/>
          <p:nvPr/>
        </p:nvSpPr>
        <p:spPr>
          <a:xfrm>
            <a:off x="5048656" y="2051889"/>
            <a:ext cx="4747098" cy="3988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539F65F6-13BD-07DE-B86C-D91A38445128}"/>
              </a:ext>
            </a:extLst>
          </p:cNvPr>
          <p:cNvCxnSpPr/>
          <p:nvPr/>
        </p:nvCxnSpPr>
        <p:spPr>
          <a:xfrm flipH="1">
            <a:off x="3998068" y="2402732"/>
            <a:ext cx="1673158" cy="3537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47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kumimoji="1" lang="ja-JP" altLang="en-US" dirty="0"/>
              <a:t>対話システムの</a:t>
            </a:r>
            <a:r>
              <a:rPr lang="ja-JP" altLang="en-US" dirty="0"/>
              <a:t>概要</a:t>
            </a:r>
            <a:endParaRPr kumimoji="1" lang="ja-JP" altLang="en-US" dirty="0"/>
          </a:p>
        </p:txBody>
      </p:sp>
      <p:sp>
        <p:nvSpPr>
          <p:cNvPr id="15" name="コンテンツ プレースホルダー 2">
            <a:extLst>
              <a:ext uri="{FF2B5EF4-FFF2-40B4-BE49-F238E27FC236}">
                <a16:creationId xmlns:a16="http://schemas.microsoft.com/office/drawing/2014/main" id="{00D728CB-96BC-424B-A8C4-45D15952B82B}"/>
              </a:ext>
            </a:extLst>
          </p:cNvPr>
          <p:cNvSpPr>
            <a:spLocks noGrp="1"/>
          </p:cNvSpPr>
          <p:nvPr>
            <p:ph idx="1"/>
          </p:nvPr>
        </p:nvSpPr>
        <p:spPr>
          <a:xfrm>
            <a:off x="838200" y="1095317"/>
            <a:ext cx="11353800" cy="5762683"/>
          </a:xfrm>
        </p:spPr>
        <p:txBody>
          <a:bodyPr>
            <a:normAutofit/>
          </a:bodyPr>
          <a:lstStyle/>
          <a:p>
            <a:r>
              <a:rPr lang="en-US" altLang="ja-JP" dirty="0" err="1"/>
              <a:t>OpenAI</a:t>
            </a:r>
            <a:r>
              <a:rPr lang="ja-JP" altLang="en-US" dirty="0"/>
              <a:t>の大規模言語モデルである</a:t>
            </a:r>
            <a:r>
              <a:rPr lang="en-US" altLang="ja-JP" dirty="0"/>
              <a:t>GPT-3</a:t>
            </a:r>
            <a:r>
              <a:rPr lang="ja-JP" altLang="en-US" dirty="0"/>
              <a:t>を用いる</a:t>
            </a:r>
            <a:endParaRPr lang="en-US" altLang="ja-JP" dirty="0"/>
          </a:p>
          <a:p>
            <a:pPr lvl="1"/>
            <a:endParaRPr lang="en-US" altLang="ja-JP" dirty="0"/>
          </a:p>
          <a:p>
            <a:r>
              <a:rPr lang="ja-JP" altLang="en-US" dirty="0"/>
              <a:t>クラウドソーシングサイトで集めたトレーニングデータを</a:t>
            </a:r>
            <a:br>
              <a:rPr lang="en-US" altLang="ja-JP" dirty="0"/>
            </a:br>
            <a:r>
              <a:rPr lang="ja-JP" altLang="en-US" dirty="0"/>
              <a:t>一部修正しファインチューニングを行いモデルを作成する</a:t>
            </a:r>
            <a:endParaRPr lang="en-US" altLang="ja-JP" dirty="0"/>
          </a:p>
          <a:p>
            <a:pPr lvl="1"/>
            <a:endParaRPr lang="en-US" altLang="ja-JP" dirty="0"/>
          </a:p>
          <a:p>
            <a:r>
              <a:rPr lang="en-US" altLang="ja-JP" dirty="0"/>
              <a:t>3</a:t>
            </a:r>
            <a:r>
              <a:rPr lang="ja-JP" altLang="en-US" dirty="0"/>
              <a:t>つのモデルを作成した</a:t>
            </a:r>
            <a:endParaRPr lang="en-US" altLang="ja-JP" dirty="0"/>
          </a:p>
          <a:p>
            <a:pPr lvl="1"/>
            <a:r>
              <a:rPr lang="ja-JP" altLang="en-US" dirty="0"/>
              <a:t>タグ抽出：ユーザとの会話からタグを得る</a:t>
            </a:r>
            <a:endParaRPr lang="en-US" altLang="ja-JP" dirty="0"/>
          </a:p>
          <a:p>
            <a:pPr lvl="1"/>
            <a:r>
              <a:rPr lang="ja-JP" altLang="en-US" dirty="0"/>
              <a:t>質問生成：それぞれのユーザに適した質問を行う</a:t>
            </a:r>
            <a:endParaRPr lang="en-US" altLang="ja-JP" dirty="0"/>
          </a:p>
          <a:p>
            <a:pPr marL="514350" indent="-514350">
              <a:buFont typeface="+mj-lt"/>
              <a:buAutoNum type="arabicPeriod"/>
            </a:pPr>
            <a:r>
              <a:rPr lang="ja-JP" altLang="en-US" dirty="0"/>
              <a:t>タグ抽出兼質問生成モデル</a:t>
            </a:r>
            <a:endParaRPr lang="en-US" altLang="ja-JP" dirty="0"/>
          </a:p>
          <a:p>
            <a:pPr marL="514350" indent="-514350">
              <a:buFont typeface="+mj-lt"/>
              <a:buAutoNum type="arabicPeriod"/>
            </a:pPr>
            <a:r>
              <a:rPr lang="ja-JP" altLang="en-US" dirty="0"/>
              <a:t>質問生成のみモデル</a:t>
            </a:r>
            <a:endParaRPr lang="en-US" altLang="ja-JP" dirty="0"/>
          </a:p>
          <a:p>
            <a:pPr marL="514350" indent="-514350">
              <a:buFont typeface="+mj-lt"/>
              <a:buAutoNum type="arabicPeriod"/>
            </a:pPr>
            <a:r>
              <a:rPr lang="ja-JP" altLang="en-US" dirty="0"/>
              <a:t>タグ抽出のみモデル</a:t>
            </a:r>
            <a:endParaRPr lang="en-US" altLang="ja-JP" dirty="0"/>
          </a:p>
        </p:txBody>
      </p:sp>
      <p:sp>
        <p:nvSpPr>
          <p:cNvPr id="3" name="正方形/長方形 2">
            <a:extLst>
              <a:ext uri="{FF2B5EF4-FFF2-40B4-BE49-F238E27FC236}">
                <a16:creationId xmlns:a16="http://schemas.microsoft.com/office/drawing/2014/main" id="{2F76358E-E998-F30F-1D11-748808403758}"/>
              </a:ext>
            </a:extLst>
          </p:cNvPr>
          <p:cNvSpPr/>
          <p:nvPr/>
        </p:nvSpPr>
        <p:spPr>
          <a:xfrm>
            <a:off x="838200" y="5490834"/>
            <a:ext cx="4969476" cy="4942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5714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DF741-981C-EE11-F623-FD24E163912A}"/>
              </a:ext>
            </a:extLst>
          </p:cNvPr>
          <p:cNvSpPr>
            <a:spLocks noGrp="1"/>
          </p:cNvSpPr>
          <p:nvPr>
            <p:ph type="title"/>
          </p:nvPr>
        </p:nvSpPr>
        <p:spPr/>
        <p:txBody>
          <a:bodyPr/>
          <a:lstStyle/>
          <a:p>
            <a:r>
              <a:rPr kumimoji="1" lang="ja-JP" altLang="en-US" dirty="0"/>
              <a:t>タグ抽出のみモデルのトレーニングデータ</a:t>
            </a:r>
          </a:p>
        </p:txBody>
      </p:sp>
      <p:sp>
        <p:nvSpPr>
          <p:cNvPr id="3" name="コンテンツ プレースホルダー 2">
            <a:extLst>
              <a:ext uri="{FF2B5EF4-FFF2-40B4-BE49-F238E27FC236}">
                <a16:creationId xmlns:a16="http://schemas.microsoft.com/office/drawing/2014/main" id="{A67D9295-A1D6-5942-7CDB-A34FB4C72CA5}"/>
              </a:ext>
            </a:extLst>
          </p:cNvPr>
          <p:cNvSpPr>
            <a:spLocks noGrp="1"/>
          </p:cNvSpPr>
          <p:nvPr>
            <p:ph idx="1"/>
          </p:nvPr>
        </p:nvSpPr>
        <p:spPr>
          <a:xfrm>
            <a:off x="227583" y="1253331"/>
            <a:ext cx="11756893" cy="5604670"/>
          </a:xfrm>
        </p:spPr>
        <p:txBody>
          <a:bodyPr>
            <a:normAutofit/>
          </a:bodyPr>
          <a:lstStyle/>
          <a:p>
            <a:r>
              <a:rPr kumimoji="1" lang="ja-JP" altLang="en-US" dirty="0"/>
              <a:t>トレーニングデータ：計</a:t>
            </a:r>
            <a:r>
              <a:rPr kumimoji="1" lang="en-US" altLang="ja-JP" dirty="0"/>
              <a:t>83</a:t>
            </a:r>
            <a:r>
              <a:rPr kumimoji="1" lang="ja-JP" altLang="en-US" dirty="0"/>
              <a:t>個</a:t>
            </a:r>
            <a:endParaRPr kumimoji="1" lang="en-US" altLang="ja-JP" dirty="0"/>
          </a:p>
          <a:p>
            <a:pPr lvl="1"/>
            <a:r>
              <a:rPr kumimoji="1" lang="en-US" altLang="ja-JP" dirty="0" err="1"/>
              <a:t>WoZ</a:t>
            </a:r>
            <a:r>
              <a:rPr kumimoji="1" lang="ja-JP" altLang="en-US" dirty="0"/>
              <a:t>法などで作成した対話例</a:t>
            </a:r>
            <a:r>
              <a:rPr lang="ja-JP" altLang="en-US" dirty="0"/>
              <a:t>：約</a:t>
            </a:r>
            <a:r>
              <a:rPr lang="en-US" altLang="ja-JP" dirty="0"/>
              <a:t>40</a:t>
            </a:r>
            <a:r>
              <a:rPr lang="ja-JP" altLang="en-US" dirty="0"/>
              <a:t>個</a:t>
            </a:r>
            <a:endParaRPr kumimoji="1" lang="en-US" altLang="ja-JP" dirty="0"/>
          </a:p>
          <a:p>
            <a:pPr lvl="1"/>
            <a:r>
              <a:rPr kumimoji="1" lang="en-US" altLang="ja-JP" dirty="0"/>
              <a:t>Lancers</a:t>
            </a:r>
            <a:r>
              <a:rPr lang="ja-JP" altLang="en-US" dirty="0"/>
              <a:t>上でユーザがテンプレート質問への回答</a:t>
            </a:r>
            <a:r>
              <a:rPr kumimoji="1" lang="ja-JP" altLang="en-US" dirty="0"/>
              <a:t>後に考えて貰った質問</a:t>
            </a:r>
            <a:br>
              <a:rPr kumimoji="1" lang="en-US" altLang="ja-JP" dirty="0"/>
            </a:br>
            <a:r>
              <a:rPr kumimoji="1" lang="en-US" altLang="ja-JP" dirty="0"/>
              <a:t>		</a:t>
            </a:r>
            <a:r>
              <a:rPr kumimoji="1" lang="ja-JP" altLang="en-US" dirty="0"/>
              <a:t>→自分自身のスキルをより正確に推定するための質問とその回答：約</a:t>
            </a:r>
            <a:r>
              <a:rPr kumimoji="1" lang="en-US" altLang="ja-JP" dirty="0"/>
              <a:t>40</a:t>
            </a:r>
            <a:r>
              <a:rPr kumimoji="1" lang="ja-JP" altLang="en-US" dirty="0"/>
              <a:t>個</a:t>
            </a:r>
            <a:endParaRPr kumimoji="1" lang="en-US" altLang="ja-JP" dirty="0"/>
          </a:p>
          <a:p>
            <a:r>
              <a:rPr kumimoji="1" lang="ja-JP" altLang="en-US" dirty="0"/>
              <a:t>トレーニングデータの例</a:t>
            </a:r>
            <a:endParaRPr kumimoji="1" lang="en-US" altLang="ja-JP" dirty="0"/>
          </a:p>
        </p:txBody>
      </p:sp>
      <p:graphicFrame>
        <p:nvGraphicFramePr>
          <p:cNvPr id="7" name="表 7">
            <a:extLst>
              <a:ext uri="{FF2B5EF4-FFF2-40B4-BE49-F238E27FC236}">
                <a16:creationId xmlns:a16="http://schemas.microsoft.com/office/drawing/2014/main" id="{FCED185D-3F02-CA06-5DAC-46652A704A3C}"/>
              </a:ext>
            </a:extLst>
          </p:cNvPr>
          <p:cNvGraphicFramePr>
            <a:graphicFrameLocks noGrp="1"/>
          </p:cNvGraphicFramePr>
          <p:nvPr>
            <p:extLst>
              <p:ext uri="{D42A27DB-BD31-4B8C-83A1-F6EECF244321}">
                <p14:modId xmlns:p14="http://schemas.microsoft.com/office/powerpoint/2010/main" val="1344577266"/>
              </p:ext>
            </p:extLst>
          </p:nvPr>
        </p:nvGraphicFramePr>
        <p:xfrm>
          <a:off x="544749" y="3429000"/>
          <a:ext cx="11332723" cy="2448919"/>
        </p:xfrm>
        <a:graphic>
          <a:graphicData uri="http://schemas.openxmlformats.org/drawingml/2006/table">
            <a:tbl>
              <a:tblPr firstRow="1" bandRow="1">
                <a:tableStyleId>{5C22544A-7EE6-4342-B048-85BDC9FD1C3A}</a:tableStyleId>
              </a:tblPr>
              <a:tblGrid>
                <a:gridCol w="6906638">
                  <a:extLst>
                    <a:ext uri="{9D8B030D-6E8A-4147-A177-3AD203B41FA5}">
                      <a16:colId xmlns:a16="http://schemas.microsoft.com/office/drawing/2014/main" val="1807901772"/>
                    </a:ext>
                  </a:extLst>
                </a:gridCol>
                <a:gridCol w="4426085">
                  <a:extLst>
                    <a:ext uri="{9D8B030D-6E8A-4147-A177-3AD203B41FA5}">
                      <a16:colId xmlns:a16="http://schemas.microsoft.com/office/drawing/2014/main" val="3342529711"/>
                    </a:ext>
                  </a:extLst>
                </a:gridCol>
              </a:tblGrid>
              <a:tr h="437239">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en-US" altLang="ja-JP" dirty="0"/>
                        <a:t>Prompt</a:t>
                      </a:r>
                      <a:endParaRPr kumimoji="1" lang="ja-JP" altLang="en-US" sz="1800" b="1" dirty="0"/>
                    </a:p>
                  </a:txBody>
                  <a:tcPr anchor="ctr"/>
                </a:tc>
                <a:tc>
                  <a:txBody>
                    <a:bodyPr/>
                    <a:lstStyle/>
                    <a:p>
                      <a:pPr algn="ctr"/>
                      <a:r>
                        <a:rPr kumimoji="1" lang="en-US" altLang="ja-JP" dirty="0"/>
                        <a:t>Completion</a:t>
                      </a:r>
                      <a:r>
                        <a:rPr kumimoji="1" lang="ja-JP" altLang="en-US" dirty="0"/>
                        <a:t>：返答生成なし</a:t>
                      </a:r>
                    </a:p>
                  </a:txBody>
                  <a:tcPr anchor="ctr"/>
                </a:tc>
                <a:extLst>
                  <a:ext uri="{0D108BD9-81ED-4DB2-BD59-A6C34878D82A}">
                    <a16:rowId xmlns:a16="http://schemas.microsoft.com/office/drawing/2014/main" val="2659738180"/>
                  </a:ext>
                </a:extLst>
              </a:tr>
              <a:tr h="1368520">
                <a:tc>
                  <a:txBody>
                    <a:bodyPr/>
                    <a:lstStyle/>
                    <a:p>
                      <a:r>
                        <a:rPr kumimoji="1" lang="ja-JP" altLang="en-US" dirty="0"/>
                        <a:t>先行発話</a:t>
                      </a:r>
                      <a:r>
                        <a:rPr kumimoji="1" lang="en-US" altLang="ja-JP" dirty="0"/>
                        <a:t>:</a:t>
                      </a:r>
                      <a:r>
                        <a:rPr kumimoji="1" lang="ja-JP" altLang="en-US" dirty="0"/>
                        <a:t>今までどんなものをデザインしたの？</a:t>
                      </a:r>
                      <a:r>
                        <a:rPr kumimoji="1" lang="en-US" altLang="ja-JP" dirty="0"/>
                        <a:t>,</a:t>
                      </a:r>
                      <a:br>
                        <a:rPr kumimoji="1" lang="en-US" altLang="ja-JP" dirty="0"/>
                      </a:br>
                      <a:r>
                        <a:rPr kumimoji="1" lang="ja-JP" altLang="en-US" dirty="0"/>
                        <a:t>直近発話</a:t>
                      </a:r>
                      <a:r>
                        <a:rPr kumimoji="1" lang="en-US" altLang="ja-JP" dirty="0"/>
                        <a:t>:</a:t>
                      </a:r>
                      <a:r>
                        <a:rPr kumimoji="1" lang="ja-JP" altLang="en-US" dirty="0"/>
                        <a:t>ウェブサイトやチラシや広告、商品などいろいろだよ。</a:t>
                      </a:r>
                      <a:r>
                        <a:rPr kumimoji="1" lang="en-US" altLang="ja-JP" dirty="0"/>
                        <a:t>,</a:t>
                      </a:r>
                      <a:br>
                        <a:rPr kumimoji="1" lang="en-US" altLang="ja-JP" dirty="0"/>
                      </a:br>
                      <a:r>
                        <a:rPr kumimoji="1" lang="ja-JP" altLang="en-US" dirty="0"/>
                        <a:t>ユーザのタグ</a:t>
                      </a:r>
                      <a:r>
                        <a:rPr kumimoji="1" lang="en-US" altLang="ja-JP" dirty="0"/>
                        <a:t>:</a:t>
                      </a:r>
                      <a:br>
                        <a:rPr kumimoji="1" lang="en-US" altLang="ja-JP" dirty="0"/>
                      </a:br>
                      <a:r>
                        <a:rPr kumimoji="1" lang="en-US" altLang="ja-JP" dirty="0"/>
                        <a:t>[{"tag":"</a:t>
                      </a:r>
                      <a:r>
                        <a:rPr kumimoji="1" lang="ja-JP" altLang="en-US" dirty="0"/>
                        <a:t>ソフト</a:t>
                      </a:r>
                      <a:r>
                        <a:rPr kumimoji="1" lang="en-US" altLang="ja-JP" dirty="0"/>
                        <a:t>","</a:t>
                      </a:r>
                      <a:r>
                        <a:rPr kumimoji="1" lang="en-US" altLang="ja-JP" dirty="0" err="1"/>
                        <a:t>type":"skill</a:t>
                      </a:r>
                      <a:r>
                        <a:rPr kumimoji="1" lang="en-US" altLang="ja-JP" dirty="0"/>
                        <a:t>"},</a:t>
                      </a:r>
                      <a:br>
                        <a:rPr kumimoji="1" lang="en-US" altLang="ja-JP" dirty="0"/>
                      </a:br>
                      <a:r>
                        <a:rPr kumimoji="1" lang="en-US" altLang="ja-JP" dirty="0"/>
                        <a:t>{"</a:t>
                      </a:r>
                      <a:r>
                        <a:rPr kumimoji="1" lang="en-US" altLang="ja-JP" dirty="0" err="1"/>
                        <a:t>tag":"illustrator","type":"skill</a:t>
                      </a:r>
                      <a:r>
                        <a:rPr kumimoji="1" lang="en-US" altLang="ja-JP" dirty="0"/>
                        <a:t>"},</a:t>
                      </a:r>
                      <a:br>
                        <a:rPr kumimoji="1" lang="en-US" altLang="ja-JP" dirty="0"/>
                      </a:br>
                      <a:r>
                        <a:rPr kumimoji="1" lang="en-US" altLang="ja-JP" dirty="0"/>
                        <a:t>{"</a:t>
                      </a:r>
                      <a:r>
                        <a:rPr kumimoji="1" lang="en-US" altLang="ja-JP" dirty="0" err="1"/>
                        <a:t>tag":"Photoshop","type":"skill</a:t>
                      </a:r>
                      <a:r>
                        <a:rPr kumimoji="1" lang="en-US" altLang="ja-JP" dirty="0"/>
                        <a:t>"},</a:t>
                      </a:r>
                      <a:br>
                        <a:rPr kumimoji="1" lang="en-US" altLang="ja-JP" dirty="0"/>
                      </a:br>
                      <a:r>
                        <a:rPr kumimoji="1" lang="en-US" altLang="ja-JP" dirty="0"/>
                        <a:t>{"tag":"</a:t>
                      </a:r>
                      <a:r>
                        <a:rPr kumimoji="1" lang="ja-JP" altLang="en-US" dirty="0"/>
                        <a:t>デザイン</a:t>
                      </a:r>
                      <a:r>
                        <a:rPr kumimoji="1" lang="en-US" altLang="ja-JP" dirty="0"/>
                        <a:t>","</a:t>
                      </a:r>
                      <a:r>
                        <a:rPr kumimoji="1" lang="en-US" altLang="ja-JP" dirty="0" err="1"/>
                        <a:t>type":"skill-low</a:t>
                      </a:r>
                      <a:r>
                        <a:rPr kumimoji="1" lang="en-US" altLang="ja-JP" dirty="0"/>
                        <a:t>"}]</a:t>
                      </a:r>
                      <a:endParaRPr kumimoji="1" lang="ja-JP" altLang="en-US" dirty="0"/>
                    </a:p>
                  </a:txBody>
                  <a:tcPr anchor="ctr"/>
                </a:tc>
                <a:tc>
                  <a:txBody>
                    <a:bodyPr/>
                    <a:lstStyle/>
                    <a:p>
                      <a:r>
                        <a:rPr kumimoji="1" lang="en-US" altLang="ja-JP" dirty="0"/>
                        <a:t>[{"tag":"</a:t>
                      </a:r>
                      <a:r>
                        <a:rPr kumimoji="1" lang="ja-JP" altLang="en-US" dirty="0"/>
                        <a:t>ウェブサイト</a:t>
                      </a:r>
                      <a:r>
                        <a:rPr kumimoji="1" lang="en-US" altLang="ja-JP" dirty="0"/>
                        <a:t>","</a:t>
                      </a:r>
                      <a:r>
                        <a:rPr kumimoji="1" lang="en-US" altLang="ja-JP" dirty="0" err="1"/>
                        <a:t>type":"skill</a:t>
                      </a:r>
                      <a:r>
                        <a:rPr kumimoji="1" lang="en-US" altLang="ja-JP" dirty="0"/>
                        <a:t>"},</a:t>
                      </a:r>
                    </a:p>
                    <a:p>
                      <a:r>
                        <a:rPr kumimoji="1" lang="en-US" altLang="ja-JP" dirty="0"/>
                        <a:t>{“tag”:“</a:t>
                      </a:r>
                      <a:r>
                        <a:rPr kumimoji="1" lang="ja-JP" altLang="en-US" dirty="0"/>
                        <a:t>チラシ作成</a:t>
                      </a:r>
                      <a:r>
                        <a:rPr kumimoji="1" lang="en-US" altLang="ja-JP" dirty="0"/>
                        <a:t>","</a:t>
                      </a:r>
                      <a:r>
                        <a:rPr kumimoji="1" lang="en-US" altLang="ja-JP" dirty="0" err="1"/>
                        <a:t>type":"skill</a:t>
                      </a:r>
                      <a:r>
                        <a:rPr kumimoji="1" lang="en-US" altLang="ja-JP" dirty="0"/>
                        <a:t>"},</a:t>
                      </a:r>
                      <a:br>
                        <a:rPr kumimoji="1" lang="en-US" altLang="ja-JP" dirty="0"/>
                      </a:br>
                      <a:r>
                        <a:rPr kumimoji="1" lang="en-US" altLang="ja-JP" dirty="0"/>
                        <a:t>{"tag":"</a:t>
                      </a:r>
                      <a:r>
                        <a:rPr kumimoji="1" lang="ja-JP" altLang="en-US" dirty="0"/>
                        <a:t>ソフト</a:t>
                      </a:r>
                      <a:r>
                        <a:rPr kumimoji="1" lang="en-US" altLang="ja-JP" dirty="0"/>
                        <a:t>","</a:t>
                      </a:r>
                      <a:r>
                        <a:rPr kumimoji="1" lang="en-US" altLang="ja-JP" dirty="0" err="1"/>
                        <a:t>type":"skill</a:t>
                      </a:r>
                      <a:r>
                        <a:rPr kumimoji="1" lang="en-US" altLang="ja-JP" dirty="0"/>
                        <a:t>"},</a:t>
                      </a:r>
                      <a:br>
                        <a:rPr kumimoji="1" lang="en-US" altLang="ja-JP" dirty="0"/>
                      </a:br>
                      <a:r>
                        <a:rPr kumimoji="1" lang="en-US" altLang="ja-JP" dirty="0"/>
                        <a:t>{"</a:t>
                      </a:r>
                      <a:r>
                        <a:rPr kumimoji="1" lang="en-US" altLang="ja-JP" dirty="0" err="1"/>
                        <a:t>tag":"illustrator","type":"skill</a:t>
                      </a:r>
                      <a:r>
                        <a:rPr kumimoji="1" lang="en-US" altLang="ja-JP" dirty="0"/>
                        <a:t>"},</a:t>
                      </a:r>
                      <a:br>
                        <a:rPr kumimoji="1" lang="en-US" altLang="ja-JP" dirty="0"/>
                      </a:br>
                      <a:r>
                        <a:rPr kumimoji="1" lang="en-US" altLang="ja-JP" dirty="0"/>
                        <a:t>{"</a:t>
                      </a:r>
                      <a:r>
                        <a:rPr kumimoji="1" lang="en-US" altLang="ja-JP" dirty="0" err="1"/>
                        <a:t>tag":"Photoshop","type":"skill</a:t>
                      </a:r>
                      <a:r>
                        <a:rPr kumimoji="1" lang="en-US" altLang="ja-JP" dirty="0"/>
                        <a:t>"},</a:t>
                      </a:r>
                      <a:br>
                        <a:rPr kumimoji="1" lang="en-US" altLang="ja-JP" dirty="0"/>
                      </a:br>
                      <a:r>
                        <a:rPr kumimoji="1" lang="en-US" altLang="ja-JP" dirty="0"/>
                        <a:t>{"tag":"</a:t>
                      </a:r>
                      <a:r>
                        <a:rPr kumimoji="1" lang="ja-JP" altLang="en-US" dirty="0"/>
                        <a:t>デザイン</a:t>
                      </a:r>
                      <a:r>
                        <a:rPr kumimoji="1" lang="en-US" altLang="ja-JP" dirty="0"/>
                        <a:t>","</a:t>
                      </a:r>
                      <a:r>
                        <a:rPr kumimoji="1" lang="en-US" altLang="ja-JP" dirty="0" err="1"/>
                        <a:t>type":"skill-low</a:t>
                      </a:r>
                      <a:r>
                        <a:rPr kumimoji="1" lang="en-US" altLang="ja-JP" dirty="0"/>
                        <a:t>"}]</a:t>
                      </a:r>
                      <a:endParaRPr kumimoji="1" lang="ja-JP" altLang="en-US" dirty="0"/>
                    </a:p>
                  </a:txBody>
                  <a:tcPr anchor="ctr"/>
                </a:tc>
                <a:extLst>
                  <a:ext uri="{0D108BD9-81ED-4DB2-BD59-A6C34878D82A}">
                    <a16:rowId xmlns:a16="http://schemas.microsoft.com/office/drawing/2014/main" val="370155836"/>
                  </a:ext>
                </a:extLst>
              </a:tr>
            </a:tbl>
          </a:graphicData>
        </a:graphic>
      </p:graphicFrame>
      <p:sp>
        <p:nvSpPr>
          <p:cNvPr id="4" name="楕円 3">
            <a:extLst>
              <a:ext uri="{FF2B5EF4-FFF2-40B4-BE49-F238E27FC236}">
                <a16:creationId xmlns:a16="http://schemas.microsoft.com/office/drawing/2014/main" id="{FA1EF5CB-DAAE-9566-0391-302715858A61}"/>
              </a:ext>
            </a:extLst>
          </p:cNvPr>
          <p:cNvSpPr/>
          <p:nvPr/>
        </p:nvSpPr>
        <p:spPr>
          <a:xfrm>
            <a:off x="1464012" y="4133608"/>
            <a:ext cx="2534056" cy="39883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63401C9C-B3C5-0640-67B6-96EEA0EFEEF9}"/>
              </a:ext>
            </a:extLst>
          </p:cNvPr>
          <p:cNvCxnSpPr>
            <a:cxnSpLocks/>
            <a:endCxn id="10" idx="2"/>
          </p:cNvCxnSpPr>
          <p:nvPr/>
        </p:nvCxnSpPr>
        <p:spPr>
          <a:xfrm flipV="1">
            <a:off x="3998068" y="4294762"/>
            <a:ext cx="3328479" cy="3404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 name="楕円 9">
            <a:extLst>
              <a:ext uri="{FF2B5EF4-FFF2-40B4-BE49-F238E27FC236}">
                <a16:creationId xmlns:a16="http://schemas.microsoft.com/office/drawing/2014/main" id="{E5549F00-E979-A6A7-8320-5F82AF61F87A}"/>
              </a:ext>
            </a:extLst>
          </p:cNvPr>
          <p:cNvSpPr/>
          <p:nvPr/>
        </p:nvSpPr>
        <p:spPr>
          <a:xfrm>
            <a:off x="7326547" y="3949430"/>
            <a:ext cx="3889443" cy="69066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93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BBAE31-47FE-48D8-B6D2-97687AF78AD9}"/>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57151657-4209-AF07-EFBD-A5B9A60B18F6}"/>
              </a:ext>
            </a:extLst>
          </p:cNvPr>
          <p:cNvSpPr>
            <a:spLocks noGrp="1"/>
          </p:cNvSpPr>
          <p:nvPr>
            <p:ph idx="1"/>
          </p:nvPr>
        </p:nvSpPr>
        <p:spPr/>
        <p:txBody>
          <a:bodyPr/>
          <a:lstStyle/>
          <a:p>
            <a:r>
              <a:rPr kumimoji="1" lang="ja-JP" altLang="en-US" dirty="0"/>
              <a:t>実験１：タグ抽出兼質問生成モデルを利用</a:t>
            </a:r>
            <a:endParaRPr kumimoji="1" lang="en-US" altLang="ja-JP" dirty="0"/>
          </a:p>
          <a:p>
            <a:pPr lvl="1"/>
            <a:r>
              <a:rPr lang="ja-JP" altLang="en-US" dirty="0"/>
              <a:t>被験者は研究室メンバーの</a:t>
            </a:r>
            <a:r>
              <a:rPr lang="en-US" altLang="ja-JP" dirty="0"/>
              <a:t>13</a:t>
            </a:r>
            <a:r>
              <a:rPr lang="ja-JP" altLang="en-US" dirty="0"/>
              <a:t>名</a:t>
            </a:r>
            <a:endParaRPr lang="en-US" altLang="ja-JP" dirty="0"/>
          </a:p>
          <a:p>
            <a:pPr lvl="1"/>
            <a:r>
              <a:rPr lang="ja-JP" altLang="en-US" dirty="0"/>
              <a:t>対話システムを利用して、システムの有意性の検証を行った</a:t>
            </a:r>
            <a:endParaRPr lang="en-US" altLang="ja-JP" dirty="0"/>
          </a:p>
          <a:p>
            <a:pPr lvl="1"/>
            <a:endParaRPr lang="en-US" altLang="ja-JP" dirty="0"/>
          </a:p>
          <a:p>
            <a:pPr lvl="1"/>
            <a:endParaRPr lang="en-US" altLang="ja-JP" dirty="0"/>
          </a:p>
          <a:p>
            <a:pPr lvl="1"/>
            <a:endParaRPr lang="en-US" altLang="ja-JP" dirty="0"/>
          </a:p>
          <a:p>
            <a:r>
              <a:rPr lang="ja-JP" altLang="en-US" dirty="0"/>
              <a:t>実験２：質問生成モデルとタグ抽出モデルを利用</a:t>
            </a:r>
            <a:endParaRPr lang="en-US" altLang="ja-JP" dirty="0"/>
          </a:p>
          <a:p>
            <a:pPr lvl="1"/>
            <a:r>
              <a:rPr lang="ja-JP" altLang="en-US" dirty="0"/>
              <a:t>実験</a:t>
            </a:r>
            <a:r>
              <a:rPr lang="en-US" altLang="ja-JP" dirty="0"/>
              <a:t>1</a:t>
            </a:r>
            <a:r>
              <a:rPr lang="ja-JP" altLang="en-US" dirty="0"/>
              <a:t>後に生じた課題を解決するために作成した</a:t>
            </a:r>
            <a:r>
              <a:rPr lang="en-US" altLang="ja-JP" dirty="0"/>
              <a:t>2</a:t>
            </a:r>
            <a:r>
              <a:rPr lang="ja-JP" altLang="en-US" dirty="0"/>
              <a:t>つのモデルを利用</a:t>
            </a:r>
            <a:endParaRPr lang="en-US" altLang="ja-JP" dirty="0"/>
          </a:p>
          <a:p>
            <a:pPr lvl="1"/>
            <a:r>
              <a:rPr lang="ja-JP" altLang="en-US" dirty="0"/>
              <a:t>生成した質問の妥当性について予備的な検証</a:t>
            </a:r>
            <a:endParaRPr lang="en-US" altLang="ja-JP" dirty="0"/>
          </a:p>
          <a:p>
            <a:pPr lvl="1"/>
            <a:r>
              <a:rPr kumimoji="1" lang="ja-JP" altLang="en-US" dirty="0"/>
              <a:t>生成された質問のタグ抽出の正確性</a:t>
            </a:r>
            <a:r>
              <a:rPr lang="ja-JP" altLang="en-US" dirty="0"/>
              <a:t>について予備的な検証</a:t>
            </a:r>
            <a:endParaRPr lang="en-US" altLang="ja-JP" dirty="0"/>
          </a:p>
        </p:txBody>
      </p:sp>
    </p:spTree>
    <p:extLst>
      <p:ext uri="{BB962C8B-B14F-4D97-AF65-F5344CB8AC3E}">
        <p14:creationId xmlns:p14="http://schemas.microsoft.com/office/powerpoint/2010/main" val="64191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6A11-8A08-4ABE-9D8B-2BD4DC8BBF49}"/>
              </a:ext>
            </a:extLst>
          </p:cNvPr>
          <p:cNvSpPr>
            <a:spLocks noGrp="1"/>
          </p:cNvSpPr>
          <p:nvPr>
            <p:ph type="title"/>
          </p:nvPr>
        </p:nvSpPr>
        <p:spPr/>
        <p:txBody>
          <a:bodyPr/>
          <a:lstStyle/>
          <a:p>
            <a:r>
              <a:rPr kumimoji="1" lang="ja-JP" altLang="en-US" dirty="0"/>
              <a:t>背景</a:t>
            </a:r>
          </a:p>
        </p:txBody>
      </p:sp>
      <p:sp>
        <p:nvSpPr>
          <p:cNvPr id="5" name="コンテンツ プレースホルダー 2">
            <a:extLst>
              <a:ext uri="{FF2B5EF4-FFF2-40B4-BE49-F238E27FC236}">
                <a16:creationId xmlns:a16="http://schemas.microsoft.com/office/drawing/2014/main" id="{56C1B92D-66D0-4BC7-B453-B94D41DC95AD}"/>
              </a:ext>
            </a:extLst>
          </p:cNvPr>
          <p:cNvSpPr txBox="1">
            <a:spLocks/>
          </p:cNvSpPr>
          <p:nvPr/>
        </p:nvSpPr>
        <p:spPr>
          <a:xfrm>
            <a:off x="1740407" y="1082949"/>
            <a:ext cx="9270099" cy="5775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従来までのトップダウンな組織</a:t>
            </a:r>
            <a:endParaRPr lang="en-US" altLang="ja-JP" dirty="0"/>
          </a:p>
          <a:p>
            <a:pPr lvl="1"/>
            <a:r>
              <a:rPr lang="ja-JP" altLang="en-US" sz="2200" b="1" u="sng" dirty="0"/>
              <a:t>個人の特性，自律性</a:t>
            </a:r>
            <a:r>
              <a:rPr lang="ja-JP" altLang="en-US" sz="2200" dirty="0"/>
              <a:t>は十分には考慮されなかった</a:t>
            </a:r>
            <a:endParaRPr lang="en-US" altLang="ja-JP" sz="2200" dirty="0"/>
          </a:p>
          <a:p>
            <a:pPr lvl="1"/>
            <a:r>
              <a:rPr lang="ja-JP" altLang="en-US" i="1" dirty="0">
                <a:solidFill>
                  <a:srgbClr val="454545"/>
                </a:solidFill>
                <a:effectLst/>
                <a:latin typeface="Helvetica" panose="020B0604020202020204" pitchFamily="34" charset="0"/>
              </a:rPr>
              <a:t>自律性：自らで考え、行動を起こすこと</a:t>
            </a:r>
            <a:endParaRPr lang="en-US" altLang="ja-JP" b="0" i="1" dirty="0">
              <a:solidFill>
                <a:srgbClr val="040C28"/>
              </a:solidFill>
              <a:effectLst/>
              <a:latin typeface="Google Sans"/>
            </a:endParaRPr>
          </a:p>
          <a:p>
            <a:pPr lvl="1"/>
            <a:endParaRPr lang="en-US" altLang="ja-JP" i="1" dirty="0"/>
          </a:p>
          <a:p>
            <a:r>
              <a:rPr lang="ja-JP" altLang="en-US" dirty="0"/>
              <a:t>フラットな組織においては</a:t>
            </a:r>
            <a:r>
              <a:rPr lang="ja-JP" altLang="en-US" u="sng" dirty="0"/>
              <a:t>自律性の尊重</a:t>
            </a:r>
            <a:r>
              <a:rPr lang="ja-JP" altLang="en-US" dirty="0"/>
              <a:t>が必要</a:t>
            </a:r>
            <a:endParaRPr lang="en-US" altLang="ja-JP" dirty="0"/>
          </a:p>
          <a:p>
            <a:pPr lvl="1"/>
            <a:r>
              <a:rPr lang="ja-JP" altLang="en-US" sz="2200" dirty="0"/>
              <a:t>自律性の尊重によって個人の</a:t>
            </a:r>
            <a:r>
              <a:rPr lang="ja-JP" altLang="en-US" sz="2200" b="1" u="sng" dirty="0"/>
              <a:t>ウェルビーイングは向上する</a:t>
            </a:r>
            <a:endParaRPr lang="en-US" altLang="ja-JP" sz="2200" b="1" u="sng" dirty="0"/>
          </a:p>
          <a:p>
            <a:pPr lvl="2"/>
            <a:r>
              <a:rPr lang="ja-JP" altLang="en-US" dirty="0"/>
              <a:t>自立性を尊重した</a:t>
            </a:r>
            <a:r>
              <a:rPr lang="ja-JP" altLang="en-US" b="1" u="sng" dirty="0"/>
              <a:t>マネジメントは困難</a:t>
            </a:r>
            <a:endParaRPr lang="en-US" altLang="ja-JP" b="1" u="sng" dirty="0"/>
          </a:p>
          <a:p>
            <a:pPr lvl="2"/>
            <a:r>
              <a:rPr lang="ja-JP" altLang="en-US" dirty="0"/>
              <a:t>やりたいことだけさせると組織が上手く働かない</a:t>
            </a:r>
            <a:endParaRPr lang="en-US" altLang="ja-JP" dirty="0"/>
          </a:p>
          <a:p>
            <a:pPr lvl="2"/>
            <a:endParaRPr lang="en-US" altLang="ja-JP" dirty="0"/>
          </a:p>
        </p:txBody>
      </p:sp>
      <p:sp>
        <p:nvSpPr>
          <p:cNvPr id="17" name="テキスト ボックス 16">
            <a:extLst>
              <a:ext uri="{FF2B5EF4-FFF2-40B4-BE49-F238E27FC236}">
                <a16:creationId xmlns:a16="http://schemas.microsoft.com/office/drawing/2014/main" id="{53286DFA-7DE4-4C57-8A19-4351FA8AFA76}"/>
              </a:ext>
            </a:extLst>
          </p:cNvPr>
          <p:cNvSpPr txBox="1"/>
          <p:nvPr/>
        </p:nvSpPr>
        <p:spPr>
          <a:xfrm>
            <a:off x="1740407" y="5117691"/>
            <a:ext cx="8034773" cy="707886"/>
          </a:xfrm>
          <a:prstGeom prst="rect">
            <a:avLst/>
          </a:prstGeom>
          <a:noFill/>
        </p:spPr>
        <p:txBody>
          <a:bodyPr wrap="square" rtlCol="0">
            <a:spAutoFit/>
          </a:bodyPr>
          <a:lstStyle/>
          <a:p>
            <a:r>
              <a:rPr lang="ja-JP" altLang="en-US" sz="4000" b="1" u="sng" dirty="0"/>
              <a:t>マネジメント支援システムが必要</a:t>
            </a:r>
          </a:p>
        </p:txBody>
      </p:sp>
      <p:sp>
        <p:nvSpPr>
          <p:cNvPr id="18" name="矢印: 右 17">
            <a:extLst>
              <a:ext uri="{FF2B5EF4-FFF2-40B4-BE49-F238E27FC236}">
                <a16:creationId xmlns:a16="http://schemas.microsoft.com/office/drawing/2014/main" id="{37897ED7-7A45-40EA-A5F7-79C6634D3A44}"/>
              </a:ext>
              <a:ext uri="{C183D7F6-B498-43B3-948B-1728B52AA6E4}">
                <adec:decorative xmlns:adec="http://schemas.microsoft.com/office/drawing/2017/decorative" val="1"/>
              </a:ext>
            </a:extLst>
          </p:cNvPr>
          <p:cNvSpPr/>
          <p:nvPr/>
        </p:nvSpPr>
        <p:spPr>
          <a:xfrm rot="5400000">
            <a:off x="5147177" y="4414280"/>
            <a:ext cx="676413" cy="448517"/>
          </a:xfrm>
          <a:prstGeom prst="rightArrow">
            <a:avLst>
              <a:gd name="adj1" fmla="val 50000"/>
              <a:gd name="adj2" fmla="val 669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p>
        </p:txBody>
      </p:sp>
    </p:spTree>
    <p:extLst>
      <p:ext uri="{BB962C8B-B14F-4D97-AF65-F5344CB8AC3E}">
        <p14:creationId xmlns:p14="http://schemas.microsoft.com/office/powerpoint/2010/main" val="241563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10;&#10;低い精度で自動的に生成された説明">
            <a:extLst>
              <a:ext uri="{FF2B5EF4-FFF2-40B4-BE49-F238E27FC236}">
                <a16:creationId xmlns:a16="http://schemas.microsoft.com/office/drawing/2014/main" id="{6C6EF14B-E1DA-EE3B-7493-534C50EE1709}"/>
              </a:ext>
            </a:extLst>
          </p:cNvPr>
          <p:cNvPicPr>
            <a:picLocks noChangeAspect="1"/>
          </p:cNvPicPr>
          <p:nvPr/>
        </p:nvPicPr>
        <p:blipFill rotWithShape="1">
          <a:blip r:embed="rId3">
            <a:extLst>
              <a:ext uri="{28A0092B-C50C-407E-A947-70E740481C1C}">
                <a14:useLocalDpi xmlns:a14="http://schemas.microsoft.com/office/drawing/2010/main" val="0"/>
              </a:ext>
            </a:extLst>
          </a:blip>
          <a:srcRect b="42114"/>
          <a:stretch/>
        </p:blipFill>
        <p:spPr>
          <a:xfrm>
            <a:off x="367124" y="1180988"/>
            <a:ext cx="6682549" cy="5315189"/>
          </a:xfrm>
          <a:prstGeom prst="rect">
            <a:avLst/>
          </a:prstGeom>
        </p:spPr>
      </p:pic>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normAutofit/>
          </a:bodyPr>
          <a:lstStyle/>
          <a:p>
            <a:r>
              <a:rPr kumimoji="1" lang="ja-JP" altLang="en-US" dirty="0"/>
              <a:t>対話例とタグ抽出例（再掲）</a:t>
            </a:r>
          </a:p>
        </p:txBody>
      </p:sp>
      <p:pic>
        <p:nvPicPr>
          <p:cNvPr id="9" name="図 8">
            <a:extLst>
              <a:ext uri="{FF2B5EF4-FFF2-40B4-BE49-F238E27FC236}">
                <a16:creationId xmlns:a16="http://schemas.microsoft.com/office/drawing/2014/main" id="{AE6165C5-D32B-A8BC-C10D-27F870821E9B}"/>
              </a:ext>
            </a:extLst>
          </p:cNvPr>
          <p:cNvPicPr>
            <a:picLocks noChangeAspect="1"/>
          </p:cNvPicPr>
          <p:nvPr/>
        </p:nvPicPr>
        <p:blipFill rotWithShape="1">
          <a:blip r:embed="rId4">
            <a:extLst>
              <a:ext uri="{28A0092B-C50C-407E-A947-70E740481C1C}">
                <a14:useLocalDpi xmlns:a14="http://schemas.microsoft.com/office/drawing/2010/main" val="0"/>
              </a:ext>
            </a:extLst>
          </a:blip>
          <a:srcRect t="26013"/>
          <a:stretch/>
        </p:blipFill>
        <p:spPr>
          <a:xfrm>
            <a:off x="7087181" y="2677885"/>
            <a:ext cx="4576461" cy="1813106"/>
          </a:xfrm>
          <a:prstGeom prst="rect">
            <a:avLst/>
          </a:prstGeom>
        </p:spPr>
      </p:pic>
      <p:sp>
        <p:nvSpPr>
          <p:cNvPr id="10" name="正方形/長方形 9">
            <a:extLst>
              <a:ext uri="{FF2B5EF4-FFF2-40B4-BE49-F238E27FC236}">
                <a16:creationId xmlns:a16="http://schemas.microsoft.com/office/drawing/2014/main" id="{AE093757-40E1-90CA-743B-D1E7D484F565}"/>
              </a:ext>
            </a:extLst>
          </p:cNvPr>
          <p:cNvSpPr/>
          <p:nvPr/>
        </p:nvSpPr>
        <p:spPr>
          <a:xfrm>
            <a:off x="3263292" y="2340367"/>
            <a:ext cx="1218293" cy="31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0D404D0-37FB-C639-CB54-3399A964C7D6}"/>
              </a:ext>
            </a:extLst>
          </p:cNvPr>
          <p:cNvSpPr/>
          <p:nvPr/>
        </p:nvSpPr>
        <p:spPr>
          <a:xfrm>
            <a:off x="2086341" y="2332203"/>
            <a:ext cx="424379" cy="31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65FDB5A-E42D-34B3-3086-CED3D6FCC15B}"/>
              </a:ext>
            </a:extLst>
          </p:cNvPr>
          <p:cNvSpPr/>
          <p:nvPr/>
        </p:nvSpPr>
        <p:spPr>
          <a:xfrm>
            <a:off x="2325301" y="3563656"/>
            <a:ext cx="937991" cy="3184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365A7-8162-60CD-8C09-FBF3C303DF8A}"/>
              </a:ext>
            </a:extLst>
          </p:cNvPr>
          <p:cNvSpPr/>
          <p:nvPr/>
        </p:nvSpPr>
        <p:spPr>
          <a:xfrm>
            <a:off x="607062" y="5943688"/>
            <a:ext cx="1828617" cy="31840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35F455AE-C05F-DFA9-A940-95FFA0BFA7AE}"/>
              </a:ext>
            </a:extLst>
          </p:cNvPr>
          <p:cNvCxnSpPr>
            <a:cxnSpLocks/>
          </p:cNvCxnSpPr>
          <p:nvPr/>
        </p:nvCxnSpPr>
        <p:spPr>
          <a:xfrm>
            <a:off x="4481585" y="2491407"/>
            <a:ext cx="2605596" cy="445015"/>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172A7A13-A467-1684-24D9-76F1FB49A699}"/>
              </a:ext>
            </a:extLst>
          </p:cNvPr>
          <p:cNvCxnSpPr>
            <a:cxnSpLocks/>
            <a:stCxn id="11" idx="3"/>
          </p:cNvCxnSpPr>
          <p:nvPr/>
        </p:nvCxnSpPr>
        <p:spPr>
          <a:xfrm>
            <a:off x="2510720" y="2491407"/>
            <a:ext cx="4576461" cy="758632"/>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A0EB2FF5-78DD-E44C-2579-9DE80A1B676F}"/>
              </a:ext>
            </a:extLst>
          </p:cNvPr>
          <p:cNvCxnSpPr>
            <a:cxnSpLocks/>
          </p:cNvCxnSpPr>
          <p:nvPr/>
        </p:nvCxnSpPr>
        <p:spPr>
          <a:xfrm>
            <a:off x="3263292" y="3722860"/>
            <a:ext cx="3709008" cy="115723"/>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77BC3F0-C138-F249-1D86-88889C74331D}"/>
              </a:ext>
            </a:extLst>
          </p:cNvPr>
          <p:cNvCxnSpPr>
            <a:cxnSpLocks/>
            <a:stCxn id="13" idx="3"/>
          </p:cNvCxnSpPr>
          <p:nvPr/>
        </p:nvCxnSpPr>
        <p:spPr>
          <a:xfrm flipV="1">
            <a:off x="2435679" y="3839987"/>
            <a:ext cx="7075714" cy="2262905"/>
          </a:xfrm>
          <a:prstGeom prst="straightConnector1">
            <a:avLst/>
          </a:prstGeom>
          <a:ln w="3810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547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a:xfrm>
            <a:off x="227584" y="136524"/>
            <a:ext cx="11890728" cy="662782"/>
          </a:xfrm>
        </p:spPr>
        <p:txBody>
          <a:bodyPr>
            <a:normAutofit/>
          </a:bodyPr>
          <a:lstStyle/>
          <a:p>
            <a:r>
              <a:rPr kumimoji="1" lang="ja-JP" altLang="en-US" dirty="0"/>
              <a:t>実験</a:t>
            </a:r>
            <a:r>
              <a:rPr lang="ja-JP" altLang="en-US" dirty="0"/>
              <a:t>１の</a:t>
            </a:r>
            <a:r>
              <a:rPr kumimoji="1" lang="ja-JP" altLang="en-US" dirty="0"/>
              <a:t>結果と考察</a:t>
            </a:r>
            <a:r>
              <a:rPr lang="ja-JP" altLang="en-US" dirty="0"/>
              <a:t>：タグ抽出兼質問生成モデルを利用したシステム（</a:t>
            </a:r>
            <a:r>
              <a:rPr lang="en-US" altLang="ja-JP" dirty="0"/>
              <a:t>1/2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B6ABD559-2936-4322-8DD8-6025CE30BA2A}"/>
              </a:ext>
            </a:extLst>
          </p:cNvPr>
          <p:cNvSpPr>
            <a:spLocks noGrp="1"/>
          </p:cNvSpPr>
          <p:nvPr>
            <p:ph idx="1"/>
          </p:nvPr>
        </p:nvSpPr>
        <p:spPr>
          <a:xfrm>
            <a:off x="6170141" y="1868316"/>
            <a:ext cx="5559570" cy="2409185"/>
          </a:xfrm>
        </p:spPr>
        <p:txBody>
          <a:bodyPr>
            <a:normAutofit/>
          </a:bodyPr>
          <a:lstStyle/>
          <a:p>
            <a:endParaRPr lang="en-US" altLang="ja-JP" dirty="0"/>
          </a:p>
          <a:p>
            <a:endParaRPr kumimoji="1" lang="ja-JP" altLang="en-US" dirty="0"/>
          </a:p>
        </p:txBody>
      </p:sp>
      <p:graphicFrame>
        <p:nvGraphicFramePr>
          <p:cNvPr id="6" name="表 6">
            <a:extLst>
              <a:ext uri="{FF2B5EF4-FFF2-40B4-BE49-F238E27FC236}">
                <a16:creationId xmlns:a16="http://schemas.microsoft.com/office/drawing/2014/main" id="{5BCEB610-5925-613F-B4E3-D56775955248}"/>
              </a:ext>
            </a:extLst>
          </p:cNvPr>
          <p:cNvGraphicFramePr>
            <a:graphicFrameLocks noGrp="1"/>
          </p:cNvGraphicFramePr>
          <p:nvPr>
            <p:extLst>
              <p:ext uri="{D42A27DB-BD31-4B8C-83A1-F6EECF244321}">
                <p14:modId xmlns:p14="http://schemas.microsoft.com/office/powerpoint/2010/main" val="940832800"/>
              </p:ext>
            </p:extLst>
          </p:nvPr>
        </p:nvGraphicFramePr>
        <p:xfrm>
          <a:off x="144236" y="1314510"/>
          <a:ext cx="5478949" cy="4632960"/>
        </p:xfrm>
        <a:graphic>
          <a:graphicData uri="http://schemas.openxmlformats.org/drawingml/2006/table">
            <a:tbl>
              <a:tblPr firstRow="1" bandRow="1">
                <a:tableStyleId>{5C22544A-7EE6-4342-B048-85BDC9FD1C3A}</a:tableStyleId>
              </a:tblPr>
              <a:tblGrid>
                <a:gridCol w="2875793">
                  <a:extLst>
                    <a:ext uri="{9D8B030D-6E8A-4147-A177-3AD203B41FA5}">
                      <a16:colId xmlns:a16="http://schemas.microsoft.com/office/drawing/2014/main" val="2142358890"/>
                    </a:ext>
                  </a:extLst>
                </a:gridCol>
                <a:gridCol w="2603156">
                  <a:extLst>
                    <a:ext uri="{9D8B030D-6E8A-4147-A177-3AD203B41FA5}">
                      <a16:colId xmlns:a16="http://schemas.microsoft.com/office/drawing/2014/main" val="64778110"/>
                    </a:ext>
                  </a:extLst>
                </a:gridCol>
              </a:tblGrid>
              <a:tr h="184743">
                <a:tc>
                  <a:txBody>
                    <a:bodyPr/>
                    <a:lstStyle/>
                    <a:p>
                      <a:pPr algn="ctr"/>
                      <a:r>
                        <a:rPr kumimoji="1" lang="ja-JP" altLang="en-US" sz="3200" b="1" dirty="0"/>
                        <a:t>タグタイプ</a:t>
                      </a:r>
                    </a:p>
                  </a:txBody>
                  <a:tcPr anchor="ctr"/>
                </a:tc>
                <a:tc>
                  <a:txBody>
                    <a:bodyPr/>
                    <a:lstStyle/>
                    <a:p>
                      <a:pPr algn="ctr"/>
                      <a:r>
                        <a:rPr kumimoji="1" lang="ja-JP" altLang="en-US" sz="3200" b="1" dirty="0"/>
                        <a:t>タグ数</a:t>
                      </a:r>
                      <a:r>
                        <a:rPr kumimoji="1" lang="en-US" altLang="ja-JP" sz="3200" b="1" dirty="0"/>
                        <a:t>(n=57)</a:t>
                      </a:r>
                      <a:endParaRPr kumimoji="1" lang="ja-JP" altLang="en-US" sz="3200" b="1" dirty="0"/>
                    </a:p>
                  </a:txBody>
                  <a:tcPr/>
                </a:tc>
                <a:extLst>
                  <a:ext uri="{0D108BD9-81ED-4DB2-BD59-A6C34878D82A}">
                    <a16:rowId xmlns:a16="http://schemas.microsoft.com/office/drawing/2014/main" val="3847579136"/>
                  </a:ext>
                </a:extLst>
              </a:tr>
              <a:tr h="578908">
                <a:tc>
                  <a:txBody>
                    <a:bodyPr/>
                    <a:lstStyle/>
                    <a:p>
                      <a:pPr algn="ctr"/>
                      <a:r>
                        <a:rPr kumimoji="1" lang="en-US" altLang="ja-JP" sz="3200" b="1" i="0" kern="1200" dirty="0">
                          <a:solidFill>
                            <a:schemeClr val="dk1"/>
                          </a:solidFill>
                          <a:effectLst/>
                          <a:latin typeface="+mn-lt"/>
                          <a:ea typeface="+mn-ea"/>
                          <a:cs typeface="+mn-cs"/>
                        </a:rPr>
                        <a:t>interest</a:t>
                      </a:r>
                      <a:endParaRPr kumimoji="1" lang="ja-JP" altLang="en-US" sz="3200" b="1" dirty="0"/>
                    </a:p>
                  </a:txBody>
                  <a:tcPr/>
                </a:tc>
                <a:tc>
                  <a:txBody>
                    <a:bodyPr/>
                    <a:lstStyle/>
                    <a:p>
                      <a:pPr algn="ctr"/>
                      <a:r>
                        <a:rPr kumimoji="1" lang="en-US" altLang="ja-JP" sz="3200" b="1" i="0" kern="1200" dirty="0">
                          <a:solidFill>
                            <a:schemeClr val="dk1"/>
                          </a:solidFill>
                          <a:effectLst/>
                          <a:latin typeface="+mn-lt"/>
                          <a:ea typeface="+mn-ea"/>
                          <a:cs typeface="+mn-cs"/>
                        </a:rPr>
                        <a:t>21</a:t>
                      </a:r>
                      <a:endParaRPr kumimoji="1" lang="ja-JP" altLang="en-US" sz="3200" b="1" dirty="0"/>
                    </a:p>
                  </a:txBody>
                  <a:tcPr/>
                </a:tc>
                <a:extLst>
                  <a:ext uri="{0D108BD9-81ED-4DB2-BD59-A6C34878D82A}">
                    <a16:rowId xmlns:a16="http://schemas.microsoft.com/office/drawing/2014/main" val="3746553545"/>
                  </a:ext>
                </a:extLst>
              </a:tr>
              <a:tr h="578908">
                <a:tc>
                  <a:txBody>
                    <a:bodyPr/>
                    <a:lstStyle/>
                    <a:p>
                      <a:pPr algn="ctr"/>
                      <a:r>
                        <a:rPr kumimoji="1" lang="en-US" altLang="ja-JP" sz="3200" b="1" i="0" kern="1200" dirty="0">
                          <a:solidFill>
                            <a:schemeClr val="dk1"/>
                          </a:solidFill>
                          <a:effectLst/>
                          <a:latin typeface="+mn-lt"/>
                          <a:ea typeface="+mn-ea"/>
                          <a:cs typeface="+mn-cs"/>
                        </a:rPr>
                        <a:t>skill</a:t>
                      </a:r>
                      <a:endParaRPr kumimoji="1" lang="ja-JP" altLang="en-US" sz="3200" b="1" dirty="0"/>
                    </a:p>
                  </a:txBody>
                  <a:tcPr/>
                </a:tc>
                <a:tc>
                  <a:txBody>
                    <a:bodyPr/>
                    <a:lstStyle/>
                    <a:p>
                      <a:pPr algn="ctr"/>
                      <a:r>
                        <a:rPr kumimoji="1" lang="en-US" altLang="ja-JP" sz="3200" b="1" i="0" kern="1200" dirty="0">
                          <a:solidFill>
                            <a:schemeClr val="dk1"/>
                          </a:solidFill>
                          <a:effectLst/>
                          <a:latin typeface="+mn-lt"/>
                          <a:ea typeface="+mn-ea"/>
                          <a:cs typeface="+mn-cs"/>
                        </a:rPr>
                        <a:t>13</a:t>
                      </a:r>
                      <a:endParaRPr kumimoji="1" lang="ja-JP" altLang="en-US" sz="3200" b="1" dirty="0"/>
                    </a:p>
                  </a:txBody>
                  <a:tcPr/>
                </a:tc>
                <a:extLst>
                  <a:ext uri="{0D108BD9-81ED-4DB2-BD59-A6C34878D82A}">
                    <a16:rowId xmlns:a16="http://schemas.microsoft.com/office/drawing/2014/main" val="425135383"/>
                  </a:ext>
                </a:extLst>
              </a:tr>
              <a:tr h="578908">
                <a:tc>
                  <a:txBody>
                    <a:bodyPr/>
                    <a:lstStyle/>
                    <a:p>
                      <a:pPr algn="ctr"/>
                      <a:r>
                        <a:rPr kumimoji="1" lang="en-US" altLang="ja-JP" sz="3200" b="1" i="0" kern="1200" dirty="0">
                          <a:solidFill>
                            <a:schemeClr val="dk1"/>
                          </a:solidFill>
                          <a:effectLst/>
                          <a:latin typeface="+mn-lt"/>
                          <a:ea typeface="+mn-ea"/>
                          <a:cs typeface="+mn-cs"/>
                        </a:rPr>
                        <a:t>skill-low</a:t>
                      </a:r>
                      <a:endParaRPr kumimoji="1" lang="ja-JP" altLang="en-US" sz="3200" b="1" dirty="0"/>
                    </a:p>
                  </a:txBody>
                  <a:tcPr/>
                </a:tc>
                <a:tc>
                  <a:txBody>
                    <a:bodyPr/>
                    <a:lstStyle/>
                    <a:p>
                      <a:pPr algn="ctr"/>
                      <a:r>
                        <a:rPr kumimoji="1" lang="en-US" altLang="ja-JP" sz="3200" b="1" i="0" kern="1200" dirty="0">
                          <a:solidFill>
                            <a:schemeClr val="dk1"/>
                          </a:solidFill>
                          <a:effectLst/>
                          <a:latin typeface="+mn-lt"/>
                          <a:ea typeface="+mn-ea"/>
                          <a:cs typeface="+mn-cs"/>
                        </a:rPr>
                        <a:t>17</a:t>
                      </a:r>
                      <a:endParaRPr kumimoji="1" lang="ja-JP" altLang="en-US" sz="3200" b="1" dirty="0"/>
                    </a:p>
                  </a:txBody>
                  <a:tcPr/>
                </a:tc>
                <a:extLst>
                  <a:ext uri="{0D108BD9-81ED-4DB2-BD59-A6C34878D82A}">
                    <a16:rowId xmlns:a16="http://schemas.microsoft.com/office/drawing/2014/main" val="2724495939"/>
                  </a:ext>
                </a:extLst>
              </a:tr>
              <a:tr h="578908">
                <a:tc>
                  <a:txBody>
                    <a:bodyPr/>
                    <a:lstStyle/>
                    <a:p>
                      <a:pPr algn="ctr"/>
                      <a:r>
                        <a:rPr kumimoji="1" lang="en-US" altLang="ja-JP" sz="3200" b="1" i="0" kern="1200" dirty="0" err="1">
                          <a:solidFill>
                            <a:schemeClr val="dk1"/>
                          </a:solidFill>
                          <a:effectLst/>
                          <a:latin typeface="+mn-lt"/>
                          <a:ea typeface="+mn-ea"/>
                          <a:cs typeface="+mn-cs"/>
                        </a:rPr>
                        <a:t>skil</a:t>
                      </a:r>
                      <a:r>
                        <a:rPr kumimoji="1" lang="en-US" altLang="ja-JP" sz="3200" b="1" i="0" kern="1200" dirty="0">
                          <a:solidFill>
                            <a:schemeClr val="dk1"/>
                          </a:solidFill>
                          <a:effectLst/>
                          <a:latin typeface="+mn-lt"/>
                          <a:ea typeface="+mn-ea"/>
                          <a:cs typeface="+mn-cs"/>
                        </a:rPr>
                        <a:t>-mid</a:t>
                      </a:r>
                      <a:endParaRPr kumimoji="1" lang="ja-JP" altLang="en-US" sz="3200" b="1" dirty="0"/>
                    </a:p>
                  </a:txBody>
                  <a:tcPr/>
                </a:tc>
                <a:tc>
                  <a:txBody>
                    <a:bodyPr/>
                    <a:lstStyle/>
                    <a:p>
                      <a:pPr algn="ctr"/>
                      <a:r>
                        <a:rPr kumimoji="1" lang="en-US" altLang="ja-JP" sz="3200" b="1" dirty="0"/>
                        <a:t>2</a:t>
                      </a:r>
                      <a:endParaRPr kumimoji="1" lang="ja-JP" altLang="en-US" sz="3200" b="1" dirty="0"/>
                    </a:p>
                  </a:txBody>
                  <a:tcPr/>
                </a:tc>
                <a:extLst>
                  <a:ext uri="{0D108BD9-81ED-4DB2-BD59-A6C34878D82A}">
                    <a16:rowId xmlns:a16="http://schemas.microsoft.com/office/drawing/2014/main" val="946939099"/>
                  </a:ext>
                </a:extLst>
              </a:tr>
              <a:tr h="578908">
                <a:tc>
                  <a:txBody>
                    <a:bodyPr/>
                    <a:lstStyle/>
                    <a:p>
                      <a:pPr algn="ctr"/>
                      <a:r>
                        <a:rPr kumimoji="1" lang="en-US" altLang="ja-JP" sz="3200" b="1" i="0" kern="1200" dirty="0">
                          <a:solidFill>
                            <a:schemeClr val="dk1"/>
                          </a:solidFill>
                          <a:effectLst/>
                          <a:latin typeface="+mn-lt"/>
                          <a:ea typeface="+mn-ea"/>
                          <a:cs typeface="+mn-cs"/>
                        </a:rPr>
                        <a:t>skill-high</a:t>
                      </a:r>
                      <a:endParaRPr kumimoji="1" lang="ja-JP" altLang="en-US" sz="3200" b="1" dirty="0"/>
                    </a:p>
                  </a:txBody>
                  <a:tcPr/>
                </a:tc>
                <a:tc>
                  <a:txBody>
                    <a:bodyPr/>
                    <a:lstStyle/>
                    <a:p>
                      <a:pPr algn="ctr"/>
                      <a:r>
                        <a:rPr kumimoji="1" lang="en-US" altLang="ja-JP" sz="3200" b="1" dirty="0"/>
                        <a:t>0</a:t>
                      </a:r>
                      <a:endParaRPr kumimoji="1" lang="ja-JP" altLang="en-US" sz="3200" b="1" dirty="0"/>
                    </a:p>
                  </a:txBody>
                  <a:tcPr/>
                </a:tc>
                <a:extLst>
                  <a:ext uri="{0D108BD9-81ED-4DB2-BD59-A6C34878D82A}">
                    <a16:rowId xmlns:a16="http://schemas.microsoft.com/office/drawing/2014/main" val="725689853"/>
                  </a:ext>
                </a:extLst>
              </a:tr>
              <a:tr h="578908">
                <a:tc>
                  <a:txBody>
                    <a:bodyPr/>
                    <a:lstStyle/>
                    <a:p>
                      <a:pPr algn="ctr"/>
                      <a:r>
                        <a:rPr kumimoji="1" lang="en-US" altLang="ja-JP" sz="3200" b="1" i="0" kern="1200" dirty="0">
                          <a:solidFill>
                            <a:schemeClr val="dk1"/>
                          </a:solidFill>
                          <a:effectLst/>
                          <a:latin typeface="+mn-lt"/>
                          <a:ea typeface="+mn-ea"/>
                          <a:cs typeface="+mn-cs"/>
                        </a:rPr>
                        <a:t>Knowledge</a:t>
                      </a:r>
                      <a:endParaRPr kumimoji="1" lang="ja-JP" altLang="en-US" sz="3200" b="1" dirty="0"/>
                    </a:p>
                  </a:txBody>
                  <a:tcPr/>
                </a:tc>
                <a:tc>
                  <a:txBody>
                    <a:bodyPr/>
                    <a:lstStyle/>
                    <a:p>
                      <a:pPr algn="ctr"/>
                      <a:r>
                        <a:rPr kumimoji="1" lang="en-US" altLang="ja-JP" sz="3200" b="1" dirty="0"/>
                        <a:t>4</a:t>
                      </a:r>
                      <a:endParaRPr kumimoji="1" lang="ja-JP" altLang="en-US" sz="3200" b="1" dirty="0"/>
                    </a:p>
                  </a:txBody>
                  <a:tcPr/>
                </a:tc>
                <a:extLst>
                  <a:ext uri="{0D108BD9-81ED-4DB2-BD59-A6C34878D82A}">
                    <a16:rowId xmlns:a16="http://schemas.microsoft.com/office/drawing/2014/main" val="3489408172"/>
                  </a:ext>
                </a:extLst>
              </a:tr>
              <a:tr h="578908">
                <a:tc>
                  <a:txBody>
                    <a:bodyPr/>
                    <a:lstStyle/>
                    <a:p>
                      <a:pPr algn="ctr"/>
                      <a:r>
                        <a:rPr kumimoji="1" lang="en-US" altLang="ja-JP" sz="3200" b="1" dirty="0"/>
                        <a:t>hope</a:t>
                      </a:r>
                      <a:endParaRPr kumimoji="1" lang="ja-JP" altLang="en-US" sz="3200" b="1" dirty="0"/>
                    </a:p>
                  </a:txBody>
                  <a:tcPr/>
                </a:tc>
                <a:tc>
                  <a:txBody>
                    <a:bodyPr/>
                    <a:lstStyle/>
                    <a:p>
                      <a:pPr algn="ctr"/>
                      <a:r>
                        <a:rPr kumimoji="1" lang="en-US" altLang="ja-JP" sz="3200" b="1" dirty="0"/>
                        <a:t>0</a:t>
                      </a:r>
                      <a:endParaRPr kumimoji="1" lang="ja-JP" altLang="en-US" sz="3200" b="1" dirty="0"/>
                    </a:p>
                  </a:txBody>
                  <a:tcPr/>
                </a:tc>
                <a:extLst>
                  <a:ext uri="{0D108BD9-81ED-4DB2-BD59-A6C34878D82A}">
                    <a16:rowId xmlns:a16="http://schemas.microsoft.com/office/drawing/2014/main" val="1430344848"/>
                  </a:ext>
                </a:extLst>
              </a:tr>
            </a:tbl>
          </a:graphicData>
        </a:graphic>
      </p:graphicFrame>
      <p:sp>
        <p:nvSpPr>
          <p:cNvPr id="7" name="コンテンツ プレースホルダー 2">
            <a:extLst>
              <a:ext uri="{FF2B5EF4-FFF2-40B4-BE49-F238E27FC236}">
                <a16:creationId xmlns:a16="http://schemas.microsoft.com/office/drawing/2014/main" id="{C7A3611B-57E2-FC41-0A9E-9496FE8B7581}"/>
              </a:ext>
            </a:extLst>
          </p:cNvPr>
          <p:cNvSpPr txBox="1">
            <a:spLocks/>
          </p:cNvSpPr>
          <p:nvPr/>
        </p:nvSpPr>
        <p:spPr>
          <a:xfrm>
            <a:off x="5906530" y="914400"/>
            <a:ext cx="6370137" cy="5943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3700" dirty="0"/>
              <a:t>“interest”</a:t>
            </a:r>
            <a:r>
              <a:rPr lang="ja-JP" altLang="en-US" sz="3700" dirty="0"/>
              <a:t>の正確さ</a:t>
            </a:r>
            <a:endParaRPr lang="en-US" altLang="ja-JP" sz="3700" dirty="0"/>
          </a:p>
          <a:p>
            <a:pPr lvl="1"/>
            <a:r>
              <a:rPr lang="ja-JP" altLang="en-US" sz="2900" dirty="0"/>
              <a:t>興味を聞き取るための質問を</a:t>
            </a:r>
            <a:br>
              <a:rPr lang="en-US" altLang="ja-JP" sz="2900" dirty="0"/>
            </a:br>
            <a:r>
              <a:rPr lang="ja-JP" altLang="en-US" sz="2900" dirty="0"/>
              <a:t>用意する必要がある</a:t>
            </a:r>
            <a:endParaRPr lang="en-US" altLang="ja-JP" sz="2900" dirty="0"/>
          </a:p>
          <a:p>
            <a:r>
              <a:rPr lang="ja-JP" altLang="en-US" sz="3500" b="0" i="0" dirty="0">
                <a:effectLst/>
              </a:rPr>
              <a:t>レベリングされていないタグ</a:t>
            </a:r>
            <a:endParaRPr lang="en-US" altLang="ja-JP" sz="3500" b="0" i="0" dirty="0">
              <a:effectLst/>
            </a:endParaRPr>
          </a:p>
          <a:p>
            <a:pPr lvl="1"/>
            <a:r>
              <a:rPr lang="ja-JP" altLang="en-US" sz="2900" b="0" i="0" dirty="0">
                <a:effectLst/>
                <a:latin typeface="+mn-ea"/>
              </a:rPr>
              <a:t>スキルの習熟度を調べる質問が</a:t>
            </a:r>
            <a:br>
              <a:rPr lang="en-US" altLang="ja-JP" sz="2900" b="0" i="0" dirty="0">
                <a:effectLst/>
                <a:latin typeface="+mn-ea"/>
              </a:rPr>
            </a:br>
            <a:r>
              <a:rPr lang="en-US" altLang="ja-JP" sz="2900" b="0" i="0" dirty="0">
                <a:effectLst/>
                <a:latin typeface="+mn-ea"/>
              </a:rPr>
              <a:t>1</a:t>
            </a:r>
            <a:r>
              <a:rPr lang="ja-JP" altLang="en-US" sz="2900" b="0" i="0" dirty="0">
                <a:effectLst/>
                <a:latin typeface="+mn-ea"/>
              </a:rPr>
              <a:t>回</a:t>
            </a:r>
            <a:r>
              <a:rPr lang="ja-JP" altLang="en-US" sz="2900" dirty="0">
                <a:latin typeface="+mn-ea"/>
              </a:rPr>
              <a:t>では足りない</a:t>
            </a:r>
            <a:endParaRPr lang="en-US" altLang="ja-JP" sz="2900" dirty="0">
              <a:latin typeface="+mn-ea"/>
            </a:endParaRPr>
          </a:p>
          <a:p>
            <a:pPr lvl="1"/>
            <a:r>
              <a:rPr lang="ja-JP" altLang="en-US" sz="2900" dirty="0">
                <a:latin typeface="+mn-ea"/>
              </a:rPr>
              <a:t>トレーニングデータに偏りがあるため学生の研究年数では</a:t>
            </a:r>
            <a:br>
              <a:rPr lang="en-US" altLang="ja-JP" sz="2900" dirty="0">
                <a:latin typeface="+mn-ea"/>
              </a:rPr>
            </a:br>
            <a:r>
              <a:rPr lang="ja-JP" altLang="en-US" sz="2900" dirty="0">
                <a:latin typeface="+mn-ea"/>
              </a:rPr>
              <a:t>“</a:t>
            </a:r>
            <a:r>
              <a:rPr lang="en-US" altLang="ja-JP" sz="2900" dirty="0">
                <a:latin typeface="+mn-ea"/>
              </a:rPr>
              <a:t>-low</a:t>
            </a:r>
            <a:r>
              <a:rPr lang="ja-JP" altLang="en-US" sz="2900" dirty="0">
                <a:latin typeface="+mn-ea"/>
              </a:rPr>
              <a:t>”が付けられることが多い</a:t>
            </a:r>
            <a:endParaRPr lang="en-US" altLang="ja-JP" sz="2900" dirty="0">
              <a:latin typeface="+mn-ea"/>
            </a:endParaRPr>
          </a:p>
          <a:p>
            <a:r>
              <a:rPr lang="ja-JP" altLang="en-US" sz="3700" dirty="0"/>
              <a:t>“</a:t>
            </a:r>
            <a:r>
              <a:rPr lang="en-US" altLang="ja-JP" sz="3700" b="0" i="0" dirty="0">
                <a:effectLst/>
              </a:rPr>
              <a:t>hope</a:t>
            </a:r>
            <a:r>
              <a:rPr lang="ja-JP" altLang="en-US" sz="3700" b="0" i="0" dirty="0">
                <a:effectLst/>
              </a:rPr>
              <a:t>”</a:t>
            </a:r>
            <a:r>
              <a:rPr lang="en-US" altLang="ja-JP" sz="3700" b="0" i="0" dirty="0">
                <a:effectLst/>
              </a:rPr>
              <a:t>(</a:t>
            </a:r>
            <a:r>
              <a:rPr lang="ja-JP" altLang="en-US" sz="3700" b="0" i="0" dirty="0">
                <a:effectLst/>
              </a:rPr>
              <a:t>≒“</a:t>
            </a:r>
            <a:r>
              <a:rPr lang="en-US" altLang="ja-JP" sz="3700" b="0" i="0" dirty="0">
                <a:effectLst/>
              </a:rPr>
              <a:t>Will</a:t>
            </a:r>
            <a:r>
              <a:rPr lang="ja-JP" altLang="en-US" sz="3700" b="0" i="0" dirty="0">
                <a:effectLst/>
              </a:rPr>
              <a:t>”</a:t>
            </a:r>
            <a:r>
              <a:rPr lang="en-US" altLang="ja-JP" sz="3700" b="0" i="0" dirty="0">
                <a:effectLst/>
              </a:rPr>
              <a:t>)</a:t>
            </a:r>
            <a:r>
              <a:rPr lang="ja-JP" altLang="en-US" sz="3700" b="0" i="0" dirty="0">
                <a:effectLst/>
              </a:rPr>
              <a:t>が０</a:t>
            </a:r>
            <a:endParaRPr lang="en-US" altLang="ja-JP" sz="3700" b="0" i="0" dirty="0">
              <a:effectLst/>
            </a:endParaRPr>
          </a:p>
          <a:p>
            <a:pPr lvl="1"/>
            <a:r>
              <a:rPr lang="ja-JP" altLang="en-US" sz="2900" b="0" i="0" dirty="0">
                <a:effectLst/>
                <a:latin typeface="+mn-ea"/>
              </a:rPr>
              <a:t>トレーニングデータ内に</a:t>
            </a:r>
            <a:br>
              <a:rPr lang="en-US" altLang="ja-JP" sz="2900" dirty="0">
                <a:latin typeface="+mn-ea"/>
              </a:rPr>
            </a:br>
            <a:r>
              <a:rPr lang="en-US" altLang="ja-JP" sz="2900" dirty="0">
                <a:latin typeface="+mn-ea"/>
              </a:rPr>
              <a:t>“hope”</a:t>
            </a:r>
            <a:r>
              <a:rPr lang="ja-JP" altLang="en-US" sz="2900" dirty="0">
                <a:latin typeface="+mn-ea"/>
              </a:rPr>
              <a:t>がそもそも少ない</a:t>
            </a:r>
            <a:endParaRPr lang="en-US" altLang="ja-JP" sz="2900" b="0" i="0" dirty="0">
              <a:effectLst/>
              <a:latin typeface="+mn-ea"/>
            </a:endParaRPr>
          </a:p>
        </p:txBody>
      </p:sp>
      <p:sp>
        <p:nvSpPr>
          <p:cNvPr id="10" name="テキスト ボックス 9">
            <a:extLst>
              <a:ext uri="{FF2B5EF4-FFF2-40B4-BE49-F238E27FC236}">
                <a16:creationId xmlns:a16="http://schemas.microsoft.com/office/drawing/2014/main" id="{194D7491-15FD-DF2C-6230-FEDE5BD95986}"/>
              </a:ext>
            </a:extLst>
          </p:cNvPr>
          <p:cNvSpPr txBox="1"/>
          <p:nvPr/>
        </p:nvSpPr>
        <p:spPr>
          <a:xfrm>
            <a:off x="3468075" y="914400"/>
            <a:ext cx="1896533" cy="400110"/>
          </a:xfrm>
          <a:prstGeom prst="rect">
            <a:avLst/>
          </a:prstGeom>
          <a:noFill/>
        </p:spPr>
        <p:txBody>
          <a:bodyPr wrap="square" rtlCol="0">
            <a:spAutoFit/>
          </a:bodyPr>
          <a:lstStyle/>
          <a:p>
            <a:pPr algn="ctr"/>
            <a:r>
              <a:rPr kumimoji="1" lang="ja-JP" altLang="en-US" sz="2000" b="1" dirty="0"/>
              <a:t>被験者数</a:t>
            </a:r>
            <a:r>
              <a:rPr kumimoji="1" lang="en-US" altLang="ja-JP" sz="2000" b="1" dirty="0"/>
              <a:t>13</a:t>
            </a:r>
            <a:r>
              <a:rPr kumimoji="1" lang="ja-JP" altLang="en-US" sz="2000" b="1" dirty="0"/>
              <a:t>人</a:t>
            </a:r>
          </a:p>
        </p:txBody>
      </p:sp>
      <p:cxnSp>
        <p:nvCxnSpPr>
          <p:cNvPr id="5" name="直線矢印コネクタ 4">
            <a:extLst>
              <a:ext uri="{FF2B5EF4-FFF2-40B4-BE49-F238E27FC236}">
                <a16:creationId xmlns:a16="http://schemas.microsoft.com/office/drawing/2014/main" id="{EF714FCA-83F6-B4A6-CF30-A2936B2B97FD}"/>
              </a:ext>
            </a:extLst>
          </p:cNvPr>
          <p:cNvCxnSpPr>
            <a:cxnSpLocks/>
          </p:cNvCxnSpPr>
          <p:nvPr/>
        </p:nvCxnSpPr>
        <p:spPr>
          <a:xfrm flipH="1">
            <a:off x="5096933" y="2614023"/>
            <a:ext cx="1068174" cy="4001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C053327E-36AA-F6FF-9673-0081AE75924A}"/>
              </a:ext>
            </a:extLst>
          </p:cNvPr>
          <p:cNvSpPr txBox="1"/>
          <p:nvPr/>
        </p:nvSpPr>
        <p:spPr>
          <a:xfrm>
            <a:off x="144236" y="6025156"/>
            <a:ext cx="5216437" cy="646331"/>
          </a:xfrm>
          <a:prstGeom prst="rect">
            <a:avLst/>
          </a:prstGeom>
          <a:noFill/>
        </p:spPr>
        <p:txBody>
          <a:bodyPr wrap="square" rtlCol="0">
            <a:spAutoFit/>
          </a:bodyPr>
          <a:lstStyle/>
          <a:p>
            <a:r>
              <a:rPr kumimoji="1" lang="ja-JP" altLang="en-US" dirty="0"/>
              <a:t>ユーザ自身が正確性の</a:t>
            </a:r>
            <a:r>
              <a:rPr kumimoji="1" lang="en-US" altLang="ja-JP" dirty="0"/>
              <a:t>7</a:t>
            </a:r>
            <a:r>
              <a:rPr kumimoji="1" lang="ja-JP" altLang="en-US" dirty="0"/>
              <a:t>段階評価の平均値</a:t>
            </a:r>
            <a:r>
              <a:rPr lang="ja-JP" altLang="en-US" dirty="0"/>
              <a:t> ：</a:t>
            </a:r>
            <a:r>
              <a:rPr lang="en-US" altLang="ja-JP" dirty="0"/>
              <a:t>5.37</a:t>
            </a:r>
            <a:br>
              <a:rPr kumimoji="1" lang="en-US" altLang="ja-JP" dirty="0"/>
            </a:br>
            <a:r>
              <a:rPr lang="ja-JP" altLang="en-US" dirty="0"/>
              <a:t>他者からの正確性の</a:t>
            </a:r>
            <a:r>
              <a:rPr kumimoji="1" lang="en-US" altLang="ja-JP" dirty="0"/>
              <a:t>7</a:t>
            </a:r>
            <a:r>
              <a:rPr kumimoji="1" lang="ja-JP" altLang="en-US" dirty="0"/>
              <a:t>段階評価の平均値：</a:t>
            </a:r>
            <a:r>
              <a:rPr lang="ja-JP" altLang="en-US" dirty="0"/>
              <a:t> </a:t>
            </a:r>
            <a:r>
              <a:rPr lang="en-US" altLang="ja-JP" dirty="0"/>
              <a:t>4.91</a:t>
            </a:r>
            <a:endParaRPr kumimoji="1" lang="ja-JP" altLang="en-US" dirty="0"/>
          </a:p>
        </p:txBody>
      </p:sp>
    </p:spTree>
    <p:extLst>
      <p:ext uri="{BB962C8B-B14F-4D97-AF65-F5344CB8AC3E}">
        <p14:creationId xmlns:p14="http://schemas.microsoft.com/office/powerpoint/2010/main" val="368482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28147F8-2094-ED2A-A9C9-72ACCDF0B198}"/>
              </a:ext>
            </a:extLst>
          </p:cNvPr>
          <p:cNvPicPr>
            <a:picLocks noChangeAspect="1"/>
          </p:cNvPicPr>
          <p:nvPr/>
        </p:nvPicPr>
        <p:blipFill>
          <a:blip r:embed="rId3"/>
          <a:stretch>
            <a:fillRect/>
          </a:stretch>
        </p:blipFill>
        <p:spPr>
          <a:xfrm>
            <a:off x="1584377" y="1647149"/>
            <a:ext cx="8601714" cy="3002672"/>
          </a:xfrm>
          <a:prstGeom prst="rect">
            <a:avLst/>
          </a:prstGeom>
        </p:spPr>
      </p:pic>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a:xfrm>
            <a:off x="227584" y="136524"/>
            <a:ext cx="11964416" cy="662782"/>
          </a:xfrm>
        </p:spPr>
        <p:txBody>
          <a:bodyPr>
            <a:normAutofit/>
          </a:bodyPr>
          <a:lstStyle/>
          <a:p>
            <a:r>
              <a:rPr kumimoji="1" lang="ja-JP" altLang="en-US" dirty="0"/>
              <a:t>実験</a:t>
            </a:r>
            <a:r>
              <a:rPr lang="ja-JP" altLang="en-US" dirty="0"/>
              <a:t>１の</a:t>
            </a:r>
            <a:r>
              <a:rPr kumimoji="1" lang="ja-JP" altLang="en-US" dirty="0"/>
              <a:t>結果と考察：</a:t>
            </a:r>
            <a:r>
              <a:rPr lang="ja-JP" altLang="en-US" dirty="0"/>
              <a:t>タグ抽出兼質問生成モデルを利用したシステム（</a:t>
            </a:r>
            <a:r>
              <a:rPr lang="en-US" altLang="ja-JP" dirty="0"/>
              <a:t>1/2</a:t>
            </a:r>
            <a:r>
              <a:rPr lang="ja-JP" altLang="en-US" dirty="0"/>
              <a:t>）</a:t>
            </a:r>
            <a:endParaRPr kumimoji="1" lang="ja-JP" altLang="en-US" dirty="0"/>
          </a:p>
        </p:txBody>
      </p:sp>
      <p:sp>
        <p:nvSpPr>
          <p:cNvPr id="6" name="テキスト ボックス 5">
            <a:extLst>
              <a:ext uri="{FF2B5EF4-FFF2-40B4-BE49-F238E27FC236}">
                <a16:creationId xmlns:a16="http://schemas.microsoft.com/office/drawing/2014/main" id="{AFDD8B36-3874-CF91-31F0-7AC5589156E4}"/>
              </a:ext>
            </a:extLst>
          </p:cNvPr>
          <p:cNvSpPr txBox="1"/>
          <p:nvPr/>
        </p:nvSpPr>
        <p:spPr>
          <a:xfrm>
            <a:off x="2102879" y="2145855"/>
            <a:ext cx="5328489" cy="646331"/>
          </a:xfrm>
          <a:prstGeom prst="rect">
            <a:avLst/>
          </a:prstGeom>
          <a:noFill/>
        </p:spPr>
        <p:txBody>
          <a:bodyPr wrap="square" rtlCol="0">
            <a:spAutoFit/>
          </a:bodyPr>
          <a:lstStyle/>
          <a:p>
            <a:r>
              <a:rPr lang="ja-JP" altLang="en-US" b="1" i="0" dirty="0">
                <a:solidFill>
                  <a:srgbClr val="202124"/>
                </a:solidFill>
                <a:effectLst/>
                <a:latin typeface="Roboto" panose="020B0604020202020204" pitchFamily="2" charset="0"/>
              </a:rPr>
              <a:t>他被検者のタグを知ったことによって，他の</a:t>
            </a:r>
            <a:r>
              <a:rPr lang="ja-JP" altLang="en-US" b="1" dirty="0">
                <a:solidFill>
                  <a:srgbClr val="202124"/>
                </a:solidFill>
                <a:latin typeface="Roboto" panose="020B0604020202020204" pitchFamily="2" charset="0"/>
              </a:rPr>
              <a:t>人</a:t>
            </a:r>
            <a:r>
              <a:rPr lang="ja-JP" altLang="en-US" b="1" i="0" dirty="0">
                <a:solidFill>
                  <a:srgbClr val="202124"/>
                </a:solidFill>
                <a:effectLst/>
                <a:latin typeface="Roboto" panose="020B0604020202020204" pitchFamily="2" charset="0"/>
              </a:rPr>
              <a:t>の</a:t>
            </a:r>
            <a:br>
              <a:rPr lang="en-US" altLang="ja-JP" b="1" i="0" dirty="0">
                <a:solidFill>
                  <a:srgbClr val="202124"/>
                </a:solidFill>
                <a:effectLst/>
                <a:latin typeface="Roboto" panose="020B0604020202020204" pitchFamily="2" charset="0"/>
              </a:rPr>
            </a:br>
            <a:r>
              <a:rPr lang="ja-JP" altLang="en-US" b="1" i="0" dirty="0">
                <a:solidFill>
                  <a:srgbClr val="202124"/>
                </a:solidFill>
                <a:effectLst/>
                <a:latin typeface="Roboto" panose="020B0604020202020204" pitchFamily="2" charset="0"/>
              </a:rPr>
              <a:t>特性を知ることができたと感じますか？</a:t>
            </a:r>
            <a:endParaRPr kumimoji="1" lang="ja-JP" altLang="en-US" b="1" dirty="0"/>
          </a:p>
        </p:txBody>
      </p:sp>
      <p:sp>
        <p:nvSpPr>
          <p:cNvPr id="3" name="コンテンツ プレースホルダー 2">
            <a:extLst>
              <a:ext uri="{FF2B5EF4-FFF2-40B4-BE49-F238E27FC236}">
                <a16:creationId xmlns:a16="http://schemas.microsoft.com/office/drawing/2014/main" id="{7F6DC84E-653E-4F39-8C84-DD405D31125E}"/>
              </a:ext>
            </a:extLst>
          </p:cNvPr>
          <p:cNvSpPr>
            <a:spLocks noGrp="1"/>
          </p:cNvSpPr>
          <p:nvPr>
            <p:ph idx="1"/>
          </p:nvPr>
        </p:nvSpPr>
        <p:spPr>
          <a:xfrm>
            <a:off x="227583" y="1016141"/>
            <a:ext cx="11299694" cy="5705335"/>
          </a:xfrm>
        </p:spPr>
        <p:txBody>
          <a:bodyPr>
            <a:normAutofit/>
          </a:bodyPr>
          <a:lstStyle/>
          <a:p>
            <a:r>
              <a:rPr lang="ja-JP" altLang="en-US" dirty="0"/>
              <a:t>ユーザが現状持っているスキルだけでなく，他の人が持っている</a:t>
            </a:r>
            <a:br>
              <a:rPr lang="en-US" altLang="ja-JP" dirty="0"/>
            </a:br>
            <a:r>
              <a:rPr lang="ja-JP" altLang="en-US" dirty="0"/>
              <a:t>スキルなどを確認でき，適材適所配置支援に役立つ</a:t>
            </a:r>
            <a:endParaRPr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技術的な問題で生成された質問が固定化</a:t>
            </a:r>
            <a:endParaRPr lang="en-US" altLang="ja-JP" dirty="0"/>
          </a:p>
          <a:p>
            <a:pPr lvl="1"/>
            <a:r>
              <a:rPr lang="ja-JP" altLang="en-US" dirty="0"/>
              <a:t>トレーニングデータの作り方に問題：テンプレートの質問が約</a:t>
            </a:r>
            <a:r>
              <a:rPr lang="en-US" altLang="ja-JP" dirty="0"/>
              <a:t>70</a:t>
            </a:r>
            <a:r>
              <a:rPr lang="ja-JP" altLang="en-US" dirty="0"/>
              <a:t>％</a:t>
            </a:r>
            <a:endParaRPr kumimoji="1" lang="en-US" altLang="ja-JP" dirty="0"/>
          </a:p>
          <a:p>
            <a:pPr lvl="1"/>
            <a:r>
              <a:rPr kumimoji="1" lang="ja-JP" altLang="en-US" dirty="0"/>
              <a:t>レベルを聞けなかった，</a:t>
            </a:r>
            <a:r>
              <a:rPr kumimoji="1" lang="en-US" altLang="ja-JP" dirty="0"/>
              <a:t>hope</a:t>
            </a:r>
            <a:r>
              <a:rPr kumimoji="1" lang="ja-JP" altLang="en-US" dirty="0"/>
              <a:t>が取れなかった</a:t>
            </a:r>
            <a:endParaRPr kumimoji="1" lang="en-US" altLang="ja-JP" dirty="0"/>
          </a:p>
          <a:p>
            <a:endParaRPr lang="en-US" altLang="ja-JP" dirty="0"/>
          </a:p>
          <a:p>
            <a:r>
              <a:rPr lang="ja-JP" altLang="en-US" dirty="0"/>
              <a:t>質問生成のみを行うモデルを作成する必要性→実験</a:t>
            </a:r>
            <a:r>
              <a:rPr lang="en-US" altLang="ja-JP" dirty="0"/>
              <a:t>2</a:t>
            </a:r>
            <a:r>
              <a:rPr lang="ja-JP" altLang="en-US" dirty="0"/>
              <a:t>へ</a:t>
            </a:r>
            <a:endParaRPr kumimoji="1" lang="en-US" altLang="ja-JP" dirty="0"/>
          </a:p>
        </p:txBody>
      </p:sp>
    </p:spTree>
    <p:extLst>
      <p:ext uri="{BB962C8B-B14F-4D97-AF65-F5344CB8AC3E}">
        <p14:creationId xmlns:p14="http://schemas.microsoft.com/office/powerpoint/2010/main" val="325583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BBAE31-47FE-48D8-B6D2-97687AF78AD9}"/>
              </a:ext>
            </a:extLst>
          </p:cNvPr>
          <p:cNvSpPr>
            <a:spLocks noGrp="1"/>
          </p:cNvSpPr>
          <p:nvPr>
            <p:ph type="title"/>
          </p:nvPr>
        </p:nvSpPr>
        <p:spPr/>
        <p:txBody>
          <a:bodyPr/>
          <a:lstStyle/>
          <a:p>
            <a:r>
              <a:rPr kumimoji="1" lang="ja-JP" altLang="en-US" dirty="0"/>
              <a:t>実験</a:t>
            </a:r>
          </a:p>
        </p:txBody>
      </p:sp>
      <p:sp>
        <p:nvSpPr>
          <p:cNvPr id="3" name="コンテンツ プレースホルダー 2">
            <a:extLst>
              <a:ext uri="{FF2B5EF4-FFF2-40B4-BE49-F238E27FC236}">
                <a16:creationId xmlns:a16="http://schemas.microsoft.com/office/drawing/2014/main" id="{57151657-4209-AF07-EFBD-A5B9A60B18F6}"/>
              </a:ext>
            </a:extLst>
          </p:cNvPr>
          <p:cNvSpPr>
            <a:spLocks noGrp="1"/>
          </p:cNvSpPr>
          <p:nvPr>
            <p:ph idx="1"/>
          </p:nvPr>
        </p:nvSpPr>
        <p:spPr/>
        <p:txBody>
          <a:bodyPr/>
          <a:lstStyle/>
          <a:p>
            <a:r>
              <a:rPr kumimoji="1" lang="ja-JP" altLang="en-US" dirty="0"/>
              <a:t>実験１：タグ抽出兼質問生成モデルを利用</a:t>
            </a:r>
            <a:endParaRPr kumimoji="1" lang="en-US" altLang="ja-JP" dirty="0"/>
          </a:p>
          <a:p>
            <a:pPr lvl="1"/>
            <a:r>
              <a:rPr lang="ja-JP" altLang="en-US" dirty="0"/>
              <a:t>被験者は研究室メンバーの</a:t>
            </a:r>
            <a:r>
              <a:rPr lang="en-US" altLang="ja-JP" dirty="0"/>
              <a:t>13</a:t>
            </a:r>
            <a:r>
              <a:rPr lang="ja-JP" altLang="en-US" dirty="0"/>
              <a:t>名</a:t>
            </a:r>
            <a:endParaRPr lang="en-US" altLang="ja-JP" dirty="0"/>
          </a:p>
          <a:p>
            <a:pPr lvl="1"/>
            <a:r>
              <a:rPr lang="ja-JP" altLang="en-US" dirty="0"/>
              <a:t>対話システムを利用して、システムの有意性の検証を行った</a:t>
            </a:r>
            <a:endParaRPr lang="en-US" altLang="ja-JP" dirty="0"/>
          </a:p>
          <a:p>
            <a:pPr lvl="1"/>
            <a:endParaRPr lang="en-US" altLang="ja-JP" dirty="0"/>
          </a:p>
          <a:p>
            <a:pPr lvl="1"/>
            <a:endParaRPr lang="en-US" altLang="ja-JP" dirty="0"/>
          </a:p>
          <a:p>
            <a:pPr lvl="1"/>
            <a:endParaRPr lang="en-US" altLang="ja-JP" dirty="0"/>
          </a:p>
          <a:p>
            <a:r>
              <a:rPr lang="ja-JP" altLang="en-US" dirty="0"/>
              <a:t>実験２：質問生成モデルとタグ抽出モデルを利用</a:t>
            </a:r>
            <a:endParaRPr lang="en-US" altLang="ja-JP" dirty="0"/>
          </a:p>
          <a:p>
            <a:pPr lvl="1"/>
            <a:r>
              <a:rPr lang="ja-JP" altLang="en-US" dirty="0"/>
              <a:t>実験</a:t>
            </a:r>
            <a:r>
              <a:rPr lang="en-US" altLang="ja-JP" dirty="0"/>
              <a:t>1</a:t>
            </a:r>
            <a:r>
              <a:rPr lang="ja-JP" altLang="en-US" dirty="0"/>
              <a:t>後に生じた課題を解決するために作成した</a:t>
            </a:r>
            <a:r>
              <a:rPr lang="en-US" altLang="ja-JP" dirty="0"/>
              <a:t>2</a:t>
            </a:r>
            <a:r>
              <a:rPr lang="ja-JP" altLang="en-US" dirty="0"/>
              <a:t>つのモデルを利用</a:t>
            </a:r>
            <a:endParaRPr lang="en-US" altLang="ja-JP" dirty="0"/>
          </a:p>
          <a:p>
            <a:pPr lvl="1"/>
            <a:r>
              <a:rPr lang="ja-JP" altLang="en-US" dirty="0"/>
              <a:t>生成した質問の妥当性について予備的な検証</a:t>
            </a:r>
            <a:endParaRPr lang="en-US" altLang="ja-JP" dirty="0"/>
          </a:p>
          <a:p>
            <a:pPr lvl="1"/>
            <a:r>
              <a:rPr kumimoji="1" lang="ja-JP" altLang="en-US" dirty="0"/>
              <a:t>生成された質問のタグ抽出の正確性</a:t>
            </a:r>
            <a:r>
              <a:rPr lang="ja-JP" altLang="en-US" dirty="0"/>
              <a:t>について予備的な検証</a:t>
            </a:r>
            <a:endParaRPr lang="en-US" altLang="ja-JP" dirty="0"/>
          </a:p>
        </p:txBody>
      </p:sp>
      <p:sp>
        <p:nvSpPr>
          <p:cNvPr id="4" name="正方形/長方形 3">
            <a:extLst>
              <a:ext uri="{FF2B5EF4-FFF2-40B4-BE49-F238E27FC236}">
                <a16:creationId xmlns:a16="http://schemas.microsoft.com/office/drawing/2014/main" id="{76D29DBF-C1A5-FEF5-0A5F-701A62BA5D96}"/>
              </a:ext>
            </a:extLst>
          </p:cNvPr>
          <p:cNvSpPr/>
          <p:nvPr/>
        </p:nvSpPr>
        <p:spPr>
          <a:xfrm>
            <a:off x="227584" y="3429000"/>
            <a:ext cx="10515600" cy="20768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9130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p:txBody>
          <a:bodyPr/>
          <a:lstStyle/>
          <a:p>
            <a:r>
              <a:rPr kumimoji="1" lang="ja-JP" altLang="en-US" dirty="0"/>
              <a:t>実験２の結果と考察：質問生成モデル</a:t>
            </a:r>
          </a:p>
        </p:txBody>
      </p:sp>
      <p:sp>
        <p:nvSpPr>
          <p:cNvPr id="3" name="コンテンツ プレースホルダー 2">
            <a:extLst>
              <a:ext uri="{FF2B5EF4-FFF2-40B4-BE49-F238E27FC236}">
                <a16:creationId xmlns:a16="http://schemas.microsoft.com/office/drawing/2014/main" id="{7F6DC84E-653E-4F39-8C84-DD405D31125E}"/>
              </a:ext>
            </a:extLst>
          </p:cNvPr>
          <p:cNvSpPr>
            <a:spLocks noGrp="1"/>
          </p:cNvSpPr>
          <p:nvPr>
            <p:ph idx="1"/>
          </p:nvPr>
        </p:nvSpPr>
        <p:spPr>
          <a:xfrm>
            <a:off x="227584" y="1016141"/>
            <a:ext cx="10912623" cy="5841859"/>
          </a:xfrm>
        </p:spPr>
        <p:txBody>
          <a:bodyPr>
            <a:normAutofit lnSpcReduction="10000"/>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lvl="1"/>
            <a:endParaRPr lang="en-US" altLang="ja-JP" dirty="0"/>
          </a:p>
          <a:p>
            <a:pPr lvl="1"/>
            <a:endParaRPr lang="en-US" altLang="ja-JP" dirty="0"/>
          </a:p>
          <a:p>
            <a:pPr marL="0" indent="0">
              <a:buNone/>
            </a:pPr>
            <a:r>
              <a:rPr lang="en-US" altLang="ja-JP" sz="2400" b="1" dirty="0" err="1"/>
              <a:t>今後</a:t>
            </a:r>
            <a:r>
              <a:rPr lang="ja-JP" altLang="en-US" sz="2400" b="1" dirty="0"/>
              <a:t>の展望と課題</a:t>
            </a:r>
          </a:p>
          <a:p>
            <a:r>
              <a:rPr kumimoji="1" lang="ja-JP" altLang="en-US" sz="2400" dirty="0"/>
              <a:t>質問のバリエーションを増やすためにデータ収集</a:t>
            </a:r>
            <a:endParaRPr kumimoji="1" lang="en-US" altLang="ja-JP" sz="2400" dirty="0"/>
          </a:p>
        </p:txBody>
      </p:sp>
      <p:graphicFrame>
        <p:nvGraphicFramePr>
          <p:cNvPr id="4" name="表 6">
            <a:extLst>
              <a:ext uri="{FF2B5EF4-FFF2-40B4-BE49-F238E27FC236}">
                <a16:creationId xmlns:a16="http://schemas.microsoft.com/office/drawing/2014/main" id="{47ADEB98-B2BE-2EDD-933E-1658685CB324}"/>
              </a:ext>
            </a:extLst>
          </p:cNvPr>
          <p:cNvGraphicFramePr>
            <a:graphicFrameLocks noGrp="1"/>
          </p:cNvGraphicFramePr>
          <p:nvPr>
            <p:extLst>
              <p:ext uri="{D42A27DB-BD31-4B8C-83A1-F6EECF244321}">
                <p14:modId xmlns:p14="http://schemas.microsoft.com/office/powerpoint/2010/main" val="4208629714"/>
              </p:ext>
            </p:extLst>
          </p:nvPr>
        </p:nvGraphicFramePr>
        <p:xfrm>
          <a:off x="227584" y="1016141"/>
          <a:ext cx="11736832" cy="4752362"/>
        </p:xfrm>
        <a:graphic>
          <a:graphicData uri="http://schemas.openxmlformats.org/drawingml/2006/table">
            <a:tbl>
              <a:tblPr firstRow="1" bandRow="1">
                <a:tableStyleId>{5C22544A-7EE6-4342-B048-85BDC9FD1C3A}</a:tableStyleId>
              </a:tblPr>
              <a:tblGrid>
                <a:gridCol w="2807446">
                  <a:extLst>
                    <a:ext uri="{9D8B030D-6E8A-4147-A177-3AD203B41FA5}">
                      <a16:colId xmlns:a16="http://schemas.microsoft.com/office/drawing/2014/main" val="3772244068"/>
                    </a:ext>
                  </a:extLst>
                </a:gridCol>
                <a:gridCol w="4474723">
                  <a:extLst>
                    <a:ext uri="{9D8B030D-6E8A-4147-A177-3AD203B41FA5}">
                      <a16:colId xmlns:a16="http://schemas.microsoft.com/office/drawing/2014/main" val="1041784360"/>
                    </a:ext>
                  </a:extLst>
                </a:gridCol>
                <a:gridCol w="4454663">
                  <a:extLst>
                    <a:ext uri="{9D8B030D-6E8A-4147-A177-3AD203B41FA5}">
                      <a16:colId xmlns:a16="http://schemas.microsoft.com/office/drawing/2014/main" val="1019244890"/>
                    </a:ext>
                  </a:extLst>
                </a:gridCol>
              </a:tblGrid>
              <a:tr h="539209">
                <a:tc>
                  <a:txBody>
                    <a:bodyPr/>
                    <a:lstStyle/>
                    <a:p>
                      <a:pPr algn="ctr"/>
                      <a:r>
                        <a:rPr kumimoji="1" lang="ja-JP" altLang="en-US" dirty="0"/>
                        <a:t>入力したユーザのタグ</a:t>
                      </a:r>
                    </a:p>
                  </a:txBody>
                  <a:tcPr anchor="ctr"/>
                </a:tc>
                <a:tc>
                  <a:txBody>
                    <a:bodyPr/>
                    <a:lstStyle/>
                    <a:p>
                      <a:pPr algn="ctr"/>
                      <a:r>
                        <a:rPr kumimoji="1" lang="ja-JP" altLang="en-US" dirty="0"/>
                        <a:t>生成されたボットの質問</a:t>
                      </a:r>
                      <a:r>
                        <a:rPr kumimoji="1" lang="en-US" altLang="ja-JP" dirty="0"/>
                        <a:t>(t=0.4)</a:t>
                      </a:r>
                      <a:endParaRPr kumimoji="1" lang="ja-JP" altLang="en-US" dirty="0"/>
                    </a:p>
                  </a:txBody>
                  <a:tcPr anchor="ctr"/>
                </a:tc>
                <a:tc>
                  <a:txBody>
                    <a:bodyPr/>
                    <a:lstStyle/>
                    <a:p>
                      <a:pPr algn="ctr"/>
                      <a:r>
                        <a:rPr kumimoji="1" lang="ja-JP" altLang="en-US" dirty="0"/>
                        <a:t>考察</a:t>
                      </a:r>
                    </a:p>
                  </a:txBody>
                  <a:tcPr anchor="ctr"/>
                </a:tc>
                <a:extLst>
                  <a:ext uri="{0D108BD9-81ED-4DB2-BD59-A6C34878D82A}">
                    <a16:rowId xmlns:a16="http://schemas.microsoft.com/office/drawing/2014/main" val="4182076957"/>
                  </a:ext>
                </a:extLst>
              </a:tr>
              <a:tr h="1352893">
                <a:tc rowSpan="3">
                  <a:txBody>
                    <a:bodyPr/>
                    <a:lstStyle/>
                    <a:p>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自然言語処理</a:t>
                      </a:r>
                      <a:r>
                        <a:rPr kumimoji="1" lang="en-US" altLang="ja-JP" sz="1800" kern="1200" dirty="0">
                          <a:solidFill>
                            <a:schemeClr val="dk1"/>
                          </a:solidFill>
                          <a:effectLst/>
                          <a:latin typeface="+mn-lt"/>
                          <a:ea typeface="+mn-ea"/>
                          <a:cs typeface="+mn-cs"/>
                        </a:rPr>
                        <a:t>, type=skill-mid},</a:t>
                      </a:r>
                    </a:p>
                    <a:p>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 {tag=</a:t>
                      </a:r>
                      <a:r>
                        <a:rPr kumimoji="1" lang="ja-JP" altLang="en-US" sz="1800" kern="1200" dirty="0">
                          <a:solidFill>
                            <a:schemeClr val="dk1"/>
                          </a:solidFill>
                          <a:effectLst/>
                          <a:latin typeface="+mn-lt"/>
                          <a:ea typeface="+mn-ea"/>
                          <a:cs typeface="+mn-cs"/>
                        </a:rPr>
                        <a:t>ナレッジグラフ</a:t>
                      </a:r>
                      <a:r>
                        <a:rPr kumimoji="1" lang="en-US" altLang="ja-JP" sz="1800" kern="1200" dirty="0">
                          <a:solidFill>
                            <a:schemeClr val="dk1"/>
                          </a:solidFill>
                          <a:effectLst/>
                          <a:latin typeface="+mn-lt"/>
                          <a:ea typeface="+mn-ea"/>
                          <a:cs typeface="+mn-cs"/>
                        </a:rPr>
                        <a:t>, type=skill},</a:t>
                      </a:r>
                    </a:p>
                    <a:p>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 {tag=</a:t>
                      </a:r>
                      <a:r>
                        <a:rPr kumimoji="1" lang="ja-JP" altLang="en-US" sz="1800" kern="1200" dirty="0">
                          <a:solidFill>
                            <a:schemeClr val="dk1"/>
                          </a:solidFill>
                          <a:effectLst/>
                          <a:latin typeface="+mn-lt"/>
                          <a:ea typeface="+mn-ea"/>
                          <a:cs typeface="+mn-cs"/>
                        </a:rPr>
                        <a:t>ファシリテーション</a:t>
                      </a:r>
                      <a:r>
                        <a:rPr kumimoji="1" lang="en-US" altLang="ja-JP" sz="1800" kern="1200" dirty="0">
                          <a:solidFill>
                            <a:schemeClr val="dk1"/>
                          </a:solidFill>
                          <a:effectLst/>
                          <a:latin typeface="+mn-lt"/>
                          <a:ea typeface="+mn-ea"/>
                          <a:cs typeface="+mn-cs"/>
                        </a:rPr>
                        <a:t>, type=skill}, </a:t>
                      </a:r>
                    </a:p>
                    <a:p>
                      <a:br>
                        <a:rPr kumimoji="1" lang="en-US" altLang="ja-JP" sz="1800" kern="1200" dirty="0">
                          <a:solidFill>
                            <a:schemeClr val="dk1"/>
                          </a:solidFill>
                          <a:effectLst/>
                          <a:latin typeface="+mn-lt"/>
                          <a:ea typeface="+mn-ea"/>
                          <a:cs typeface="+mn-cs"/>
                        </a:rPr>
                      </a:br>
                      <a:r>
                        <a:rPr kumimoji="1" lang="en-US" altLang="ja-JP" sz="1800" u="sng" kern="1200" dirty="0">
                          <a:solidFill>
                            <a:schemeClr val="dk1"/>
                          </a:solidFill>
                          <a:effectLst/>
                          <a:latin typeface="+mn-lt"/>
                          <a:ea typeface="+mn-ea"/>
                          <a:cs typeface="+mn-cs"/>
                        </a:rPr>
                        <a:t>{tag=</a:t>
                      </a:r>
                      <a:r>
                        <a:rPr kumimoji="1" lang="ja-JP" altLang="en-US" sz="1800" u="sng" kern="1200" dirty="0">
                          <a:solidFill>
                            <a:schemeClr val="dk1"/>
                          </a:solidFill>
                          <a:effectLst/>
                          <a:latin typeface="+mn-lt"/>
                          <a:ea typeface="+mn-ea"/>
                          <a:cs typeface="+mn-cs"/>
                        </a:rPr>
                        <a:t>システム開発</a:t>
                      </a:r>
                      <a:r>
                        <a:rPr kumimoji="1" lang="en-US" altLang="ja-JP" sz="1800" u="sng" kern="1200" dirty="0">
                          <a:solidFill>
                            <a:schemeClr val="dk1"/>
                          </a:solidFill>
                          <a:effectLst/>
                          <a:latin typeface="+mn-lt"/>
                          <a:ea typeface="+mn-ea"/>
                          <a:cs typeface="+mn-cs"/>
                        </a:rPr>
                        <a:t>, type=skill}, </a:t>
                      </a:r>
                    </a:p>
                    <a:p>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シビックテック</a:t>
                      </a:r>
                      <a:r>
                        <a:rPr kumimoji="1" lang="en-US" altLang="ja-JP" sz="1800" kern="1200" dirty="0">
                          <a:solidFill>
                            <a:schemeClr val="dk1"/>
                          </a:solidFill>
                          <a:effectLst/>
                          <a:latin typeface="+mn-lt"/>
                          <a:ea typeface="+mn-ea"/>
                          <a:cs typeface="+mn-cs"/>
                        </a:rPr>
                        <a:t>, type=interest}]</a:t>
                      </a:r>
                    </a:p>
                  </a:txBody>
                  <a:tcPr anchor="ctr"/>
                </a:tc>
                <a:tc>
                  <a:txBody>
                    <a:bodyPr/>
                    <a:lstStyle/>
                    <a:p>
                      <a:r>
                        <a:rPr kumimoji="1" lang="en-US" altLang="ja-JP" sz="1800" b="0" i="0" kern="1200" dirty="0">
                          <a:solidFill>
                            <a:schemeClr val="dk1"/>
                          </a:solidFill>
                          <a:effectLst/>
                          <a:latin typeface="+mn-lt"/>
                          <a:ea typeface="+mn-ea"/>
                          <a:cs typeface="+mn-cs"/>
                        </a:rPr>
                        <a:t>[{utterance:</a:t>
                      </a:r>
                      <a:r>
                        <a:rPr kumimoji="1" lang="ja-JP" altLang="en-US" sz="1800" b="0" i="0" kern="1200" dirty="0">
                          <a:solidFill>
                            <a:schemeClr val="dk1"/>
                          </a:solidFill>
                          <a:effectLst/>
                          <a:latin typeface="+mn-lt"/>
                          <a:ea typeface="+mn-ea"/>
                          <a:cs typeface="+mn-cs"/>
                        </a:rPr>
                        <a:t>自然言語処理はどんなとこで</a:t>
                      </a:r>
                      <a:br>
                        <a:rPr kumimoji="1" lang="en-US" altLang="ja-JP" sz="1800" b="0" i="0" kern="1200" dirty="0">
                          <a:solidFill>
                            <a:schemeClr val="dk1"/>
                          </a:solidFill>
                          <a:effectLst/>
                          <a:latin typeface="+mn-lt"/>
                          <a:ea typeface="+mn-ea"/>
                          <a:cs typeface="+mn-cs"/>
                        </a:rPr>
                      </a:br>
                      <a:r>
                        <a:rPr kumimoji="1" lang="ja-JP" altLang="en-US" sz="1800" b="0" i="0" kern="1200" dirty="0">
                          <a:solidFill>
                            <a:schemeClr val="dk1"/>
                          </a:solidFill>
                          <a:effectLst/>
                          <a:latin typeface="+mn-lt"/>
                          <a:ea typeface="+mn-ea"/>
                          <a:cs typeface="+mn-cs"/>
                        </a:rPr>
                        <a:t>役立つの？</a:t>
                      </a:r>
                      <a:r>
                        <a:rPr kumimoji="1" lang="en-US" altLang="ja-JP" sz="1800" b="0" i="0" kern="1200" dirty="0">
                          <a:solidFill>
                            <a:schemeClr val="dk1"/>
                          </a:solidFill>
                          <a:effectLst/>
                          <a:latin typeface="+mn-lt"/>
                          <a:ea typeface="+mn-ea"/>
                          <a:cs typeface="+mn-cs"/>
                        </a:rPr>
                        <a:t>},</a:t>
                      </a:r>
                      <a:br>
                        <a:rPr kumimoji="1" lang="en-US" altLang="ja-JP" sz="1800" b="0" i="0" kern="1200" dirty="0">
                          <a:solidFill>
                            <a:schemeClr val="dk1"/>
                          </a:solidFill>
                          <a:effectLst/>
                          <a:latin typeface="+mn-lt"/>
                          <a:ea typeface="+mn-ea"/>
                          <a:cs typeface="+mn-cs"/>
                        </a:rPr>
                      </a:br>
                      <a:r>
                        <a:rPr kumimoji="1" lang="en-US" altLang="ja-JP" sz="1800" b="0" i="0" kern="1200" dirty="0">
                          <a:solidFill>
                            <a:schemeClr val="dk1"/>
                          </a:solidFill>
                          <a:effectLst/>
                          <a:latin typeface="+mn-lt"/>
                          <a:ea typeface="+mn-ea"/>
                          <a:cs typeface="+mn-cs"/>
                        </a:rPr>
                        <a:t>{intention:{target=</a:t>
                      </a:r>
                      <a:r>
                        <a:rPr kumimoji="1" lang="ja-JP" altLang="en-US" sz="1800" b="0" i="0" kern="1200" dirty="0">
                          <a:solidFill>
                            <a:schemeClr val="dk1"/>
                          </a:solidFill>
                          <a:effectLst/>
                          <a:latin typeface="+mn-lt"/>
                          <a:ea typeface="+mn-ea"/>
                          <a:cs typeface="+mn-cs"/>
                        </a:rPr>
                        <a:t>自然言語処理</a:t>
                      </a:r>
                      <a:r>
                        <a:rPr kumimoji="1" lang="en-US" altLang="ja-JP" sz="1800" b="0" i="0" kern="1200" dirty="0">
                          <a:solidFill>
                            <a:schemeClr val="dk1"/>
                          </a:solidFill>
                          <a:effectLst/>
                          <a:latin typeface="+mn-lt"/>
                          <a:ea typeface="+mn-ea"/>
                          <a:cs typeface="+mn-cs"/>
                        </a:rPr>
                        <a:t>,</a:t>
                      </a:r>
                      <a:br>
                        <a:rPr kumimoji="1" lang="en-US" altLang="ja-JP" sz="1800" b="0" i="0" kern="1200" dirty="0">
                          <a:solidFill>
                            <a:schemeClr val="dk1"/>
                          </a:solidFill>
                          <a:effectLst/>
                          <a:latin typeface="+mn-lt"/>
                          <a:ea typeface="+mn-ea"/>
                          <a:cs typeface="+mn-cs"/>
                        </a:rPr>
                      </a:br>
                      <a:r>
                        <a:rPr kumimoji="1" lang="en-US" altLang="ja-JP" sz="1800" b="0" i="0" kern="1200" dirty="0">
                          <a:solidFill>
                            <a:schemeClr val="dk1"/>
                          </a:solidFill>
                          <a:effectLst/>
                          <a:latin typeface="+mn-lt"/>
                          <a:ea typeface="+mn-ea"/>
                          <a:cs typeface="+mn-cs"/>
                        </a:rPr>
                        <a:t>type=</a:t>
                      </a:r>
                      <a:r>
                        <a:rPr kumimoji="1" lang="en-US" altLang="ja-JP" sz="1800" b="0" i="0" kern="1200" dirty="0" err="1">
                          <a:solidFill>
                            <a:schemeClr val="dk1"/>
                          </a:solidFill>
                          <a:effectLst/>
                          <a:latin typeface="+mn-lt"/>
                          <a:ea typeface="+mn-ea"/>
                          <a:cs typeface="+mn-cs"/>
                        </a:rPr>
                        <a:t>newskill</a:t>
                      </a:r>
                      <a:r>
                        <a:rPr kumimoji="1" lang="en-US" altLang="ja-JP" sz="1800" b="0" i="0" kern="1200" dirty="0">
                          <a:solidFill>
                            <a:schemeClr val="dk1"/>
                          </a:solidFill>
                          <a:effectLst/>
                          <a:latin typeface="+mn-lt"/>
                          <a:ea typeface="+mn-ea"/>
                          <a:cs typeface="+mn-cs"/>
                        </a:rPr>
                        <a:t>}}]</a:t>
                      </a:r>
                      <a:endParaRPr kumimoji="1" lang="ja-JP" altLang="en-US" sz="2000" dirty="0"/>
                    </a:p>
                  </a:txBody>
                  <a:tcPr anchor="ctr">
                    <a:solidFill>
                      <a:schemeClr val="accent2">
                        <a:lumMod val="20000"/>
                        <a:lumOff val="80000"/>
                      </a:schemeClr>
                    </a:solidFill>
                  </a:tcPr>
                </a:tc>
                <a:tc>
                  <a:txBody>
                    <a:bodyPr/>
                    <a:lstStyle/>
                    <a:p>
                      <a:r>
                        <a:rPr kumimoji="1" lang="ja-JP" altLang="en-US" sz="2000" dirty="0"/>
                        <a:t>すでにレベリングされている</a:t>
                      </a:r>
                      <a:r>
                        <a:rPr kumimoji="1" lang="en-US" altLang="ja-JP" sz="2000" dirty="0"/>
                        <a:t>.</a:t>
                      </a:r>
                    </a:p>
                    <a:p>
                      <a:r>
                        <a:rPr kumimoji="1" lang="ja-JP" altLang="en-US" sz="2000" dirty="0"/>
                        <a:t>聞いても新しいスキルが聞き出せない質問を生成している</a:t>
                      </a:r>
                    </a:p>
                  </a:txBody>
                  <a:tcPr anchor="ctr">
                    <a:solidFill>
                      <a:schemeClr val="accent2">
                        <a:lumMod val="20000"/>
                        <a:lumOff val="80000"/>
                      </a:schemeClr>
                    </a:solidFill>
                  </a:tcPr>
                </a:tc>
                <a:extLst>
                  <a:ext uri="{0D108BD9-81ED-4DB2-BD59-A6C34878D82A}">
                    <a16:rowId xmlns:a16="http://schemas.microsoft.com/office/drawing/2014/main" val="2177547400"/>
                  </a:ext>
                </a:extLst>
              </a:tr>
              <a:tr h="1430130">
                <a:tc vMerge="1">
                  <a:txBody>
                    <a:bodyPr/>
                    <a:lstStyle/>
                    <a:p>
                      <a:endParaRPr kumimoji="1" lang="ja-JP" altLang="en-US" dirty="0"/>
                    </a:p>
                  </a:txBody>
                  <a:tcPr anchor="ctr"/>
                </a:tc>
                <a:tc>
                  <a:txBody>
                    <a:bodyPr/>
                    <a:lstStyle/>
                    <a:p>
                      <a:r>
                        <a:rPr kumimoji="1" lang="en-US" altLang="ja-JP" sz="2000" kern="1200" dirty="0">
                          <a:solidFill>
                            <a:schemeClr val="dk1"/>
                          </a:solidFill>
                          <a:effectLst/>
                          <a:latin typeface="+mn-lt"/>
                          <a:ea typeface="+mn-ea"/>
                          <a:cs typeface="+mn-cs"/>
                        </a:rPr>
                        <a:t>[{utterance:</a:t>
                      </a:r>
                      <a:r>
                        <a:rPr kumimoji="1" lang="ja-JP" altLang="en-US" sz="2000" kern="1200" dirty="0">
                          <a:solidFill>
                            <a:schemeClr val="dk1"/>
                          </a:solidFill>
                          <a:effectLst/>
                          <a:latin typeface="+mn-lt"/>
                          <a:ea typeface="+mn-ea"/>
                          <a:cs typeface="+mn-cs"/>
                        </a:rPr>
                        <a:t>他のシステムで僕はどんなことをやったの？</a:t>
                      </a:r>
                      <a:r>
                        <a:rPr kumimoji="1" lang="en-US" altLang="ja-JP" sz="2000" kern="1200" dirty="0">
                          <a:solidFill>
                            <a:schemeClr val="dk1"/>
                          </a:solidFill>
                          <a:effectLst/>
                          <a:latin typeface="+mn-lt"/>
                          <a:ea typeface="+mn-ea"/>
                          <a:cs typeface="+mn-cs"/>
                        </a:rPr>
                        <a:t>},</a:t>
                      </a:r>
                      <a:br>
                        <a:rPr kumimoji="1" lang="en-US" altLang="ja-JP" sz="2000" kern="1200" dirty="0">
                          <a:solidFill>
                            <a:schemeClr val="dk1"/>
                          </a:solidFill>
                          <a:effectLst/>
                          <a:latin typeface="+mn-lt"/>
                          <a:ea typeface="+mn-ea"/>
                          <a:cs typeface="+mn-cs"/>
                        </a:rPr>
                      </a:br>
                      <a:r>
                        <a:rPr kumimoji="1" lang="en-US" altLang="ja-JP" sz="2000" kern="1200" dirty="0">
                          <a:solidFill>
                            <a:schemeClr val="dk1"/>
                          </a:solidFill>
                          <a:effectLst/>
                          <a:latin typeface="+mn-lt"/>
                          <a:ea typeface="+mn-ea"/>
                          <a:cs typeface="+mn-cs"/>
                        </a:rPr>
                        <a:t>{intention:{target=</a:t>
                      </a:r>
                      <a:r>
                        <a:rPr kumimoji="1" lang="en-US" altLang="ja-JP" sz="2000" kern="1200" dirty="0" err="1">
                          <a:solidFill>
                            <a:schemeClr val="dk1"/>
                          </a:solidFill>
                          <a:effectLst/>
                          <a:latin typeface="+mn-lt"/>
                          <a:ea typeface="+mn-ea"/>
                          <a:cs typeface="+mn-cs"/>
                        </a:rPr>
                        <a:t>none,type:newskill</a:t>
                      </a:r>
                      <a:r>
                        <a:rPr kumimoji="1" lang="en-US" altLang="ja-JP" sz="2000" kern="1200" dirty="0">
                          <a:solidFill>
                            <a:schemeClr val="dk1"/>
                          </a:solidFill>
                          <a:effectLst/>
                          <a:latin typeface="+mn-lt"/>
                          <a:ea typeface="+mn-ea"/>
                          <a:cs typeface="+mn-cs"/>
                        </a:rPr>
                        <a:t>}}]</a:t>
                      </a:r>
                      <a:endParaRPr kumimoji="1" lang="ja-JP" altLang="en-US" sz="2000" dirty="0"/>
                    </a:p>
                  </a:txBody>
                  <a:tcPr anchor="ctr">
                    <a:solidFill>
                      <a:schemeClr val="accent4">
                        <a:lumMod val="20000"/>
                        <a:lumOff val="80000"/>
                      </a:schemeClr>
                    </a:solidFill>
                  </a:tcPr>
                </a:tc>
                <a:tc>
                  <a:txBody>
                    <a:bodyPr/>
                    <a:lstStyle/>
                    <a:p>
                      <a:r>
                        <a:rPr kumimoji="1" lang="ja-JP" altLang="en-US" sz="2000" dirty="0"/>
                        <a:t>日本語が一部おかしいが新しいが</a:t>
                      </a:r>
                      <a:br>
                        <a:rPr kumimoji="1" lang="en-US" altLang="ja-JP" sz="2000" dirty="0"/>
                      </a:br>
                      <a:r>
                        <a:rPr kumimoji="1" lang="ja-JP" altLang="en-US" sz="2000" dirty="0"/>
                        <a:t>スキルを聞き出すことができている</a:t>
                      </a:r>
                    </a:p>
                  </a:txBody>
                  <a:tcPr anchor="ctr">
                    <a:solidFill>
                      <a:schemeClr val="accent4">
                        <a:lumMod val="20000"/>
                        <a:lumOff val="80000"/>
                      </a:schemeClr>
                    </a:solidFill>
                  </a:tcPr>
                </a:tc>
                <a:extLst>
                  <a:ext uri="{0D108BD9-81ED-4DB2-BD59-A6C34878D82A}">
                    <a16:rowId xmlns:a16="http://schemas.microsoft.com/office/drawing/2014/main" val="2435583888"/>
                  </a:ext>
                </a:extLst>
              </a:tr>
              <a:tr h="1430130">
                <a:tc vMerge="1">
                  <a:txBody>
                    <a:bodyPr/>
                    <a:lstStyle/>
                    <a:p>
                      <a:endParaRPr kumimoji="1" lang="en-US" altLang="ja-JP" sz="1800" kern="1200" dirty="0">
                        <a:solidFill>
                          <a:schemeClr val="dk1"/>
                        </a:solidFill>
                        <a:effectLst/>
                        <a:latin typeface="+mn-lt"/>
                        <a:ea typeface="+mn-ea"/>
                        <a:cs typeface="+mn-cs"/>
                      </a:endParaRPr>
                    </a:p>
                  </a:txBody>
                  <a:tcPr anchor="ctr"/>
                </a:tc>
                <a:tc>
                  <a:txBody>
                    <a:bodyPr/>
                    <a:lstStyle/>
                    <a:p>
                      <a:r>
                        <a:rPr kumimoji="1" lang="en-US" altLang="ja-JP" sz="1800" b="0" i="0" kern="1200" dirty="0">
                          <a:solidFill>
                            <a:schemeClr val="dk1"/>
                          </a:solidFill>
                          <a:effectLst/>
                          <a:latin typeface="+mn-lt"/>
                          <a:ea typeface="+mn-ea"/>
                          <a:cs typeface="+mn-cs"/>
                        </a:rPr>
                        <a:t>[{utterance:</a:t>
                      </a:r>
                      <a:r>
                        <a:rPr kumimoji="1" lang="ja-JP" altLang="en-US" sz="1800" b="0" i="0" kern="1200" dirty="0">
                          <a:solidFill>
                            <a:schemeClr val="dk1"/>
                          </a:solidFill>
                          <a:effectLst/>
                          <a:latin typeface="+mn-lt"/>
                          <a:ea typeface="+mn-ea"/>
                          <a:cs typeface="+mn-cs"/>
                        </a:rPr>
                        <a:t>どうやってシステムを開発したの？</a:t>
                      </a:r>
                      <a:r>
                        <a:rPr kumimoji="1" lang="en-US" altLang="ja-JP" sz="1800" b="0" i="0" kern="1200" dirty="0">
                          <a:solidFill>
                            <a:schemeClr val="dk1"/>
                          </a:solidFill>
                          <a:effectLst/>
                          <a:latin typeface="+mn-lt"/>
                          <a:ea typeface="+mn-ea"/>
                          <a:cs typeface="+mn-cs"/>
                        </a:rPr>
                        <a:t>},</a:t>
                      </a:r>
                      <a:br>
                        <a:rPr kumimoji="1" lang="en-US" altLang="ja-JP" sz="1800" b="0" i="0" kern="1200" dirty="0">
                          <a:solidFill>
                            <a:schemeClr val="dk1"/>
                          </a:solidFill>
                          <a:effectLst/>
                          <a:latin typeface="+mn-lt"/>
                          <a:ea typeface="+mn-ea"/>
                          <a:cs typeface="+mn-cs"/>
                        </a:rPr>
                      </a:br>
                      <a:r>
                        <a:rPr kumimoji="1" lang="en-US" altLang="ja-JP" sz="1700" b="0" i="0" kern="1200" dirty="0">
                          <a:solidFill>
                            <a:schemeClr val="dk1"/>
                          </a:solidFill>
                          <a:effectLst/>
                          <a:latin typeface="+mn-lt"/>
                          <a:ea typeface="+mn-ea"/>
                          <a:cs typeface="+mn-cs"/>
                        </a:rPr>
                        <a:t>{intention:{target:</a:t>
                      </a:r>
                      <a:r>
                        <a:rPr kumimoji="1" lang="ja-JP" altLang="en-US" sz="1700" b="0" i="0" kern="1200" dirty="0">
                          <a:solidFill>
                            <a:schemeClr val="dk1"/>
                          </a:solidFill>
                          <a:effectLst/>
                          <a:latin typeface="+mn-lt"/>
                          <a:ea typeface="+mn-ea"/>
                          <a:cs typeface="+mn-cs"/>
                        </a:rPr>
                        <a:t>システム開発</a:t>
                      </a:r>
                      <a:r>
                        <a:rPr kumimoji="1" lang="en-US" altLang="ja-JP" sz="1700" b="0" i="0" kern="1200" dirty="0">
                          <a:solidFill>
                            <a:schemeClr val="dk1"/>
                          </a:solidFill>
                          <a:effectLst/>
                          <a:latin typeface="+mn-lt"/>
                          <a:ea typeface="+mn-ea"/>
                          <a:cs typeface="+mn-cs"/>
                        </a:rPr>
                        <a:t>,</a:t>
                      </a:r>
                      <a:r>
                        <a:rPr kumimoji="1" lang="en-US" altLang="ja-JP" sz="1700" b="0" i="0" kern="1200" dirty="0" err="1">
                          <a:solidFill>
                            <a:schemeClr val="dk1"/>
                          </a:solidFill>
                          <a:effectLst/>
                          <a:latin typeface="+mn-lt"/>
                          <a:ea typeface="+mn-ea"/>
                          <a:cs typeface="+mn-cs"/>
                        </a:rPr>
                        <a:t>type:newskill</a:t>
                      </a:r>
                      <a:r>
                        <a:rPr kumimoji="1" lang="en-US" altLang="ja-JP" sz="1700" b="0" i="0" kern="1200" dirty="0">
                          <a:solidFill>
                            <a:schemeClr val="dk1"/>
                          </a:solidFill>
                          <a:effectLst/>
                          <a:latin typeface="+mn-lt"/>
                          <a:ea typeface="+mn-ea"/>
                          <a:cs typeface="+mn-cs"/>
                        </a:rPr>
                        <a:t>}}]</a:t>
                      </a:r>
                      <a:endParaRPr kumimoji="1" lang="ja-JP" altLang="en-US" sz="1700" dirty="0"/>
                    </a:p>
                  </a:txBody>
                  <a:tcPr anchor="ctr">
                    <a:solidFill>
                      <a:schemeClr val="accent6">
                        <a:lumMod val="20000"/>
                        <a:lumOff val="80000"/>
                      </a:schemeClr>
                    </a:solidFill>
                  </a:tcPr>
                </a:tc>
                <a:tc>
                  <a:txBody>
                    <a:bodyPr/>
                    <a:lstStyle/>
                    <a:p>
                      <a:r>
                        <a:rPr kumimoji="1" lang="ja-JP" altLang="en-US" sz="2000" dirty="0"/>
                        <a:t>対象も正しく、新しいスキルを聞き出せている</a:t>
                      </a:r>
                    </a:p>
                  </a:txBody>
                  <a:tcPr anchor="ctr">
                    <a:solidFill>
                      <a:schemeClr val="accent6">
                        <a:lumMod val="20000"/>
                        <a:lumOff val="80000"/>
                      </a:schemeClr>
                    </a:solidFill>
                  </a:tcPr>
                </a:tc>
                <a:extLst>
                  <a:ext uri="{0D108BD9-81ED-4DB2-BD59-A6C34878D82A}">
                    <a16:rowId xmlns:a16="http://schemas.microsoft.com/office/drawing/2014/main" val="359110648"/>
                  </a:ext>
                </a:extLst>
              </a:tr>
            </a:tbl>
          </a:graphicData>
        </a:graphic>
      </p:graphicFrame>
    </p:spTree>
    <p:extLst>
      <p:ext uri="{BB962C8B-B14F-4D97-AF65-F5344CB8AC3E}">
        <p14:creationId xmlns:p14="http://schemas.microsoft.com/office/powerpoint/2010/main" val="2891101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p:txBody>
          <a:bodyPr/>
          <a:lstStyle/>
          <a:p>
            <a:r>
              <a:rPr kumimoji="1" lang="ja-JP" altLang="en-US" dirty="0"/>
              <a:t>実験２の結果と考察：</a:t>
            </a:r>
            <a:r>
              <a:rPr lang="ja-JP" altLang="en-US" dirty="0"/>
              <a:t>タグ抽出</a:t>
            </a:r>
            <a:r>
              <a:rPr kumimoji="1" lang="ja-JP" altLang="en-US" dirty="0"/>
              <a:t>モデル</a:t>
            </a:r>
          </a:p>
        </p:txBody>
      </p:sp>
      <p:sp>
        <p:nvSpPr>
          <p:cNvPr id="3" name="コンテンツ プレースホルダー 2">
            <a:extLst>
              <a:ext uri="{FF2B5EF4-FFF2-40B4-BE49-F238E27FC236}">
                <a16:creationId xmlns:a16="http://schemas.microsoft.com/office/drawing/2014/main" id="{7F6DC84E-653E-4F39-8C84-DD405D31125E}"/>
              </a:ext>
            </a:extLst>
          </p:cNvPr>
          <p:cNvSpPr>
            <a:spLocks noGrp="1"/>
          </p:cNvSpPr>
          <p:nvPr>
            <p:ph idx="1"/>
          </p:nvPr>
        </p:nvSpPr>
        <p:spPr>
          <a:xfrm>
            <a:off x="227584" y="1016141"/>
            <a:ext cx="10912623" cy="5841859"/>
          </a:xfrm>
        </p:spPr>
        <p:txBody>
          <a:bodyPr>
            <a:normAutofit fontScale="92500" lnSpcReduction="10000"/>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pPr marL="0" indent="0">
              <a:buNone/>
            </a:pPr>
            <a:endParaRPr kumimoji="1" lang="en-US" altLang="ja-JP" dirty="0"/>
          </a:p>
          <a:p>
            <a:r>
              <a:rPr kumimoji="1" lang="ja-JP" altLang="en-US" dirty="0"/>
              <a:t>「システムの開発」と「システム開発」など名寄せが必要</a:t>
            </a:r>
            <a:endParaRPr kumimoji="1" lang="en-US" altLang="ja-JP" dirty="0"/>
          </a:p>
          <a:p>
            <a:pPr lvl="1"/>
            <a:r>
              <a:rPr kumimoji="1" lang="en-US" altLang="ja-JP" dirty="0"/>
              <a:t>Wikidata</a:t>
            </a:r>
            <a:r>
              <a:rPr kumimoji="1" lang="ja-JP" altLang="en-US" dirty="0"/>
              <a:t>上の意味の近いエンティティに紐づけることで、名寄せが可能と考えている</a:t>
            </a:r>
            <a:endParaRPr kumimoji="1" lang="en-US" altLang="ja-JP" dirty="0"/>
          </a:p>
          <a:p>
            <a:r>
              <a:rPr kumimoji="1" lang="ja-JP" altLang="en-US" dirty="0"/>
              <a:t>タグ抽出が不正確な場合がある</a:t>
            </a:r>
            <a:endParaRPr kumimoji="1" lang="en-US" altLang="ja-JP" dirty="0"/>
          </a:p>
          <a:p>
            <a:pPr lvl="1"/>
            <a:r>
              <a:rPr lang="ja-JP" altLang="en-US" dirty="0"/>
              <a:t>原因</a:t>
            </a:r>
            <a:r>
              <a:rPr lang="en-US" altLang="ja-JP" dirty="0"/>
              <a:t>:</a:t>
            </a:r>
            <a:r>
              <a:rPr lang="ja-JP" altLang="en-US" dirty="0"/>
              <a:t>トレーニングデータが少ない</a:t>
            </a:r>
          </a:p>
        </p:txBody>
      </p:sp>
      <p:graphicFrame>
        <p:nvGraphicFramePr>
          <p:cNvPr id="4" name="表 4">
            <a:extLst>
              <a:ext uri="{FF2B5EF4-FFF2-40B4-BE49-F238E27FC236}">
                <a16:creationId xmlns:a16="http://schemas.microsoft.com/office/drawing/2014/main" id="{77E93F20-2B96-0E5B-110A-B5EC2EADD96A}"/>
              </a:ext>
            </a:extLst>
          </p:cNvPr>
          <p:cNvGraphicFramePr>
            <a:graphicFrameLocks noGrp="1"/>
          </p:cNvGraphicFramePr>
          <p:nvPr>
            <p:extLst>
              <p:ext uri="{D42A27DB-BD31-4B8C-83A1-F6EECF244321}">
                <p14:modId xmlns:p14="http://schemas.microsoft.com/office/powerpoint/2010/main" val="2027426408"/>
              </p:ext>
            </p:extLst>
          </p:nvPr>
        </p:nvGraphicFramePr>
        <p:xfrm>
          <a:off x="1051793" y="1016141"/>
          <a:ext cx="9427184" cy="3754120"/>
        </p:xfrm>
        <a:graphic>
          <a:graphicData uri="http://schemas.openxmlformats.org/drawingml/2006/table">
            <a:tbl>
              <a:tblPr firstRow="1" bandRow="1">
                <a:tableStyleId>{5C22544A-7EE6-4342-B048-85BDC9FD1C3A}</a:tableStyleId>
              </a:tblPr>
              <a:tblGrid>
                <a:gridCol w="4713592">
                  <a:extLst>
                    <a:ext uri="{9D8B030D-6E8A-4147-A177-3AD203B41FA5}">
                      <a16:colId xmlns:a16="http://schemas.microsoft.com/office/drawing/2014/main" val="3065070955"/>
                    </a:ext>
                  </a:extLst>
                </a:gridCol>
                <a:gridCol w="4713592">
                  <a:extLst>
                    <a:ext uri="{9D8B030D-6E8A-4147-A177-3AD203B41FA5}">
                      <a16:colId xmlns:a16="http://schemas.microsoft.com/office/drawing/2014/main" val="765023625"/>
                    </a:ext>
                  </a:extLst>
                </a:gridCol>
              </a:tblGrid>
              <a:tr h="370840">
                <a:tc>
                  <a:txBody>
                    <a:bodyPr/>
                    <a:lstStyle/>
                    <a:p>
                      <a:pPr algn="ctr"/>
                      <a:r>
                        <a:rPr kumimoji="1" lang="ja-JP" altLang="en-US" dirty="0"/>
                        <a:t>質問と返答とユーザのタグ</a:t>
                      </a:r>
                    </a:p>
                  </a:txBody>
                  <a:tcPr/>
                </a:tc>
                <a:tc>
                  <a:txBody>
                    <a:bodyPr/>
                    <a:lstStyle/>
                    <a:p>
                      <a:pPr algn="ctr"/>
                      <a:r>
                        <a:rPr kumimoji="1" lang="ja-JP" altLang="en-US" dirty="0"/>
                        <a:t>タグ抽出</a:t>
                      </a:r>
                    </a:p>
                  </a:txBody>
                  <a:tcPr/>
                </a:tc>
                <a:extLst>
                  <a:ext uri="{0D108BD9-81ED-4DB2-BD59-A6C34878D82A}">
                    <a16:rowId xmlns:a16="http://schemas.microsoft.com/office/drawing/2014/main" val="1510295122"/>
                  </a:ext>
                </a:extLst>
              </a:tr>
              <a:tr h="370840">
                <a:tc>
                  <a:txBody>
                    <a:bodyPr/>
                    <a:lstStyle/>
                    <a:p>
                      <a:r>
                        <a:rPr kumimoji="1" lang="ja-JP" altLang="en-US" sz="1800" kern="1200" dirty="0">
                          <a:solidFill>
                            <a:schemeClr val="dk1"/>
                          </a:solidFill>
                          <a:effectLst/>
                          <a:latin typeface="+mn-lt"/>
                          <a:ea typeface="+mn-ea"/>
                          <a:cs typeface="+mn-cs"/>
                        </a:rPr>
                        <a:t>先行文脈</a:t>
                      </a:r>
                      <a:r>
                        <a:rPr kumimoji="1" lang="en-US" altLang="ja-JP" sz="1800" kern="1200" dirty="0">
                          <a:solidFill>
                            <a:schemeClr val="dk1"/>
                          </a:solidFill>
                          <a:effectLst/>
                          <a:latin typeface="+mn-lt"/>
                          <a:ea typeface="+mn-ea"/>
                          <a:cs typeface="+mn-cs"/>
                        </a:rPr>
                        <a:t>:</a:t>
                      </a:r>
                      <a:r>
                        <a:rPr kumimoji="1" lang="ja-JP" altLang="en-US" sz="1800" kern="1200" dirty="0">
                          <a:solidFill>
                            <a:schemeClr val="dk1"/>
                          </a:solidFill>
                          <a:effectLst/>
                          <a:latin typeface="+mn-lt"/>
                          <a:ea typeface="+mn-ea"/>
                          <a:cs typeface="+mn-cs"/>
                        </a:rPr>
                        <a:t>システム開発に携わってから、</a:t>
                      </a:r>
                      <a:br>
                        <a:rPr kumimoji="1" lang="en-US" altLang="ja-JP" sz="1800" kern="1200" dirty="0">
                          <a:solidFill>
                            <a:schemeClr val="dk1"/>
                          </a:solidFill>
                          <a:effectLst/>
                          <a:latin typeface="+mn-lt"/>
                          <a:ea typeface="+mn-ea"/>
                          <a:cs typeface="+mn-cs"/>
                        </a:rPr>
                      </a:br>
                      <a:r>
                        <a:rPr kumimoji="1" lang="ja-JP" altLang="en-US" sz="1800" kern="1200" dirty="0">
                          <a:solidFill>
                            <a:schemeClr val="dk1"/>
                          </a:solidFill>
                          <a:effectLst/>
                          <a:latin typeface="+mn-lt"/>
                          <a:ea typeface="+mn-ea"/>
                          <a:cs typeface="+mn-cs"/>
                        </a:rPr>
                        <a:t>どんなことを学びましたか？</a:t>
                      </a:r>
                      <a:r>
                        <a:rPr kumimoji="1" lang="en-US" altLang="ja-JP" sz="1800" kern="1200" dirty="0">
                          <a:solidFill>
                            <a:schemeClr val="dk1"/>
                          </a:solidFill>
                          <a:effectLst/>
                          <a:latin typeface="+mn-lt"/>
                          <a:ea typeface="+mn-ea"/>
                          <a:cs typeface="+mn-cs"/>
                        </a:rPr>
                        <a:t>,</a:t>
                      </a:r>
                      <a:br>
                        <a:rPr kumimoji="1" lang="en-US" altLang="ja-JP" sz="1800" kern="1200" dirty="0">
                          <a:solidFill>
                            <a:schemeClr val="dk1"/>
                          </a:solidFill>
                          <a:effectLst/>
                          <a:latin typeface="+mn-lt"/>
                          <a:ea typeface="+mn-ea"/>
                          <a:cs typeface="+mn-cs"/>
                        </a:rPr>
                      </a:br>
                      <a:r>
                        <a:rPr kumimoji="1" lang="ja-JP" altLang="en-US" sz="1800" kern="1200" dirty="0">
                          <a:solidFill>
                            <a:schemeClr val="dk1"/>
                          </a:solidFill>
                          <a:effectLst/>
                          <a:latin typeface="+mn-lt"/>
                          <a:ea typeface="+mn-ea"/>
                          <a:cs typeface="+mn-cs"/>
                        </a:rPr>
                        <a:t>直近発話</a:t>
                      </a:r>
                      <a:r>
                        <a:rPr kumimoji="1" lang="en-US" altLang="ja-JP" sz="1800" kern="1200" dirty="0">
                          <a:solidFill>
                            <a:schemeClr val="dk1"/>
                          </a:solidFill>
                          <a:effectLst/>
                          <a:latin typeface="+mn-lt"/>
                          <a:ea typeface="+mn-ea"/>
                          <a:cs typeface="+mn-cs"/>
                        </a:rPr>
                        <a:t>:</a:t>
                      </a:r>
                      <a:r>
                        <a:rPr kumimoji="1" lang="ja-JP" altLang="en-US" sz="1800" kern="1200" dirty="0">
                          <a:solidFill>
                            <a:schemeClr val="dk1"/>
                          </a:solidFill>
                          <a:effectLst/>
                          <a:latin typeface="+mn-lt"/>
                          <a:ea typeface="+mn-ea"/>
                          <a:cs typeface="+mn-cs"/>
                        </a:rPr>
                        <a:t>システムの開発を通して</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Java</a:t>
                      </a:r>
                      <a:r>
                        <a:rPr kumimoji="1" lang="ja-JP" altLang="en-US" sz="1800" kern="1200" dirty="0">
                          <a:solidFill>
                            <a:schemeClr val="dk1"/>
                          </a:solidFill>
                          <a:effectLst/>
                          <a:latin typeface="+mn-lt"/>
                          <a:ea typeface="+mn-ea"/>
                          <a:cs typeface="+mn-cs"/>
                        </a:rPr>
                        <a:t>を学んだよ</a:t>
                      </a:r>
                      <a:r>
                        <a:rPr kumimoji="1" lang="en-US" altLang="ja-JP" sz="1800" kern="1200" dirty="0">
                          <a:solidFill>
                            <a:schemeClr val="dk1"/>
                          </a:solidFill>
                          <a:effectLst/>
                          <a:latin typeface="+mn-lt"/>
                          <a:ea typeface="+mn-ea"/>
                          <a:cs typeface="+mn-cs"/>
                        </a:rPr>
                        <a:t>,</a:t>
                      </a:r>
                      <a:br>
                        <a:rPr kumimoji="1" lang="en-US" altLang="ja-JP" sz="1800" kern="1200" dirty="0">
                          <a:solidFill>
                            <a:schemeClr val="dk1"/>
                          </a:solidFill>
                          <a:effectLst/>
                          <a:latin typeface="+mn-lt"/>
                          <a:ea typeface="+mn-ea"/>
                          <a:cs typeface="+mn-cs"/>
                        </a:rPr>
                      </a:br>
                      <a:r>
                        <a:rPr kumimoji="1" lang="ja-JP" altLang="en-US" sz="1800" kern="1200" dirty="0">
                          <a:solidFill>
                            <a:schemeClr val="dk1"/>
                          </a:solidFill>
                          <a:effectLst/>
                          <a:latin typeface="+mn-lt"/>
                          <a:ea typeface="+mn-ea"/>
                          <a:cs typeface="+mn-cs"/>
                        </a:rPr>
                        <a:t>ユーザのタグ</a:t>
                      </a:r>
                      <a:r>
                        <a:rPr kumimoji="1" lang="en-US" altLang="ja-JP" sz="1800" kern="1200" dirty="0">
                          <a:solidFill>
                            <a:schemeClr val="dk1"/>
                          </a:solidFill>
                          <a:effectLst/>
                          <a:latin typeface="+mn-lt"/>
                          <a:ea typeface="+mn-ea"/>
                          <a:cs typeface="+mn-cs"/>
                        </a:rPr>
                        <a:t>:</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自然言語処理</a:t>
                      </a:r>
                      <a:r>
                        <a:rPr kumimoji="1" lang="en-US" altLang="ja-JP" sz="1800" kern="1200" dirty="0">
                          <a:solidFill>
                            <a:schemeClr val="dk1"/>
                          </a:solidFill>
                          <a:effectLst/>
                          <a:latin typeface="+mn-lt"/>
                          <a:ea typeface="+mn-ea"/>
                          <a:cs typeface="+mn-cs"/>
                        </a:rPr>
                        <a:t>, type=skill-mid},</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ナレッジグラフ</a:t>
                      </a:r>
                      <a:r>
                        <a:rPr kumimoji="1" lang="en-US" altLang="ja-JP" sz="1800" kern="1200" dirty="0">
                          <a:solidFill>
                            <a:schemeClr val="dk1"/>
                          </a:solidFill>
                          <a:effectLst/>
                          <a:latin typeface="+mn-lt"/>
                          <a:ea typeface="+mn-ea"/>
                          <a:cs typeface="+mn-cs"/>
                        </a:rPr>
                        <a:t>, type=skill},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ファシリテーション</a:t>
                      </a:r>
                      <a:r>
                        <a:rPr kumimoji="1" lang="en-US" altLang="ja-JP" sz="1800" kern="1200" dirty="0">
                          <a:solidFill>
                            <a:schemeClr val="dk1"/>
                          </a:solidFill>
                          <a:effectLst/>
                          <a:latin typeface="+mn-lt"/>
                          <a:ea typeface="+mn-ea"/>
                          <a:cs typeface="+mn-cs"/>
                        </a:rPr>
                        <a:t>, type=skill},</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システム開発</a:t>
                      </a:r>
                      <a:r>
                        <a:rPr kumimoji="1" lang="en-US" altLang="ja-JP" sz="1800" kern="1200" dirty="0">
                          <a:solidFill>
                            <a:schemeClr val="dk1"/>
                          </a:solidFill>
                          <a:effectLst/>
                          <a:latin typeface="+mn-lt"/>
                          <a:ea typeface="+mn-ea"/>
                          <a:cs typeface="+mn-cs"/>
                        </a:rPr>
                        <a:t>, type=skill},</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合意形成</a:t>
                      </a:r>
                      <a:r>
                        <a:rPr kumimoji="1" lang="en-US" altLang="ja-JP" sz="1800" kern="1200" dirty="0">
                          <a:solidFill>
                            <a:schemeClr val="dk1"/>
                          </a:solidFill>
                          <a:effectLst/>
                          <a:latin typeface="+mn-lt"/>
                          <a:ea typeface="+mn-ea"/>
                          <a:cs typeface="+mn-cs"/>
                        </a:rPr>
                        <a:t>, type=knowledge},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シビックテック</a:t>
                      </a:r>
                      <a:r>
                        <a:rPr kumimoji="1" lang="en-US" altLang="ja-JP" sz="1800" kern="1200" dirty="0">
                          <a:solidFill>
                            <a:schemeClr val="dk1"/>
                          </a:solidFill>
                          <a:effectLst/>
                          <a:latin typeface="+mn-lt"/>
                          <a:ea typeface="+mn-ea"/>
                          <a:cs typeface="+mn-cs"/>
                        </a:rPr>
                        <a:t>, type=interest}]</a:t>
                      </a:r>
                      <a:br>
                        <a:rPr kumimoji="1" lang="en-US" altLang="ja-JP" sz="1800" b="1" i="0" kern="1200" dirty="0">
                          <a:solidFill>
                            <a:schemeClr val="dk1"/>
                          </a:solidFill>
                          <a:effectLst/>
                          <a:latin typeface="+mn-lt"/>
                          <a:ea typeface="+mn-ea"/>
                          <a:cs typeface="+mn-cs"/>
                        </a:rPr>
                      </a:br>
                      <a:endParaRPr kumimoji="1" lang="ja-JP" altLang="en-US" dirty="0"/>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en-US" altLang="ja-JP" sz="1800" kern="1200" dirty="0">
                        <a:solidFill>
                          <a:schemeClr val="dk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en-US" altLang="ja-JP" sz="1800" kern="1200" dirty="0">
                        <a:solidFill>
                          <a:schemeClr val="dk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endParaRPr kumimoji="1" lang="en-US" altLang="ja-JP" sz="1800" kern="1200" dirty="0">
                        <a:solidFill>
                          <a:schemeClr val="dk1"/>
                        </a:solidFill>
                        <a:effectLst/>
                        <a:latin typeface="+mn-lt"/>
                        <a:ea typeface="+mn-ea"/>
                        <a:cs typeface="+mn-cs"/>
                      </a:endParaRPr>
                    </a:p>
                    <a:p>
                      <a:pPr marL="0" marR="0" lvl="0" indent="0" algn="l" defTabSz="914354" rtl="0" eaLnBrk="1" fontAlgn="auto" latinLnBrk="0" hangingPunct="1">
                        <a:lnSpc>
                          <a:spcPct val="100000"/>
                        </a:lnSpc>
                        <a:spcBef>
                          <a:spcPts val="0"/>
                        </a:spcBef>
                        <a:spcAft>
                          <a:spcPts val="0"/>
                        </a:spcAft>
                        <a:buClrTx/>
                        <a:buSzTx/>
                        <a:buFontTx/>
                        <a:buNone/>
                        <a:tabLst/>
                        <a:defRPr/>
                      </a:pPr>
                      <a:r>
                        <a:rPr kumimoji="1" lang="en-US" altLang="ja-JP" sz="1800" kern="1200" dirty="0">
                          <a:solidFill>
                            <a:schemeClr val="dk1"/>
                          </a:solidFill>
                          <a:effectLst/>
                          <a:latin typeface="+mn-lt"/>
                          <a:ea typeface="+mn-ea"/>
                          <a:cs typeface="+mn-cs"/>
                        </a:rPr>
                        <a:t>[{"</a:t>
                      </a:r>
                      <a:r>
                        <a:rPr kumimoji="1" lang="en-US" altLang="ja-JP" sz="1800" kern="1200" dirty="0" err="1">
                          <a:solidFill>
                            <a:schemeClr val="dk1"/>
                          </a:solidFill>
                          <a:effectLst/>
                          <a:latin typeface="+mn-lt"/>
                          <a:ea typeface="+mn-ea"/>
                          <a:cs typeface="+mn-cs"/>
                        </a:rPr>
                        <a:t>tag":"Java</a:t>
                      </a:r>
                      <a:r>
                        <a:rPr kumimoji="1" lang="en-US" altLang="ja-JP" sz="1800" kern="1200" dirty="0">
                          <a:solidFill>
                            <a:schemeClr val="dk1"/>
                          </a:solidFill>
                          <a:effectLst/>
                          <a:latin typeface="+mn-lt"/>
                          <a:ea typeface="+mn-ea"/>
                          <a:cs typeface="+mn-cs"/>
                        </a:rPr>
                        <a:t>", type=skill},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システムの開発</a:t>
                      </a:r>
                      <a:r>
                        <a:rPr kumimoji="1" lang="en-US" altLang="ja-JP" sz="1800" kern="1200" dirty="0">
                          <a:solidFill>
                            <a:schemeClr val="dk1"/>
                          </a:solidFill>
                          <a:effectLst/>
                          <a:latin typeface="+mn-lt"/>
                          <a:ea typeface="+mn-ea"/>
                          <a:cs typeface="+mn-cs"/>
                        </a:rPr>
                        <a:t>", type=skill},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自然言語処理</a:t>
                      </a:r>
                      <a:r>
                        <a:rPr kumimoji="1" lang="en-US" altLang="ja-JP" sz="1800" kern="1200" dirty="0">
                          <a:solidFill>
                            <a:schemeClr val="dk1"/>
                          </a:solidFill>
                          <a:effectLst/>
                          <a:latin typeface="+mn-lt"/>
                          <a:ea typeface="+mn-ea"/>
                          <a:cs typeface="+mn-cs"/>
                        </a:rPr>
                        <a:t>", type=skill-mid},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ナレッジグラフ</a:t>
                      </a:r>
                      <a:r>
                        <a:rPr kumimoji="1" lang="en-US" altLang="ja-JP" sz="1800" kern="1200" dirty="0">
                          <a:solidFill>
                            <a:schemeClr val="dk1"/>
                          </a:solidFill>
                          <a:effectLst/>
                          <a:latin typeface="+mn-lt"/>
                          <a:ea typeface="+mn-ea"/>
                          <a:cs typeface="+mn-cs"/>
                        </a:rPr>
                        <a:t>", type=skill},</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 {"tag":"</a:t>
                      </a:r>
                      <a:r>
                        <a:rPr kumimoji="1" lang="ja-JP" altLang="en-US" sz="1800" kern="1200" dirty="0">
                          <a:solidFill>
                            <a:schemeClr val="dk1"/>
                          </a:solidFill>
                          <a:effectLst/>
                          <a:latin typeface="+mn-lt"/>
                          <a:ea typeface="+mn-ea"/>
                          <a:cs typeface="+mn-cs"/>
                        </a:rPr>
                        <a:t>ファシリテーション</a:t>
                      </a:r>
                      <a:r>
                        <a:rPr kumimoji="1" lang="en-US" altLang="ja-JP" sz="1800" kern="1200" dirty="0">
                          <a:solidFill>
                            <a:schemeClr val="dk1"/>
                          </a:solidFill>
                          <a:effectLst/>
                          <a:latin typeface="+mn-lt"/>
                          <a:ea typeface="+mn-ea"/>
                          <a:cs typeface="+mn-cs"/>
                        </a:rPr>
                        <a:t>", type=skill},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システム開発</a:t>
                      </a:r>
                      <a:r>
                        <a:rPr kumimoji="1" lang="en-US" altLang="ja-JP" sz="1800" kern="1200" dirty="0">
                          <a:solidFill>
                            <a:schemeClr val="dk1"/>
                          </a:solidFill>
                          <a:effectLst/>
                          <a:latin typeface="+mn-lt"/>
                          <a:ea typeface="+mn-ea"/>
                          <a:cs typeface="+mn-cs"/>
                        </a:rPr>
                        <a:t>", type=skill}, </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{"tag":"</a:t>
                      </a:r>
                      <a:r>
                        <a:rPr kumimoji="1" lang="ja-JP" altLang="en-US" sz="1800" kern="1200" dirty="0">
                          <a:solidFill>
                            <a:schemeClr val="dk1"/>
                          </a:solidFill>
                          <a:effectLst/>
                          <a:latin typeface="+mn-lt"/>
                          <a:ea typeface="+mn-ea"/>
                          <a:cs typeface="+mn-cs"/>
                        </a:rPr>
                        <a:t>合意形成</a:t>
                      </a:r>
                      <a:r>
                        <a:rPr kumimoji="1" lang="en-US" altLang="ja-JP" sz="1800" kern="1200" dirty="0">
                          <a:solidFill>
                            <a:schemeClr val="dk1"/>
                          </a:solidFill>
                          <a:effectLst/>
                          <a:latin typeface="+mn-lt"/>
                          <a:ea typeface="+mn-ea"/>
                          <a:cs typeface="+mn-cs"/>
                        </a:rPr>
                        <a:t>", type=knowledge},</a:t>
                      </a:r>
                      <a:br>
                        <a:rPr kumimoji="1" lang="en-US" altLang="ja-JP" sz="1800" kern="1200" dirty="0">
                          <a:solidFill>
                            <a:schemeClr val="dk1"/>
                          </a:solidFill>
                          <a:effectLst/>
                          <a:latin typeface="+mn-lt"/>
                          <a:ea typeface="+mn-ea"/>
                          <a:cs typeface="+mn-cs"/>
                        </a:rPr>
                      </a:br>
                      <a:r>
                        <a:rPr kumimoji="1" lang="en-US" altLang="ja-JP" sz="1800" kern="1200" dirty="0">
                          <a:solidFill>
                            <a:schemeClr val="dk1"/>
                          </a:solidFill>
                          <a:effectLst/>
                          <a:latin typeface="+mn-lt"/>
                          <a:ea typeface="+mn-ea"/>
                          <a:cs typeface="+mn-cs"/>
                        </a:rPr>
                        <a:t> {"tag":"</a:t>
                      </a:r>
                      <a:r>
                        <a:rPr kumimoji="1" lang="ja-JP" altLang="en-US" sz="1800" kern="1200" dirty="0">
                          <a:solidFill>
                            <a:schemeClr val="dk1"/>
                          </a:solidFill>
                          <a:effectLst/>
                          <a:latin typeface="+mn-lt"/>
                          <a:ea typeface="+mn-ea"/>
                          <a:cs typeface="+mn-cs"/>
                        </a:rPr>
                        <a:t>シビックテック</a:t>
                      </a:r>
                      <a:r>
                        <a:rPr kumimoji="1" lang="en-US" altLang="ja-JP" sz="1800" kern="1200" dirty="0">
                          <a:solidFill>
                            <a:schemeClr val="dk1"/>
                          </a:solidFill>
                          <a:effectLst/>
                          <a:latin typeface="+mn-lt"/>
                          <a:ea typeface="+mn-ea"/>
                          <a:cs typeface="+mn-cs"/>
                        </a:rPr>
                        <a:t>", type=interest}]</a:t>
                      </a:r>
                    </a:p>
                  </a:txBody>
                  <a:tcPr/>
                </a:tc>
                <a:extLst>
                  <a:ext uri="{0D108BD9-81ED-4DB2-BD59-A6C34878D82A}">
                    <a16:rowId xmlns:a16="http://schemas.microsoft.com/office/drawing/2014/main" val="3629894625"/>
                  </a:ext>
                </a:extLst>
              </a:tr>
            </a:tbl>
          </a:graphicData>
        </a:graphic>
      </p:graphicFrame>
    </p:spTree>
    <p:extLst>
      <p:ext uri="{BB962C8B-B14F-4D97-AF65-F5344CB8AC3E}">
        <p14:creationId xmlns:p14="http://schemas.microsoft.com/office/powerpoint/2010/main" val="3673871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p:txBody>
          <a:bodyPr/>
          <a:lstStyle/>
          <a:p>
            <a:r>
              <a:rPr kumimoji="1" lang="ja-JP" altLang="en-US" dirty="0"/>
              <a:t>まとめ</a:t>
            </a:r>
            <a:endParaRPr kumimoji="1" lang="ja-JP" altLang="en-US" dirty="0">
              <a:highlight>
                <a:srgbClr val="FF0000"/>
              </a:highlight>
            </a:endParaRPr>
          </a:p>
        </p:txBody>
      </p:sp>
      <p:sp>
        <p:nvSpPr>
          <p:cNvPr id="3" name="コンテンツ プレースホルダー 2">
            <a:extLst>
              <a:ext uri="{FF2B5EF4-FFF2-40B4-BE49-F238E27FC236}">
                <a16:creationId xmlns:a16="http://schemas.microsoft.com/office/drawing/2014/main" id="{3918EE27-D6E7-F8B5-2EC3-667DE6CE0F09}"/>
              </a:ext>
            </a:extLst>
          </p:cNvPr>
          <p:cNvSpPr>
            <a:spLocks noGrp="1"/>
          </p:cNvSpPr>
          <p:nvPr>
            <p:ph idx="1"/>
          </p:nvPr>
        </p:nvSpPr>
        <p:spPr>
          <a:xfrm>
            <a:off x="644224" y="1016139"/>
            <a:ext cx="11547776" cy="5841861"/>
          </a:xfrm>
        </p:spPr>
        <p:txBody>
          <a:bodyPr>
            <a:normAutofit/>
          </a:bodyPr>
          <a:lstStyle/>
          <a:p>
            <a:pPr marL="0" indent="0">
              <a:buNone/>
            </a:pPr>
            <a:r>
              <a:rPr lang="ja-JP" altLang="en-US" sz="2400" dirty="0"/>
              <a:t>企業で働く社員の周知でない</a:t>
            </a:r>
            <a:r>
              <a:rPr lang="ja-JP" altLang="en-US" b="1" u="sng" dirty="0"/>
              <a:t>スキルや隠れたタグ</a:t>
            </a:r>
            <a:r>
              <a:rPr lang="ja-JP" altLang="en-US" sz="2400" dirty="0"/>
              <a:t>を収集すること目的として</a:t>
            </a:r>
            <a:br>
              <a:rPr lang="en-US" altLang="ja-JP" sz="2400" dirty="0"/>
            </a:br>
            <a:r>
              <a:rPr lang="en-US" altLang="ja-JP" sz="2400" dirty="0"/>
              <a:t>GPT-3</a:t>
            </a:r>
            <a:r>
              <a:rPr lang="ja-JP" altLang="en-US" sz="2400" dirty="0"/>
              <a:t>のモデルをファインチューニングした</a:t>
            </a:r>
            <a:r>
              <a:rPr lang="ja-JP" altLang="en-US" b="1" u="sng" dirty="0"/>
              <a:t>対話システムの開発を行った</a:t>
            </a:r>
            <a:endParaRPr lang="en-US" altLang="ja-JP" sz="2400" b="1" u="sng" dirty="0"/>
          </a:p>
          <a:p>
            <a:pPr marL="0" indent="0">
              <a:buNone/>
            </a:pPr>
            <a:endParaRPr lang="en-US" altLang="ja-JP" sz="1800" dirty="0"/>
          </a:p>
          <a:p>
            <a:pPr marL="0" indent="0">
              <a:buNone/>
            </a:pPr>
            <a:r>
              <a:rPr lang="ja-JP" altLang="en-US" b="1" dirty="0"/>
              <a:t>実験結果：</a:t>
            </a:r>
            <a:endParaRPr lang="en-US" altLang="ja-JP" b="1" dirty="0"/>
          </a:p>
          <a:p>
            <a:pPr marL="514350" indent="-514350">
              <a:buFont typeface="+mj-lt"/>
              <a:buAutoNum type="arabicPeriod"/>
            </a:pPr>
            <a:r>
              <a:rPr lang="ja-JP" altLang="en-US" sz="2400" dirty="0"/>
              <a:t>システムはユーザのタグをつけることができ、</a:t>
            </a:r>
            <a:br>
              <a:rPr lang="en-US" altLang="ja-JP" sz="2400" dirty="0"/>
            </a:br>
            <a:r>
              <a:rPr lang="ja-JP" altLang="en-US" sz="2400" dirty="0"/>
              <a:t>タグの</a:t>
            </a:r>
            <a:r>
              <a:rPr lang="ja-JP" altLang="en-US" b="1" u="sng" dirty="0"/>
              <a:t>正確性には一定の評価を得る</a:t>
            </a:r>
            <a:r>
              <a:rPr lang="ja-JP" altLang="en-US" sz="2400" dirty="0"/>
              <a:t>ことができた</a:t>
            </a:r>
            <a:endParaRPr lang="en-US" altLang="ja-JP" sz="2400" dirty="0"/>
          </a:p>
          <a:p>
            <a:pPr marL="514350" indent="-514350">
              <a:buFont typeface="+mj-lt"/>
              <a:buAutoNum type="arabicPeriod"/>
            </a:pPr>
            <a:r>
              <a:rPr lang="ja-JP" altLang="en-US" sz="2400" dirty="0"/>
              <a:t>自分や他の人のタグを知ることができ、</a:t>
            </a:r>
            <a:br>
              <a:rPr lang="en-US" altLang="ja-JP" sz="2400" dirty="0"/>
            </a:br>
            <a:r>
              <a:rPr lang="ja-JP" altLang="en-US" b="1" u="sng" dirty="0"/>
              <a:t>適材適所配置支援に役立つ</a:t>
            </a:r>
            <a:r>
              <a:rPr lang="ja-JP" altLang="en-US" sz="2400" dirty="0"/>
              <a:t>ことが分かった</a:t>
            </a:r>
            <a:endParaRPr lang="en-US" altLang="ja-JP" sz="2400" dirty="0"/>
          </a:p>
          <a:p>
            <a:pPr marL="514350" indent="-514350">
              <a:buFont typeface="+mj-lt"/>
              <a:buAutoNum type="arabicPeriod"/>
            </a:pPr>
            <a:r>
              <a:rPr lang="ja-JP" altLang="en-US" sz="2400" dirty="0"/>
              <a:t>タグ付けを行いたかった</a:t>
            </a:r>
            <a:r>
              <a:rPr lang="ja-JP" altLang="en-US" b="1" u="sng" dirty="0"/>
              <a:t>“</a:t>
            </a:r>
            <a:r>
              <a:rPr lang="en-US" altLang="ja-JP" b="1" u="sng" dirty="0"/>
              <a:t>Will</a:t>
            </a:r>
            <a:r>
              <a:rPr lang="ja-JP" altLang="en-US" b="1" u="sng" dirty="0"/>
              <a:t>”を表す“</a:t>
            </a:r>
            <a:r>
              <a:rPr lang="en-US" altLang="ja-JP" b="1" u="sng" dirty="0"/>
              <a:t>hope</a:t>
            </a:r>
            <a:r>
              <a:rPr lang="ja-JP" altLang="en-US" b="1" u="sng" dirty="0"/>
              <a:t>”をタグ付け出来なかった</a:t>
            </a:r>
            <a:endParaRPr lang="en-US" altLang="ja-JP" b="1" u="sng" dirty="0"/>
          </a:p>
          <a:p>
            <a:pPr marL="0" indent="0">
              <a:buNone/>
            </a:pPr>
            <a:endParaRPr lang="en-US" altLang="ja-JP" sz="1800" dirty="0"/>
          </a:p>
          <a:p>
            <a:pPr marL="0" indent="0">
              <a:buNone/>
            </a:pPr>
            <a:r>
              <a:rPr lang="ja-JP" altLang="en-US" b="1" dirty="0"/>
              <a:t>まとめ：</a:t>
            </a:r>
            <a:endParaRPr lang="en-US" altLang="ja-JP" b="1" dirty="0"/>
          </a:p>
          <a:p>
            <a:pPr marL="0" indent="0">
              <a:buNone/>
            </a:pPr>
            <a:r>
              <a:rPr kumimoji="1" lang="ja-JP" altLang="en-US" sz="2400" dirty="0"/>
              <a:t>良い評価を得られた部分もあったものの、質問生成やタグ抽出に不正確な部分を</a:t>
            </a:r>
            <a:br>
              <a:rPr lang="en-US" altLang="ja-JP" sz="2400" dirty="0"/>
            </a:br>
            <a:r>
              <a:rPr kumimoji="1" lang="ja-JP" altLang="en-US" sz="2400" dirty="0"/>
              <a:t>修正する必要があるので、今後も引き続きシステムの改善を行いたい</a:t>
            </a:r>
            <a:endParaRPr kumimoji="1" lang="en-US" altLang="ja-JP" sz="2400" dirty="0"/>
          </a:p>
        </p:txBody>
      </p:sp>
    </p:spTree>
    <p:extLst>
      <p:ext uri="{BB962C8B-B14F-4D97-AF65-F5344CB8AC3E}">
        <p14:creationId xmlns:p14="http://schemas.microsoft.com/office/powerpoint/2010/main" val="2554806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p:txBody>
          <a:bodyPr>
            <a:normAutofit/>
          </a:bodyPr>
          <a:lstStyle/>
          <a:p>
            <a:r>
              <a:rPr kumimoji="1" lang="ja-JP" altLang="en-US" dirty="0"/>
              <a:t>今後の課題と展望（</a:t>
            </a:r>
            <a:r>
              <a:rPr kumimoji="1" lang="en-US" altLang="ja-JP" dirty="0"/>
              <a:t>1/3</a:t>
            </a:r>
            <a:r>
              <a:rPr kumimoji="1" lang="ja-JP" altLang="en-US" dirty="0"/>
              <a:t>）</a:t>
            </a:r>
          </a:p>
        </p:txBody>
      </p:sp>
      <p:sp>
        <p:nvSpPr>
          <p:cNvPr id="3" name="コンテンツ プレースホルダー 2">
            <a:extLst>
              <a:ext uri="{FF2B5EF4-FFF2-40B4-BE49-F238E27FC236}">
                <a16:creationId xmlns:a16="http://schemas.microsoft.com/office/drawing/2014/main" id="{7F6DC84E-653E-4F39-8C84-DD405D31125E}"/>
              </a:ext>
            </a:extLst>
          </p:cNvPr>
          <p:cNvSpPr>
            <a:spLocks noGrp="1"/>
          </p:cNvSpPr>
          <p:nvPr>
            <p:ph idx="1"/>
          </p:nvPr>
        </p:nvSpPr>
        <p:spPr>
          <a:xfrm>
            <a:off x="991357" y="1152665"/>
            <a:ext cx="10912623" cy="5705337"/>
          </a:xfrm>
        </p:spPr>
        <p:txBody>
          <a:bodyPr>
            <a:normAutofit/>
          </a:bodyPr>
          <a:lstStyle/>
          <a:p>
            <a:r>
              <a:rPr lang="en-US" altLang="ja-JP" dirty="0"/>
              <a:t>Will</a:t>
            </a:r>
            <a:r>
              <a:rPr lang="ja-JP" altLang="en-US" dirty="0"/>
              <a:t>を聞き出す質問</a:t>
            </a:r>
            <a:endParaRPr lang="en-US" altLang="ja-JP" dirty="0"/>
          </a:p>
          <a:p>
            <a:pPr lvl="1"/>
            <a:r>
              <a:rPr lang="ja-JP" altLang="en-US" sz="2600" dirty="0"/>
              <a:t>個人的なことを</a:t>
            </a:r>
            <a:r>
              <a:rPr lang="en-US" altLang="ja-JP" sz="2600" dirty="0"/>
              <a:t>Bot</a:t>
            </a:r>
            <a:r>
              <a:rPr lang="ja-JP" altLang="en-US" sz="2600" dirty="0"/>
              <a:t>に聞かれる不快さ</a:t>
            </a:r>
            <a:endParaRPr lang="en-US" altLang="ja-JP" sz="2600" dirty="0"/>
          </a:p>
          <a:p>
            <a:pPr lvl="1"/>
            <a:r>
              <a:rPr lang="ja-JP" altLang="en-US" sz="2600" dirty="0"/>
              <a:t>仕事，研究に直接関係無いときに，タグ付けが難しい</a:t>
            </a:r>
            <a:endParaRPr lang="en-US" altLang="ja-JP" sz="2600" dirty="0"/>
          </a:p>
          <a:p>
            <a:pPr lvl="1"/>
            <a:endParaRPr lang="en-US" altLang="ja-JP" sz="2600" dirty="0"/>
          </a:p>
          <a:p>
            <a:r>
              <a:rPr lang="en-US" altLang="ja-JP" dirty="0"/>
              <a:t>Bot</a:t>
            </a:r>
            <a:r>
              <a:rPr lang="ja-JP" altLang="en-US" dirty="0"/>
              <a:t>が誤解したまま質問をしてしまう可能性がある</a:t>
            </a:r>
            <a:endParaRPr lang="en-US" altLang="ja-JP" dirty="0"/>
          </a:p>
          <a:p>
            <a:pPr lvl="1"/>
            <a:r>
              <a:rPr lang="ja-JP" altLang="en-US" dirty="0"/>
              <a:t>訂正する方法</a:t>
            </a:r>
            <a:endParaRPr lang="en-US" altLang="ja-JP" dirty="0"/>
          </a:p>
          <a:p>
            <a:pPr lvl="2"/>
            <a:r>
              <a:rPr lang="ja-JP" altLang="en-US" dirty="0"/>
              <a:t>ユーザのタグについて質問する</a:t>
            </a:r>
            <a:endParaRPr lang="en-US" altLang="ja-JP" dirty="0"/>
          </a:p>
          <a:p>
            <a:pPr lvl="2"/>
            <a:r>
              <a:rPr lang="ja-JP" altLang="en-US" dirty="0"/>
              <a:t>オウム返しをする</a:t>
            </a:r>
            <a:endParaRPr lang="en-US" altLang="ja-JP" dirty="0"/>
          </a:p>
          <a:p>
            <a:pPr lvl="1"/>
            <a:endParaRPr lang="en-US" altLang="ja-JP" dirty="0"/>
          </a:p>
          <a:p>
            <a:r>
              <a:rPr lang="ja-JP" altLang="en-US" dirty="0"/>
              <a:t>テストは研究室や</a:t>
            </a:r>
            <a:r>
              <a:rPr lang="en-US" altLang="ja-JP" dirty="0"/>
              <a:t>NPO</a:t>
            </a:r>
            <a:r>
              <a:rPr lang="ja-JP" altLang="en-US" dirty="0"/>
              <a:t>法人等で行う予定</a:t>
            </a:r>
            <a:endParaRPr lang="en-US" altLang="ja-JP" dirty="0"/>
          </a:p>
          <a:p>
            <a:pPr lvl="1"/>
            <a:r>
              <a:rPr lang="ja-JP" altLang="en-US" dirty="0"/>
              <a:t>将来的には企業での運用も想定している</a:t>
            </a:r>
            <a:endParaRPr lang="en-US" altLang="ja-JP" dirty="0"/>
          </a:p>
          <a:p>
            <a:pPr lvl="1"/>
            <a:r>
              <a:rPr lang="ja-JP" altLang="en-US" dirty="0"/>
              <a:t>ユーザのタグに役職，部署などの企業特有のタグ</a:t>
            </a:r>
            <a:endParaRPr kumimoji="1" lang="en-US" altLang="ja-JP" dirty="0"/>
          </a:p>
        </p:txBody>
      </p:sp>
    </p:spTree>
    <p:extLst>
      <p:ext uri="{BB962C8B-B14F-4D97-AF65-F5344CB8AC3E}">
        <p14:creationId xmlns:p14="http://schemas.microsoft.com/office/powerpoint/2010/main" val="4153095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3AF237-6DE2-B239-9387-46D50610594B}"/>
              </a:ext>
            </a:extLst>
          </p:cNvPr>
          <p:cNvSpPr>
            <a:spLocks noGrp="1"/>
          </p:cNvSpPr>
          <p:nvPr>
            <p:ph type="title"/>
          </p:nvPr>
        </p:nvSpPr>
        <p:spPr/>
        <p:txBody>
          <a:bodyPr/>
          <a:lstStyle/>
          <a:p>
            <a:r>
              <a:rPr kumimoji="1" lang="ja-JP" altLang="en-US" dirty="0"/>
              <a:t>今後の課題と展望（</a:t>
            </a:r>
            <a:r>
              <a:rPr kumimoji="1" lang="en-US" altLang="ja-JP" dirty="0"/>
              <a:t>2/3</a:t>
            </a:r>
            <a:r>
              <a:rPr kumimoji="1" lang="ja-JP" altLang="en-US" dirty="0"/>
              <a:t>）</a:t>
            </a:r>
          </a:p>
        </p:txBody>
      </p:sp>
      <p:sp>
        <p:nvSpPr>
          <p:cNvPr id="3" name="コンテンツ プレースホルダー 2">
            <a:extLst>
              <a:ext uri="{FF2B5EF4-FFF2-40B4-BE49-F238E27FC236}">
                <a16:creationId xmlns:a16="http://schemas.microsoft.com/office/drawing/2014/main" id="{BF48141B-56C1-16AB-575C-606E61478541}"/>
              </a:ext>
            </a:extLst>
          </p:cNvPr>
          <p:cNvSpPr>
            <a:spLocks noGrp="1"/>
          </p:cNvSpPr>
          <p:nvPr>
            <p:ph idx="1"/>
          </p:nvPr>
        </p:nvSpPr>
        <p:spPr>
          <a:xfrm>
            <a:off x="227584" y="1253330"/>
            <a:ext cx="11542884" cy="5604669"/>
          </a:xfrm>
        </p:spPr>
        <p:txBody>
          <a:bodyPr>
            <a:normAutofit/>
          </a:bodyPr>
          <a:lstStyle/>
          <a:p>
            <a:r>
              <a:rPr kumimoji="1" lang="ja-JP" altLang="en-US" dirty="0"/>
              <a:t>今は多業種の人からタグを抽出できるようなデータ</a:t>
            </a:r>
            <a:endParaRPr kumimoji="1" lang="en-US" altLang="ja-JP" dirty="0"/>
          </a:p>
          <a:p>
            <a:pPr lvl="1"/>
            <a:r>
              <a:rPr lang="ja-JP" altLang="en-US" dirty="0"/>
              <a:t>横には広いが縦のデータ数が少ない</a:t>
            </a:r>
            <a:br>
              <a:rPr lang="en-US" altLang="ja-JP" dirty="0"/>
            </a:br>
            <a:r>
              <a:rPr lang="ja-JP" altLang="en-US" dirty="0"/>
              <a:t>（</a:t>
            </a:r>
            <a:r>
              <a:rPr kumimoji="1" lang="ja-JP" altLang="en-US" dirty="0"/>
              <a:t>例：</a:t>
            </a:r>
            <a:r>
              <a:rPr kumimoji="1" lang="en-US" altLang="ja-JP" dirty="0"/>
              <a:t>SE</a:t>
            </a:r>
            <a:r>
              <a:rPr kumimoji="1" lang="ja-JP" altLang="en-US" dirty="0"/>
              <a:t>、高校教師、為替ディーラー、デザイナー、クレーン操縦者、左官）</a:t>
            </a:r>
            <a:endParaRPr lang="en-US" altLang="ja-JP" dirty="0"/>
          </a:p>
          <a:p>
            <a:pPr lvl="1"/>
            <a:endParaRPr lang="en-US" altLang="ja-JP" dirty="0"/>
          </a:p>
          <a:p>
            <a:r>
              <a:rPr kumimoji="1" lang="ja-JP" altLang="en-US" dirty="0"/>
              <a:t>同じ職場（部署）で働いている人だと同じ生成結果になる可能性</a:t>
            </a:r>
            <a:endParaRPr kumimoji="1" lang="en-US" altLang="ja-JP" dirty="0"/>
          </a:p>
          <a:p>
            <a:pPr lvl="1"/>
            <a:endParaRPr lang="en-US" altLang="ja-JP" dirty="0"/>
          </a:p>
          <a:p>
            <a:pPr lvl="1"/>
            <a:endParaRPr lang="en-US" altLang="ja-JP" dirty="0"/>
          </a:p>
          <a:p>
            <a:r>
              <a:rPr kumimoji="1" lang="ja-JP" altLang="en-US" dirty="0"/>
              <a:t>業種次第で</a:t>
            </a:r>
            <a:r>
              <a:rPr kumimoji="1" lang="en-US" altLang="ja-JP" dirty="0"/>
              <a:t>skill</a:t>
            </a:r>
            <a:r>
              <a:rPr kumimoji="1" lang="ja-JP" altLang="en-US" dirty="0"/>
              <a:t>のレベルのつけ方が異なると考える</a:t>
            </a:r>
            <a:endParaRPr kumimoji="1" lang="en-US" altLang="ja-JP" dirty="0"/>
          </a:p>
          <a:p>
            <a:pPr lvl="1"/>
            <a:r>
              <a:rPr lang="ja-JP" altLang="en-US" dirty="0"/>
              <a:t>いわゆる</a:t>
            </a:r>
            <a:r>
              <a:rPr kumimoji="1" lang="en-US" altLang="ja-JP" dirty="0"/>
              <a:t>1</a:t>
            </a:r>
            <a:r>
              <a:rPr kumimoji="1" lang="ja-JP" altLang="en-US" dirty="0"/>
              <a:t>人前になるには業界ごとのしきたりがある</a:t>
            </a:r>
            <a:br>
              <a:rPr lang="en-US" altLang="ja-JP" dirty="0"/>
            </a:br>
            <a:r>
              <a:rPr lang="ja-JP" altLang="en-US" dirty="0"/>
              <a:t>（例：</a:t>
            </a:r>
            <a:r>
              <a:rPr lang="ja-JP" altLang="en-US" b="0" i="0" dirty="0">
                <a:solidFill>
                  <a:srgbClr val="2C2A27"/>
                </a:solidFill>
                <a:effectLst/>
                <a:latin typeface="Hiragino Kaku Gothic ProN"/>
              </a:rPr>
              <a:t>シャリ炊き</a:t>
            </a:r>
            <a:r>
              <a:rPr lang="en-US" altLang="ja-JP" b="0" i="0" dirty="0">
                <a:solidFill>
                  <a:srgbClr val="2C2A27"/>
                </a:solidFill>
                <a:effectLst/>
                <a:latin typeface="Hiragino Kaku Gothic ProN"/>
              </a:rPr>
              <a:t>3</a:t>
            </a:r>
            <a:r>
              <a:rPr lang="ja-JP" altLang="en-US" b="0" i="0" dirty="0">
                <a:solidFill>
                  <a:srgbClr val="2C2A27"/>
                </a:solidFill>
                <a:effectLst/>
                <a:latin typeface="Hiragino Kaku Gothic ProN"/>
              </a:rPr>
              <a:t>年、合わせ</a:t>
            </a:r>
            <a:r>
              <a:rPr lang="en-US" altLang="ja-JP" b="0" i="0" dirty="0">
                <a:solidFill>
                  <a:srgbClr val="2C2A27"/>
                </a:solidFill>
                <a:effectLst/>
                <a:latin typeface="Hiragino Kaku Gothic ProN"/>
              </a:rPr>
              <a:t>5</a:t>
            </a:r>
            <a:r>
              <a:rPr lang="ja-JP" altLang="en-US" b="0" i="0" dirty="0">
                <a:solidFill>
                  <a:srgbClr val="2C2A27"/>
                </a:solidFill>
                <a:effectLst/>
                <a:latin typeface="Hiragino Kaku Gothic ProN"/>
              </a:rPr>
              <a:t>年、握り一生）</a:t>
            </a:r>
            <a:endParaRPr lang="en-US" altLang="ja-JP" b="0" i="0" dirty="0">
              <a:solidFill>
                <a:srgbClr val="2C2A27"/>
              </a:solidFill>
              <a:effectLst/>
              <a:latin typeface="Hiragino Kaku Gothic ProN"/>
            </a:endParaRPr>
          </a:p>
          <a:p>
            <a:endParaRPr kumimoji="1" lang="en-US" altLang="ja-JP" dirty="0">
              <a:solidFill>
                <a:srgbClr val="2C2A27"/>
              </a:solidFill>
              <a:latin typeface="Hiragino Kaku Gothic ProN"/>
            </a:endParaRPr>
          </a:p>
          <a:p>
            <a:pPr marL="0" indent="0">
              <a:buNone/>
            </a:pPr>
            <a:r>
              <a:rPr kumimoji="1" lang="ja-JP" altLang="en-US" sz="3200" b="1" dirty="0">
                <a:solidFill>
                  <a:srgbClr val="2C2A27"/>
                </a:solidFill>
                <a:latin typeface="Hiragino Kaku Gothic ProN"/>
              </a:rPr>
              <a:t>解決案</a:t>
            </a:r>
            <a:endParaRPr kumimoji="1" lang="en-US" altLang="ja-JP" sz="3200" b="1" dirty="0"/>
          </a:p>
          <a:p>
            <a:r>
              <a:rPr kumimoji="1" lang="en-US" altLang="ja-JP" dirty="0"/>
              <a:t>1</a:t>
            </a:r>
            <a:r>
              <a:rPr kumimoji="1" lang="ja-JP" altLang="en-US" dirty="0"/>
              <a:t>つの組織の中でデータを集めてみる</a:t>
            </a:r>
            <a:endParaRPr kumimoji="1" lang="en-US" altLang="ja-JP" dirty="0"/>
          </a:p>
        </p:txBody>
      </p:sp>
    </p:spTree>
    <p:extLst>
      <p:ext uri="{BB962C8B-B14F-4D97-AF65-F5344CB8AC3E}">
        <p14:creationId xmlns:p14="http://schemas.microsoft.com/office/powerpoint/2010/main" val="332718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p:txBody>
          <a:bodyPr/>
          <a:lstStyle/>
          <a:p>
            <a:r>
              <a:rPr kumimoji="1" lang="ja-JP" altLang="en-US" dirty="0"/>
              <a:t>今後の課題と展望（</a:t>
            </a:r>
            <a:r>
              <a:rPr lang="en-US" altLang="ja-JP" dirty="0"/>
              <a:t>3</a:t>
            </a:r>
            <a:r>
              <a:rPr kumimoji="1" lang="en-US" altLang="ja-JP" dirty="0"/>
              <a:t>/3</a:t>
            </a:r>
            <a:r>
              <a:rPr kumimoji="1" lang="ja-JP" altLang="en-US" dirty="0"/>
              <a:t>）</a:t>
            </a:r>
          </a:p>
        </p:txBody>
      </p:sp>
      <p:sp>
        <p:nvSpPr>
          <p:cNvPr id="3" name="コンテンツ プレースホルダー 2">
            <a:extLst>
              <a:ext uri="{FF2B5EF4-FFF2-40B4-BE49-F238E27FC236}">
                <a16:creationId xmlns:a16="http://schemas.microsoft.com/office/drawing/2014/main" id="{7F6DC84E-653E-4F39-8C84-DD405D31125E}"/>
              </a:ext>
            </a:extLst>
          </p:cNvPr>
          <p:cNvSpPr>
            <a:spLocks noGrp="1"/>
          </p:cNvSpPr>
          <p:nvPr>
            <p:ph idx="1"/>
          </p:nvPr>
        </p:nvSpPr>
        <p:spPr>
          <a:xfrm>
            <a:off x="227584" y="1016142"/>
            <a:ext cx="11844442" cy="1318496"/>
          </a:xfrm>
        </p:spPr>
        <p:txBody>
          <a:bodyPr>
            <a:normAutofit/>
          </a:bodyPr>
          <a:lstStyle/>
          <a:p>
            <a:r>
              <a:rPr lang="ja-JP" altLang="en-US" dirty="0"/>
              <a:t>テンプレート用（ハジメマシテ）モデルと</a:t>
            </a:r>
            <a:br>
              <a:rPr lang="en-US" altLang="ja-JP" dirty="0"/>
            </a:br>
            <a:r>
              <a:rPr lang="ja-JP" altLang="en-US" dirty="0"/>
              <a:t>レベリング，新タグ収集用（フカボリモード）モデルを併用する</a:t>
            </a:r>
            <a:endParaRPr lang="en-US" altLang="ja-JP" dirty="0"/>
          </a:p>
          <a:p>
            <a:pPr lvl="1"/>
            <a:r>
              <a:rPr lang="ja-JP" altLang="en-US" dirty="0"/>
              <a:t>複数のモデルを切り替える</a:t>
            </a:r>
            <a:endParaRPr lang="en-US" altLang="ja-JP" dirty="0"/>
          </a:p>
        </p:txBody>
      </p:sp>
      <p:sp>
        <p:nvSpPr>
          <p:cNvPr id="4" name="正方形/長方形 3">
            <a:extLst>
              <a:ext uri="{FF2B5EF4-FFF2-40B4-BE49-F238E27FC236}">
                <a16:creationId xmlns:a16="http://schemas.microsoft.com/office/drawing/2014/main" id="{6BED446E-46C4-7902-B3BE-3E4E208DF40C}"/>
              </a:ext>
            </a:extLst>
          </p:cNvPr>
          <p:cNvSpPr/>
          <p:nvPr/>
        </p:nvSpPr>
        <p:spPr>
          <a:xfrm>
            <a:off x="1121114" y="2669611"/>
            <a:ext cx="2079285" cy="56420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ハジメマシテ</a:t>
            </a:r>
          </a:p>
        </p:txBody>
      </p:sp>
      <p:sp>
        <p:nvSpPr>
          <p:cNvPr id="5" name="正方形/長方形 4">
            <a:extLst>
              <a:ext uri="{FF2B5EF4-FFF2-40B4-BE49-F238E27FC236}">
                <a16:creationId xmlns:a16="http://schemas.microsoft.com/office/drawing/2014/main" id="{7314BE58-7D7B-249A-138B-935BDB84B7F3}"/>
              </a:ext>
            </a:extLst>
          </p:cNvPr>
          <p:cNvSpPr/>
          <p:nvPr/>
        </p:nvSpPr>
        <p:spPr>
          <a:xfrm>
            <a:off x="7411459" y="2669611"/>
            <a:ext cx="2373549" cy="5642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フカボリ</a:t>
            </a:r>
          </a:p>
        </p:txBody>
      </p:sp>
      <p:sp>
        <p:nvSpPr>
          <p:cNvPr id="6" name="正方形/長方形 5">
            <a:extLst>
              <a:ext uri="{FF2B5EF4-FFF2-40B4-BE49-F238E27FC236}">
                <a16:creationId xmlns:a16="http://schemas.microsoft.com/office/drawing/2014/main" id="{3929445C-9894-2C00-B33E-A2FA8DCD3852}"/>
              </a:ext>
            </a:extLst>
          </p:cNvPr>
          <p:cNvSpPr/>
          <p:nvPr/>
        </p:nvSpPr>
        <p:spPr>
          <a:xfrm>
            <a:off x="4730280" y="2696457"/>
            <a:ext cx="1365720" cy="56420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DB</a:t>
            </a:r>
            <a:endParaRPr kumimoji="1" lang="ja-JP" altLang="en-US" sz="2400" b="1" dirty="0">
              <a:solidFill>
                <a:schemeClr val="tx1"/>
              </a:solidFill>
            </a:endParaRPr>
          </a:p>
        </p:txBody>
      </p:sp>
      <p:sp>
        <p:nvSpPr>
          <p:cNvPr id="8" name="コンテンツ プレースホルダー 2">
            <a:extLst>
              <a:ext uri="{FF2B5EF4-FFF2-40B4-BE49-F238E27FC236}">
                <a16:creationId xmlns:a16="http://schemas.microsoft.com/office/drawing/2014/main" id="{570A062F-73AE-D75B-A491-21EA2901DC25}"/>
              </a:ext>
            </a:extLst>
          </p:cNvPr>
          <p:cNvSpPr txBox="1">
            <a:spLocks/>
          </p:cNvSpPr>
          <p:nvPr/>
        </p:nvSpPr>
        <p:spPr>
          <a:xfrm>
            <a:off x="227584" y="3931764"/>
            <a:ext cx="11844442" cy="1291988"/>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22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ユーザの「こだわり」が分かればユーザの</a:t>
            </a:r>
            <a:r>
              <a:rPr lang="en-US" altLang="ja-JP" dirty="0"/>
              <a:t>Will</a:t>
            </a:r>
            <a:r>
              <a:rPr lang="ja-JP" altLang="en-US" dirty="0"/>
              <a:t>が分かるという仮説</a:t>
            </a:r>
            <a:endParaRPr lang="en-US" altLang="ja-JP" dirty="0"/>
          </a:p>
          <a:p>
            <a:pPr lvl="1"/>
            <a:r>
              <a:rPr lang="ja-JP" altLang="en-US" dirty="0"/>
              <a:t>対話を通してユーザのこだわりを収集する：新タイプ「こだわり」</a:t>
            </a:r>
            <a:endParaRPr lang="en-US" altLang="ja-JP" dirty="0"/>
          </a:p>
          <a:p>
            <a:pPr lvl="1"/>
            <a:r>
              <a:rPr lang="ja-JP" altLang="en-US" dirty="0"/>
              <a:t>こだわりの一覧を表示することで答えづらい</a:t>
            </a:r>
            <a:r>
              <a:rPr lang="en-US" altLang="ja-JP" dirty="0"/>
              <a:t>Will</a:t>
            </a:r>
            <a:r>
              <a:rPr lang="ja-JP" altLang="en-US" dirty="0"/>
              <a:t>に答えやすくなる</a:t>
            </a:r>
            <a:endParaRPr lang="en-US" altLang="ja-JP" dirty="0"/>
          </a:p>
        </p:txBody>
      </p:sp>
      <p:sp>
        <p:nvSpPr>
          <p:cNvPr id="9" name="正方形/長方形 8">
            <a:extLst>
              <a:ext uri="{FF2B5EF4-FFF2-40B4-BE49-F238E27FC236}">
                <a16:creationId xmlns:a16="http://schemas.microsoft.com/office/drawing/2014/main" id="{CA7A5CEB-872D-8C9D-86F6-FCA8B40FD871}"/>
              </a:ext>
            </a:extLst>
          </p:cNvPr>
          <p:cNvSpPr/>
          <p:nvPr/>
        </p:nvSpPr>
        <p:spPr>
          <a:xfrm>
            <a:off x="628450" y="5223753"/>
            <a:ext cx="10622604" cy="13813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0EA61390-EE72-A1CC-4839-629E40A9F6E6}"/>
              </a:ext>
            </a:extLst>
          </p:cNvPr>
          <p:cNvSpPr/>
          <p:nvPr/>
        </p:nvSpPr>
        <p:spPr>
          <a:xfrm>
            <a:off x="628450" y="5223754"/>
            <a:ext cx="10622604" cy="51556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あなたの「こだわり」一覧です！</a:t>
            </a:r>
          </a:p>
        </p:txBody>
      </p:sp>
      <p:sp>
        <p:nvSpPr>
          <p:cNvPr id="11" name="正方形/長方形 10">
            <a:extLst>
              <a:ext uri="{FF2B5EF4-FFF2-40B4-BE49-F238E27FC236}">
                <a16:creationId xmlns:a16="http://schemas.microsoft.com/office/drawing/2014/main" id="{CF434E92-1AAC-E098-9E02-3465BF2666E2}"/>
              </a:ext>
            </a:extLst>
          </p:cNvPr>
          <p:cNvSpPr/>
          <p:nvPr/>
        </p:nvSpPr>
        <p:spPr>
          <a:xfrm>
            <a:off x="1033666" y="5834257"/>
            <a:ext cx="2402732" cy="62490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納期厳守</a:t>
            </a:r>
          </a:p>
        </p:txBody>
      </p:sp>
      <p:sp>
        <p:nvSpPr>
          <p:cNvPr id="12" name="正方形/長方形 11">
            <a:extLst>
              <a:ext uri="{FF2B5EF4-FFF2-40B4-BE49-F238E27FC236}">
                <a16:creationId xmlns:a16="http://schemas.microsoft.com/office/drawing/2014/main" id="{0576CCB7-C012-C9D3-53D3-EC718804371E}"/>
              </a:ext>
            </a:extLst>
          </p:cNvPr>
          <p:cNvSpPr/>
          <p:nvPr/>
        </p:nvSpPr>
        <p:spPr>
          <a:xfrm>
            <a:off x="4235793" y="5841858"/>
            <a:ext cx="2807947" cy="62490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ユーザ目線で開発</a:t>
            </a:r>
          </a:p>
        </p:txBody>
      </p:sp>
      <p:sp>
        <p:nvSpPr>
          <p:cNvPr id="13" name="正方形/長方形 12">
            <a:extLst>
              <a:ext uri="{FF2B5EF4-FFF2-40B4-BE49-F238E27FC236}">
                <a16:creationId xmlns:a16="http://schemas.microsoft.com/office/drawing/2014/main" id="{0617C762-2B00-7C5B-5C7C-28E22051F320}"/>
              </a:ext>
            </a:extLst>
          </p:cNvPr>
          <p:cNvSpPr/>
          <p:nvPr/>
        </p:nvSpPr>
        <p:spPr>
          <a:xfrm>
            <a:off x="7762672" y="5834256"/>
            <a:ext cx="3299093" cy="62490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持続可能な社会の実現</a:t>
            </a:r>
          </a:p>
        </p:txBody>
      </p:sp>
      <p:sp>
        <p:nvSpPr>
          <p:cNvPr id="14" name="矢印: U ターン 13">
            <a:extLst>
              <a:ext uri="{FF2B5EF4-FFF2-40B4-BE49-F238E27FC236}">
                <a16:creationId xmlns:a16="http://schemas.microsoft.com/office/drawing/2014/main" id="{2FCE8B3D-C07A-33F2-3ADC-E18E24CDB958}"/>
              </a:ext>
            </a:extLst>
          </p:cNvPr>
          <p:cNvSpPr/>
          <p:nvPr/>
        </p:nvSpPr>
        <p:spPr>
          <a:xfrm>
            <a:off x="5282119" y="2033082"/>
            <a:ext cx="3463047" cy="564203"/>
          </a:xfrm>
          <a:prstGeom prst="uturnArrow">
            <a:avLst>
              <a:gd name="adj1" fmla="val 23276"/>
              <a:gd name="adj2" fmla="val 25000"/>
              <a:gd name="adj3" fmla="val 31896"/>
              <a:gd name="adj4" fmla="val 5000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右 15">
            <a:extLst>
              <a:ext uri="{FF2B5EF4-FFF2-40B4-BE49-F238E27FC236}">
                <a16:creationId xmlns:a16="http://schemas.microsoft.com/office/drawing/2014/main" id="{CBB8F887-80ED-6190-C3CC-353797A1A411}"/>
              </a:ext>
            </a:extLst>
          </p:cNvPr>
          <p:cNvSpPr/>
          <p:nvPr/>
        </p:nvSpPr>
        <p:spPr>
          <a:xfrm>
            <a:off x="3436398" y="2773694"/>
            <a:ext cx="1079460" cy="4097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U ターン 16">
            <a:extLst>
              <a:ext uri="{FF2B5EF4-FFF2-40B4-BE49-F238E27FC236}">
                <a16:creationId xmlns:a16="http://schemas.microsoft.com/office/drawing/2014/main" id="{A75A8CE5-BE90-0873-7EBB-4F7889568E29}"/>
              </a:ext>
            </a:extLst>
          </p:cNvPr>
          <p:cNvSpPr/>
          <p:nvPr/>
        </p:nvSpPr>
        <p:spPr>
          <a:xfrm rot="10800000">
            <a:off x="5194570" y="3301990"/>
            <a:ext cx="3550596" cy="564203"/>
          </a:xfrm>
          <a:prstGeom prst="uturnArrow">
            <a:avLst>
              <a:gd name="adj1" fmla="val 23276"/>
              <a:gd name="adj2" fmla="val 25000"/>
              <a:gd name="adj3" fmla="val 31896"/>
              <a:gd name="adj4" fmla="val 5000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7790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6C6A11-8A08-4ABE-9D8B-2BD4DC8BBF49}"/>
              </a:ext>
            </a:extLst>
          </p:cNvPr>
          <p:cNvSpPr>
            <a:spLocks noGrp="1"/>
          </p:cNvSpPr>
          <p:nvPr>
            <p:ph type="title"/>
          </p:nvPr>
        </p:nvSpPr>
        <p:spPr/>
        <p:txBody>
          <a:bodyPr/>
          <a:lstStyle/>
          <a:p>
            <a:r>
              <a:rPr kumimoji="1" lang="ja-JP" altLang="en-US" dirty="0"/>
              <a:t>目的</a:t>
            </a:r>
          </a:p>
        </p:txBody>
      </p:sp>
      <p:sp>
        <p:nvSpPr>
          <p:cNvPr id="5" name="コンテンツ プレースホルダー 2">
            <a:extLst>
              <a:ext uri="{FF2B5EF4-FFF2-40B4-BE49-F238E27FC236}">
                <a16:creationId xmlns:a16="http://schemas.microsoft.com/office/drawing/2014/main" id="{56C1B92D-66D0-4BC7-B453-B94D41DC95AD}"/>
              </a:ext>
            </a:extLst>
          </p:cNvPr>
          <p:cNvSpPr txBox="1">
            <a:spLocks/>
          </p:cNvSpPr>
          <p:nvPr/>
        </p:nvSpPr>
        <p:spPr>
          <a:xfrm>
            <a:off x="1740407" y="1082950"/>
            <a:ext cx="9270099" cy="1740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l"/>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マネジメント支援システムには</a:t>
            </a:r>
            <a:r>
              <a:rPr lang="ja-JP" altLang="en-US" b="1" u="sng" dirty="0"/>
              <a:t>タグ</a:t>
            </a:r>
            <a:r>
              <a:rPr lang="ja-JP" altLang="en-US" dirty="0"/>
              <a:t>が必要</a:t>
            </a:r>
            <a:endParaRPr lang="en-US" altLang="ja-JP" dirty="0"/>
          </a:p>
          <a:p>
            <a:pPr lvl="1"/>
            <a:r>
              <a:rPr lang="ja-JP" altLang="en-US" sz="2200" dirty="0"/>
              <a:t>どんなスキルを持っているか等</a:t>
            </a:r>
            <a:r>
              <a:rPr lang="en-US" altLang="ja-JP" sz="2200" dirty="0"/>
              <a:t>(</a:t>
            </a:r>
            <a:r>
              <a:rPr lang="en-US" altLang="ja-JP" sz="2200" dirty="0" err="1"/>
              <a:t>Java,HP</a:t>
            </a:r>
            <a:r>
              <a:rPr lang="ja-JP" altLang="en-US" sz="2200" dirty="0"/>
              <a:t>作成</a:t>
            </a:r>
            <a:r>
              <a:rPr lang="en-US" altLang="ja-JP" sz="2200" dirty="0"/>
              <a:t>)</a:t>
            </a:r>
            <a:r>
              <a:rPr lang="ja-JP" altLang="en-US" sz="2200" dirty="0"/>
              <a:t>の個人の属性＝</a:t>
            </a:r>
            <a:r>
              <a:rPr lang="ja-JP" altLang="en-US" sz="2200" b="1" u="sng" dirty="0"/>
              <a:t>タグ</a:t>
            </a:r>
            <a:endParaRPr lang="en-US" altLang="ja-JP" sz="2200" b="1" u="sng" dirty="0"/>
          </a:p>
          <a:p>
            <a:pPr lvl="1"/>
            <a:r>
              <a:rPr lang="ja-JP" altLang="en-US" sz="2200" dirty="0"/>
              <a:t>タグは本来，面談で聞き取りを行う</a:t>
            </a:r>
            <a:endParaRPr lang="en-US" altLang="ja-JP" sz="2200" dirty="0"/>
          </a:p>
          <a:p>
            <a:pPr lvl="2"/>
            <a:r>
              <a:rPr lang="ja-JP" altLang="en-US" dirty="0"/>
              <a:t>頻度も少なく，慣れていなければ不正確な場合がある</a:t>
            </a:r>
            <a:endParaRPr lang="en-US" altLang="ja-JP" dirty="0"/>
          </a:p>
        </p:txBody>
      </p:sp>
      <p:sp>
        <p:nvSpPr>
          <p:cNvPr id="8" name="正方形/長方形 7">
            <a:extLst>
              <a:ext uri="{FF2B5EF4-FFF2-40B4-BE49-F238E27FC236}">
                <a16:creationId xmlns:a16="http://schemas.microsoft.com/office/drawing/2014/main" id="{5CCCBE9F-B6AD-B6A8-BD70-5C1F6CB152A0}"/>
              </a:ext>
            </a:extLst>
          </p:cNvPr>
          <p:cNvSpPr/>
          <p:nvPr/>
        </p:nvSpPr>
        <p:spPr>
          <a:xfrm>
            <a:off x="2978451" y="2823707"/>
            <a:ext cx="6794009" cy="1210583"/>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ja-JP" altLang="en-US" sz="3200" b="1" u="sng" dirty="0">
                <a:solidFill>
                  <a:schemeClr val="tx1"/>
                </a:solidFill>
              </a:rPr>
              <a:t>個人属性タグの収集ための</a:t>
            </a:r>
            <a:endParaRPr lang="en-US" altLang="ja-JP" sz="3200" b="1" u="sng" dirty="0">
              <a:solidFill>
                <a:schemeClr val="tx1"/>
              </a:solidFill>
            </a:endParaRPr>
          </a:p>
          <a:p>
            <a:pPr marL="0" indent="0" algn="ctr">
              <a:buNone/>
            </a:pPr>
            <a:r>
              <a:rPr lang="ja-JP" altLang="en-US" sz="3200" b="1" u="sng" dirty="0">
                <a:solidFill>
                  <a:schemeClr val="tx1"/>
                </a:solidFill>
              </a:rPr>
              <a:t>対話システムの試作</a:t>
            </a:r>
            <a:endParaRPr lang="en-US" altLang="ja-JP" sz="3200" b="1" u="sng" dirty="0">
              <a:solidFill>
                <a:schemeClr val="tx1"/>
              </a:solidFill>
            </a:endParaRPr>
          </a:p>
        </p:txBody>
      </p:sp>
      <p:sp>
        <p:nvSpPr>
          <p:cNvPr id="10" name="矢印: 右 9">
            <a:extLst>
              <a:ext uri="{FF2B5EF4-FFF2-40B4-BE49-F238E27FC236}">
                <a16:creationId xmlns:a16="http://schemas.microsoft.com/office/drawing/2014/main" id="{FB266E54-1E5D-165B-FCAC-3ECCE58B68AA}"/>
              </a:ext>
            </a:extLst>
          </p:cNvPr>
          <p:cNvSpPr/>
          <p:nvPr/>
        </p:nvSpPr>
        <p:spPr>
          <a:xfrm>
            <a:off x="1825482" y="3150817"/>
            <a:ext cx="852403" cy="5014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 name="グラフィックス 5" descr="オフィス ワーカー (男性) 単色塗りつぶし">
            <a:extLst>
              <a:ext uri="{FF2B5EF4-FFF2-40B4-BE49-F238E27FC236}">
                <a16:creationId xmlns:a16="http://schemas.microsoft.com/office/drawing/2014/main" id="{40E6A24F-35F1-351A-751D-EE3CA44031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475" y="4342492"/>
            <a:ext cx="2305050" cy="2305050"/>
          </a:xfrm>
          <a:prstGeom prst="rect">
            <a:avLst/>
          </a:prstGeom>
        </p:spPr>
      </p:pic>
      <p:sp>
        <p:nvSpPr>
          <p:cNvPr id="12" name="テキスト ボックス 11">
            <a:extLst>
              <a:ext uri="{FF2B5EF4-FFF2-40B4-BE49-F238E27FC236}">
                <a16:creationId xmlns:a16="http://schemas.microsoft.com/office/drawing/2014/main" id="{A38DFF5A-1EC8-4C3A-8632-78F868CD3C2C}"/>
              </a:ext>
            </a:extLst>
          </p:cNvPr>
          <p:cNvSpPr txBox="1"/>
          <p:nvPr/>
        </p:nvSpPr>
        <p:spPr>
          <a:xfrm>
            <a:off x="5626011" y="4034290"/>
            <a:ext cx="1057275" cy="584775"/>
          </a:xfrm>
          <a:prstGeom prst="rect">
            <a:avLst/>
          </a:prstGeom>
          <a:noFill/>
        </p:spPr>
        <p:txBody>
          <a:bodyPr wrap="square" rtlCol="0">
            <a:spAutoFit/>
          </a:bodyPr>
          <a:lstStyle/>
          <a:p>
            <a:r>
              <a:rPr kumimoji="1" lang="en-US" altLang="ja-JP" sz="3200" b="1" dirty="0"/>
              <a:t>A</a:t>
            </a:r>
            <a:r>
              <a:rPr kumimoji="1" lang="ja-JP" altLang="en-US" sz="2400" b="1" dirty="0"/>
              <a:t>さん</a:t>
            </a:r>
          </a:p>
        </p:txBody>
      </p:sp>
      <p:sp>
        <p:nvSpPr>
          <p:cNvPr id="3" name="正方形/長方形 2">
            <a:extLst>
              <a:ext uri="{FF2B5EF4-FFF2-40B4-BE49-F238E27FC236}">
                <a16:creationId xmlns:a16="http://schemas.microsoft.com/office/drawing/2014/main" id="{2298088D-2FE7-4422-27F0-33EF3F711A0B}"/>
              </a:ext>
            </a:extLst>
          </p:cNvPr>
          <p:cNvSpPr/>
          <p:nvPr/>
        </p:nvSpPr>
        <p:spPr>
          <a:xfrm>
            <a:off x="7797521" y="5888334"/>
            <a:ext cx="3125037" cy="7205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rPr>
              <a:t>自律性：営業</a:t>
            </a:r>
            <a:endParaRPr kumimoji="1" lang="en-US" altLang="ja-JP" sz="2800" b="1" dirty="0">
              <a:solidFill>
                <a:schemeClr val="tx1"/>
              </a:solidFill>
            </a:endParaRPr>
          </a:p>
        </p:txBody>
      </p:sp>
      <p:sp>
        <p:nvSpPr>
          <p:cNvPr id="4" name="吹き出し: 角を丸めた四角形 3">
            <a:extLst>
              <a:ext uri="{FF2B5EF4-FFF2-40B4-BE49-F238E27FC236}">
                <a16:creationId xmlns:a16="http://schemas.microsoft.com/office/drawing/2014/main" id="{3C5D0F62-7409-8F1F-EFA8-4D9C102258AA}"/>
              </a:ext>
            </a:extLst>
          </p:cNvPr>
          <p:cNvSpPr/>
          <p:nvPr/>
        </p:nvSpPr>
        <p:spPr>
          <a:xfrm>
            <a:off x="475767" y="4342492"/>
            <a:ext cx="4121549" cy="1302093"/>
          </a:xfrm>
          <a:prstGeom prst="wedgeRoundRectCallout">
            <a:avLst>
              <a:gd name="adj1" fmla="val 62007"/>
              <a:gd name="adj2" fmla="val 36005"/>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a:solidFill>
                <a:schemeClr val="tx1"/>
              </a:solidFill>
            </a:endParaRPr>
          </a:p>
        </p:txBody>
      </p:sp>
      <p:sp>
        <p:nvSpPr>
          <p:cNvPr id="9" name="思考の吹き出し: 雲形 8">
            <a:extLst>
              <a:ext uri="{FF2B5EF4-FFF2-40B4-BE49-F238E27FC236}">
                <a16:creationId xmlns:a16="http://schemas.microsoft.com/office/drawing/2014/main" id="{A0C6405C-A76B-F4E2-81D1-DCEF8FB8D4C1}"/>
              </a:ext>
            </a:extLst>
          </p:cNvPr>
          <p:cNvSpPr/>
          <p:nvPr/>
        </p:nvSpPr>
        <p:spPr>
          <a:xfrm>
            <a:off x="7569246" y="4301660"/>
            <a:ext cx="3888478" cy="1319304"/>
          </a:xfrm>
          <a:prstGeom prst="cloudCallout">
            <a:avLst>
              <a:gd name="adj1" fmla="val -65269"/>
              <a:gd name="adj2" fmla="val 21954"/>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endParaRPr>
          </a:p>
        </p:txBody>
      </p:sp>
      <p:sp>
        <p:nvSpPr>
          <p:cNvPr id="13" name="テキスト ボックス 12">
            <a:extLst>
              <a:ext uri="{FF2B5EF4-FFF2-40B4-BE49-F238E27FC236}">
                <a16:creationId xmlns:a16="http://schemas.microsoft.com/office/drawing/2014/main" id="{60F089BE-E55C-3FA3-C398-C1A1DE5B69FE}"/>
              </a:ext>
            </a:extLst>
          </p:cNvPr>
          <p:cNvSpPr txBox="1"/>
          <p:nvPr/>
        </p:nvSpPr>
        <p:spPr>
          <a:xfrm>
            <a:off x="487240" y="4578039"/>
            <a:ext cx="4250024" cy="830997"/>
          </a:xfrm>
          <a:prstGeom prst="rect">
            <a:avLst/>
          </a:prstGeom>
          <a:noFill/>
        </p:spPr>
        <p:txBody>
          <a:bodyPr wrap="square" rtlCol="0">
            <a:spAutoFit/>
          </a:bodyPr>
          <a:lstStyle/>
          <a:p>
            <a:pPr algn="ctr"/>
            <a:r>
              <a:rPr kumimoji="1" lang="ja-JP" altLang="en-US" sz="2400" b="1" dirty="0">
                <a:solidFill>
                  <a:schemeClr val="tx1"/>
                </a:solidFill>
              </a:rPr>
              <a:t>また</a:t>
            </a:r>
            <a:r>
              <a:rPr lang="ja-JP" altLang="en-US" sz="2400" b="1" dirty="0">
                <a:solidFill>
                  <a:schemeClr val="tx1"/>
                </a:solidFill>
              </a:rPr>
              <a:t>新</a:t>
            </a:r>
            <a:r>
              <a:rPr kumimoji="1" lang="ja-JP" altLang="en-US" sz="2400" b="1" dirty="0">
                <a:solidFill>
                  <a:schemeClr val="tx1"/>
                </a:solidFill>
              </a:rPr>
              <a:t>アプリ開発ですか！？</a:t>
            </a:r>
            <a:endParaRPr kumimoji="1" lang="en-US" altLang="ja-JP" sz="2400" b="1" dirty="0">
              <a:solidFill>
                <a:schemeClr val="tx1"/>
              </a:solidFill>
            </a:endParaRPr>
          </a:p>
          <a:p>
            <a:pPr algn="ctr"/>
            <a:r>
              <a:rPr lang="ja-JP" altLang="en-US" sz="2400" b="1" dirty="0"/>
              <a:t>しかも開発リーダー！？</a:t>
            </a:r>
            <a:endParaRPr kumimoji="1" lang="en-US" altLang="ja-JP" sz="2400" b="1" dirty="0">
              <a:solidFill>
                <a:schemeClr val="tx1"/>
              </a:solidFill>
            </a:endParaRPr>
          </a:p>
        </p:txBody>
      </p:sp>
      <p:sp>
        <p:nvSpPr>
          <p:cNvPr id="14" name="テキスト ボックス 13">
            <a:extLst>
              <a:ext uri="{FF2B5EF4-FFF2-40B4-BE49-F238E27FC236}">
                <a16:creationId xmlns:a16="http://schemas.microsoft.com/office/drawing/2014/main" id="{5397F4E0-EA8E-AEB8-5418-579295D631AF}"/>
              </a:ext>
            </a:extLst>
          </p:cNvPr>
          <p:cNvSpPr txBox="1"/>
          <p:nvPr/>
        </p:nvSpPr>
        <p:spPr>
          <a:xfrm>
            <a:off x="7388473" y="4545813"/>
            <a:ext cx="4250024" cy="830997"/>
          </a:xfrm>
          <a:prstGeom prst="rect">
            <a:avLst/>
          </a:prstGeom>
          <a:noFill/>
        </p:spPr>
        <p:txBody>
          <a:bodyPr wrap="square" rtlCol="0">
            <a:spAutoFit/>
          </a:bodyPr>
          <a:lstStyle/>
          <a:p>
            <a:pPr algn="ctr"/>
            <a:r>
              <a:rPr lang="ja-JP" altLang="en-US" sz="2400" b="1" dirty="0">
                <a:solidFill>
                  <a:schemeClr val="tx1"/>
                </a:solidFill>
              </a:rPr>
              <a:t>ほんとは</a:t>
            </a:r>
            <a:r>
              <a:rPr kumimoji="1" lang="ja-JP" altLang="en-US" sz="2400" b="1" dirty="0">
                <a:solidFill>
                  <a:schemeClr val="tx1"/>
                </a:solidFill>
              </a:rPr>
              <a:t>営業とかも</a:t>
            </a:r>
            <a:endParaRPr kumimoji="1" lang="en-US" altLang="ja-JP" sz="2400" b="1" dirty="0">
              <a:solidFill>
                <a:schemeClr val="tx1"/>
              </a:solidFill>
            </a:endParaRPr>
          </a:p>
          <a:p>
            <a:pPr algn="ctr"/>
            <a:r>
              <a:rPr lang="ja-JP" altLang="en-US" sz="2400" b="1" dirty="0">
                <a:solidFill>
                  <a:schemeClr val="tx1"/>
                </a:solidFill>
              </a:rPr>
              <a:t>やりたいんだよなぁ</a:t>
            </a:r>
            <a:endParaRPr kumimoji="1" lang="en-US" altLang="ja-JP" sz="2000" b="1" dirty="0">
              <a:solidFill>
                <a:schemeClr val="tx1"/>
              </a:solidFill>
            </a:endParaRPr>
          </a:p>
        </p:txBody>
      </p:sp>
      <p:sp>
        <p:nvSpPr>
          <p:cNvPr id="17" name="正方形/長方形 16">
            <a:extLst>
              <a:ext uri="{FF2B5EF4-FFF2-40B4-BE49-F238E27FC236}">
                <a16:creationId xmlns:a16="http://schemas.microsoft.com/office/drawing/2014/main" id="{3A69EB58-158B-301D-51E5-08051E315684}"/>
              </a:ext>
            </a:extLst>
          </p:cNvPr>
          <p:cNvSpPr/>
          <p:nvPr/>
        </p:nvSpPr>
        <p:spPr>
          <a:xfrm>
            <a:off x="536663" y="5888334"/>
            <a:ext cx="3999755" cy="72058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rPr>
              <a:t>スキル</a:t>
            </a:r>
            <a:r>
              <a:rPr lang="ja-JP" altLang="en-US" sz="2800" b="1" dirty="0">
                <a:solidFill>
                  <a:schemeClr val="tx1"/>
                </a:solidFill>
              </a:rPr>
              <a:t>：アプリ開発</a:t>
            </a:r>
            <a:endParaRPr lang="en-US" altLang="ja-JP" sz="2800" b="1" dirty="0">
              <a:solidFill>
                <a:schemeClr val="tx1"/>
              </a:solidFill>
            </a:endParaRPr>
          </a:p>
        </p:txBody>
      </p:sp>
    </p:spTree>
    <p:extLst>
      <p:ext uri="{BB962C8B-B14F-4D97-AF65-F5344CB8AC3E}">
        <p14:creationId xmlns:p14="http://schemas.microsoft.com/office/powerpoint/2010/main" val="3561315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normAutofit/>
          </a:bodyPr>
          <a:lstStyle/>
          <a:p>
            <a:r>
              <a:rPr kumimoji="1" lang="ja-JP" altLang="en-US" dirty="0"/>
              <a:t>目次</a:t>
            </a:r>
          </a:p>
        </p:txBody>
      </p:sp>
      <p:sp>
        <p:nvSpPr>
          <p:cNvPr id="15" name="コンテンツ プレースホルダー 2">
            <a:extLst>
              <a:ext uri="{FF2B5EF4-FFF2-40B4-BE49-F238E27FC236}">
                <a16:creationId xmlns:a16="http://schemas.microsoft.com/office/drawing/2014/main" id="{00D728CB-96BC-424B-A8C4-45D15952B82B}"/>
              </a:ext>
            </a:extLst>
          </p:cNvPr>
          <p:cNvSpPr>
            <a:spLocks noGrp="1"/>
          </p:cNvSpPr>
          <p:nvPr>
            <p:ph idx="1"/>
          </p:nvPr>
        </p:nvSpPr>
        <p:spPr>
          <a:xfrm>
            <a:off x="710168" y="883292"/>
            <a:ext cx="10518747" cy="5838184"/>
          </a:xfrm>
        </p:spPr>
        <p:txBody>
          <a:bodyPr>
            <a:normAutofit lnSpcReduction="10000"/>
          </a:bodyPr>
          <a:lstStyle/>
          <a:p>
            <a:r>
              <a:rPr lang="ja-JP" altLang="en-US" sz="4000" dirty="0"/>
              <a:t>背景と目的</a:t>
            </a:r>
            <a:endParaRPr lang="en-US" altLang="ja-JP" sz="4000" dirty="0"/>
          </a:p>
          <a:p>
            <a:r>
              <a:rPr lang="ja-JP" altLang="en-US" sz="4000" dirty="0"/>
              <a:t>対話システムの概要</a:t>
            </a:r>
            <a:endParaRPr lang="en-US" altLang="ja-JP" sz="4000" dirty="0"/>
          </a:p>
          <a:p>
            <a:pPr lvl="1"/>
            <a:r>
              <a:rPr lang="ja-JP" altLang="en-US" sz="3200" dirty="0"/>
              <a:t>タグタイプ</a:t>
            </a:r>
            <a:endParaRPr lang="en-US" altLang="ja-JP" sz="3200" dirty="0"/>
          </a:p>
          <a:p>
            <a:r>
              <a:rPr lang="ja-JP" altLang="en-US" sz="4000" dirty="0"/>
              <a:t>各モデルのトレーニングデータ</a:t>
            </a:r>
            <a:endParaRPr lang="en-US" altLang="ja-JP" sz="4000" dirty="0"/>
          </a:p>
          <a:p>
            <a:pPr lvl="1"/>
            <a:r>
              <a:rPr lang="ja-JP" altLang="en-US" sz="3200" dirty="0"/>
              <a:t>タグ抽出兼質問生成モデル</a:t>
            </a:r>
            <a:endParaRPr lang="en-US" altLang="ja-JP" sz="3200" dirty="0"/>
          </a:p>
          <a:p>
            <a:pPr lvl="1"/>
            <a:r>
              <a:rPr lang="ja-JP" altLang="en-US" sz="3200" dirty="0"/>
              <a:t>質問生成モデル</a:t>
            </a:r>
            <a:endParaRPr lang="en-US" altLang="ja-JP" sz="3200" dirty="0"/>
          </a:p>
          <a:p>
            <a:pPr lvl="1"/>
            <a:r>
              <a:rPr lang="ja-JP" altLang="en-US" sz="3200" dirty="0"/>
              <a:t>タグ抽出モデル</a:t>
            </a:r>
            <a:endParaRPr lang="en-US" altLang="ja-JP" sz="3200" dirty="0"/>
          </a:p>
          <a:p>
            <a:r>
              <a:rPr lang="ja-JP" altLang="en-US" sz="4000" dirty="0"/>
              <a:t>実験結果と考察</a:t>
            </a:r>
            <a:endParaRPr lang="en-US" altLang="ja-JP" sz="4000" dirty="0"/>
          </a:p>
          <a:p>
            <a:r>
              <a:rPr lang="ja-JP" altLang="en-US" sz="4000" dirty="0"/>
              <a:t>まとめ</a:t>
            </a:r>
            <a:endParaRPr lang="en-US" altLang="ja-JP" sz="4000" dirty="0"/>
          </a:p>
          <a:p>
            <a:pPr lvl="1"/>
            <a:r>
              <a:rPr lang="ja-JP" altLang="en-US" sz="3200" dirty="0"/>
              <a:t>今後の課題</a:t>
            </a:r>
            <a:endParaRPr lang="en-US" altLang="ja-JP" sz="3200" dirty="0"/>
          </a:p>
          <a:p>
            <a:pPr lvl="1"/>
            <a:r>
              <a:rPr lang="ja-JP" altLang="en-US" sz="3200" dirty="0"/>
              <a:t>今後の展望</a:t>
            </a:r>
            <a:endParaRPr lang="en-US" altLang="ja-JP" sz="3200" dirty="0"/>
          </a:p>
        </p:txBody>
      </p:sp>
    </p:spTree>
    <p:extLst>
      <p:ext uri="{BB962C8B-B14F-4D97-AF65-F5344CB8AC3E}">
        <p14:creationId xmlns:p14="http://schemas.microsoft.com/office/powerpoint/2010/main" val="1556252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kumimoji="1" lang="ja-JP" altLang="en-US" dirty="0"/>
              <a:t>以下予備スライド</a:t>
            </a:r>
          </a:p>
        </p:txBody>
      </p:sp>
      <p:sp>
        <p:nvSpPr>
          <p:cNvPr id="3" name="コンテンツ プレースホルダー 2">
            <a:extLst>
              <a:ext uri="{FF2B5EF4-FFF2-40B4-BE49-F238E27FC236}">
                <a16:creationId xmlns:a16="http://schemas.microsoft.com/office/drawing/2014/main" id="{B6ABD559-2936-4322-8DD8-6025CE30BA2A}"/>
              </a:ext>
            </a:extLst>
          </p:cNvPr>
          <p:cNvSpPr>
            <a:spLocks noGrp="1"/>
          </p:cNvSpPr>
          <p:nvPr>
            <p:ph idx="1"/>
          </p:nvPr>
        </p:nvSpPr>
        <p:spPr>
          <a:xfrm>
            <a:off x="1673256" y="1019818"/>
            <a:ext cx="8845493" cy="3911411"/>
          </a:xfrm>
        </p:spPr>
        <p:txBody>
          <a:bodyPr>
            <a:normAutofit/>
          </a:bodyPr>
          <a:lstStyle/>
          <a:p>
            <a:r>
              <a:rPr lang="ja-JP" altLang="en-US" dirty="0"/>
              <a:t>関連研究と本研究の違い</a:t>
            </a:r>
            <a:endParaRPr lang="en-US" altLang="ja-JP" dirty="0"/>
          </a:p>
          <a:p>
            <a:r>
              <a:rPr kumimoji="1" lang="ja-JP" altLang="en-US" dirty="0"/>
              <a:t>オントロジー</a:t>
            </a:r>
            <a:endParaRPr kumimoji="1" lang="en-US" altLang="ja-JP" dirty="0"/>
          </a:p>
          <a:p>
            <a:r>
              <a:rPr kumimoji="1" lang="ja-JP" altLang="en-US" dirty="0"/>
              <a:t>マッチング方法</a:t>
            </a:r>
            <a:endParaRPr lang="en-US" altLang="ja-JP" dirty="0"/>
          </a:p>
          <a:p>
            <a:r>
              <a:rPr lang="ja-JP" altLang="en-US" dirty="0"/>
              <a:t>システムの概要</a:t>
            </a:r>
            <a:endParaRPr lang="en-US" altLang="ja-JP" dirty="0"/>
          </a:p>
          <a:p>
            <a:endParaRPr kumimoji="1" lang="ja-JP" altLang="en-US" dirty="0"/>
          </a:p>
        </p:txBody>
      </p:sp>
    </p:spTree>
    <p:extLst>
      <p:ext uri="{BB962C8B-B14F-4D97-AF65-F5344CB8AC3E}">
        <p14:creationId xmlns:p14="http://schemas.microsoft.com/office/powerpoint/2010/main" val="1103443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kumimoji="1" lang="ja-JP" altLang="en-US" dirty="0"/>
              <a:t>関連</a:t>
            </a:r>
            <a:r>
              <a:rPr lang="ja-JP" altLang="en-US" dirty="0"/>
              <a:t>研究</a:t>
            </a:r>
            <a:endParaRPr kumimoji="1" lang="ja-JP" altLang="en-US" dirty="0"/>
          </a:p>
        </p:txBody>
      </p:sp>
      <p:sp>
        <p:nvSpPr>
          <p:cNvPr id="3" name="コンテンツ プレースホルダー 2">
            <a:extLst>
              <a:ext uri="{FF2B5EF4-FFF2-40B4-BE49-F238E27FC236}">
                <a16:creationId xmlns:a16="http://schemas.microsoft.com/office/drawing/2014/main" id="{B6ABD559-2936-4322-8DD8-6025CE30BA2A}"/>
              </a:ext>
            </a:extLst>
          </p:cNvPr>
          <p:cNvSpPr>
            <a:spLocks noGrp="1"/>
          </p:cNvSpPr>
          <p:nvPr>
            <p:ph idx="1"/>
          </p:nvPr>
        </p:nvSpPr>
        <p:spPr>
          <a:xfrm>
            <a:off x="1694691" y="1140938"/>
            <a:ext cx="9813568" cy="5717065"/>
          </a:xfrm>
        </p:spPr>
        <p:txBody>
          <a:bodyPr>
            <a:normAutofit/>
          </a:bodyPr>
          <a:lstStyle/>
          <a:p>
            <a:r>
              <a:rPr lang="ja-JP" altLang="en-US" dirty="0"/>
              <a:t>スキル</a:t>
            </a:r>
            <a:r>
              <a:rPr lang="en-US" altLang="ja-JP" dirty="0"/>
              <a:t>(Can)</a:t>
            </a:r>
            <a:r>
              <a:rPr lang="ja-JP" altLang="en-US" dirty="0"/>
              <a:t>を考慮した配置システムは存在する</a:t>
            </a:r>
            <a:endParaRPr lang="en-US" altLang="ja-JP" dirty="0"/>
          </a:p>
          <a:p>
            <a:pPr lvl="1"/>
            <a:r>
              <a:rPr lang="ja-JP" altLang="en-US" dirty="0"/>
              <a:t>スキルナビ，カオナビ，</a:t>
            </a:r>
            <a:r>
              <a:rPr lang="en-US" altLang="ja-JP" dirty="0" err="1"/>
              <a:t>HRBrain</a:t>
            </a:r>
            <a:endParaRPr lang="en-US" altLang="ja-JP" dirty="0"/>
          </a:p>
          <a:p>
            <a:pPr lvl="1"/>
            <a:r>
              <a:rPr lang="ja-JP" altLang="en-US" dirty="0"/>
              <a:t>コンピテンシー管理，スキル管理を重視</a:t>
            </a:r>
            <a:endParaRPr lang="en-US" altLang="ja-JP" dirty="0"/>
          </a:p>
          <a:p>
            <a:pPr lvl="1"/>
            <a:endParaRPr lang="en-US" altLang="ja-JP" dirty="0"/>
          </a:p>
          <a:p>
            <a:r>
              <a:rPr lang="ja-JP" altLang="en-US" dirty="0"/>
              <a:t>本システムは</a:t>
            </a:r>
            <a:r>
              <a:rPr lang="en-US" altLang="ja-JP" dirty="0"/>
              <a:t>Will</a:t>
            </a:r>
            <a:r>
              <a:rPr lang="ja-JP" altLang="en-US" dirty="0"/>
              <a:t>も尊重した配置システム</a:t>
            </a:r>
            <a:endParaRPr lang="en-US" altLang="ja-JP" dirty="0"/>
          </a:p>
          <a:p>
            <a:pPr lvl="1"/>
            <a:r>
              <a:rPr lang="ja-JP" altLang="en-US" dirty="0"/>
              <a:t>今まで以上に社員のウェルビーイングの向上が望める</a:t>
            </a:r>
            <a:endParaRPr lang="en-US" altLang="ja-JP" dirty="0"/>
          </a:p>
          <a:p>
            <a:endParaRPr lang="en-US" altLang="ja-JP" dirty="0"/>
          </a:p>
          <a:p>
            <a:r>
              <a:rPr lang="ja-JP" altLang="en-US" dirty="0"/>
              <a:t>個人の行動を考慮した対話システムはあります</a:t>
            </a:r>
            <a:endParaRPr lang="en-US" altLang="ja-JP" dirty="0"/>
          </a:p>
          <a:p>
            <a:pPr lvl="1"/>
            <a:r>
              <a:rPr lang="ja-JP" altLang="en-US" dirty="0"/>
              <a:t>個人のタグを収集</a:t>
            </a:r>
            <a:endParaRPr lang="en-US" altLang="ja-JP" dirty="0"/>
          </a:p>
          <a:p>
            <a:pPr lvl="1"/>
            <a:r>
              <a:rPr lang="ja-JP" altLang="en-US" dirty="0"/>
              <a:t>スキルのタイプを収集</a:t>
            </a:r>
            <a:br>
              <a:rPr lang="ja-JP" altLang="en-US" dirty="0"/>
            </a:br>
            <a:endParaRPr kumimoji="1" lang="ja-JP" altLang="en-US" dirty="0"/>
          </a:p>
        </p:txBody>
      </p:sp>
    </p:spTree>
    <p:extLst>
      <p:ext uri="{BB962C8B-B14F-4D97-AF65-F5344CB8AC3E}">
        <p14:creationId xmlns:p14="http://schemas.microsoft.com/office/powerpoint/2010/main" val="936620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1BD2A-3218-4196-BE47-53E146EF0F6A}"/>
              </a:ext>
            </a:extLst>
          </p:cNvPr>
          <p:cNvSpPr>
            <a:spLocks noGrp="1"/>
          </p:cNvSpPr>
          <p:nvPr>
            <p:ph type="title"/>
          </p:nvPr>
        </p:nvSpPr>
        <p:spPr/>
        <p:txBody>
          <a:bodyPr/>
          <a:lstStyle/>
          <a:p>
            <a:r>
              <a:rPr lang="ja-JP" altLang="en-US" dirty="0"/>
              <a:t>オントロジーの設計</a:t>
            </a:r>
            <a:endParaRPr kumimoji="1" lang="ja-JP" altLang="en-US" dirty="0"/>
          </a:p>
        </p:txBody>
      </p:sp>
      <p:sp>
        <p:nvSpPr>
          <p:cNvPr id="3" name="コンテンツ プレースホルダー 2">
            <a:extLst>
              <a:ext uri="{FF2B5EF4-FFF2-40B4-BE49-F238E27FC236}">
                <a16:creationId xmlns:a16="http://schemas.microsoft.com/office/drawing/2014/main" id="{C7FA95CC-EDF1-4355-814D-EBCE347DAFC3}"/>
              </a:ext>
            </a:extLst>
          </p:cNvPr>
          <p:cNvSpPr>
            <a:spLocks noGrp="1"/>
          </p:cNvSpPr>
          <p:nvPr>
            <p:ph idx="1"/>
          </p:nvPr>
        </p:nvSpPr>
        <p:spPr>
          <a:xfrm>
            <a:off x="1694688" y="1253331"/>
            <a:ext cx="7886700" cy="662782"/>
          </a:xfrm>
        </p:spPr>
        <p:txBody>
          <a:bodyPr/>
          <a:lstStyle/>
          <a:p>
            <a:r>
              <a:rPr kumimoji="1" lang="ja-JP" altLang="en-US" dirty="0"/>
              <a:t>オントロジーの設計には「法造」を用いた</a:t>
            </a:r>
          </a:p>
        </p:txBody>
      </p:sp>
      <p:pic>
        <p:nvPicPr>
          <p:cNvPr id="4" name="図 3">
            <a:extLst>
              <a:ext uri="{FF2B5EF4-FFF2-40B4-BE49-F238E27FC236}">
                <a16:creationId xmlns:a16="http://schemas.microsoft.com/office/drawing/2014/main" id="{5FE8BC23-9272-4CD1-8C0E-185FBC82780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09216" y="1739584"/>
            <a:ext cx="7973568" cy="4981893"/>
          </a:xfrm>
          <a:prstGeom prst="rect">
            <a:avLst/>
          </a:prstGeom>
          <a:noFill/>
          <a:ln>
            <a:noFill/>
          </a:ln>
        </p:spPr>
      </p:pic>
    </p:spTree>
    <p:extLst>
      <p:ext uri="{BB962C8B-B14F-4D97-AF65-F5344CB8AC3E}">
        <p14:creationId xmlns:p14="http://schemas.microsoft.com/office/powerpoint/2010/main" val="83101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E430A-0C24-152F-3242-D90B5888016D}"/>
              </a:ext>
            </a:extLst>
          </p:cNvPr>
          <p:cNvSpPr>
            <a:spLocks noGrp="1"/>
          </p:cNvSpPr>
          <p:nvPr>
            <p:ph type="title"/>
          </p:nvPr>
        </p:nvSpPr>
        <p:spPr/>
        <p:txBody>
          <a:bodyPr/>
          <a:lstStyle/>
          <a:p>
            <a:r>
              <a:rPr kumimoji="1" lang="ja-JP" altLang="en-US" dirty="0"/>
              <a:t>テンプレート化の質問をしない理由</a:t>
            </a:r>
          </a:p>
        </p:txBody>
      </p:sp>
      <p:sp>
        <p:nvSpPr>
          <p:cNvPr id="3" name="コンテンツ プレースホルダー 2">
            <a:extLst>
              <a:ext uri="{FF2B5EF4-FFF2-40B4-BE49-F238E27FC236}">
                <a16:creationId xmlns:a16="http://schemas.microsoft.com/office/drawing/2014/main" id="{7777348D-A881-3910-5306-F79B5C7321A5}"/>
              </a:ext>
            </a:extLst>
          </p:cNvPr>
          <p:cNvSpPr>
            <a:spLocks noGrp="1"/>
          </p:cNvSpPr>
          <p:nvPr>
            <p:ph idx="1"/>
          </p:nvPr>
        </p:nvSpPr>
        <p:spPr>
          <a:xfrm>
            <a:off x="227584" y="1253330"/>
            <a:ext cx="10515600" cy="4515171"/>
          </a:xfrm>
        </p:spPr>
        <p:txBody>
          <a:bodyPr>
            <a:normAutofit/>
          </a:bodyPr>
          <a:lstStyle/>
          <a:p>
            <a:r>
              <a:rPr kumimoji="1" lang="ja-JP" altLang="en-US" dirty="0"/>
              <a:t>レベリングがやりやすいから</a:t>
            </a:r>
            <a:endParaRPr kumimoji="1" lang="en-US" altLang="ja-JP" dirty="0"/>
          </a:p>
          <a:p>
            <a:pPr lvl="1"/>
            <a:r>
              <a:rPr kumimoji="1" lang="ja-JP" altLang="en-US" dirty="0"/>
              <a:t>テンプレートでは質問の量が膨大になって，回答しづらい</a:t>
            </a:r>
            <a:endParaRPr kumimoji="1" lang="en-US" altLang="ja-JP" dirty="0"/>
          </a:p>
          <a:p>
            <a:pPr lvl="1"/>
            <a:r>
              <a:rPr kumimoji="1" lang="ja-JP" altLang="en-US" dirty="0"/>
              <a:t>予定</a:t>
            </a:r>
            <a:r>
              <a:rPr lang="ja-JP" altLang="en-US" dirty="0"/>
              <a:t>している</a:t>
            </a:r>
            <a:r>
              <a:rPr kumimoji="1" lang="ja-JP" altLang="en-US" dirty="0"/>
              <a:t>プロジェクトに関するタグは深堀できたりする</a:t>
            </a:r>
            <a:endParaRPr kumimoji="1" lang="en-US" altLang="ja-JP" dirty="0"/>
          </a:p>
          <a:p>
            <a:pPr lvl="2"/>
            <a:r>
              <a:rPr lang="ja-JP" altLang="en-US" dirty="0"/>
              <a:t>対象の質問に重みづけしやすい</a:t>
            </a:r>
            <a:endParaRPr kumimoji="1" lang="en-US" altLang="ja-JP" dirty="0"/>
          </a:p>
          <a:p>
            <a:endParaRPr lang="en-US" altLang="ja-JP" dirty="0"/>
          </a:p>
          <a:p>
            <a:r>
              <a:rPr kumimoji="1" lang="ja-JP" altLang="en-US" dirty="0"/>
              <a:t>自己表現によるウェルビーイングを向上させる可能性</a:t>
            </a:r>
            <a:endParaRPr kumimoji="1" lang="en-US" altLang="ja-JP" dirty="0"/>
          </a:p>
        </p:txBody>
      </p:sp>
    </p:spTree>
    <p:extLst>
      <p:ext uri="{BB962C8B-B14F-4D97-AF65-F5344CB8AC3E}">
        <p14:creationId xmlns:p14="http://schemas.microsoft.com/office/powerpoint/2010/main" val="1365073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1AB65E-E3AD-42DE-A382-5F017DD959A9}"/>
              </a:ext>
            </a:extLst>
          </p:cNvPr>
          <p:cNvSpPr>
            <a:spLocks noGrp="1"/>
          </p:cNvSpPr>
          <p:nvPr>
            <p:ph type="title"/>
          </p:nvPr>
        </p:nvSpPr>
        <p:spPr/>
        <p:txBody>
          <a:bodyPr/>
          <a:lstStyle/>
          <a:p>
            <a:r>
              <a:rPr kumimoji="1" lang="ja-JP" altLang="en-US" dirty="0"/>
              <a:t>終わり</a:t>
            </a:r>
          </a:p>
        </p:txBody>
      </p:sp>
      <p:sp>
        <p:nvSpPr>
          <p:cNvPr id="3" name="コンテンツ プレースホルダー 2">
            <a:extLst>
              <a:ext uri="{FF2B5EF4-FFF2-40B4-BE49-F238E27FC236}">
                <a16:creationId xmlns:a16="http://schemas.microsoft.com/office/drawing/2014/main" id="{7F6DC84E-653E-4F39-8C84-DD405D31125E}"/>
              </a:ext>
            </a:extLst>
          </p:cNvPr>
          <p:cNvSpPr>
            <a:spLocks noGrp="1"/>
          </p:cNvSpPr>
          <p:nvPr>
            <p:ph idx="1"/>
          </p:nvPr>
        </p:nvSpPr>
        <p:spPr>
          <a:xfrm>
            <a:off x="991355" y="1152665"/>
            <a:ext cx="11200647" cy="5705337"/>
          </a:xfrm>
        </p:spPr>
        <p:txBody>
          <a:bodyPr>
            <a:normAutofit/>
          </a:bodyPr>
          <a:lstStyle/>
          <a:p>
            <a:r>
              <a:rPr lang="ja-JP" altLang="en-US" dirty="0"/>
              <a:t>望ましい質問の客観性</a:t>
            </a:r>
            <a:endParaRPr lang="en-US" altLang="ja-JP" dirty="0"/>
          </a:p>
          <a:p>
            <a:r>
              <a:rPr kumimoji="1" lang="ja-JP" altLang="en-US" dirty="0"/>
              <a:t>質問のテンプレ化できてしまうと意味ないよね</a:t>
            </a:r>
            <a:endParaRPr kumimoji="1" lang="en-US" altLang="ja-JP" dirty="0"/>
          </a:p>
          <a:p>
            <a:pPr marL="0" indent="0">
              <a:buNone/>
            </a:pPr>
            <a:r>
              <a:rPr lang="ja-JP" altLang="en-US" dirty="0"/>
              <a:t>→より自然な発言にする必要があると返答</a:t>
            </a:r>
            <a:endParaRPr lang="en-US" altLang="ja-JP" dirty="0"/>
          </a:p>
          <a:p>
            <a:pPr marL="0" indent="0">
              <a:buNone/>
            </a:pPr>
            <a:r>
              <a:rPr lang="ja-JP" altLang="en-US" dirty="0"/>
              <a:t>→同じ意図で違う聞き方</a:t>
            </a:r>
            <a:endParaRPr lang="en-US" altLang="ja-JP" dirty="0"/>
          </a:p>
          <a:p>
            <a:pPr marL="0" indent="0">
              <a:buNone/>
            </a:pPr>
            <a:r>
              <a:rPr kumimoji="1" lang="ja-JP" altLang="en-US" dirty="0"/>
              <a:t>ランサーズの予備スライド追加</a:t>
            </a:r>
            <a:endParaRPr kumimoji="1" lang="en-US" altLang="ja-JP" dirty="0"/>
          </a:p>
          <a:p>
            <a:pPr marL="0" indent="0">
              <a:buNone/>
            </a:pPr>
            <a:endParaRPr lang="en-US" altLang="ja-JP" dirty="0"/>
          </a:p>
          <a:p>
            <a:pPr marL="0" indent="0">
              <a:buNone/>
            </a:pPr>
            <a:r>
              <a:rPr kumimoji="1" lang="ja-JP" altLang="en-US" dirty="0"/>
              <a:t>タグを考慮した対話システムになっているか？</a:t>
            </a:r>
            <a:endParaRPr kumimoji="1" lang="en-US" altLang="ja-JP" dirty="0"/>
          </a:p>
          <a:p>
            <a:endParaRPr lang="en-US" altLang="ja-JP" dirty="0"/>
          </a:p>
        </p:txBody>
      </p:sp>
    </p:spTree>
    <p:extLst>
      <p:ext uri="{BB962C8B-B14F-4D97-AF65-F5344CB8AC3E}">
        <p14:creationId xmlns:p14="http://schemas.microsoft.com/office/powerpoint/2010/main" val="13285927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lang="ja-JP" altLang="en-US" dirty="0"/>
              <a:t>対話</a:t>
            </a:r>
            <a:r>
              <a:rPr kumimoji="1" lang="ja-JP" altLang="en-US" dirty="0"/>
              <a:t>システムの概要</a:t>
            </a:r>
          </a:p>
        </p:txBody>
      </p:sp>
      <p:pic>
        <p:nvPicPr>
          <p:cNvPr id="4" name="図 3" descr="グラフィカル ユーザー インターフェイス&#10;&#10;低い精度で自動的に生成された説明">
            <a:extLst>
              <a:ext uri="{FF2B5EF4-FFF2-40B4-BE49-F238E27FC236}">
                <a16:creationId xmlns:a16="http://schemas.microsoft.com/office/drawing/2014/main" id="{D6392BEF-39BC-0358-3DB4-E72597CA6E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6" y="1234601"/>
            <a:ext cx="3993226" cy="5486875"/>
          </a:xfrm>
          <a:prstGeom prst="rect">
            <a:avLst/>
          </a:prstGeom>
        </p:spPr>
      </p:pic>
      <p:pic>
        <p:nvPicPr>
          <p:cNvPr id="8" name="図 7" descr="グラフィカル ユーザー インターフェイス, テキスト&#10;&#10;自動的に生成された説明">
            <a:extLst>
              <a:ext uri="{FF2B5EF4-FFF2-40B4-BE49-F238E27FC236}">
                <a16:creationId xmlns:a16="http://schemas.microsoft.com/office/drawing/2014/main" id="{2165D5DD-94D7-BF01-D55D-BDBF5B16902C}"/>
              </a:ext>
            </a:extLst>
          </p:cNvPr>
          <p:cNvPicPr>
            <a:picLocks noChangeAspect="1"/>
          </p:cNvPicPr>
          <p:nvPr/>
        </p:nvPicPr>
        <p:blipFill rotWithShape="1">
          <a:blip r:embed="rId4">
            <a:extLst>
              <a:ext uri="{28A0092B-C50C-407E-A947-70E740481C1C}">
                <a14:useLocalDpi xmlns:a14="http://schemas.microsoft.com/office/drawing/2010/main" val="0"/>
              </a:ext>
            </a:extLst>
          </a:blip>
          <a:srcRect l="33032"/>
          <a:stretch/>
        </p:blipFill>
        <p:spPr>
          <a:xfrm>
            <a:off x="5231894" y="1329621"/>
            <a:ext cx="6891488" cy="2771690"/>
          </a:xfrm>
          <a:prstGeom prst="rect">
            <a:avLst/>
          </a:prstGeom>
        </p:spPr>
      </p:pic>
      <p:pic>
        <p:nvPicPr>
          <p:cNvPr id="11" name="図 10" descr="グラフィカル ユーザー インターフェイス&#10;&#10;中程度の精度で自動的に生成された説明">
            <a:extLst>
              <a:ext uri="{FF2B5EF4-FFF2-40B4-BE49-F238E27FC236}">
                <a16:creationId xmlns:a16="http://schemas.microsoft.com/office/drawing/2014/main" id="{AE1C1F31-8B4C-ECAC-BEF3-257B424F94B0}"/>
              </a:ext>
            </a:extLst>
          </p:cNvPr>
          <p:cNvPicPr>
            <a:picLocks noChangeAspect="1"/>
          </p:cNvPicPr>
          <p:nvPr/>
        </p:nvPicPr>
        <p:blipFill rotWithShape="1">
          <a:blip r:embed="rId5">
            <a:extLst>
              <a:ext uri="{28A0092B-C50C-407E-A947-70E740481C1C}">
                <a14:useLocalDpi xmlns:a14="http://schemas.microsoft.com/office/drawing/2010/main" val="0"/>
              </a:ext>
            </a:extLst>
          </a:blip>
          <a:srcRect b="13900"/>
          <a:stretch/>
        </p:blipFill>
        <p:spPr>
          <a:xfrm>
            <a:off x="6873033" y="5047729"/>
            <a:ext cx="3330229" cy="1535374"/>
          </a:xfrm>
          <a:prstGeom prst="rect">
            <a:avLst/>
          </a:prstGeom>
        </p:spPr>
      </p:pic>
      <p:sp>
        <p:nvSpPr>
          <p:cNvPr id="18" name="矢印: 上下 17">
            <a:extLst>
              <a:ext uri="{FF2B5EF4-FFF2-40B4-BE49-F238E27FC236}">
                <a16:creationId xmlns:a16="http://schemas.microsoft.com/office/drawing/2014/main" id="{BCA67BF8-0070-210F-2B68-F648F8A20D31}"/>
              </a:ext>
            </a:extLst>
          </p:cNvPr>
          <p:cNvSpPr/>
          <p:nvPr/>
        </p:nvSpPr>
        <p:spPr>
          <a:xfrm rot="5400000">
            <a:off x="4033817" y="965242"/>
            <a:ext cx="567266" cy="1693333"/>
          </a:xfrm>
          <a:prstGeom prst="upDownArrow">
            <a:avLst>
              <a:gd name="adj1" fmla="val 44031"/>
              <a:gd name="adj2" fmla="val 64924"/>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3E483F8F-AC75-6AB6-133E-F523AA22013F}"/>
              </a:ext>
            </a:extLst>
          </p:cNvPr>
          <p:cNvSpPr/>
          <p:nvPr/>
        </p:nvSpPr>
        <p:spPr>
          <a:xfrm rot="21312884">
            <a:off x="3236870" y="5980865"/>
            <a:ext cx="3330229" cy="355778"/>
          </a:xfrm>
          <a:prstGeom prst="right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E398C313-75D8-F3BF-33A8-6CACBB5C9140}"/>
              </a:ext>
            </a:extLst>
          </p:cNvPr>
          <p:cNvSpPr/>
          <p:nvPr/>
        </p:nvSpPr>
        <p:spPr>
          <a:xfrm>
            <a:off x="5231894" y="1206348"/>
            <a:ext cx="6891488" cy="2838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1E2EA396-D9A1-05F4-70B6-843B99DF1792}"/>
              </a:ext>
            </a:extLst>
          </p:cNvPr>
          <p:cNvSpPr/>
          <p:nvPr/>
        </p:nvSpPr>
        <p:spPr>
          <a:xfrm>
            <a:off x="6873032" y="4959012"/>
            <a:ext cx="3330229" cy="167258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7F1EB1E2-771D-8C05-3752-034CE2ED9FB7}"/>
              </a:ext>
            </a:extLst>
          </p:cNvPr>
          <p:cNvSpPr/>
          <p:nvPr/>
        </p:nvSpPr>
        <p:spPr>
          <a:xfrm>
            <a:off x="397365" y="1329621"/>
            <a:ext cx="2920999" cy="37902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3612E6DC-9BFD-7863-2612-1F48C60C3724}"/>
              </a:ext>
            </a:extLst>
          </p:cNvPr>
          <p:cNvSpPr/>
          <p:nvPr/>
        </p:nvSpPr>
        <p:spPr>
          <a:xfrm flipH="1">
            <a:off x="397365" y="6008950"/>
            <a:ext cx="2455334" cy="708109"/>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6565FD47-A381-D9B4-FC2D-AED25EA56501}"/>
              </a:ext>
            </a:extLst>
          </p:cNvPr>
          <p:cNvSpPr/>
          <p:nvPr/>
        </p:nvSpPr>
        <p:spPr>
          <a:xfrm flipH="1" flipV="1">
            <a:off x="7822632" y="1573506"/>
            <a:ext cx="2616200" cy="54917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FA64CF7-CBD5-C1C6-3F01-B85938957FEA}"/>
              </a:ext>
            </a:extLst>
          </p:cNvPr>
          <p:cNvSpPr/>
          <p:nvPr/>
        </p:nvSpPr>
        <p:spPr>
          <a:xfrm>
            <a:off x="3074951" y="2207504"/>
            <a:ext cx="2484997" cy="121904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ログを</a:t>
            </a:r>
            <a:r>
              <a:rPr lang="en-US" altLang="ja-JP" b="1" dirty="0">
                <a:solidFill>
                  <a:schemeClr val="tx1"/>
                </a:solidFill>
              </a:rPr>
              <a:t>Notion</a:t>
            </a:r>
            <a:r>
              <a:rPr lang="ja-JP" altLang="en-US" b="1" dirty="0">
                <a:solidFill>
                  <a:schemeClr val="tx1"/>
                </a:solidFill>
              </a:rPr>
              <a:t>に送り</a:t>
            </a:r>
            <a:endParaRPr lang="en-US" altLang="ja-JP" b="1" dirty="0">
              <a:solidFill>
                <a:schemeClr val="tx1"/>
              </a:solidFill>
            </a:endParaRPr>
          </a:p>
          <a:p>
            <a:pPr algn="ctr"/>
            <a:r>
              <a:rPr lang="ja-JP" altLang="en-US" b="1" dirty="0">
                <a:solidFill>
                  <a:schemeClr val="tx1"/>
                </a:solidFill>
              </a:rPr>
              <a:t>モデルを通して</a:t>
            </a:r>
            <a:endParaRPr lang="en-US" altLang="ja-JP" b="1" dirty="0">
              <a:solidFill>
                <a:schemeClr val="tx1"/>
              </a:solidFill>
            </a:endParaRPr>
          </a:p>
          <a:p>
            <a:pPr algn="ctr"/>
            <a:r>
              <a:rPr lang="ja-JP" altLang="en-US" b="1" dirty="0">
                <a:solidFill>
                  <a:schemeClr val="tx1"/>
                </a:solidFill>
              </a:rPr>
              <a:t>タグ抽出と質問生成</a:t>
            </a:r>
            <a:endParaRPr lang="en-US" altLang="ja-JP" b="1" dirty="0">
              <a:solidFill>
                <a:schemeClr val="tx1"/>
              </a:solidFill>
            </a:endParaRPr>
          </a:p>
        </p:txBody>
      </p:sp>
      <p:pic>
        <p:nvPicPr>
          <p:cNvPr id="33" name="Picture 2" descr="Notion - Wikipedia">
            <a:extLst>
              <a:ext uri="{FF2B5EF4-FFF2-40B4-BE49-F238E27FC236}">
                <a16:creationId xmlns:a16="http://schemas.microsoft.com/office/drawing/2014/main" id="{1594C1F8-FA81-6FCD-FA53-1058D1AF6166}"/>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17171" y="604941"/>
            <a:ext cx="769625" cy="76962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Slack (ソフトウェア) - Wikipedia">
            <a:extLst>
              <a:ext uri="{FF2B5EF4-FFF2-40B4-BE49-F238E27FC236}">
                <a16:creationId xmlns:a16="http://schemas.microsoft.com/office/drawing/2014/main" id="{14A2B1C4-803B-71A1-0514-7F16F726615E}"/>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360" y="836266"/>
            <a:ext cx="692009" cy="692009"/>
          </a:xfrm>
          <a:prstGeom prst="rect">
            <a:avLst/>
          </a:prstGeom>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FAF74EC2-4D3B-D776-EC56-B37876E0C107}"/>
              </a:ext>
            </a:extLst>
          </p:cNvPr>
          <p:cNvSpPr/>
          <p:nvPr/>
        </p:nvSpPr>
        <p:spPr>
          <a:xfrm>
            <a:off x="3439007" y="5441612"/>
            <a:ext cx="2484997" cy="7461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対話終了後に</a:t>
            </a:r>
            <a:r>
              <a:rPr lang="en-US" altLang="ja-JP" b="1" dirty="0">
                <a:solidFill>
                  <a:schemeClr val="tx1"/>
                </a:solidFill>
              </a:rPr>
              <a:t>Notion</a:t>
            </a:r>
            <a:r>
              <a:rPr lang="ja-JP" altLang="en-US" b="1" dirty="0">
                <a:solidFill>
                  <a:schemeClr val="tx1"/>
                </a:solidFill>
              </a:rPr>
              <a:t>に</a:t>
            </a:r>
            <a:endParaRPr lang="en-US" altLang="ja-JP" b="1" dirty="0">
              <a:solidFill>
                <a:schemeClr val="tx1"/>
              </a:solidFill>
            </a:endParaRPr>
          </a:p>
          <a:p>
            <a:pPr algn="ctr"/>
            <a:r>
              <a:rPr lang="ja-JP" altLang="en-US" b="1" dirty="0">
                <a:solidFill>
                  <a:schemeClr val="tx1"/>
                </a:solidFill>
              </a:rPr>
              <a:t>アクセス</a:t>
            </a:r>
            <a:endParaRPr lang="en-US" altLang="ja-JP" b="1" dirty="0">
              <a:solidFill>
                <a:schemeClr val="tx1"/>
              </a:solidFill>
            </a:endParaRPr>
          </a:p>
        </p:txBody>
      </p:sp>
      <p:sp>
        <p:nvSpPr>
          <p:cNvPr id="39" name="正方形/長方形 38">
            <a:extLst>
              <a:ext uri="{FF2B5EF4-FFF2-40B4-BE49-F238E27FC236}">
                <a16:creationId xmlns:a16="http://schemas.microsoft.com/office/drawing/2014/main" id="{59764CBF-5C90-E87C-8BA6-CD7D59A4AEC3}"/>
              </a:ext>
            </a:extLst>
          </p:cNvPr>
          <p:cNvSpPr/>
          <p:nvPr/>
        </p:nvSpPr>
        <p:spPr>
          <a:xfrm>
            <a:off x="7368159" y="3810368"/>
            <a:ext cx="2484997" cy="74616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最後の</a:t>
            </a:r>
            <a:r>
              <a:rPr lang="en-US" altLang="ja-JP" b="1" dirty="0">
                <a:solidFill>
                  <a:schemeClr val="tx1"/>
                </a:solidFill>
              </a:rPr>
              <a:t>”</a:t>
            </a:r>
            <a:r>
              <a:rPr lang="ja-JP" altLang="en-US" b="1" dirty="0">
                <a:solidFill>
                  <a:schemeClr val="tx1"/>
                </a:solidFill>
              </a:rPr>
              <a:t>解釈</a:t>
            </a:r>
            <a:r>
              <a:rPr lang="en-US" altLang="ja-JP" b="1" dirty="0">
                <a:solidFill>
                  <a:schemeClr val="tx1"/>
                </a:solidFill>
              </a:rPr>
              <a:t>”</a:t>
            </a:r>
            <a:r>
              <a:rPr lang="ja-JP" altLang="en-US" b="1" dirty="0">
                <a:solidFill>
                  <a:schemeClr val="tx1"/>
                </a:solidFill>
              </a:rPr>
              <a:t>を</a:t>
            </a:r>
            <a:endParaRPr lang="en-US" altLang="ja-JP" b="1" dirty="0">
              <a:solidFill>
                <a:schemeClr val="tx1"/>
              </a:solidFill>
            </a:endParaRPr>
          </a:p>
          <a:p>
            <a:pPr algn="ctr"/>
            <a:r>
              <a:rPr lang="ja-JP" altLang="en-US" b="1" dirty="0">
                <a:solidFill>
                  <a:schemeClr val="tx1"/>
                </a:solidFill>
              </a:rPr>
              <a:t>タグ</a:t>
            </a:r>
            <a:r>
              <a:rPr lang="en-US" altLang="ja-JP" b="1" dirty="0">
                <a:solidFill>
                  <a:schemeClr val="tx1"/>
                </a:solidFill>
              </a:rPr>
              <a:t>DB</a:t>
            </a:r>
            <a:r>
              <a:rPr lang="ja-JP" altLang="en-US" b="1" dirty="0">
                <a:solidFill>
                  <a:schemeClr val="tx1"/>
                </a:solidFill>
              </a:rPr>
              <a:t>に送る</a:t>
            </a:r>
            <a:endParaRPr lang="en-US" altLang="ja-JP" b="1" dirty="0">
              <a:solidFill>
                <a:schemeClr val="tx1"/>
              </a:solidFill>
            </a:endParaRPr>
          </a:p>
        </p:txBody>
      </p:sp>
      <p:sp>
        <p:nvSpPr>
          <p:cNvPr id="40" name="正方形/長方形 39">
            <a:extLst>
              <a:ext uri="{FF2B5EF4-FFF2-40B4-BE49-F238E27FC236}">
                <a16:creationId xmlns:a16="http://schemas.microsoft.com/office/drawing/2014/main" id="{2F3A3CEA-BF99-4C11-92E6-B793E282D819}"/>
              </a:ext>
            </a:extLst>
          </p:cNvPr>
          <p:cNvSpPr/>
          <p:nvPr/>
        </p:nvSpPr>
        <p:spPr>
          <a:xfrm>
            <a:off x="6359899" y="4614850"/>
            <a:ext cx="949734" cy="37266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タグ</a:t>
            </a:r>
            <a:r>
              <a:rPr lang="en-US" altLang="ja-JP" b="1" dirty="0">
                <a:solidFill>
                  <a:schemeClr val="tx1"/>
                </a:solidFill>
              </a:rPr>
              <a:t>DB</a:t>
            </a:r>
          </a:p>
        </p:txBody>
      </p:sp>
      <p:pic>
        <p:nvPicPr>
          <p:cNvPr id="34" name="Picture 2" descr="Notion - Wikipedia">
            <a:extLst>
              <a:ext uri="{FF2B5EF4-FFF2-40B4-BE49-F238E27FC236}">
                <a16:creationId xmlns:a16="http://schemas.microsoft.com/office/drawing/2014/main" id="{BFA1DB75-735C-6339-ACB4-9E118C88471E}"/>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74049" y="4169823"/>
            <a:ext cx="769625" cy="769625"/>
          </a:xfrm>
          <a:prstGeom prst="rect">
            <a:avLst/>
          </a:prstGeom>
          <a:noFill/>
          <a:extLst>
            <a:ext uri="{909E8E84-426E-40DD-AFC4-6F175D3DCCD1}">
              <a14:hiddenFill xmlns:a14="http://schemas.microsoft.com/office/drawing/2010/main">
                <a:solidFill>
                  <a:srgbClr val="FFFFFF"/>
                </a:solidFill>
              </a14:hiddenFill>
            </a:ext>
          </a:extLst>
        </p:spPr>
      </p:pic>
      <p:sp>
        <p:nvSpPr>
          <p:cNvPr id="31" name="矢印: 上向き折線 30">
            <a:extLst>
              <a:ext uri="{FF2B5EF4-FFF2-40B4-BE49-F238E27FC236}">
                <a16:creationId xmlns:a16="http://schemas.microsoft.com/office/drawing/2014/main" id="{50C634C6-01A7-B2B5-48DC-E42AE91E4E3E}"/>
              </a:ext>
            </a:extLst>
          </p:cNvPr>
          <p:cNvSpPr/>
          <p:nvPr/>
        </p:nvSpPr>
        <p:spPr>
          <a:xfrm rot="10800000">
            <a:off x="7085830" y="1891618"/>
            <a:ext cx="698669" cy="2948860"/>
          </a:xfrm>
          <a:prstGeom prst="bentUpArrow">
            <a:avLst>
              <a:gd name="adj1" fmla="val 25000"/>
              <a:gd name="adj2" fmla="val 25000"/>
              <a:gd name="adj3" fmla="val 4438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77FCDEE-5D36-1BEF-C5B2-92B8FFBC8596}"/>
              </a:ext>
            </a:extLst>
          </p:cNvPr>
          <p:cNvSpPr/>
          <p:nvPr/>
        </p:nvSpPr>
        <p:spPr>
          <a:xfrm>
            <a:off x="5449137" y="861936"/>
            <a:ext cx="949734" cy="37266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ログ</a:t>
            </a:r>
            <a:r>
              <a:rPr lang="en-US" altLang="ja-JP" b="1" dirty="0">
                <a:solidFill>
                  <a:schemeClr val="tx1"/>
                </a:solidFill>
              </a:rPr>
              <a:t>DB</a:t>
            </a:r>
          </a:p>
        </p:txBody>
      </p:sp>
    </p:spTree>
    <p:extLst>
      <p:ext uri="{BB962C8B-B14F-4D97-AF65-F5344CB8AC3E}">
        <p14:creationId xmlns:p14="http://schemas.microsoft.com/office/powerpoint/2010/main" val="3722484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CB2AE-E465-E90E-1DCD-9ED9BC03AD87}"/>
              </a:ext>
            </a:extLst>
          </p:cNvPr>
          <p:cNvSpPr>
            <a:spLocks noGrp="1"/>
          </p:cNvSpPr>
          <p:nvPr>
            <p:ph type="title"/>
          </p:nvPr>
        </p:nvSpPr>
        <p:spPr/>
        <p:txBody>
          <a:bodyPr/>
          <a:lstStyle/>
          <a:p>
            <a:r>
              <a:rPr kumimoji="1" lang="ja-JP" altLang="en-US" dirty="0"/>
              <a:t>堂々巡り</a:t>
            </a:r>
          </a:p>
        </p:txBody>
      </p:sp>
      <p:sp>
        <p:nvSpPr>
          <p:cNvPr id="3" name="コンテンツ プレースホルダー 2">
            <a:extLst>
              <a:ext uri="{FF2B5EF4-FFF2-40B4-BE49-F238E27FC236}">
                <a16:creationId xmlns:a16="http://schemas.microsoft.com/office/drawing/2014/main" id="{9BBEE9BF-07CD-7CF4-FEB4-3E731F151029}"/>
              </a:ext>
            </a:extLst>
          </p:cNvPr>
          <p:cNvSpPr>
            <a:spLocks noGrp="1"/>
          </p:cNvSpPr>
          <p:nvPr>
            <p:ph idx="1"/>
          </p:nvPr>
        </p:nvSpPr>
        <p:spPr>
          <a:xfrm>
            <a:off x="227584" y="1253331"/>
            <a:ext cx="10511752" cy="4351338"/>
          </a:xfrm>
        </p:spPr>
        <p:txBody>
          <a:bodyPr/>
          <a:lstStyle/>
          <a:p>
            <a:r>
              <a:rPr kumimoji="1" lang="ja-JP" altLang="en-US" dirty="0"/>
              <a:t>システム側で制御する</a:t>
            </a:r>
            <a:endParaRPr kumimoji="1" lang="en-US" altLang="ja-JP" dirty="0"/>
          </a:p>
          <a:p>
            <a:pPr lvl="1"/>
            <a:r>
              <a:rPr kumimoji="1" lang="en-US" altLang="ja-JP" dirty="0"/>
              <a:t>Intention</a:t>
            </a:r>
            <a:r>
              <a:rPr kumimoji="1" lang="ja-JP" altLang="en-US" dirty="0"/>
              <a:t>が一致している質問を生成できないようにする</a:t>
            </a:r>
            <a:endParaRPr kumimoji="1" lang="en-US" altLang="ja-JP" dirty="0"/>
          </a:p>
          <a:p>
            <a:pPr lvl="1"/>
            <a:endParaRPr kumimoji="1" lang="en-US" altLang="ja-JP" dirty="0"/>
          </a:p>
          <a:p>
            <a:r>
              <a:rPr lang="ja-JP" altLang="en-US" dirty="0"/>
              <a:t>モデル側で制御する</a:t>
            </a:r>
            <a:endParaRPr lang="en-US" altLang="ja-JP" dirty="0"/>
          </a:p>
          <a:p>
            <a:pPr lvl="1"/>
            <a:r>
              <a:rPr lang="ja-JP" altLang="en-US" dirty="0"/>
              <a:t>質問された対象のタグに何かしらの重みをつける</a:t>
            </a:r>
            <a:endParaRPr lang="en-US" altLang="ja-JP" dirty="0"/>
          </a:p>
          <a:p>
            <a:pPr lvl="1"/>
            <a:r>
              <a:rPr kumimoji="1" lang="ja-JP" altLang="en-US" dirty="0"/>
              <a:t>何度質問してもレベリングされない場合はこの手法では不可能</a:t>
            </a:r>
            <a:endParaRPr kumimoji="1" lang="en-US" altLang="ja-JP" dirty="0"/>
          </a:p>
        </p:txBody>
      </p:sp>
    </p:spTree>
    <p:extLst>
      <p:ext uri="{BB962C8B-B14F-4D97-AF65-F5344CB8AC3E}">
        <p14:creationId xmlns:p14="http://schemas.microsoft.com/office/powerpoint/2010/main" val="648633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CB2AE-E465-E90E-1DCD-9ED9BC03AD87}"/>
              </a:ext>
            </a:extLst>
          </p:cNvPr>
          <p:cNvSpPr>
            <a:spLocks noGrp="1"/>
          </p:cNvSpPr>
          <p:nvPr>
            <p:ph type="title"/>
          </p:nvPr>
        </p:nvSpPr>
        <p:spPr/>
        <p:txBody>
          <a:bodyPr>
            <a:normAutofit/>
          </a:bodyPr>
          <a:lstStyle/>
          <a:p>
            <a:r>
              <a:rPr lang="en-US" altLang="ja-JP" dirty="0"/>
              <a:t>Interest</a:t>
            </a:r>
            <a:r>
              <a:rPr lang="ja-JP" altLang="en-US" dirty="0"/>
              <a:t>や</a:t>
            </a:r>
            <a:r>
              <a:rPr lang="en-US" altLang="ja-JP" dirty="0"/>
              <a:t>Hope</a:t>
            </a:r>
            <a:r>
              <a:rPr lang="ja-JP" altLang="en-US" dirty="0"/>
              <a:t>のレベルについて</a:t>
            </a:r>
            <a:endParaRPr kumimoji="1" lang="ja-JP" altLang="en-US" dirty="0"/>
          </a:p>
        </p:txBody>
      </p:sp>
      <p:sp>
        <p:nvSpPr>
          <p:cNvPr id="3" name="コンテンツ プレースホルダー 2">
            <a:extLst>
              <a:ext uri="{FF2B5EF4-FFF2-40B4-BE49-F238E27FC236}">
                <a16:creationId xmlns:a16="http://schemas.microsoft.com/office/drawing/2014/main" id="{9BBEE9BF-07CD-7CF4-FEB4-3E731F151029}"/>
              </a:ext>
            </a:extLst>
          </p:cNvPr>
          <p:cNvSpPr>
            <a:spLocks noGrp="1"/>
          </p:cNvSpPr>
          <p:nvPr>
            <p:ph idx="1"/>
          </p:nvPr>
        </p:nvSpPr>
        <p:spPr>
          <a:xfrm>
            <a:off x="227584" y="1253331"/>
            <a:ext cx="10511752" cy="4351338"/>
          </a:xfrm>
        </p:spPr>
        <p:txBody>
          <a:bodyPr/>
          <a:lstStyle/>
          <a:p>
            <a:endParaRPr kumimoji="1" lang="en-US" altLang="ja-JP" dirty="0"/>
          </a:p>
        </p:txBody>
      </p:sp>
    </p:spTree>
    <p:extLst>
      <p:ext uri="{BB962C8B-B14F-4D97-AF65-F5344CB8AC3E}">
        <p14:creationId xmlns:p14="http://schemas.microsoft.com/office/powerpoint/2010/main" val="10824827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CB2AE-E465-E90E-1DCD-9ED9BC03AD87}"/>
              </a:ext>
            </a:extLst>
          </p:cNvPr>
          <p:cNvSpPr>
            <a:spLocks noGrp="1"/>
          </p:cNvSpPr>
          <p:nvPr>
            <p:ph type="title"/>
          </p:nvPr>
        </p:nvSpPr>
        <p:spPr/>
        <p:txBody>
          <a:bodyPr/>
          <a:lstStyle/>
          <a:p>
            <a:r>
              <a:rPr lang="ja-JP" altLang="en-US" dirty="0"/>
              <a:t>ボットを使う理由</a:t>
            </a:r>
            <a:endParaRPr kumimoji="1" lang="ja-JP" altLang="en-US" dirty="0"/>
          </a:p>
        </p:txBody>
      </p:sp>
      <p:sp>
        <p:nvSpPr>
          <p:cNvPr id="3" name="コンテンツ プレースホルダー 2">
            <a:extLst>
              <a:ext uri="{FF2B5EF4-FFF2-40B4-BE49-F238E27FC236}">
                <a16:creationId xmlns:a16="http://schemas.microsoft.com/office/drawing/2014/main" id="{9BBEE9BF-07CD-7CF4-FEB4-3E731F151029}"/>
              </a:ext>
            </a:extLst>
          </p:cNvPr>
          <p:cNvSpPr>
            <a:spLocks noGrp="1"/>
          </p:cNvSpPr>
          <p:nvPr>
            <p:ph idx="1"/>
          </p:nvPr>
        </p:nvSpPr>
        <p:spPr>
          <a:xfrm>
            <a:off x="227584" y="1253331"/>
            <a:ext cx="10511752" cy="4351338"/>
          </a:xfrm>
        </p:spPr>
        <p:txBody>
          <a:bodyPr/>
          <a:lstStyle/>
          <a:p>
            <a:r>
              <a:rPr kumimoji="1" lang="ja-JP" altLang="en-US" dirty="0"/>
              <a:t>？？？</a:t>
            </a:r>
            <a:endParaRPr kumimoji="1" lang="en-US" altLang="ja-JP" dirty="0"/>
          </a:p>
          <a:p>
            <a:r>
              <a:rPr lang="ja-JP" altLang="en-US" dirty="0"/>
              <a:t>システムの方が自己開示を行いやすいらしい</a:t>
            </a:r>
            <a:endParaRPr lang="en-US" altLang="ja-JP" dirty="0"/>
          </a:p>
          <a:p>
            <a:r>
              <a:rPr kumimoji="1" lang="ja-JP" altLang="en-US" dirty="0"/>
              <a:t>パーソナルライブラリー</a:t>
            </a:r>
            <a:endParaRPr kumimoji="1" lang="en-US" altLang="ja-JP" dirty="0"/>
          </a:p>
          <a:p>
            <a:r>
              <a:rPr lang="ja-JP" altLang="en-US" dirty="0"/>
              <a:t>エビデンスで返すか、実証実験してみる　</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40359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0B32E-CF83-4A43-A327-9D57ED72E29F}"/>
              </a:ext>
            </a:extLst>
          </p:cNvPr>
          <p:cNvSpPr>
            <a:spLocks noGrp="1"/>
          </p:cNvSpPr>
          <p:nvPr>
            <p:ph type="title"/>
          </p:nvPr>
        </p:nvSpPr>
        <p:spPr/>
        <p:txBody>
          <a:bodyPr>
            <a:normAutofit/>
          </a:bodyPr>
          <a:lstStyle/>
          <a:p>
            <a:r>
              <a:rPr kumimoji="1" lang="ja-JP" altLang="en-US" dirty="0"/>
              <a:t>想定する「自律性を尊重した適材適所配置」</a:t>
            </a:r>
          </a:p>
        </p:txBody>
      </p:sp>
      <p:pic>
        <p:nvPicPr>
          <p:cNvPr id="11" name="グラフィックス 10" descr="オフィス ワーカー (男性) 単色塗りつぶし">
            <a:extLst>
              <a:ext uri="{FF2B5EF4-FFF2-40B4-BE49-F238E27FC236}">
                <a16:creationId xmlns:a16="http://schemas.microsoft.com/office/drawing/2014/main" id="{1BBC49A7-1885-A8F2-37D8-BBA3CBC10F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39420" y="1300803"/>
            <a:ext cx="2305050" cy="2305050"/>
          </a:xfrm>
          <a:prstGeom prst="rect">
            <a:avLst/>
          </a:prstGeom>
        </p:spPr>
      </p:pic>
      <p:sp>
        <p:nvSpPr>
          <p:cNvPr id="12" name="吹き出し: 角を丸めた四角形 11">
            <a:extLst>
              <a:ext uri="{FF2B5EF4-FFF2-40B4-BE49-F238E27FC236}">
                <a16:creationId xmlns:a16="http://schemas.microsoft.com/office/drawing/2014/main" id="{C44DA77A-FED1-A0FE-252B-B1C4BF54603F}"/>
              </a:ext>
            </a:extLst>
          </p:cNvPr>
          <p:cNvSpPr/>
          <p:nvPr/>
        </p:nvSpPr>
        <p:spPr>
          <a:xfrm>
            <a:off x="77838" y="932542"/>
            <a:ext cx="4121549" cy="1302093"/>
          </a:xfrm>
          <a:prstGeom prst="wedgeRoundRectCallout">
            <a:avLst>
              <a:gd name="adj1" fmla="val 62007"/>
              <a:gd name="adj2" fmla="val 36005"/>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a:solidFill>
                <a:schemeClr val="tx1"/>
              </a:solidFill>
            </a:endParaRPr>
          </a:p>
        </p:txBody>
      </p:sp>
      <p:sp>
        <p:nvSpPr>
          <p:cNvPr id="13" name="思考の吹き出し: 雲形 12">
            <a:extLst>
              <a:ext uri="{FF2B5EF4-FFF2-40B4-BE49-F238E27FC236}">
                <a16:creationId xmlns:a16="http://schemas.microsoft.com/office/drawing/2014/main" id="{AE1D98B5-6A07-F28F-6324-1576FD5F06B3}"/>
              </a:ext>
            </a:extLst>
          </p:cNvPr>
          <p:cNvSpPr/>
          <p:nvPr/>
        </p:nvSpPr>
        <p:spPr>
          <a:xfrm>
            <a:off x="227584" y="2553835"/>
            <a:ext cx="3888478" cy="1319304"/>
          </a:xfrm>
          <a:prstGeom prst="cloudCallout">
            <a:avLst>
              <a:gd name="adj1" fmla="val 62129"/>
              <a:gd name="adj2" fmla="val -67158"/>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000" b="1" dirty="0">
              <a:solidFill>
                <a:schemeClr val="tx1"/>
              </a:solidFill>
            </a:endParaRPr>
          </a:p>
        </p:txBody>
      </p:sp>
      <p:pic>
        <p:nvPicPr>
          <p:cNvPr id="5" name="グラフィックス 4" descr="オフィス ワーカー (女性) 単色塗りつぶし">
            <a:extLst>
              <a:ext uri="{FF2B5EF4-FFF2-40B4-BE49-F238E27FC236}">
                <a16:creationId xmlns:a16="http://schemas.microsoft.com/office/drawing/2014/main" id="{BC697B1E-B1BD-2DCA-C615-AC21A525CD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82864" y="1335544"/>
            <a:ext cx="2305050" cy="2305050"/>
          </a:xfrm>
          <a:prstGeom prst="rect">
            <a:avLst/>
          </a:prstGeom>
        </p:spPr>
      </p:pic>
      <p:sp>
        <p:nvSpPr>
          <p:cNvPr id="6" name="吹き出し: 角を丸めた四角形 5">
            <a:extLst>
              <a:ext uri="{FF2B5EF4-FFF2-40B4-BE49-F238E27FC236}">
                <a16:creationId xmlns:a16="http://schemas.microsoft.com/office/drawing/2014/main" id="{03E6B99F-A081-15E8-8D61-055DB9032955}"/>
              </a:ext>
            </a:extLst>
          </p:cNvPr>
          <p:cNvSpPr/>
          <p:nvPr/>
        </p:nvSpPr>
        <p:spPr>
          <a:xfrm>
            <a:off x="7734659" y="1029589"/>
            <a:ext cx="4400697" cy="1107996"/>
          </a:xfrm>
          <a:prstGeom prst="wedgeRoundRectCallout">
            <a:avLst>
              <a:gd name="adj1" fmla="val -56279"/>
              <a:gd name="adj2" fmla="val 40031"/>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b="1" dirty="0">
              <a:solidFill>
                <a:schemeClr val="tx1"/>
              </a:solidFill>
            </a:endParaRPr>
          </a:p>
        </p:txBody>
      </p:sp>
      <p:sp>
        <p:nvSpPr>
          <p:cNvPr id="7" name="テキスト ボックス 6">
            <a:extLst>
              <a:ext uri="{FF2B5EF4-FFF2-40B4-BE49-F238E27FC236}">
                <a16:creationId xmlns:a16="http://schemas.microsoft.com/office/drawing/2014/main" id="{008834D0-F9CF-9084-E4B6-D05DF1D1C5C6}"/>
              </a:ext>
            </a:extLst>
          </p:cNvPr>
          <p:cNvSpPr txBox="1"/>
          <p:nvPr/>
        </p:nvSpPr>
        <p:spPr>
          <a:xfrm>
            <a:off x="4959856" y="1421797"/>
            <a:ext cx="1108001" cy="1107996"/>
          </a:xfrm>
          <a:prstGeom prst="rect">
            <a:avLst/>
          </a:prstGeom>
          <a:noFill/>
        </p:spPr>
        <p:txBody>
          <a:bodyPr wrap="square" rtlCol="0">
            <a:spAutoFit/>
          </a:bodyPr>
          <a:lstStyle/>
          <a:p>
            <a:r>
              <a:rPr kumimoji="1" lang="en-US" altLang="ja-JP" sz="6600" b="1" dirty="0">
                <a:ln w="38100" cap="flat" cmpd="dbl">
                  <a:solidFill>
                    <a:schemeClr val="bg1"/>
                  </a:solidFill>
                  <a:miter lim="800000"/>
                </a:ln>
              </a:rPr>
              <a:t>A</a:t>
            </a:r>
            <a:endParaRPr kumimoji="1" lang="ja-JP" altLang="en-US" sz="5400" b="1" dirty="0">
              <a:ln w="38100" cap="flat" cmpd="dbl">
                <a:solidFill>
                  <a:schemeClr val="bg1"/>
                </a:solidFill>
                <a:miter lim="800000"/>
              </a:ln>
            </a:endParaRPr>
          </a:p>
        </p:txBody>
      </p:sp>
      <p:graphicFrame>
        <p:nvGraphicFramePr>
          <p:cNvPr id="9" name="表 9">
            <a:extLst>
              <a:ext uri="{FF2B5EF4-FFF2-40B4-BE49-F238E27FC236}">
                <a16:creationId xmlns:a16="http://schemas.microsoft.com/office/drawing/2014/main" id="{7B19E402-D563-63E8-D961-B74C2ECD670C}"/>
              </a:ext>
            </a:extLst>
          </p:cNvPr>
          <p:cNvGraphicFramePr>
            <a:graphicFrameLocks noGrp="1"/>
          </p:cNvGraphicFramePr>
          <p:nvPr>
            <p:extLst>
              <p:ext uri="{D42A27DB-BD31-4B8C-83A1-F6EECF244321}">
                <p14:modId xmlns:p14="http://schemas.microsoft.com/office/powerpoint/2010/main" val="3633522737"/>
              </p:ext>
            </p:extLst>
          </p:nvPr>
        </p:nvGraphicFramePr>
        <p:xfrm>
          <a:off x="5772360" y="3185609"/>
          <a:ext cx="6419640" cy="3389850"/>
        </p:xfrm>
        <a:graphic>
          <a:graphicData uri="http://schemas.openxmlformats.org/drawingml/2006/table">
            <a:tbl>
              <a:tblPr firstRow="1" bandRow="1">
                <a:noFill/>
                <a:tableStyleId>{5C22544A-7EE6-4342-B048-85BDC9FD1C3A}</a:tableStyleId>
              </a:tblPr>
              <a:tblGrid>
                <a:gridCol w="1769681">
                  <a:extLst>
                    <a:ext uri="{9D8B030D-6E8A-4147-A177-3AD203B41FA5}">
                      <a16:colId xmlns:a16="http://schemas.microsoft.com/office/drawing/2014/main" val="3660950396"/>
                    </a:ext>
                  </a:extLst>
                </a:gridCol>
                <a:gridCol w="4649959">
                  <a:extLst>
                    <a:ext uri="{9D8B030D-6E8A-4147-A177-3AD203B41FA5}">
                      <a16:colId xmlns:a16="http://schemas.microsoft.com/office/drawing/2014/main" val="694605107"/>
                    </a:ext>
                  </a:extLst>
                </a:gridCol>
              </a:tblGrid>
              <a:tr h="677970">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1" lang="ja-JP" altLang="en-US" sz="3600" b="1" dirty="0"/>
                        <a:t>名前</a:t>
                      </a:r>
                    </a:p>
                  </a:txBody>
                  <a:tcPr/>
                </a:tc>
                <a:tc>
                  <a:txBody>
                    <a:bodyPr/>
                    <a:lstStyle/>
                    <a:p>
                      <a:pPr algn="ctr"/>
                      <a:r>
                        <a:rPr kumimoji="1" lang="ja-JP" altLang="en-US" sz="3600" b="1" dirty="0"/>
                        <a:t>役職</a:t>
                      </a:r>
                    </a:p>
                  </a:txBody>
                  <a:tcPr/>
                </a:tc>
                <a:extLst>
                  <a:ext uri="{0D108BD9-81ED-4DB2-BD59-A6C34878D82A}">
                    <a16:rowId xmlns:a16="http://schemas.microsoft.com/office/drawing/2014/main" val="1855666109"/>
                  </a:ext>
                </a:extLst>
              </a:tr>
              <a:tr h="677970">
                <a:tc>
                  <a:txBody>
                    <a:bodyPr/>
                    <a:lstStyle/>
                    <a:p>
                      <a:r>
                        <a:rPr kumimoji="1" lang="en-US" altLang="ja-JP" sz="3600" b="1" dirty="0"/>
                        <a:t>A</a:t>
                      </a:r>
                      <a:r>
                        <a:rPr kumimoji="1" lang="ja-JP" altLang="en-US" sz="3600" b="1" dirty="0"/>
                        <a:t>さん</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1" lang="ja-JP" altLang="en-US" sz="3600" b="1" dirty="0"/>
                        <a:t>技術営業 兼 開発補佐</a:t>
                      </a:r>
                    </a:p>
                  </a:txBody>
                  <a:tcPr/>
                </a:tc>
                <a:extLst>
                  <a:ext uri="{0D108BD9-81ED-4DB2-BD59-A6C34878D82A}">
                    <a16:rowId xmlns:a16="http://schemas.microsoft.com/office/drawing/2014/main" val="2217893443"/>
                  </a:ext>
                </a:extLst>
              </a:tr>
              <a:tr h="677970">
                <a:tc>
                  <a:txBody>
                    <a:bodyPr/>
                    <a:lstStyle/>
                    <a:p>
                      <a:r>
                        <a:rPr kumimoji="1" lang="en-US" altLang="ja-JP" sz="3600" b="1" dirty="0"/>
                        <a:t>B</a:t>
                      </a:r>
                      <a:r>
                        <a:rPr kumimoji="1" lang="ja-JP" altLang="en-US" sz="3600" b="1" dirty="0"/>
                        <a:t>さん</a:t>
                      </a:r>
                    </a:p>
                  </a:txBody>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1" lang="ja-JP" altLang="en-US" sz="3600" b="1" dirty="0"/>
                        <a:t>営業</a:t>
                      </a:r>
                    </a:p>
                  </a:txBody>
                  <a:tcPr/>
                </a:tc>
                <a:extLst>
                  <a:ext uri="{0D108BD9-81ED-4DB2-BD59-A6C34878D82A}">
                    <a16:rowId xmlns:a16="http://schemas.microsoft.com/office/drawing/2014/main" val="2702729599"/>
                  </a:ext>
                </a:extLst>
              </a:tr>
              <a:tr h="677970">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1" lang="en-US" altLang="ja-JP" sz="3600" b="1" dirty="0"/>
                        <a:t>C</a:t>
                      </a:r>
                      <a:r>
                        <a:rPr kumimoji="1" lang="ja-JP" altLang="en-US" sz="3600" b="1" dirty="0"/>
                        <a:t>さん</a:t>
                      </a:r>
                    </a:p>
                  </a:txBody>
                  <a:tcPr/>
                </a:tc>
                <a:tc>
                  <a:txBody>
                    <a:bodyPr/>
                    <a:lstStyle/>
                    <a:p>
                      <a:r>
                        <a:rPr kumimoji="1" lang="ja-JP" altLang="en-US" sz="3600" b="1" dirty="0"/>
                        <a:t>開発リーダー</a:t>
                      </a:r>
                    </a:p>
                  </a:txBody>
                  <a:tcPr/>
                </a:tc>
                <a:extLst>
                  <a:ext uri="{0D108BD9-81ED-4DB2-BD59-A6C34878D82A}">
                    <a16:rowId xmlns:a16="http://schemas.microsoft.com/office/drawing/2014/main" val="1888967079"/>
                  </a:ext>
                </a:extLst>
              </a:tr>
              <a:tr h="677970">
                <a:tc>
                  <a:txBody>
                    <a:bodyPr/>
                    <a:lstStyle/>
                    <a:p>
                      <a:r>
                        <a:rPr kumimoji="1" lang="ja-JP" altLang="en-US" sz="3600" b="1" dirty="0"/>
                        <a:t>・・・</a:t>
                      </a:r>
                    </a:p>
                  </a:txBody>
                  <a:tcPr/>
                </a:tc>
                <a:tc>
                  <a:txBody>
                    <a:bodyPr/>
                    <a:lstStyle/>
                    <a:p>
                      <a:r>
                        <a:rPr kumimoji="1" lang="ja-JP" altLang="en-US" sz="3600" b="1" dirty="0"/>
                        <a:t>・・・</a:t>
                      </a:r>
                    </a:p>
                  </a:txBody>
                  <a:tcPr/>
                </a:tc>
                <a:extLst>
                  <a:ext uri="{0D108BD9-81ED-4DB2-BD59-A6C34878D82A}">
                    <a16:rowId xmlns:a16="http://schemas.microsoft.com/office/drawing/2014/main" val="2577097583"/>
                  </a:ext>
                </a:extLst>
              </a:tr>
            </a:tbl>
          </a:graphicData>
        </a:graphic>
      </p:graphicFrame>
      <p:pic>
        <p:nvPicPr>
          <p:cNvPr id="23" name="グラフィックス 22" descr="オフィス ワーカー (男性) 枠線">
            <a:extLst>
              <a:ext uri="{FF2B5EF4-FFF2-40B4-BE49-F238E27FC236}">
                <a16:creationId xmlns:a16="http://schemas.microsoft.com/office/drawing/2014/main" id="{1E0B860F-FA1C-29A6-7900-D95BC6816E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56066" y="4270409"/>
            <a:ext cx="2305050" cy="2305050"/>
          </a:xfrm>
          <a:prstGeom prst="rect">
            <a:avLst/>
          </a:prstGeom>
        </p:spPr>
      </p:pic>
      <p:sp>
        <p:nvSpPr>
          <p:cNvPr id="25" name="思考の吹き出し: 雲形 24">
            <a:extLst>
              <a:ext uri="{FF2B5EF4-FFF2-40B4-BE49-F238E27FC236}">
                <a16:creationId xmlns:a16="http://schemas.microsoft.com/office/drawing/2014/main" id="{E9E1E76E-324F-C04F-9453-8F3C739E142C}"/>
              </a:ext>
            </a:extLst>
          </p:cNvPr>
          <p:cNvSpPr/>
          <p:nvPr/>
        </p:nvSpPr>
        <p:spPr>
          <a:xfrm>
            <a:off x="77838" y="4429421"/>
            <a:ext cx="4433872" cy="1319304"/>
          </a:xfrm>
          <a:prstGeom prst="cloudCallout">
            <a:avLst>
              <a:gd name="adj1" fmla="val 58265"/>
              <a:gd name="adj2" fmla="val -1422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2400" b="1" dirty="0">
              <a:solidFill>
                <a:schemeClr val="tx1"/>
              </a:solidFill>
            </a:endParaRPr>
          </a:p>
        </p:txBody>
      </p:sp>
      <p:sp>
        <p:nvSpPr>
          <p:cNvPr id="27" name="テキスト ボックス 26">
            <a:extLst>
              <a:ext uri="{FF2B5EF4-FFF2-40B4-BE49-F238E27FC236}">
                <a16:creationId xmlns:a16="http://schemas.microsoft.com/office/drawing/2014/main" id="{EA703432-6B5D-989E-88B8-67B0B1B1B2D0}"/>
              </a:ext>
            </a:extLst>
          </p:cNvPr>
          <p:cNvSpPr txBox="1"/>
          <p:nvPr/>
        </p:nvSpPr>
        <p:spPr>
          <a:xfrm>
            <a:off x="6639715" y="1460465"/>
            <a:ext cx="1108001" cy="1107996"/>
          </a:xfrm>
          <a:prstGeom prst="rect">
            <a:avLst/>
          </a:prstGeom>
          <a:noFill/>
        </p:spPr>
        <p:txBody>
          <a:bodyPr wrap="square" rtlCol="0">
            <a:spAutoFit/>
          </a:bodyPr>
          <a:lstStyle/>
          <a:p>
            <a:r>
              <a:rPr kumimoji="1" lang="en-US" altLang="ja-JP" sz="6600" b="1" dirty="0">
                <a:ln w="38100" cap="flat" cmpd="dbl">
                  <a:solidFill>
                    <a:schemeClr val="bg1"/>
                  </a:solidFill>
                  <a:miter lim="800000"/>
                </a:ln>
              </a:rPr>
              <a:t>B</a:t>
            </a:r>
          </a:p>
        </p:txBody>
      </p:sp>
      <p:sp>
        <p:nvSpPr>
          <p:cNvPr id="28" name="テキスト ボックス 27">
            <a:extLst>
              <a:ext uri="{FF2B5EF4-FFF2-40B4-BE49-F238E27FC236}">
                <a16:creationId xmlns:a16="http://schemas.microsoft.com/office/drawing/2014/main" id="{AED1156C-4120-4DDD-AD0F-E05A38E18A22}"/>
              </a:ext>
            </a:extLst>
          </p:cNvPr>
          <p:cNvSpPr txBox="1"/>
          <p:nvPr/>
        </p:nvSpPr>
        <p:spPr>
          <a:xfrm>
            <a:off x="5099097" y="4439859"/>
            <a:ext cx="1108001" cy="1107996"/>
          </a:xfrm>
          <a:prstGeom prst="rect">
            <a:avLst/>
          </a:prstGeom>
          <a:noFill/>
        </p:spPr>
        <p:txBody>
          <a:bodyPr wrap="square" rtlCol="0">
            <a:spAutoFit/>
          </a:bodyPr>
          <a:lstStyle/>
          <a:p>
            <a:r>
              <a:rPr kumimoji="1" lang="en-US" altLang="ja-JP" sz="6600" b="1" dirty="0">
                <a:ln w="38100" cap="flat" cmpd="dbl">
                  <a:solidFill>
                    <a:schemeClr val="bg1"/>
                  </a:solidFill>
                  <a:miter lim="800000"/>
                </a:ln>
              </a:rPr>
              <a:t>C</a:t>
            </a:r>
          </a:p>
        </p:txBody>
      </p:sp>
      <p:sp>
        <p:nvSpPr>
          <p:cNvPr id="29" name="テキスト ボックス 28">
            <a:extLst>
              <a:ext uri="{FF2B5EF4-FFF2-40B4-BE49-F238E27FC236}">
                <a16:creationId xmlns:a16="http://schemas.microsoft.com/office/drawing/2014/main" id="{947B2EFA-713A-0C08-C2EC-C0D51600313F}"/>
              </a:ext>
            </a:extLst>
          </p:cNvPr>
          <p:cNvSpPr txBox="1"/>
          <p:nvPr/>
        </p:nvSpPr>
        <p:spPr>
          <a:xfrm>
            <a:off x="77838" y="1352755"/>
            <a:ext cx="4250024" cy="461665"/>
          </a:xfrm>
          <a:prstGeom prst="rect">
            <a:avLst/>
          </a:prstGeom>
          <a:noFill/>
        </p:spPr>
        <p:txBody>
          <a:bodyPr wrap="square" rtlCol="0">
            <a:spAutoFit/>
          </a:bodyPr>
          <a:lstStyle/>
          <a:p>
            <a:pPr algn="ctr"/>
            <a:r>
              <a:rPr kumimoji="1" lang="ja-JP" altLang="en-US" sz="2400" b="1" dirty="0">
                <a:solidFill>
                  <a:schemeClr val="tx1"/>
                </a:solidFill>
              </a:rPr>
              <a:t>また</a:t>
            </a:r>
            <a:r>
              <a:rPr lang="ja-JP" altLang="en-US" sz="2400" b="1" dirty="0">
                <a:solidFill>
                  <a:schemeClr val="tx1"/>
                </a:solidFill>
              </a:rPr>
              <a:t>新</a:t>
            </a:r>
            <a:r>
              <a:rPr kumimoji="1" lang="ja-JP" altLang="en-US" sz="2400" b="1" dirty="0">
                <a:solidFill>
                  <a:schemeClr val="tx1"/>
                </a:solidFill>
              </a:rPr>
              <a:t>アプリ開発ですか！？</a:t>
            </a:r>
            <a:endParaRPr kumimoji="1" lang="en-US" altLang="ja-JP" sz="2400" b="1" dirty="0">
              <a:solidFill>
                <a:schemeClr val="tx1"/>
              </a:solidFill>
            </a:endParaRPr>
          </a:p>
        </p:txBody>
      </p:sp>
      <p:sp>
        <p:nvSpPr>
          <p:cNvPr id="30" name="テキスト ボックス 29">
            <a:extLst>
              <a:ext uri="{FF2B5EF4-FFF2-40B4-BE49-F238E27FC236}">
                <a16:creationId xmlns:a16="http://schemas.microsoft.com/office/drawing/2014/main" id="{1316939A-B6FB-3E6D-42EC-FEC1BB0B6428}"/>
              </a:ext>
            </a:extLst>
          </p:cNvPr>
          <p:cNvSpPr txBox="1"/>
          <p:nvPr/>
        </p:nvSpPr>
        <p:spPr>
          <a:xfrm>
            <a:off x="132806" y="2765394"/>
            <a:ext cx="4250024" cy="830997"/>
          </a:xfrm>
          <a:prstGeom prst="rect">
            <a:avLst/>
          </a:prstGeom>
          <a:noFill/>
        </p:spPr>
        <p:txBody>
          <a:bodyPr wrap="square" rtlCol="0">
            <a:spAutoFit/>
          </a:bodyPr>
          <a:lstStyle/>
          <a:p>
            <a:pPr algn="ctr"/>
            <a:r>
              <a:rPr lang="ja-JP" altLang="en-US" sz="2400" b="1" dirty="0">
                <a:solidFill>
                  <a:schemeClr val="tx1"/>
                </a:solidFill>
              </a:rPr>
              <a:t>ほんとは</a:t>
            </a:r>
            <a:r>
              <a:rPr kumimoji="1" lang="ja-JP" altLang="en-US" sz="2400" b="1" dirty="0">
                <a:solidFill>
                  <a:schemeClr val="tx1"/>
                </a:solidFill>
              </a:rPr>
              <a:t>営業とかも</a:t>
            </a:r>
            <a:endParaRPr kumimoji="1" lang="en-US" altLang="ja-JP" sz="2400" b="1" dirty="0">
              <a:solidFill>
                <a:schemeClr val="tx1"/>
              </a:solidFill>
            </a:endParaRPr>
          </a:p>
          <a:p>
            <a:pPr algn="ctr"/>
            <a:r>
              <a:rPr lang="ja-JP" altLang="en-US" sz="2400" b="1" dirty="0">
                <a:solidFill>
                  <a:schemeClr val="tx1"/>
                </a:solidFill>
              </a:rPr>
              <a:t>やりたいんだよなぁ</a:t>
            </a:r>
            <a:endParaRPr kumimoji="1" lang="en-US" altLang="ja-JP" sz="2000" b="1" dirty="0">
              <a:solidFill>
                <a:schemeClr val="tx1"/>
              </a:solidFill>
            </a:endParaRPr>
          </a:p>
        </p:txBody>
      </p:sp>
      <p:sp>
        <p:nvSpPr>
          <p:cNvPr id="31" name="テキスト ボックス 30">
            <a:extLst>
              <a:ext uri="{FF2B5EF4-FFF2-40B4-BE49-F238E27FC236}">
                <a16:creationId xmlns:a16="http://schemas.microsoft.com/office/drawing/2014/main" id="{66A096EE-6606-BEAA-A9C9-CCF7FE4752C5}"/>
              </a:ext>
            </a:extLst>
          </p:cNvPr>
          <p:cNvSpPr txBox="1"/>
          <p:nvPr/>
        </p:nvSpPr>
        <p:spPr>
          <a:xfrm>
            <a:off x="7654831" y="1187106"/>
            <a:ext cx="4560351" cy="830997"/>
          </a:xfrm>
          <a:prstGeom prst="rect">
            <a:avLst/>
          </a:prstGeom>
          <a:noFill/>
        </p:spPr>
        <p:txBody>
          <a:bodyPr wrap="square" rtlCol="0">
            <a:spAutoFit/>
          </a:bodyPr>
          <a:lstStyle/>
          <a:p>
            <a:pPr algn="ctr"/>
            <a:r>
              <a:rPr kumimoji="1" lang="ja-JP" altLang="en-US" sz="2400" b="1" dirty="0">
                <a:solidFill>
                  <a:schemeClr val="tx1"/>
                </a:solidFill>
              </a:rPr>
              <a:t>営業にアプリ開発に詳しい人</a:t>
            </a:r>
            <a:endParaRPr lang="en-US" altLang="ja-JP" sz="2400" b="1" dirty="0">
              <a:solidFill>
                <a:schemeClr val="tx1"/>
              </a:solidFill>
            </a:endParaRPr>
          </a:p>
          <a:p>
            <a:pPr algn="ctr"/>
            <a:r>
              <a:rPr lang="ja-JP" altLang="en-US" sz="2400" b="1" dirty="0">
                <a:solidFill>
                  <a:schemeClr val="tx1"/>
                </a:solidFill>
              </a:rPr>
              <a:t>誰か連れていきたいなあ、、</a:t>
            </a:r>
            <a:endParaRPr lang="en-US" altLang="ja-JP" sz="2400" b="1" dirty="0">
              <a:solidFill>
                <a:schemeClr val="tx1"/>
              </a:solidFill>
            </a:endParaRPr>
          </a:p>
        </p:txBody>
      </p:sp>
      <p:sp>
        <p:nvSpPr>
          <p:cNvPr id="32" name="テキスト ボックス 31">
            <a:extLst>
              <a:ext uri="{FF2B5EF4-FFF2-40B4-BE49-F238E27FC236}">
                <a16:creationId xmlns:a16="http://schemas.microsoft.com/office/drawing/2014/main" id="{8C9F57EB-E2C4-9776-2CAF-BFBED34D4FF4}"/>
              </a:ext>
            </a:extLst>
          </p:cNvPr>
          <p:cNvSpPr txBox="1"/>
          <p:nvPr/>
        </p:nvSpPr>
        <p:spPr>
          <a:xfrm>
            <a:off x="435742" y="4684205"/>
            <a:ext cx="4250024" cy="830997"/>
          </a:xfrm>
          <a:prstGeom prst="rect">
            <a:avLst/>
          </a:prstGeom>
          <a:noFill/>
        </p:spPr>
        <p:txBody>
          <a:bodyPr wrap="square" rtlCol="0">
            <a:spAutoFit/>
          </a:bodyPr>
          <a:lstStyle/>
          <a:p>
            <a:pPr algn="ctr"/>
            <a:r>
              <a:rPr kumimoji="1" lang="ja-JP" altLang="en-US" sz="2400" b="1" dirty="0">
                <a:solidFill>
                  <a:schemeClr val="tx1"/>
                </a:solidFill>
              </a:rPr>
              <a:t>開発リーダーやりたいけど</a:t>
            </a:r>
            <a:endParaRPr kumimoji="1" lang="en-US" altLang="ja-JP" sz="2400" b="1" dirty="0">
              <a:solidFill>
                <a:schemeClr val="tx1"/>
              </a:solidFill>
            </a:endParaRPr>
          </a:p>
          <a:p>
            <a:pPr algn="ctr"/>
            <a:r>
              <a:rPr kumimoji="1" lang="ja-JP" altLang="en-US" sz="2400" b="1" dirty="0">
                <a:solidFill>
                  <a:schemeClr val="tx1"/>
                </a:solidFill>
              </a:rPr>
              <a:t>まだ不安、、、</a:t>
            </a:r>
            <a:endParaRPr kumimoji="1" lang="en-US" altLang="ja-JP" sz="2400" b="1" dirty="0">
              <a:solidFill>
                <a:schemeClr val="tx1"/>
              </a:solidFill>
            </a:endParaRPr>
          </a:p>
        </p:txBody>
      </p:sp>
      <p:sp>
        <p:nvSpPr>
          <p:cNvPr id="33" name="楕円 32">
            <a:extLst>
              <a:ext uri="{FF2B5EF4-FFF2-40B4-BE49-F238E27FC236}">
                <a16:creationId xmlns:a16="http://schemas.microsoft.com/office/drawing/2014/main" id="{9128D9F2-F37E-10BE-A443-05390670FC15}"/>
              </a:ext>
            </a:extLst>
          </p:cNvPr>
          <p:cNvSpPr/>
          <p:nvPr/>
        </p:nvSpPr>
        <p:spPr>
          <a:xfrm>
            <a:off x="562707" y="4547365"/>
            <a:ext cx="3245617" cy="687826"/>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D6DC864-409A-F42B-795C-EC2A6EF364C2}"/>
              </a:ext>
            </a:extLst>
          </p:cNvPr>
          <p:cNvSpPr/>
          <p:nvPr/>
        </p:nvSpPr>
        <p:spPr>
          <a:xfrm>
            <a:off x="228932" y="1226878"/>
            <a:ext cx="2383639" cy="687826"/>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30EC6021-5817-053D-492E-4816159B363F}"/>
              </a:ext>
            </a:extLst>
          </p:cNvPr>
          <p:cNvSpPr/>
          <p:nvPr/>
        </p:nvSpPr>
        <p:spPr>
          <a:xfrm>
            <a:off x="1883882" y="2654848"/>
            <a:ext cx="1475145" cy="530761"/>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85AEE61-6DBA-5299-1293-D6FE2F46E2BC}"/>
              </a:ext>
            </a:extLst>
          </p:cNvPr>
          <p:cNvSpPr/>
          <p:nvPr/>
        </p:nvSpPr>
        <p:spPr>
          <a:xfrm>
            <a:off x="8938114" y="1108090"/>
            <a:ext cx="2947703" cy="614533"/>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43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CB2AE-E465-E90E-1DCD-9ED9BC03AD87}"/>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9BBEE9BF-07CD-7CF4-FEB4-3E731F151029}"/>
              </a:ext>
            </a:extLst>
          </p:cNvPr>
          <p:cNvSpPr>
            <a:spLocks noGrp="1"/>
          </p:cNvSpPr>
          <p:nvPr>
            <p:ph idx="1"/>
          </p:nvPr>
        </p:nvSpPr>
        <p:spPr>
          <a:xfrm>
            <a:off x="227584" y="1253331"/>
            <a:ext cx="10511752" cy="4351338"/>
          </a:xfrm>
        </p:spPr>
        <p:txBody>
          <a:bodyPr/>
          <a:lstStyle/>
          <a:p>
            <a:r>
              <a:rPr kumimoji="1" lang="ja-JP" altLang="en-US" dirty="0"/>
              <a:t>？？？</a:t>
            </a:r>
            <a:endParaRPr kumimoji="1" lang="en-US" altLang="ja-JP" dirty="0"/>
          </a:p>
          <a:p>
            <a:r>
              <a:rPr lang="ja-JP" altLang="en-US" dirty="0"/>
              <a:t>システムの方が自己開示を行いやすいらしい</a:t>
            </a:r>
            <a:endParaRPr lang="en-US" altLang="ja-JP" dirty="0"/>
          </a:p>
          <a:p>
            <a:r>
              <a:rPr kumimoji="1" lang="ja-JP" altLang="en-US" dirty="0"/>
              <a:t>パーソナルライブラリー</a:t>
            </a:r>
            <a:endParaRPr kumimoji="1" lang="en-US" altLang="ja-JP" dirty="0"/>
          </a:p>
          <a:p>
            <a:r>
              <a:rPr lang="ja-JP" altLang="en-US" dirty="0"/>
              <a:t>エビデンスで返すか、実証実験してみる　</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1293179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0CB2AE-E465-E90E-1DCD-9ED9BC03AD87}"/>
              </a:ext>
            </a:extLst>
          </p:cNvPr>
          <p:cNvSpPr>
            <a:spLocks noGrp="1"/>
          </p:cNvSpPr>
          <p:nvPr>
            <p:ph type="title"/>
          </p:nvPr>
        </p:nvSpPr>
        <p:spPr/>
        <p:txBody>
          <a:bodyPr/>
          <a:lstStyle/>
          <a:p>
            <a:r>
              <a:rPr lang="ja-JP" altLang="en-US" dirty="0"/>
              <a:t>ランサーズでの質問内容</a:t>
            </a:r>
            <a:endParaRPr kumimoji="1" lang="ja-JP" altLang="en-US" dirty="0"/>
          </a:p>
        </p:txBody>
      </p:sp>
      <p:sp>
        <p:nvSpPr>
          <p:cNvPr id="3" name="コンテンツ プレースホルダー 2">
            <a:extLst>
              <a:ext uri="{FF2B5EF4-FFF2-40B4-BE49-F238E27FC236}">
                <a16:creationId xmlns:a16="http://schemas.microsoft.com/office/drawing/2014/main" id="{9BBEE9BF-07CD-7CF4-FEB4-3E731F151029}"/>
              </a:ext>
            </a:extLst>
          </p:cNvPr>
          <p:cNvSpPr>
            <a:spLocks noGrp="1"/>
          </p:cNvSpPr>
          <p:nvPr>
            <p:ph idx="1"/>
          </p:nvPr>
        </p:nvSpPr>
        <p:spPr>
          <a:xfrm>
            <a:off x="227584" y="1253331"/>
            <a:ext cx="10511752" cy="4351338"/>
          </a:xfrm>
        </p:spPr>
        <p:txBody>
          <a:bodyPr/>
          <a:lstStyle/>
          <a:p>
            <a:pPr marL="514350" indent="-514350">
              <a:buFont typeface="+mj-lt"/>
              <a:buAutoNum type="arabicPeriod"/>
            </a:pPr>
            <a:r>
              <a:rPr lang="ja-JP" altLang="en-US" dirty="0"/>
              <a:t>あなたが従事している専門職はどのような仕事なの？</a:t>
            </a:r>
            <a:br>
              <a:rPr lang="en-US" altLang="ja-JP" dirty="0"/>
            </a:br>
            <a:r>
              <a:rPr lang="ja-JP" altLang="en-US" dirty="0"/>
              <a:t>（あなたがしている仕事、研究はどんな内容？）</a:t>
            </a:r>
            <a:endParaRPr lang="en-US" altLang="ja-JP" dirty="0"/>
          </a:p>
          <a:p>
            <a:pPr marL="514350" indent="-514350">
              <a:buFont typeface="+mj-lt"/>
              <a:buAutoNum type="arabicPeriod"/>
            </a:pPr>
            <a:r>
              <a:rPr lang="ja-JP" altLang="en-US" dirty="0"/>
              <a:t>その研究</a:t>
            </a:r>
            <a:r>
              <a:rPr lang="en-US" altLang="ja-JP" dirty="0"/>
              <a:t>, </a:t>
            </a:r>
            <a:r>
              <a:rPr lang="ja-JP" altLang="en-US" dirty="0"/>
              <a:t>仕事にはどんな技術、スキルが必要？</a:t>
            </a:r>
            <a:endParaRPr lang="en-US" altLang="ja-JP" dirty="0"/>
          </a:p>
          <a:p>
            <a:pPr marL="514350" indent="-514350">
              <a:buFont typeface="+mj-lt"/>
              <a:buAutoNum type="arabicPeriod"/>
            </a:pPr>
            <a:r>
              <a:rPr lang="ja-JP" altLang="en-US" dirty="0"/>
              <a:t>その研究</a:t>
            </a:r>
            <a:r>
              <a:rPr lang="en-US" altLang="ja-JP" dirty="0"/>
              <a:t>,</a:t>
            </a:r>
            <a:r>
              <a:rPr lang="ja-JP" altLang="en-US" dirty="0"/>
              <a:t>仕事はあなたが主体的にやっているの？</a:t>
            </a:r>
            <a:br>
              <a:rPr lang="en-US" altLang="ja-JP" dirty="0"/>
            </a:br>
            <a:r>
              <a:rPr lang="ja-JP" altLang="en-US" dirty="0"/>
              <a:t>（その研究、仕事はあなたが</a:t>
            </a:r>
            <a:r>
              <a:rPr lang="en-US" altLang="ja-JP" dirty="0"/>
              <a:t>1</a:t>
            </a:r>
            <a:r>
              <a:rPr lang="ja-JP" altLang="en-US" dirty="0"/>
              <a:t>人でやっているの？）</a:t>
            </a:r>
          </a:p>
          <a:p>
            <a:pPr marL="514350" indent="-514350">
              <a:buFont typeface="+mj-lt"/>
              <a:buAutoNum type="arabicPeriod"/>
            </a:pPr>
            <a:r>
              <a:rPr lang="ja-JP" altLang="en-US" dirty="0"/>
              <a:t>もうその研究</a:t>
            </a:r>
            <a:r>
              <a:rPr lang="en-US" altLang="ja-JP" dirty="0"/>
              <a:t>,</a:t>
            </a:r>
            <a:r>
              <a:rPr lang="ja-JP" altLang="en-US" dirty="0"/>
              <a:t>仕事をして長いの？</a:t>
            </a:r>
            <a:endParaRPr lang="en-US" altLang="ja-JP" dirty="0"/>
          </a:p>
          <a:p>
            <a:pPr marL="514350" indent="-514350">
              <a:buFont typeface="+mj-lt"/>
              <a:buAutoNum type="arabicPeriod"/>
            </a:pPr>
            <a:r>
              <a:rPr lang="ja-JP" altLang="en-US" dirty="0"/>
              <a:t>あなたの研究</a:t>
            </a:r>
            <a:r>
              <a:rPr lang="en-US" altLang="ja-JP" dirty="0"/>
              <a:t>,</a:t>
            </a:r>
            <a:r>
              <a:rPr lang="ja-JP" altLang="en-US" dirty="0"/>
              <a:t>仕事はどういった場面で役立ちますか？</a:t>
            </a:r>
            <a:endParaRPr kumimoji="1" lang="en-US" altLang="ja-JP" dirty="0"/>
          </a:p>
        </p:txBody>
      </p:sp>
    </p:spTree>
    <p:extLst>
      <p:ext uri="{BB962C8B-B14F-4D97-AF65-F5344CB8AC3E}">
        <p14:creationId xmlns:p14="http://schemas.microsoft.com/office/powerpoint/2010/main" val="2868103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1D69FF-1838-4498-875F-685AAF95CFE5}"/>
              </a:ext>
            </a:extLst>
          </p:cNvPr>
          <p:cNvSpPr>
            <a:spLocks noGrp="1"/>
          </p:cNvSpPr>
          <p:nvPr>
            <p:ph type="title"/>
          </p:nvPr>
        </p:nvSpPr>
        <p:spPr/>
        <p:txBody>
          <a:bodyPr>
            <a:normAutofit/>
          </a:bodyPr>
          <a:lstStyle/>
          <a:p>
            <a:r>
              <a:rPr kumimoji="1" lang="ja-JP" altLang="en-US" dirty="0"/>
              <a:t>ユーザ属性</a:t>
            </a:r>
            <a:r>
              <a:rPr lang="ja-JP" altLang="en-US" dirty="0"/>
              <a:t>の</a:t>
            </a:r>
            <a:r>
              <a:rPr kumimoji="1" lang="ja-JP" altLang="en-US" dirty="0"/>
              <a:t>データ</a:t>
            </a:r>
            <a:r>
              <a:rPr lang="ja-JP" altLang="en-US" dirty="0"/>
              <a:t>化と「タグ」</a:t>
            </a:r>
            <a:endParaRPr kumimoji="1" lang="ja-JP" altLang="en-US" dirty="0"/>
          </a:p>
        </p:txBody>
      </p:sp>
      <p:sp>
        <p:nvSpPr>
          <p:cNvPr id="3" name="コンテンツ プレースホルダー 2">
            <a:extLst>
              <a:ext uri="{FF2B5EF4-FFF2-40B4-BE49-F238E27FC236}">
                <a16:creationId xmlns:a16="http://schemas.microsoft.com/office/drawing/2014/main" id="{02F15DF1-110B-4F33-A098-4F6687859066}"/>
              </a:ext>
            </a:extLst>
          </p:cNvPr>
          <p:cNvSpPr>
            <a:spLocks noGrp="1"/>
          </p:cNvSpPr>
          <p:nvPr>
            <p:ph idx="1"/>
          </p:nvPr>
        </p:nvSpPr>
        <p:spPr>
          <a:xfrm>
            <a:off x="1694690" y="1253332"/>
            <a:ext cx="9110332" cy="5604669"/>
          </a:xfrm>
        </p:spPr>
        <p:txBody>
          <a:bodyPr>
            <a:normAutofit/>
          </a:bodyPr>
          <a:lstStyle/>
          <a:p>
            <a:r>
              <a:rPr lang="ja-JP" altLang="en-US" dirty="0"/>
              <a:t>メンバーの自律性を重視したタスクの割り振り</a:t>
            </a:r>
            <a:endParaRPr lang="en-US" altLang="ja-JP" dirty="0"/>
          </a:p>
          <a:p>
            <a:pPr lvl="1"/>
            <a:r>
              <a:rPr lang="ja-JP" altLang="en-US" dirty="0"/>
              <a:t>個人の情報が必要</a:t>
            </a:r>
            <a:endParaRPr lang="en-US" altLang="ja-JP" dirty="0"/>
          </a:p>
          <a:p>
            <a:pPr lvl="1"/>
            <a:r>
              <a:rPr lang="ja-JP" altLang="en-US" dirty="0"/>
              <a:t>希望の仕事すなわち</a:t>
            </a:r>
            <a:r>
              <a:rPr lang="en-US" altLang="ja-JP" b="1" u="sng" dirty="0">
                <a:solidFill>
                  <a:schemeClr val="accent2">
                    <a:lumMod val="60000"/>
                    <a:lumOff val="40000"/>
                  </a:schemeClr>
                </a:solidFill>
              </a:rPr>
              <a:t>Will</a:t>
            </a:r>
            <a:r>
              <a:rPr lang="ja-JP" altLang="en-US" b="1" u="sng" dirty="0"/>
              <a:t>の情報</a:t>
            </a:r>
            <a:r>
              <a:rPr lang="ja-JP" altLang="en-US" dirty="0"/>
              <a:t>が必要となる</a:t>
            </a:r>
            <a:endParaRPr lang="en-US" altLang="ja-JP" dirty="0"/>
          </a:p>
          <a:p>
            <a:r>
              <a:rPr lang="ja-JP" altLang="en-US" dirty="0"/>
              <a:t>データの体系化のために「タグ」を用いる</a:t>
            </a:r>
            <a:endParaRPr lang="en-US" altLang="ja-JP" dirty="0"/>
          </a:p>
          <a:p>
            <a:pPr lvl="1"/>
            <a:r>
              <a:rPr lang="ja-JP" altLang="en-US" dirty="0"/>
              <a:t>タグの管理を容易にするため</a:t>
            </a:r>
            <a:endParaRPr lang="en-US" altLang="ja-JP" dirty="0"/>
          </a:p>
          <a:p>
            <a:pPr lvl="1"/>
            <a:r>
              <a:rPr lang="ja-JP" altLang="en-US" dirty="0"/>
              <a:t>マッチングしやすくするため</a:t>
            </a:r>
            <a:endParaRPr lang="en-US" altLang="ja-JP" dirty="0"/>
          </a:p>
          <a:p>
            <a:pPr lvl="1"/>
            <a:r>
              <a:rPr lang="ja-JP" altLang="en-US" dirty="0"/>
              <a:t>個人やタスクの属性を可視化させるため</a:t>
            </a:r>
            <a:endParaRPr lang="en-US" altLang="ja-JP" dirty="0"/>
          </a:p>
          <a:p>
            <a:r>
              <a:rPr lang="ja-JP" altLang="en-US" dirty="0"/>
              <a:t>データ取得のために既存ウェブサービスを利用する</a:t>
            </a:r>
            <a:endParaRPr lang="en-US" altLang="ja-JP" dirty="0"/>
          </a:p>
          <a:p>
            <a:pPr lvl="1"/>
            <a:r>
              <a:rPr lang="en-US" altLang="ja-JP" dirty="0"/>
              <a:t>SlackBot</a:t>
            </a:r>
          </a:p>
          <a:p>
            <a:pPr lvl="2"/>
            <a:r>
              <a:rPr lang="ja-JP" altLang="en-US" dirty="0"/>
              <a:t>対話</a:t>
            </a:r>
            <a:r>
              <a:rPr lang="en-US" altLang="ja-JP" dirty="0"/>
              <a:t>Bot</a:t>
            </a:r>
            <a:r>
              <a:rPr lang="ja-JP" altLang="en-US" dirty="0"/>
              <a:t>による聞き取り調査</a:t>
            </a:r>
            <a:endParaRPr lang="en-US" altLang="ja-JP" dirty="0"/>
          </a:p>
          <a:p>
            <a:pPr lvl="3"/>
            <a:r>
              <a:rPr lang="ja-JP" altLang="en-US" dirty="0"/>
              <a:t>自分では気づけない情報をユーザに気づかせる</a:t>
            </a:r>
            <a:endParaRPr lang="en-US" altLang="ja-JP" dirty="0"/>
          </a:p>
          <a:p>
            <a:pPr lvl="1"/>
            <a:r>
              <a:rPr lang="en-US" altLang="ja-JP" dirty="0"/>
              <a:t>Notion</a:t>
            </a:r>
          </a:p>
          <a:p>
            <a:pPr lvl="2"/>
            <a:r>
              <a:rPr lang="ja-JP" altLang="en-US" dirty="0"/>
              <a:t>ユーザ，タスク，プロジェクト情報の管理</a:t>
            </a:r>
            <a:endParaRPr lang="en-US" altLang="ja-JP" dirty="0"/>
          </a:p>
        </p:txBody>
      </p:sp>
      <p:pic>
        <p:nvPicPr>
          <p:cNvPr id="4" name="Picture 2" descr="Notion - Wikipedia">
            <a:extLst>
              <a:ext uri="{FF2B5EF4-FFF2-40B4-BE49-F238E27FC236}">
                <a16:creationId xmlns:a16="http://schemas.microsoft.com/office/drawing/2014/main" id="{7E030286-D76F-4B68-9D3F-5A61BB8E284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5990" y="5673884"/>
            <a:ext cx="769625" cy="7696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lack (ソフトウェア) - Wikipedia">
            <a:extLst>
              <a:ext uri="{FF2B5EF4-FFF2-40B4-BE49-F238E27FC236}">
                <a16:creationId xmlns:a16="http://schemas.microsoft.com/office/drawing/2014/main" id="{AFCBDE98-FBAA-4B3C-8A8A-124B58861F8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15988" y="4820796"/>
            <a:ext cx="626075" cy="62607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27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0B32E-CF83-4A43-A327-9D57ED72E29F}"/>
              </a:ext>
            </a:extLst>
          </p:cNvPr>
          <p:cNvSpPr>
            <a:spLocks noGrp="1"/>
          </p:cNvSpPr>
          <p:nvPr>
            <p:ph type="title"/>
          </p:nvPr>
        </p:nvSpPr>
        <p:spPr/>
        <p:txBody>
          <a:bodyPr/>
          <a:lstStyle/>
          <a:p>
            <a:r>
              <a:rPr kumimoji="1" lang="ja-JP" altLang="en-US" dirty="0"/>
              <a:t>もっとわかりやすい想定する適材適所配置</a:t>
            </a:r>
          </a:p>
        </p:txBody>
      </p:sp>
      <p:graphicFrame>
        <p:nvGraphicFramePr>
          <p:cNvPr id="16" name="表 4">
            <a:extLst>
              <a:ext uri="{FF2B5EF4-FFF2-40B4-BE49-F238E27FC236}">
                <a16:creationId xmlns:a16="http://schemas.microsoft.com/office/drawing/2014/main" id="{6E78B846-17AA-4CA5-8570-8DF8B8DC7C5F}"/>
              </a:ext>
            </a:extLst>
          </p:cNvPr>
          <p:cNvGraphicFramePr>
            <a:graphicFrameLocks/>
          </p:cNvGraphicFramePr>
          <p:nvPr>
            <p:extLst>
              <p:ext uri="{D42A27DB-BD31-4B8C-83A1-F6EECF244321}">
                <p14:modId xmlns:p14="http://schemas.microsoft.com/office/powerpoint/2010/main" val="2397036463"/>
              </p:ext>
            </p:extLst>
          </p:nvPr>
        </p:nvGraphicFramePr>
        <p:xfrm>
          <a:off x="2178312" y="1443693"/>
          <a:ext cx="6040502" cy="1483360"/>
        </p:xfrm>
        <a:graphic>
          <a:graphicData uri="http://schemas.openxmlformats.org/drawingml/2006/table">
            <a:tbl>
              <a:tblPr firstRow="1" bandRow="1">
                <a:tableStyleId>{5C22544A-7EE6-4342-B048-85BDC9FD1C3A}</a:tableStyleId>
              </a:tblPr>
              <a:tblGrid>
                <a:gridCol w="1052830">
                  <a:extLst>
                    <a:ext uri="{9D8B030D-6E8A-4147-A177-3AD203B41FA5}">
                      <a16:colId xmlns:a16="http://schemas.microsoft.com/office/drawing/2014/main" val="2016660640"/>
                    </a:ext>
                  </a:extLst>
                </a:gridCol>
                <a:gridCol w="2493836">
                  <a:extLst>
                    <a:ext uri="{9D8B030D-6E8A-4147-A177-3AD203B41FA5}">
                      <a16:colId xmlns:a16="http://schemas.microsoft.com/office/drawing/2014/main" val="3930835291"/>
                    </a:ext>
                  </a:extLst>
                </a:gridCol>
                <a:gridCol w="2493836">
                  <a:extLst>
                    <a:ext uri="{9D8B030D-6E8A-4147-A177-3AD203B41FA5}">
                      <a16:colId xmlns:a16="http://schemas.microsoft.com/office/drawing/2014/main" val="1816035473"/>
                    </a:ext>
                  </a:extLst>
                </a:gridCol>
              </a:tblGrid>
              <a:tr h="370840">
                <a:tc>
                  <a:txBody>
                    <a:bodyPr/>
                    <a:lstStyle/>
                    <a:p>
                      <a:pPr algn="ctr"/>
                      <a:r>
                        <a:rPr kumimoji="1" lang="ja-JP" altLang="en-US" dirty="0"/>
                        <a:t>ユーザ</a:t>
                      </a:r>
                    </a:p>
                  </a:txBody>
                  <a:tcPr/>
                </a:tc>
                <a:tc>
                  <a:txBody>
                    <a:bodyPr/>
                    <a:lstStyle/>
                    <a:p>
                      <a:pPr algn="ctr"/>
                      <a:r>
                        <a:rPr kumimoji="1" lang="ja-JP" altLang="en-US" dirty="0"/>
                        <a:t>技能タグ</a:t>
                      </a:r>
                    </a:p>
                  </a:txBody>
                  <a:tcPr/>
                </a:tc>
                <a:tc>
                  <a:txBody>
                    <a:bodyPr/>
                    <a:lstStyle/>
                    <a:p>
                      <a:pPr algn="ctr"/>
                      <a:r>
                        <a:rPr kumimoji="1" lang="ja-JP" altLang="en-US" dirty="0"/>
                        <a:t>興味タグ</a:t>
                      </a:r>
                    </a:p>
                  </a:txBody>
                  <a:tcPr/>
                </a:tc>
                <a:extLst>
                  <a:ext uri="{0D108BD9-81ED-4DB2-BD59-A6C34878D82A}">
                    <a16:rowId xmlns:a16="http://schemas.microsoft.com/office/drawing/2014/main" val="967425058"/>
                  </a:ext>
                </a:extLst>
              </a:tr>
              <a:tr h="370840">
                <a:tc>
                  <a:txBody>
                    <a:bodyPr/>
                    <a:lstStyle/>
                    <a:p>
                      <a:pPr algn="ctr"/>
                      <a:r>
                        <a:rPr kumimoji="1" lang="ja-JP" altLang="en-US" dirty="0"/>
                        <a:t>ユーザ</a:t>
                      </a:r>
                      <a:r>
                        <a:rPr kumimoji="1" lang="en-US" altLang="ja-JP" dirty="0"/>
                        <a:t>A</a:t>
                      </a:r>
                      <a:endParaRPr kumimoji="1" lang="ja-JP" altLang="en-US" dirty="0"/>
                    </a:p>
                  </a:txBody>
                  <a:tcPr/>
                </a:tc>
                <a:tc>
                  <a:txBody>
                    <a:bodyPr/>
                    <a:lstStyle/>
                    <a:p>
                      <a:r>
                        <a:rPr kumimoji="1" lang="en-US" altLang="ja-JP" dirty="0"/>
                        <a:t>Web</a:t>
                      </a:r>
                      <a:r>
                        <a:rPr kumimoji="1" lang="ja-JP" altLang="en-US" dirty="0"/>
                        <a:t>アプリケーション</a:t>
                      </a:r>
                    </a:p>
                  </a:txBody>
                  <a:tcPr/>
                </a:tc>
                <a:tc>
                  <a:txBody>
                    <a:bodyPr/>
                    <a:lstStyle/>
                    <a:p>
                      <a:r>
                        <a:rPr kumimoji="1" lang="ja-JP" altLang="en-US" dirty="0"/>
                        <a:t>投資</a:t>
                      </a:r>
                    </a:p>
                  </a:txBody>
                  <a:tcPr/>
                </a:tc>
                <a:extLst>
                  <a:ext uri="{0D108BD9-81ED-4DB2-BD59-A6C34878D82A}">
                    <a16:rowId xmlns:a16="http://schemas.microsoft.com/office/drawing/2014/main" val="3388588513"/>
                  </a:ext>
                </a:extLst>
              </a:tr>
              <a:tr h="370840">
                <a:tc>
                  <a:txBody>
                    <a:bodyPr/>
                    <a:lstStyle/>
                    <a:p>
                      <a:pPr algn="ctr"/>
                      <a:r>
                        <a:rPr kumimoji="1" lang="ja-JP" altLang="en-US" dirty="0"/>
                        <a:t>ユーザ</a:t>
                      </a:r>
                      <a:r>
                        <a:rPr kumimoji="1" lang="en-US" altLang="ja-JP" dirty="0"/>
                        <a:t>B</a:t>
                      </a:r>
                      <a:endParaRPr kumimoji="1" lang="ja-JP" altLang="en-US" dirty="0"/>
                    </a:p>
                  </a:txBody>
                  <a:tcPr/>
                </a:tc>
                <a:tc>
                  <a:txBody>
                    <a:bodyPr/>
                    <a:lstStyle/>
                    <a:p>
                      <a:r>
                        <a:rPr kumimoji="1" lang="en-US" altLang="ja-JP" dirty="0"/>
                        <a:t>React</a:t>
                      </a:r>
                      <a:endParaRPr kumimoji="1" lang="ja-JP" altLang="en-US" dirty="0"/>
                    </a:p>
                  </a:txBody>
                  <a:tcPr/>
                </a:tc>
                <a:tc>
                  <a:txBody>
                    <a:bodyPr/>
                    <a:lstStyle/>
                    <a:p>
                      <a:r>
                        <a:rPr kumimoji="1" lang="ja-JP" altLang="en-US" dirty="0"/>
                        <a:t>スポーツ</a:t>
                      </a:r>
                    </a:p>
                  </a:txBody>
                  <a:tcPr/>
                </a:tc>
                <a:extLst>
                  <a:ext uri="{0D108BD9-81ED-4DB2-BD59-A6C34878D82A}">
                    <a16:rowId xmlns:a16="http://schemas.microsoft.com/office/drawing/2014/main" val="1557657649"/>
                  </a:ext>
                </a:extLst>
              </a:tr>
              <a:tr h="370840">
                <a:tc>
                  <a:txBody>
                    <a:bodyPr/>
                    <a:lstStyle/>
                    <a:p>
                      <a:pPr algn="ctr"/>
                      <a:r>
                        <a:rPr kumimoji="1" lang="ja-JP" altLang="en-US" dirty="0"/>
                        <a:t>ユーザ</a:t>
                      </a:r>
                      <a:r>
                        <a:rPr kumimoji="1" lang="en-US" altLang="ja-JP" dirty="0"/>
                        <a:t>C</a:t>
                      </a:r>
                      <a:endParaRPr kumimoji="1" lang="ja-JP" altLang="en-US" dirty="0"/>
                    </a:p>
                  </a:txBody>
                  <a:tcPr/>
                </a:tc>
                <a:tc>
                  <a:txBody>
                    <a:bodyPr/>
                    <a:lstStyle/>
                    <a:p>
                      <a:r>
                        <a:rPr kumimoji="1" lang="ja-JP" altLang="en-US" dirty="0"/>
                        <a:t>セキュリティ</a:t>
                      </a:r>
                    </a:p>
                  </a:txBody>
                  <a:tcPr/>
                </a:tc>
                <a:tc>
                  <a:txBody>
                    <a:bodyPr/>
                    <a:lstStyle/>
                    <a:p>
                      <a:r>
                        <a:rPr kumimoji="1" lang="en-US" altLang="ja-JP" dirty="0"/>
                        <a:t>Web</a:t>
                      </a:r>
                      <a:r>
                        <a:rPr kumimoji="1" lang="ja-JP" altLang="en-US" dirty="0"/>
                        <a:t>アプリケーション</a:t>
                      </a:r>
                    </a:p>
                  </a:txBody>
                  <a:tcPr/>
                </a:tc>
                <a:extLst>
                  <a:ext uri="{0D108BD9-81ED-4DB2-BD59-A6C34878D82A}">
                    <a16:rowId xmlns:a16="http://schemas.microsoft.com/office/drawing/2014/main" val="2884902609"/>
                  </a:ext>
                </a:extLst>
              </a:tr>
            </a:tbl>
          </a:graphicData>
        </a:graphic>
      </p:graphicFrame>
      <p:graphicFrame>
        <p:nvGraphicFramePr>
          <p:cNvPr id="17" name="表 5">
            <a:extLst>
              <a:ext uri="{FF2B5EF4-FFF2-40B4-BE49-F238E27FC236}">
                <a16:creationId xmlns:a16="http://schemas.microsoft.com/office/drawing/2014/main" id="{AF2C7F6D-C829-4B93-B477-5C385568A2DD}"/>
              </a:ext>
            </a:extLst>
          </p:cNvPr>
          <p:cNvGraphicFramePr>
            <a:graphicFrameLocks noGrp="1"/>
          </p:cNvGraphicFramePr>
          <p:nvPr>
            <p:extLst>
              <p:ext uri="{D42A27DB-BD31-4B8C-83A1-F6EECF244321}">
                <p14:modId xmlns:p14="http://schemas.microsoft.com/office/powerpoint/2010/main" val="691243459"/>
              </p:ext>
            </p:extLst>
          </p:nvPr>
        </p:nvGraphicFramePr>
        <p:xfrm>
          <a:off x="2178312" y="3232204"/>
          <a:ext cx="8133268" cy="1112520"/>
        </p:xfrm>
        <a:graphic>
          <a:graphicData uri="http://schemas.openxmlformats.org/drawingml/2006/table">
            <a:tbl>
              <a:tblPr firstRow="1" bandRow="1">
                <a:tableStyleId>{21E4AEA4-8DFA-4A89-87EB-49C32662AFE0}</a:tableStyleId>
              </a:tblPr>
              <a:tblGrid>
                <a:gridCol w="1018226">
                  <a:extLst>
                    <a:ext uri="{9D8B030D-6E8A-4147-A177-3AD203B41FA5}">
                      <a16:colId xmlns:a16="http://schemas.microsoft.com/office/drawing/2014/main" val="701390391"/>
                    </a:ext>
                  </a:extLst>
                </a:gridCol>
                <a:gridCol w="3991897">
                  <a:extLst>
                    <a:ext uri="{9D8B030D-6E8A-4147-A177-3AD203B41FA5}">
                      <a16:colId xmlns:a16="http://schemas.microsoft.com/office/drawing/2014/main" val="2292623655"/>
                    </a:ext>
                  </a:extLst>
                </a:gridCol>
                <a:gridCol w="1592826">
                  <a:extLst>
                    <a:ext uri="{9D8B030D-6E8A-4147-A177-3AD203B41FA5}">
                      <a16:colId xmlns:a16="http://schemas.microsoft.com/office/drawing/2014/main" val="2061359483"/>
                    </a:ext>
                  </a:extLst>
                </a:gridCol>
                <a:gridCol w="884903">
                  <a:extLst>
                    <a:ext uri="{9D8B030D-6E8A-4147-A177-3AD203B41FA5}">
                      <a16:colId xmlns:a16="http://schemas.microsoft.com/office/drawing/2014/main" val="104334918"/>
                    </a:ext>
                  </a:extLst>
                </a:gridCol>
                <a:gridCol w="645416">
                  <a:extLst>
                    <a:ext uri="{9D8B030D-6E8A-4147-A177-3AD203B41FA5}">
                      <a16:colId xmlns:a16="http://schemas.microsoft.com/office/drawing/2014/main" val="963839766"/>
                    </a:ext>
                  </a:extLst>
                </a:gridCol>
              </a:tblGrid>
              <a:tr h="370840">
                <a:tc>
                  <a:txBody>
                    <a:bodyPr/>
                    <a:lstStyle/>
                    <a:p>
                      <a:pPr algn="ctr"/>
                      <a:r>
                        <a:rPr kumimoji="1" lang="ja-JP" altLang="en-US" dirty="0"/>
                        <a:t>タスク</a:t>
                      </a:r>
                    </a:p>
                  </a:txBody>
                  <a:tcPr/>
                </a:tc>
                <a:tc>
                  <a:txBody>
                    <a:bodyPr/>
                    <a:lstStyle/>
                    <a:p>
                      <a:pPr algn="ctr"/>
                      <a:r>
                        <a:rPr kumimoji="1" lang="ja-JP" altLang="en-US" dirty="0"/>
                        <a:t>必要技能タグ</a:t>
                      </a:r>
                    </a:p>
                  </a:txBody>
                  <a:tcPr/>
                </a:tc>
                <a:tc>
                  <a:txBody>
                    <a:bodyPr/>
                    <a:lstStyle/>
                    <a:p>
                      <a:pPr algn="ctr"/>
                      <a:r>
                        <a:rPr kumimoji="1" lang="ja-JP" altLang="en-US" dirty="0"/>
                        <a:t>推奨興味タグ</a:t>
                      </a:r>
                    </a:p>
                  </a:txBody>
                  <a:tcPr/>
                </a:tc>
                <a:tc>
                  <a:txBody>
                    <a:bodyPr/>
                    <a:lstStyle/>
                    <a:p>
                      <a:pPr algn="ctr"/>
                      <a:r>
                        <a:rPr kumimoji="1" lang="ja-JP" altLang="en-US" dirty="0"/>
                        <a:t>重要度</a:t>
                      </a:r>
                    </a:p>
                  </a:txBody>
                  <a:tcPr/>
                </a:tc>
                <a:tc>
                  <a:txBody>
                    <a:bodyPr/>
                    <a:lstStyle/>
                    <a:p>
                      <a:pPr algn="ctr"/>
                      <a:r>
                        <a:rPr kumimoji="1" lang="ja-JP" altLang="en-US" dirty="0"/>
                        <a:t>人数</a:t>
                      </a:r>
                    </a:p>
                  </a:txBody>
                  <a:tcPr/>
                </a:tc>
                <a:extLst>
                  <a:ext uri="{0D108BD9-81ED-4DB2-BD59-A6C34878D82A}">
                    <a16:rowId xmlns:a16="http://schemas.microsoft.com/office/drawing/2014/main" val="3641736701"/>
                  </a:ext>
                </a:extLst>
              </a:tr>
              <a:tr h="370840">
                <a:tc>
                  <a:txBody>
                    <a:bodyPr/>
                    <a:lstStyle/>
                    <a:p>
                      <a:pPr algn="ctr"/>
                      <a:r>
                        <a:rPr kumimoji="1" lang="ja-JP" altLang="en-US" dirty="0"/>
                        <a:t>タスク</a:t>
                      </a:r>
                      <a:r>
                        <a:rPr kumimoji="1" lang="en-US" altLang="ja-JP" dirty="0"/>
                        <a:t>1</a:t>
                      </a:r>
                      <a:endParaRPr kumimoji="1" lang="ja-JP" altLang="en-US" dirty="0"/>
                    </a:p>
                  </a:txBody>
                  <a:tcPr/>
                </a:tc>
                <a:tc>
                  <a:txBody>
                    <a:bodyPr/>
                    <a:lstStyle/>
                    <a:p>
                      <a:r>
                        <a:rPr kumimoji="1" lang="en-US" altLang="ja-JP" dirty="0"/>
                        <a:t>Web</a:t>
                      </a:r>
                      <a:r>
                        <a:rPr kumimoji="1" lang="ja-JP" altLang="en-US" dirty="0"/>
                        <a:t>アプリケーション</a:t>
                      </a:r>
                    </a:p>
                  </a:txBody>
                  <a:tcPr/>
                </a:tc>
                <a:tc>
                  <a:txBody>
                    <a:bodyPr/>
                    <a:lstStyle/>
                    <a:p>
                      <a:r>
                        <a:rPr kumimoji="1" lang="ja-JP" altLang="en-US" dirty="0"/>
                        <a:t>スポーツ</a:t>
                      </a:r>
                    </a:p>
                  </a:txBody>
                  <a:tcPr/>
                </a:tc>
                <a:tc>
                  <a:txBody>
                    <a:bodyPr/>
                    <a:lstStyle/>
                    <a:p>
                      <a:pPr algn="ctr"/>
                      <a:r>
                        <a:rPr kumimoji="1" lang="ja-JP" altLang="en-US" dirty="0"/>
                        <a:t>高</a:t>
                      </a:r>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1932225869"/>
                  </a:ext>
                </a:extLst>
              </a:tr>
              <a:tr h="370840">
                <a:tc>
                  <a:txBody>
                    <a:bodyPr/>
                    <a:lstStyle/>
                    <a:p>
                      <a:pPr algn="ctr"/>
                      <a:r>
                        <a:rPr kumimoji="1" lang="ja-JP" altLang="en-US" dirty="0"/>
                        <a:t>タスク</a:t>
                      </a:r>
                      <a:r>
                        <a:rPr kumimoji="1" lang="en-US" altLang="ja-JP" dirty="0"/>
                        <a:t>2</a:t>
                      </a:r>
                      <a:endParaRPr kumimoji="1" lang="ja-JP" altLang="en-US" dirty="0"/>
                    </a:p>
                  </a:txBody>
                  <a:tcPr/>
                </a:tc>
                <a:tc>
                  <a:txBody>
                    <a:bodyPr/>
                    <a:lstStyle/>
                    <a:p>
                      <a:r>
                        <a:rPr kumimoji="1" lang="en-US" altLang="ja-JP" sz="1600" dirty="0"/>
                        <a:t>Web</a:t>
                      </a:r>
                      <a:r>
                        <a:rPr kumimoji="1" lang="ja-JP" altLang="en-US" sz="1600" dirty="0"/>
                        <a:t>アプリケーション、セキュリティ</a:t>
                      </a:r>
                    </a:p>
                  </a:txBody>
                  <a:tcPr/>
                </a:tc>
                <a:tc>
                  <a:txBody>
                    <a:bodyPr/>
                    <a:lstStyle/>
                    <a:p>
                      <a:r>
                        <a:rPr kumimoji="1" lang="ja-JP" altLang="en-US" dirty="0"/>
                        <a:t>フィンテック</a:t>
                      </a:r>
                    </a:p>
                  </a:txBody>
                  <a:tcPr/>
                </a:tc>
                <a:tc>
                  <a:txBody>
                    <a:bodyPr/>
                    <a:lstStyle/>
                    <a:p>
                      <a:pPr algn="ctr"/>
                      <a:r>
                        <a:rPr kumimoji="1" lang="ja-JP" altLang="en-US" dirty="0"/>
                        <a:t>低</a:t>
                      </a:r>
                    </a:p>
                  </a:txBody>
                  <a:tcPr/>
                </a:tc>
                <a:tc>
                  <a:txBody>
                    <a:bodyPr/>
                    <a:lstStyle/>
                    <a:p>
                      <a:pPr algn="ctr"/>
                      <a:r>
                        <a:rPr kumimoji="1" lang="en-US" altLang="ja-JP" dirty="0"/>
                        <a:t>1</a:t>
                      </a:r>
                    </a:p>
                  </a:txBody>
                  <a:tcPr/>
                </a:tc>
                <a:extLst>
                  <a:ext uri="{0D108BD9-81ED-4DB2-BD59-A6C34878D82A}">
                    <a16:rowId xmlns:a16="http://schemas.microsoft.com/office/drawing/2014/main" val="1531446971"/>
                  </a:ext>
                </a:extLst>
              </a:tr>
            </a:tbl>
          </a:graphicData>
        </a:graphic>
      </p:graphicFrame>
      <p:graphicFrame>
        <p:nvGraphicFramePr>
          <p:cNvPr id="7" name="表 4">
            <a:extLst>
              <a:ext uri="{FF2B5EF4-FFF2-40B4-BE49-F238E27FC236}">
                <a16:creationId xmlns:a16="http://schemas.microsoft.com/office/drawing/2014/main" id="{16BC9C29-D8BD-4C98-A698-7241289B3714}"/>
              </a:ext>
            </a:extLst>
          </p:cNvPr>
          <p:cNvGraphicFramePr>
            <a:graphicFrameLocks noGrp="1"/>
          </p:cNvGraphicFramePr>
          <p:nvPr>
            <p:extLst>
              <p:ext uri="{D42A27DB-BD31-4B8C-83A1-F6EECF244321}">
                <p14:modId xmlns:p14="http://schemas.microsoft.com/office/powerpoint/2010/main" val="10105244"/>
              </p:ext>
            </p:extLst>
          </p:nvPr>
        </p:nvGraphicFramePr>
        <p:xfrm>
          <a:off x="3230979" y="4461484"/>
          <a:ext cx="6342839" cy="1727748"/>
        </p:xfrm>
        <a:graphic>
          <a:graphicData uri="http://schemas.openxmlformats.org/drawingml/2006/table">
            <a:tbl>
              <a:tblPr firstRow="1" bandRow="1">
                <a:tableStyleId>{93296810-A885-4BE3-A3E7-6D5BEEA58F35}</a:tableStyleId>
              </a:tblPr>
              <a:tblGrid>
                <a:gridCol w="1052830">
                  <a:extLst>
                    <a:ext uri="{9D8B030D-6E8A-4147-A177-3AD203B41FA5}">
                      <a16:colId xmlns:a16="http://schemas.microsoft.com/office/drawing/2014/main" val="1535453436"/>
                    </a:ext>
                  </a:extLst>
                </a:gridCol>
                <a:gridCol w="1036955">
                  <a:extLst>
                    <a:ext uri="{9D8B030D-6E8A-4147-A177-3AD203B41FA5}">
                      <a16:colId xmlns:a16="http://schemas.microsoft.com/office/drawing/2014/main" val="3891960055"/>
                    </a:ext>
                  </a:extLst>
                </a:gridCol>
                <a:gridCol w="2493836">
                  <a:extLst>
                    <a:ext uri="{9D8B030D-6E8A-4147-A177-3AD203B41FA5}">
                      <a16:colId xmlns:a16="http://schemas.microsoft.com/office/drawing/2014/main" val="3825620942"/>
                    </a:ext>
                  </a:extLst>
                </a:gridCol>
                <a:gridCol w="1759218">
                  <a:extLst>
                    <a:ext uri="{9D8B030D-6E8A-4147-A177-3AD203B41FA5}">
                      <a16:colId xmlns:a16="http://schemas.microsoft.com/office/drawing/2014/main" val="937932194"/>
                    </a:ext>
                  </a:extLst>
                </a:gridCol>
              </a:tblGrid>
              <a:tr h="4746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ユーザ</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タスク</a:t>
                      </a:r>
                    </a:p>
                  </a:txBody>
                  <a:tcPr/>
                </a:tc>
                <a:tc>
                  <a:txBody>
                    <a:bodyPr/>
                    <a:lstStyle/>
                    <a:p>
                      <a:pPr algn="ctr"/>
                      <a:r>
                        <a:rPr kumimoji="1" lang="ja-JP" altLang="en-US" dirty="0"/>
                        <a:t>合致タグ</a:t>
                      </a:r>
                    </a:p>
                  </a:txBody>
                  <a:tcPr/>
                </a:tc>
                <a:tc>
                  <a:txBody>
                    <a:bodyPr/>
                    <a:lstStyle/>
                    <a:p>
                      <a:pPr algn="ctr"/>
                      <a:r>
                        <a:rPr kumimoji="1" lang="ja-JP" altLang="en-US" dirty="0"/>
                        <a:t>リンクタグ</a:t>
                      </a:r>
                    </a:p>
                  </a:txBody>
                  <a:tcPr/>
                </a:tc>
                <a:extLst>
                  <a:ext uri="{0D108BD9-81ED-4DB2-BD59-A6C34878D82A}">
                    <a16:rowId xmlns:a16="http://schemas.microsoft.com/office/drawing/2014/main" val="904614336"/>
                  </a:ext>
                </a:extLst>
              </a:tr>
              <a:tr h="412736">
                <a:tc>
                  <a:txBody>
                    <a:bodyPr/>
                    <a:lstStyle/>
                    <a:p>
                      <a:pPr algn="ctr"/>
                      <a:r>
                        <a:rPr kumimoji="1" lang="ja-JP" altLang="en-US" dirty="0"/>
                        <a:t>ユーザ</a:t>
                      </a:r>
                      <a:r>
                        <a:rPr kumimoji="1" lang="en-US" altLang="ja-JP" dirty="0"/>
                        <a:t>A</a:t>
                      </a: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2612620348"/>
                  </a:ext>
                </a:extLst>
              </a:tr>
              <a:tr h="331839">
                <a:tc>
                  <a:txBody>
                    <a:bodyPr/>
                    <a:lstStyle/>
                    <a:p>
                      <a:pPr algn="ctr"/>
                      <a:r>
                        <a:rPr kumimoji="1" lang="ja-JP" altLang="en-US" dirty="0"/>
                        <a:t>ユーザ</a:t>
                      </a:r>
                      <a:r>
                        <a:rPr kumimoji="1" lang="en-US" altLang="ja-JP" dirty="0"/>
                        <a:t>B</a:t>
                      </a: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319923175"/>
                  </a:ext>
                </a:extLst>
              </a:tr>
              <a:tr h="474626">
                <a:tc>
                  <a:txBody>
                    <a:bodyPr/>
                    <a:lstStyle/>
                    <a:p>
                      <a:pPr algn="ctr"/>
                      <a:r>
                        <a:rPr kumimoji="1" lang="ja-JP" altLang="en-US" dirty="0"/>
                        <a:t>ユーザ</a:t>
                      </a:r>
                      <a:r>
                        <a:rPr kumimoji="1" lang="en-US" altLang="ja-JP" dirty="0"/>
                        <a:t>C</a:t>
                      </a: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444563744"/>
                  </a:ext>
                </a:extLst>
              </a:tr>
            </a:tbl>
          </a:graphicData>
        </a:graphic>
      </p:graphicFrame>
      <p:sp>
        <p:nvSpPr>
          <p:cNvPr id="4" name="次の値と等しい 3">
            <a:extLst>
              <a:ext uri="{FF2B5EF4-FFF2-40B4-BE49-F238E27FC236}">
                <a16:creationId xmlns:a16="http://schemas.microsoft.com/office/drawing/2014/main" id="{F9E69F0D-A1C6-4A10-A00A-98A94A50250A}"/>
              </a:ext>
            </a:extLst>
          </p:cNvPr>
          <p:cNvSpPr/>
          <p:nvPr/>
        </p:nvSpPr>
        <p:spPr>
          <a:xfrm>
            <a:off x="1671189" y="4953098"/>
            <a:ext cx="1304151" cy="953729"/>
          </a:xfrm>
          <a:prstGeom prst="mathEqual">
            <a:avLst>
              <a:gd name="adj1" fmla="val 23520"/>
              <a:gd name="adj2" fmla="val 17914"/>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5" name="加算記号 4">
            <a:extLst>
              <a:ext uri="{FF2B5EF4-FFF2-40B4-BE49-F238E27FC236}">
                <a16:creationId xmlns:a16="http://schemas.microsoft.com/office/drawing/2014/main" id="{D79E429D-B6DC-42FD-9A12-389E3CAB22D4}"/>
              </a:ext>
            </a:extLst>
          </p:cNvPr>
          <p:cNvSpPr/>
          <p:nvPr/>
        </p:nvSpPr>
        <p:spPr>
          <a:xfrm>
            <a:off x="1313689" y="2587749"/>
            <a:ext cx="904567" cy="953729"/>
          </a:xfrm>
          <a:prstGeom prst="mathPlus">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 name="テキスト ボックス 5">
            <a:extLst>
              <a:ext uri="{FF2B5EF4-FFF2-40B4-BE49-F238E27FC236}">
                <a16:creationId xmlns:a16="http://schemas.microsoft.com/office/drawing/2014/main" id="{47A6E1ED-FA82-4B12-864C-AC084E4F8717}"/>
              </a:ext>
            </a:extLst>
          </p:cNvPr>
          <p:cNvSpPr txBox="1"/>
          <p:nvPr/>
        </p:nvSpPr>
        <p:spPr>
          <a:xfrm>
            <a:off x="1484376" y="4660550"/>
            <a:ext cx="1740308" cy="461665"/>
          </a:xfrm>
          <a:prstGeom prst="rect">
            <a:avLst/>
          </a:prstGeom>
          <a:noFill/>
        </p:spPr>
        <p:txBody>
          <a:bodyPr wrap="square" rtlCol="0">
            <a:spAutoFit/>
          </a:bodyPr>
          <a:lstStyle/>
          <a:p>
            <a:r>
              <a:rPr lang="ja-JP" altLang="en-US" sz="2400" b="1" dirty="0"/>
              <a:t>マッチ結果</a:t>
            </a:r>
          </a:p>
        </p:txBody>
      </p:sp>
      <p:sp>
        <p:nvSpPr>
          <p:cNvPr id="8" name="テキスト ボックス 7">
            <a:extLst>
              <a:ext uri="{FF2B5EF4-FFF2-40B4-BE49-F238E27FC236}">
                <a16:creationId xmlns:a16="http://schemas.microsoft.com/office/drawing/2014/main" id="{330A2042-25B3-437C-8BB0-BA77F2D2329E}"/>
              </a:ext>
            </a:extLst>
          </p:cNvPr>
          <p:cNvSpPr txBox="1"/>
          <p:nvPr/>
        </p:nvSpPr>
        <p:spPr>
          <a:xfrm>
            <a:off x="4286566" y="4923092"/>
            <a:ext cx="1012723" cy="369332"/>
          </a:xfrm>
          <a:prstGeom prst="rect">
            <a:avLst/>
          </a:prstGeom>
          <a:noFill/>
        </p:spPr>
        <p:txBody>
          <a:bodyPr wrap="square" rtlCol="0">
            <a:spAutoFit/>
          </a:bodyPr>
          <a:lstStyle/>
          <a:p>
            <a:r>
              <a:rPr lang="ja-JP" altLang="en-US" dirty="0"/>
              <a:t>タスク</a:t>
            </a:r>
            <a:r>
              <a:rPr lang="en-US" altLang="ja-JP" dirty="0"/>
              <a:t>2</a:t>
            </a:r>
            <a:endParaRPr lang="ja-JP" altLang="en-US" dirty="0"/>
          </a:p>
        </p:txBody>
      </p:sp>
      <p:sp>
        <p:nvSpPr>
          <p:cNvPr id="12" name="テキスト ボックス 11">
            <a:extLst>
              <a:ext uri="{FF2B5EF4-FFF2-40B4-BE49-F238E27FC236}">
                <a16:creationId xmlns:a16="http://schemas.microsoft.com/office/drawing/2014/main" id="{D3861814-0C4D-4EB8-AD56-211B42A7E10A}"/>
              </a:ext>
            </a:extLst>
          </p:cNvPr>
          <p:cNvSpPr txBox="1"/>
          <p:nvPr/>
        </p:nvSpPr>
        <p:spPr>
          <a:xfrm>
            <a:off x="4286566" y="5331570"/>
            <a:ext cx="1012723" cy="369332"/>
          </a:xfrm>
          <a:prstGeom prst="rect">
            <a:avLst/>
          </a:prstGeom>
          <a:noFill/>
        </p:spPr>
        <p:txBody>
          <a:bodyPr wrap="square" rtlCol="0">
            <a:spAutoFit/>
          </a:bodyPr>
          <a:lstStyle/>
          <a:p>
            <a:r>
              <a:rPr lang="ja-JP" altLang="en-US" dirty="0"/>
              <a:t>タスク</a:t>
            </a:r>
            <a:r>
              <a:rPr lang="en-US" altLang="ja-JP" dirty="0"/>
              <a:t>1</a:t>
            </a:r>
            <a:endParaRPr lang="ja-JP" altLang="en-US" dirty="0"/>
          </a:p>
        </p:txBody>
      </p:sp>
      <p:sp>
        <p:nvSpPr>
          <p:cNvPr id="13" name="テキスト ボックス 12">
            <a:extLst>
              <a:ext uri="{FF2B5EF4-FFF2-40B4-BE49-F238E27FC236}">
                <a16:creationId xmlns:a16="http://schemas.microsoft.com/office/drawing/2014/main" id="{2DFF966D-978D-48EE-87B2-A8E1805E8758}"/>
              </a:ext>
            </a:extLst>
          </p:cNvPr>
          <p:cNvSpPr txBox="1"/>
          <p:nvPr/>
        </p:nvSpPr>
        <p:spPr>
          <a:xfrm>
            <a:off x="4286566" y="5754032"/>
            <a:ext cx="1012723" cy="369332"/>
          </a:xfrm>
          <a:prstGeom prst="rect">
            <a:avLst/>
          </a:prstGeom>
          <a:noFill/>
        </p:spPr>
        <p:txBody>
          <a:bodyPr wrap="square" rtlCol="0">
            <a:spAutoFit/>
          </a:bodyPr>
          <a:lstStyle/>
          <a:p>
            <a:r>
              <a:rPr lang="ja-JP" altLang="en-US" dirty="0"/>
              <a:t>タスク</a:t>
            </a:r>
            <a:r>
              <a:rPr lang="en-US" altLang="ja-JP" dirty="0"/>
              <a:t>1</a:t>
            </a:r>
            <a:endParaRPr lang="ja-JP" altLang="en-US" dirty="0"/>
          </a:p>
        </p:txBody>
      </p:sp>
      <p:sp>
        <p:nvSpPr>
          <p:cNvPr id="14" name="テキスト ボックス 13">
            <a:extLst>
              <a:ext uri="{FF2B5EF4-FFF2-40B4-BE49-F238E27FC236}">
                <a16:creationId xmlns:a16="http://schemas.microsoft.com/office/drawing/2014/main" id="{42342C22-BCFE-423D-8977-E619A5085CD8}"/>
              </a:ext>
            </a:extLst>
          </p:cNvPr>
          <p:cNvSpPr txBox="1"/>
          <p:nvPr/>
        </p:nvSpPr>
        <p:spPr>
          <a:xfrm>
            <a:off x="5305578" y="4957157"/>
            <a:ext cx="2507228" cy="369332"/>
          </a:xfrm>
          <a:prstGeom prst="rect">
            <a:avLst/>
          </a:prstGeom>
          <a:noFill/>
        </p:spPr>
        <p:txBody>
          <a:bodyPr wrap="square" rtlCol="0">
            <a:spAutoFit/>
          </a:bodyPr>
          <a:lstStyle/>
          <a:p>
            <a:pPr algn="ctr"/>
            <a:r>
              <a:rPr lang="en-US" altLang="ja-JP" dirty="0"/>
              <a:t>Web</a:t>
            </a:r>
            <a:r>
              <a:rPr lang="ja-JP" altLang="en-US" dirty="0"/>
              <a:t>アプリケーション</a:t>
            </a:r>
          </a:p>
        </p:txBody>
      </p:sp>
      <p:sp>
        <p:nvSpPr>
          <p:cNvPr id="15" name="テキスト ボックス 14">
            <a:extLst>
              <a:ext uri="{FF2B5EF4-FFF2-40B4-BE49-F238E27FC236}">
                <a16:creationId xmlns:a16="http://schemas.microsoft.com/office/drawing/2014/main" id="{617C6EDD-3202-44C0-A4A7-2D7C48D2CEA3}"/>
              </a:ext>
            </a:extLst>
          </p:cNvPr>
          <p:cNvSpPr txBox="1"/>
          <p:nvPr/>
        </p:nvSpPr>
        <p:spPr>
          <a:xfrm>
            <a:off x="5299285" y="5372685"/>
            <a:ext cx="2507228" cy="369332"/>
          </a:xfrm>
          <a:prstGeom prst="rect">
            <a:avLst/>
          </a:prstGeom>
          <a:noFill/>
        </p:spPr>
        <p:txBody>
          <a:bodyPr wrap="square" rtlCol="0">
            <a:spAutoFit/>
          </a:bodyPr>
          <a:lstStyle/>
          <a:p>
            <a:pPr algn="ctr"/>
            <a:r>
              <a:rPr lang="ja-JP" altLang="en-US" dirty="0"/>
              <a:t>スポーツ</a:t>
            </a:r>
          </a:p>
        </p:txBody>
      </p:sp>
      <p:sp>
        <p:nvSpPr>
          <p:cNvPr id="19" name="テキスト ボックス 18">
            <a:extLst>
              <a:ext uri="{FF2B5EF4-FFF2-40B4-BE49-F238E27FC236}">
                <a16:creationId xmlns:a16="http://schemas.microsoft.com/office/drawing/2014/main" id="{F96848FA-284E-45C4-8D8E-D7F102F24483}"/>
              </a:ext>
            </a:extLst>
          </p:cNvPr>
          <p:cNvSpPr txBox="1"/>
          <p:nvPr/>
        </p:nvSpPr>
        <p:spPr>
          <a:xfrm>
            <a:off x="5305578" y="5742620"/>
            <a:ext cx="2507228" cy="461665"/>
          </a:xfrm>
          <a:prstGeom prst="rect">
            <a:avLst/>
          </a:prstGeom>
          <a:noFill/>
        </p:spPr>
        <p:txBody>
          <a:bodyPr wrap="square" rtlCol="0">
            <a:spAutoFit/>
          </a:bodyPr>
          <a:lstStyle/>
          <a:p>
            <a:pPr algn="ctr"/>
            <a:r>
              <a:rPr lang="ja-JP" altLang="en-US" sz="1200" dirty="0"/>
              <a:t>セキュリティ、</a:t>
            </a:r>
            <a:endParaRPr lang="en-US" altLang="ja-JP" sz="1200" dirty="0"/>
          </a:p>
          <a:p>
            <a:pPr algn="ctr"/>
            <a:r>
              <a:rPr lang="en-US" altLang="ja-JP" sz="1200" dirty="0"/>
              <a:t>Web</a:t>
            </a:r>
            <a:r>
              <a:rPr lang="ja-JP" altLang="en-US" sz="1200" dirty="0"/>
              <a:t>アプリケーション</a:t>
            </a:r>
          </a:p>
        </p:txBody>
      </p:sp>
      <p:sp>
        <p:nvSpPr>
          <p:cNvPr id="20" name="テキスト ボックス 19">
            <a:extLst>
              <a:ext uri="{FF2B5EF4-FFF2-40B4-BE49-F238E27FC236}">
                <a16:creationId xmlns:a16="http://schemas.microsoft.com/office/drawing/2014/main" id="{6AA7103B-2A38-4FFA-963B-B39DD2448A1B}"/>
              </a:ext>
            </a:extLst>
          </p:cNvPr>
          <p:cNvSpPr txBox="1"/>
          <p:nvPr/>
        </p:nvSpPr>
        <p:spPr>
          <a:xfrm>
            <a:off x="7800216" y="4937548"/>
            <a:ext cx="1761007" cy="369332"/>
          </a:xfrm>
          <a:prstGeom prst="rect">
            <a:avLst/>
          </a:prstGeom>
          <a:noFill/>
        </p:spPr>
        <p:txBody>
          <a:bodyPr wrap="square" rtlCol="0">
            <a:spAutoFit/>
          </a:bodyPr>
          <a:lstStyle/>
          <a:p>
            <a:pPr algn="ctr"/>
            <a:r>
              <a:rPr lang="ja-JP" altLang="en-US" dirty="0"/>
              <a:t>投資</a:t>
            </a:r>
          </a:p>
        </p:txBody>
      </p:sp>
      <p:sp>
        <p:nvSpPr>
          <p:cNvPr id="22" name="テキスト ボックス 21">
            <a:extLst>
              <a:ext uri="{FF2B5EF4-FFF2-40B4-BE49-F238E27FC236}">
                <a16:creationId xmlns:a16="http://schemas.microsoft.com/office/drawing/2014/main" id="{59CFF486-520D-4594-B173-687FDC13EDC9}"/>
              </a:ext>
            </a:extLst>
          </p:cNvPr>
          <p:cNvSpPr txBox="1"/>
          <p:nvPr/>
        </p:nvSpPr>
        <p:spPr>
          <a:xfrm>
            <a:off x="7800216" y="5331135"/>
            <a:ext cx="1761007" cy="369332"/>
          </a:xfrm>
          <a:prstGeom prst="rect">
            <a:avLst/>
          </a:prstGeom>
          <a:noFill/>
        </p:spPr>
        <p:txBody>
          <a:bodyPr wrap="square" rtlCol="0">
            <a:spAutoFit/>
          </a:bodyPr>
          <a:lstStyle/>
          <a:p>
            <a:pPr algn="ctr"/>
            <a:r>
              <a:rPr lang="en-US" altLang="ja-JP" dirty="0"/>
              <a:t>React</a:t>
            </a:r>
            <a:endParaRPr lang="ja-JP" altLang="en-US" dirty="0"/>
          </a:p>
        </p:txBody>
      </p:sp>
      <p:sp>
        <p:nvSpPr>
          <p:cNvPr id="23" name="テキスト ボックス 22">
            <a:extLst>
              <a:ext uri="{FF2B5EF4-FFF2-40B4-BE49-F238E27FC236}">
                <a16:creationId xmlns:a16="http://schemas.microsoft.com/office/drawing/2014/main" id="{8E4D4C6F-F7DF-4CB8-909B-888E0CC7EE80}"/>
              </a:ext>
            </a:extLst>
          </p:cNvPr>
          <p:cNvSpPr txBox="1"/>
          <p:nvPr/>
        </p:nvSpPr>
        <p:spPr>
          <a:xfrm>
            <a:off x="7800216" y="5780728"/>
            <a:ext cx="1761007" cy="369332"/>
          </a:xfrm>
          <a:prstGeom prst="rect">
            <a:avLst/>
          </a:prstGeom>
          <a:noFill/>
        </p:spPr>
        <p:txBody>
          <a:bodyPr wrap="square" rtlCol="0">
            <a:spAutoFit/>
          </a:bodyPr>
          <a:lstStyle/>
          <a:p>
            <a:pPr algn="ctr"/>
            <a:r>
              <a:rPr lang="ja-JP" altLang="en-US" dirty="0"/>
              <a:t>無し</a:t>
            </a:r>
          </a:p>
        </p:txBody>
      </p:sp>
    </p:spTree>
    <p:extLst>
      <p:ext uri="{BB962C8B-B14F-4D97-AF65-F5344CB8AC3E}">
        <p14:creationId xmlns:p14="http://schemas.microsoft.com/office/powerpoint/2010/main" val="3741866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C0B32E-CF83-4A43-A327-9D57ED72E29F}"/>
              </a:ext>
            </a:extLst>
          </p:cNvPr>
          <p:cNvSpPr>
            <a:spLocks noGrp="1"/>
          </p:cNvSpPr>
          <p:nvPr>
            <p:ph type="title"/>
          </p:nvPr>
        </p:nvSpPr>
        <p:spPr/>
        <p:txBody>
          <a:bodyPr>
            <a:normAutofit/>
          </a:bodyPr>
          <a:lstStyle/>
          <a:p>
            <a:r>
              <a:rPr kumimoji="1" lang="ja-JP" altLang="en-US" dirty="0"/>
              <a:t>想定する適材適所配置</a:t>
            </a:r>
          </a:p>
        </p:txBody>
      </p:sp>
      <p:sp>
        <p:nvSpPr>
          <p:cNvPr id="3" name="コンテンツ プレースホルダー 2">
            <a:extLst>
              <a:ext uri="{FF2B5EF4-FFF2-40B4-BE49-F238E27FC236}">
                <a16:creationId xmlns:a16="http://schemas.microsoft.com/office/drawing/2014/main" id="{0D37CB83-6B76-4162-80D0-05AF5BC4F11C}"/>
              </a:ext>
            </a:extLst>
          </p:cNvPr>
          <p:cNvSpPr>
            <a:spLocks noGrp="1"/>
          </p:cNvSpPr>
          <p:nvPr>
            <p:ph idx="1"/>
          </p:nvPr>
        </p:nvSpPr>
        <p:spPr>
          <a:xfrm>
            <a:off x="1694688" y="1253332"/>
            <a:ext cx="8973312" cy="3276001"/>
          </a:xfrm>
        </p:spPr>
        <p:txBody>
          <a:bodyPr>
            <a:normAutofit lnSpcReduction="10000"/>
          </a:bodyPr>
          <a:lstStyle/>
          <a:p>
            <a:r>
              <a:rPr lang="ja-JP" altLang="en-US" dirty="0"/>
              <a:t>考慮すべきこと</a:t>
            </a:r>
            <a:endParaRPr lang="en-US" altLang="ja-JP" dirty="0"/>
          </a:p>
          <a:p>
            <a:pPr marL="457200" indent="-457200">
              <a:buFont typeface="+mj-lt"/>
              <a:buAutoNum type="arabicPeriod"/>
            </a:pPr>
            <a:r>
              <a:rPr lang="ja-JP" altLang="en-US" sz="2400" dirty="0"/>
              <a:t>人数は有限なのでタスクの重要度</a:t>
            </a:r>
            <a:endParaRPr lang="en-US" altLang="ja-JP" sz="2400" dirty="0"/>
          </a:p>
          <a:p>
            <a:pPr marL="457200" indent="-457200">
              <a:buFont typeface="+mj-lt"/>
              <a:buAutoNum type="arabicPeriod"/>
            </a:pPr>
            <a:r>
              <a:rPr lang="ja-JP" altLang="en-US" sz="2400" dirty="0"/>
              <a:t>必ず同じタグ</a:t>
            </a:r>
            <a:r>
              <a:rPr lang="en-US" altLang="ja-JP" sz="2400" dirty="0"/>
              <a:t>(=</a:t>
            </a:r>
            <a:r>
              <a:rPr lang="ja-JP" altLang="en-US" sz="2400" dirty="0"/>
              <a:t>タグ名</a:t>
            </a:r>
            <a:r>
              <a:rPr lang="en-US" altLang="ja-JP" sz="2400" dirty="0"/>
              <a:t>)</a:t>
            </a:r>
            <a:r>
              <a:rPr lang="ja-JP" altLang="en-US" sz="2400" dirty="0"/>
              <a:t>がつくとは限らない</a:t>
            </a:r>
            <a:endParaRPr lang="en-US" altLang="ja-JP" sz="2400" dirty="0"/>
          </a:p>
          <a:p>
            <a:pPr marL="457200" lvl="1" indent="0">
              <a:buNone/>
            </a:pPr>
            <a:endParaRPr lang="en-US" altLang="ja-JP" dirty="0"/>
          </a:p>
          <a:p>
            <a:r>
              <a:rPr lang="ja-JP" altLang="en-US" dirty="0"/>
              <a:t>マッチングは</a:t>
            </a:r>
            <a:r>
              <a:rPr lang="en-US" altLang="ja-JP" dirty="0"/>
              <a:t>2</a:t>
            </a:r>
            <a:r>
              <a:rPr lang="ja-JP" altLang="en-US" dirty="0"/>
              <a:t>つの条件を満たすときに成立する</a:t>
            </a:r>
            <a:endParaRPr lang="en-US" altLang="ja-JP" dirty="0"/>
          </a:p>
          <a:p>
            <a:pPr marL="914400" lvl="1" indent="-457200">
              <a:buFont typeface="+mj-lt"/>
              <a:buAutoNum type="arabicPeriod"/>
            </a:pPr>
            <a:r>
              <a:rPr lang="ja-JP" altLang="en-US" dirty="0"/>
              <a:t>ユーザとタスクのタグが合致する場合</a:t>
            </a:r>
            <a:endParaRPr lang="en-US" altLang="ja-JP" dirty="0"/>
          </a:p>
          <a:p>
            <a:pPr marL="914400" lvl="1" indent="-457200">
              <a:buFont typeface="+mj-lt"/>
              <a:buAutoNum type="arabicPeriod"/>
            </a:pPr>
            <a:r>
              <a:rPr lang="ja-JP" altLang="en-US" dirty="0"/>
              <a:t>ユーザとタスクのタグ間にタスク割り当てに</a:t>
            </a:r>
            <a:endParaRPr lang="en-US" altLang="ja-JP" dirty="0"/>
          </a:p>
          <a:p>
            <a:pPr marL="457200" lvl="1" indent="0">
              <a:buNone/>
            </a:pPr>
            <a:r>
              <a:rPr lang="ja-JP" altLang="en-US" dirty="0"/>
              <a:t>適した関係がある場合</a:t>
            </a:r>
            <a:r>
              <a:rPr lang="en-US" altLang="ja-JP" dirty="0"/>
              <a:t>(</a:t>
            </a:r>
            <a:r>
              <a:rPr lang="ja-JP" altLang="en-US" dirty="0"/>
              <a:t>＝リンクがある</a:t>
            </a:r>
            <a:r>
              <a:rPr lang="en-US" altLang="ja-JP" dirty="0"/>
              <a:t>)</a:t>
            </a:r>
          </a:p>
        </p:txBody>
      </p:sp>
      <p:pic>
        <p:nvPicPr>
          <p:cNvPr id="20" name="グラフィックス 19" descr="ラベル 枠線">
            <a:extLst>
              <a:ext uri="{FF2B5EF4-FFF2-40B4-BE49-F238E27FC236}">
                <a16:creationId xmlns:a16="http://schemas.microsoft.com/office/drawing/2014/main" id="{AFFBF24E-05D2-477E-A9B9-D06EA21988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16816" y="4721017"/>
            <a:ext cx="845409" cy="845409"/>
          </a:xfrm>
          <a:prstGeom prst="rect">
            <a:avLst/>
          </a:prstGeom>
        </p:spPr>
      </p:pic>
      <p:pic>
        <p:nvPicPr>
          <p:cNvPr id="21" name="グラフィックス 20" descr="ラベル 単色塗りつぶし">
            <a:extLst>
              <a:ext uri="{FF2B5EF4-FFF2-40B4-BE49-F238E27FC236}">
                <a16:creationId xmlns:a16="http://schemas.microsoft.com/office/drawing/2014/main" id="{CC8D0298-03E8-4DFF-81E6-8137E0EE92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16816" y="5964350"/>
            <a:ext cx="845409" cy="845409"/>
          </a:xfrm>
          <a:prstGeom prst="rect">
            <a:avLst/>
          </a:prstGeom>
        </p:spPr>
      </p:pic>
      <p:sp>
        <p:nvSpPr>
          <p:cNvPr id="23" name="正方形/長方形 22">
            <a:extLst>
              <a:ext uri="{FF2B5EF4-FFF2-40B4-BE49-F238E27FC236}">
                <a16:creationId xmlns:a16="http://schemas.microsoft.com/office/drawing/2014/main" id="{07423DFA-1803-4508-B21A-42AB738DF7D0}"/>
              </a:ext>
            </a:extLst>
          </p:cNvPr>
          <p:cNvSpPr/>
          <p:nvPr/>
        </p:nvSpPr>
        <p:spPr>
          <a:xfrm>
            <a:off x="3047313" y="5566425"/>
            <a:ext cx="1238560" cy="30703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タスクタグ</a:t>
            </a:r>
          </a:p>
        </p:txBody>
      </p:sp>
      <p:pic>
        <p:nvPicPr>
          <p:cNvPr id="25" name="グラフィックス 24" descr="タグ 単色塗りつぶし">
            <a:extLst>
              <a:ext uri="{FF2B5EF4-FFF2-40B4-BE49-F238E27FC236}">
                <a16:creationId xmlns:a16="http://schemas.microsoft.com/office/drawing/2014/main" id="{7BBD876C-62B8-40F2-9236-AD19026D79E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95972" y="4379950"/>
            <a:ext cx="655878" cy="655878"/>
          </a:xfrm>
          <a:prstGeom prst="rect">
            <a:avLst/>
          </a:prstGeom>
        </p:spPr>
      </p:pic>
      <p:pic>
        <p:nvPicPr>
          <p:cNvPr id="26" name="グラフィックス 25" descr="タグ 単色塗りつぶし">
            <a:extLst>
              <a:ext uri="{FF2B5EF4-FFF2-40B4-BE49-F238E27FC236}">
                <a16:creationId xmlns:a16="http://schemas.microsoft.com/office/drawing/2014/main" id="{462C9827-E124-498E-A9F2-19F00B87032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7412" y="4964175"/>
            <a:ext cx="655878" cy="655878"/>
          </a:xfrm>
          <a:prstGeom prst="rect">
            <a:avLst/>
          </a:prstGeom>
        </p:spPr>
      </p:pic>
      <p:pic>
        <p:nvPicPr>
          <p:cNvPr id="27" name="グラフィックス 26" descr="タグ 単色塗りつぶし">
            <a:extLst>
              <a:ext uri="{FF2B5EF4-FFF2-40B4-BE49-F238E27FC236}">
                <a16:creationId xmlns:a16="http://schemas.microsoft.com/office/drawing/2014/main" id="{845AEC94-0FA8-4FFE-B4F9-D8FE71C5CA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395972" y="5719943"/>
            <a:ext cx="655878" cy="655878"/>
          </a:xfrm>
          <a:prstGeom prst="rect">
            <a:avLst/>
          </a:prstGeom>
        </p:spPr>
      </p:pic>
      <p:pic>
        <p:nvPicPr>
          <p:cNvPr id="28" name="グラフィックス 27" descr="タグ 単色塗りつぶし">
            <a:extLst>
              <a:ext uri="{FF2B5EF4-FFF2-40B4-BE49-F238E27FC236}">
                <a16:creationId xmlns:a16="http://schemas.microsoft.com/office/drawing/2014/main" id="{F554D5F3-325E-47D7-B56C-E689F5DC090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07412" y="6261541"/>
            <a:ext cx="655878" cy="655878"/>
          </a:xfrm>
          <a:prstGeom prst="rect">
            <a:avLst/>
          </a:prstGeom>
        </p:spPr>
      </p:pic>
      <p:cxnSp>
        <p:nvCxnSpPr>
          <p:cNvPr id="32" name="コネクタ: 曲線 31">
            <a:extLst>
              <a:ext uri="{FF2B5EF4-FFF2-40B4-BE49-F238E27FC236}">
                <a16:creationId xmlns:a16="http://schemas.microsoft.com/office/drawing/2014/main" id="{07360218-69F2-4688-9F12-B6A4A13F57A4}"/>
              </a:ext>
            </a:extLst>
          </p:cNvPr>
          <p:cNvCxnSpPr>
            <a:cxnSpLocks/>
            <a:stCxn id="26" idx="3"/>
            <a:endCxn id="27" idx="3"/>
          </p:cNvCxnSpPr>
          <p:nvPr/>
        </p:nvCxnSpPr>
        <p:spPr>
          <a:xfrm flipH="1">
            <a:off x="6051850" y="5292114"/>
            <a:ext cx="11440" cy="755768"/>
          </a:xfrm>
          <a:prstGeom prst="curvedConnector3">
            <a:avLst>
              <a:gd name="adj1" fmla="val -7842605"/>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コネクタ: 曲線 32">
            <a:extLst>
              <a:ext uri="{FF2B5EF4-FFF2-40B4-BE49-F238E27FC236}">
                <a16:creationId xmlns:a16="http://schemas.microsoft.com/office/drawing/2014/main" id="{2FC0EA57-2163-4D62-B01B-7028726AA494}"/>
              </a:ext>
            </a:extLst>
          </p:cNvPr>
          <p:cNvCxnSpPr>
            <a:cxnSpLocks/>
            <a:stCxn id="25" idx="3"/>
            <a:endCxn id="28" idx="3"/>
          </p:cNvCxnSpPr>
          <p:nvPr/>
        </p:nvCxnSpPr>
        <p:spPr>
          <a:xfrm>
            <a:off x="6051850" y="4707890"/>
            <a:ext cx="11440" cy="1881591"/>
          </a:xfrm>
          <a:prstGeom prst="curvedConnector3">
            <a:avLst>
              <a:gd name="adj1" fmla="val 19631302"/>
            </a:avLst>
          </a:prstGeom>
          <a:ln w="5715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7A407C8B-9F80-4709-AA8D-715E37CE3C03}"/>
              </a:ext>
            </a:extLst>
          </p:cNvPr>
          <p:cNvSpPr/>
          <p:nvPr/>
        </p:nvSpPr>
        <p:spPr>
          <a:xfrm>
            <a:off x="5723911" y="5512404"/>
            <a:ext cx="1814532" cy="31518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①タグの一致</a:t>
            </a:r>
          </a:p>
        </p:txBody>
      </p:sp>
      <p:sp>
        <p:nvSpPr>
          <p:cNvPr id="45" name="矢印: 右 44">
            <a:extLst>
              <a:ext uri="{FF2B5EF4-FFF2-40B4-BE49-F238E27FC236}">
                <a16:creationId xmlns:a16="http://schemas.microsoft.com/office/drawing/2014/main" id="{90F4944F-4733-4D08-9ED2-5198941C6D98}"/>
              </a:ext>
            </a:extLst>
          </p:cNvPr>
          <p:cNvSpPr/>
          <p:nvPr/>
        </p:nvSpPr>
        <p:spPr>
          <a:xfrm>
            <a:off x="4469637" y="4802047"/>
            <a:ext cx="845410" cy="467563"/>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正方形/長方形 45">
            <a:extLst>
              <a:ext uri="{FF2B5EF4-FFF2-40B4-BE49-F238E27FC236}">
                <a16:creationId xmlns:a16="http://schemas.microsoft.com/office/drawing/2014/main" id="{F85FADB8-AA27-42AA-ADD4-6327E67C73AE}"/>
              </a:ext>
            </a:extLst>
          </p:cNvPr>
          <p:cNvSpPr/>
          <p:nvPr/>
        </p:nvSpPr>
        <p:spPr>
          <a:xfrm>
            <a:off x="3020239" y="4427446"/>
            <a:ext cx="1238560" cy="307036"/>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ユーザタグ</a:t>
            </a:r>
          </a:p>
        </p:txBody>
      </p:sp>
      <p:sp>
        <p:nvSpPr>
          <p:cNvPr id="47" name="矢印: 右 46">
            <a:extLst>
              <a:ext uri="{FF2B5EF4-FFF2-40B4-BE49-F238E27FC236}">
                <a16:creationId xmlns:a16="http://schemas.microsoft.com/office/drawing/2014/main" id="{5FA1222D-92AD-435F-9A1F-84241677CE00}"/>
              </a:ext>
            </a:extLst>
          </p:cNvPr>
          <p:cNvSpPr/>
          <p:nvPr/>
        </p:nvSpPr>
        <p:spPr>
          <a:xfrm>
            <a:off x="4466732" y="5964350"/>
            <a:ext cx="845410" cy="467563"/>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18" name="正方形/長方形 17">
            <a:extLst>
              <a:ext uri="{FF2B5EF4-FFF2-40B4-BE49-F238E27FC236}">
                <a16:creationId xmlns:a16="http://schemas.microsoft.com/office/drawing/2014/main" id="{1C1406DF-B23E-4C16-B4BE-DD48EEA11520}"/>
              </a:ext>
            </a:extLst>
          </p:cNvPr>
          <p:cNvSpPr/>
          <p:nvPr/>
        </p:nvSpPr>
        <p:spPr>
          <a:xfrm>
            <a:off x="7866383" y="5345469"/>
            <a:ext cx="1926297" cy="64905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②タグ間に</a:t>
            </a:r>
            <a:endParaRPr lang="en-US" altLang="ja-JP" dirty="0">
              <a:solidFill>
                <a:schemeClr val="tx1"/>
              </a:solidFill>
            </a:endParaRPr>
          </a:p>
          <a:p>
            <a:pPr algn="ctr"/>
            <a:r>
              <a:rPr lang="ja-JP" altLang="en-US" dirty="0">
                <a:solidFill>
                  <a:schemeClr val="tx1"/>
                </a:solidFill>
              </a:rPr>
              <a:t>リンクがある</a:t>
            </a:r>
          </a:p>
        </p:txBody>
      </p:sp>
    </p:spTree>
    <p:extLst>
      <p:ext uri="{BB962C8B-B14F-4D97-AF65-F5344CB8AC3E}">
        <p14:creationId xmlns:p14="http://schemas.microsoft.com/office/powerpoint/2010/main" val="179005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lang="ja-JP" altLang="en-US" dirty="0"/>
              <a:t>関連研究：</a:t>
            </a:r>
            <a:r>
              <a:rPr lang="en-US" altLang="ja-JP" dirty="0" err="1"/>
              <a:t>ChatGPT</a:t>
            </a:r>
            <a:endParaRPr kumimoji="1" lang="ja-JP" altLang="en-US" dirty="0"/>
          </a:p>
        </p:txBody>
      </p:sp>
      <p:sp>
        <p:nvSpPr>
          <p:cNvPr id="3" name="コンテンツ プレースホルダー 2">
            <a:extLst>
              <a:ext uri="{FF2B5EF4-FFF2-40B4-BE49-F238E27FC236}">
                <a16:creationId xmlns:a16="http://schemas.microsoft.com/office/drawing/2014/main" id="{B6ABD559-2936-4322-8DD8-6025CE30BA2A}"/>
              </a:ext>
            </a:extLst>
          </p:cNvPr>
          <p:cNvSpPr>
            <a:spLocks noGrp="1"/>
          </p:cNvSpPr>
          <p:nvPr>
            <p:ph idx="1"/>
          </p:nvPr>
        </p:nvSpPr>
        <p:spPr>
          <a:xfrm>
            <a:off x="808736" y="1140935"/>
            <a:ext cx="11383263" cy="5717065"/>
          </a:xfrm>
        </p:spPr>
        <p:txBody>
          <a:bodyPr>
            <a:normAutofit/>
          </a:bodyPr>
          <a:lstStyle/>
          <a:p>
            <a:pPr lvl="1"/>
            <a:r>
              <a:rPr lang="ja-JP" altLang="en-US" sz="2800" dirty="0"/>
              <a:t>非常に高性能ではあるが，質問に答える対話を想定している</a:t>
            </a:r>
            <a:endParaRPr lang="en-US" altLang="ja-JP" sz="2800" dirty="0"/>
          </a:p>
          <a:p>
            <a:pPr lvl="2"/>
            <a:r>
              <a:rPr lang="ja-JP" altLang="en-US" dirty="0"/>
              <a:t>システム側から質問して属性を聞き取るような使い方は想定されていない</a:t>
            </a:r>
            <a:endParaRPr lang="en-US" altLang="ja-JP" dirty="0"/>
          </a:p>
          <a:p>
            <a:pPr lvl="2"/>
            <a:r>
              <a:rPr lang="ja-JP" altLang="en-US" dirty="0"/>
              <a:t>質の良い質問生成を行うことが可能</a:t>
            </a:r>
            <a:endParaRPr lang="en-US" altLang="ja-JP" dirty="0"/>
          </a:p>
          <a:p>
            <a:pPr lvl="3"/>
            <a:r>
              <a:rPr lang="ja-JP" altLang="en-US" dirty="0"/>
              <a:t>ユーザの特性を考慮しながら生成を行うことはできない</a:t>
            </a:r>
            <a:endParaRPr lang="en-US" altLang="ja-JP" dirty="0"/>
          </a:p>
          <a:p>
            <a:pPr lvl="3"/>
            <a:r>
              <a:rPr lang="en-US" altLang="ja-JP" dirty="0"/>
              <a:t>3</a:t>
            </a:r>
            <a:r>
              <a:rPr lang="ja-JP" altLang="en-US" dirty="0"/>
              <a:t>ラリー程で停止してしまう</a:t>
            </a:r>
            <a:endParaRPr lang="en-US" altLang="ja-JP" dirty="0"/>
          </a:p>
          <a:p>
            <a:pPr lvl="2"/>
            <a:endParaRPr lang="en-US" altLang="ja-JP" dirty="0"/>
          </a:p>
          <a:p>
            <a:pPr lvl="1"/>
            <a:r>
              <a:rPr lang="ja-JP" altLang="en-US" sz="2800" dirty="0"/>
              <a:t>ユーザ発話からスキルを推定するよう依頼すると，</a:t>
            </a:r>
            <a:br>
              <a:rPr lang="en-US" altLang="ja-JP" sz="2800" dirty="0"/>
            </a:br>
            <a:r>
              <a:rPr lang="ja-JP" altLang="en-US" sz="2800" dirty="0"/>
              <a:t>推定結果を返答することが可能</a:t>
            </a:r>
            <a:endParaRPr lang="en-US" altLang="ja-JP" sz="2600" dirty="0"/>
          </a:p>
          <a:p>
            <a:pPr lvl="2"/>
            <a:r>
              <a:rPr lang="ja-JP" altLang="en-US" sz="2600" dirty="0"/>
              <a:t>本研究で想定するタグの形で推定することはできない</a:t>
            </a:r>
            <a:endParaRPr lang="en-US" altLang="ja-JP" sz="2600" dirty="0"/>
          </a:p>
          <a:p>
            <a:pPr lvl="2"/>
            <a:endParaRPr lang="en-US" altLang="ja-JP" sz="2600" dirty="0"/>
          </a:p>
          <a:p>
            <a:pPr lvl="1"/>
            <a:r>
              <a:rPr lang="ja-JP" altLang="en-US" sz="2800" dirty="0"/>
              <a:t>本研究では</a:t>
            </a:r>
            <a:r>
              <a:rPr lang="en-US" altLang="ja-JP" sz="2800" dirty="0" err="1"/>
              <a:t>ChatGPT</a:t>
            </a:r>
            <a:r>
              <a:rPr lang="en-US" altLang="ja-JP" sz="2800" dirty="0"/>
              <a:t> </a:t>
            </a:r>
            <a:r>
              <a:rPr lang="ja-JP" altLang="en-US" sz="2800" dirty="0"/>
              <a:t>のような強化学習は用いないが，</a:t>
            </a:r>
            <a:br>
              <a:rPr lang="en-US" altLang="ja-JP" sz="2800" dirty="0"/>
            </a:br>
            <a:r>
              <a:rPr lang="ja-JP" altLang="en-US" sz="2800" dirty="0"/>
              <a:t>将来的に参考にできる可能性があると考えている</a:t>
            </a:r>
            <a:endParaRPr lang="en-US" altLang="ja-JP" sz="2800" dirty="0"/>
          </a:p>
        </p:txBody>
      </p:sp>
      <p:sp>
        <p:nvSpPr>
          <p:cNvPr id="4" name="AutoShape 2" descr="ChatGPT - Wikipedia">
            <a:extLst>
              <a:ext uri="{FF2B5EF4-FFF2-40B4-BE49-F238E27FC236}">
                <a16:creationId xmlns:a16="http://schemas.microsoft.com/office/drawing/2014/main" id="{A4529C26-BEE9-BCD2-28DC-6DF19657E7F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8" name="Picture 4">
            <a:extLst>
              <a:ext uri="{FF2B5EF4-FFF2-40B4-BE49-F238E27FC236}">
                <a16:creationId xmlns:a16="http://schemas.microsoft.com/office/drawing/2014/main" id="{5FFACE39-9C61-81FF-CAA2-A033350F6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84" y="957618"/>
            <a:ext cx="818491" cy="81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59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796A4E3-A526-4879-8EDE-5C23B56D927F}"/>
              </a:ext>
            </a:extLst>
          </p:cNvPr>
          <p:cNvSpPr>
            <a:spLocks noGrp="1"/>
          </p:cNvSpPr>
          <p:nvPr>
            <p:ph idx="1"/>
          </p:nvPr>
        </p:nvSpPr>
        <p:spPr>
          <a:xfrm>
            <a:off x="732028" y="1085382"/>
            <a:ext cx="9506712" cy="5033168"/>
          </a:xfrm>
        </p:spPr>
        <p:txBody>
          <a:bodyPr>
            <a:normAutofit/>
          </a:bodyPr>
          <a:lstStyle/>
          <a:p>
            <a:r>
              <a:rPr kumimoji="1" lang="en-US" altLang="ja-JP" dirty="0"/>
              <a:t>Will Can Must</a:t>
            </a:r>
          </a:p>
          <a:p>
            <a:pPr lvl="1"/>
            <a:r>
              <a:rPr lang="en-US" altLang="ja-JP" b="1" dirty="0">
                <a:solidFill>
                  <a:schemeClr val="accent2">
                    <a:lumMod val="60000"/>
                    <a:lumOff val="40000"/>
                  </a:schemeClr>
                </a:solidFill>
              </a:rPr>
              <a:t>Will</a:t>
            </a:r>
            <a:r>
              <a:rPr lang="ja-JP" altLang="en-US" dirty="0"/>
              <a:t>＝やりたいこと</a:t>
            </a:r>
            <a:r>
              <a:rPr lang="en-US" altLang="ja-JP" dirty="0"/>
              <a:t>(</a:t>
            </a:r>
            <a:r>
              <a:rPr lang="ja-JP" altLang="en-US" dirty="0"/>
              <a:t>興味・関心事</a:t>
            </a:r>
            <a:r>
              <a:rPr lang="en-US" altLang="ja-JP" dirty="0"/>
              <a:t>)</a:t>
            </a:r>
            <a:r>
              <a:rPr lang="ja-JP" altLang="en-US" dirty="0"/>
              <a:t>＝自律性</a:t>
            </a:r>
            <a:endParaRPr lang="en-US" altLang="ja-JP" dirty="0"/>
          </a:p>
          <a:p>
            <a:pPr lvl="1"/>
            <a:r>
              <a:rPr kumimoji="1" lang="en-US" altLang="ja-JP" b="1" dirty="0">
                <a:solidFill>
                  <a:schemeClr val="accent1">
                    <a:lumMod val="60000"/>
                    <a:lumOff val="40000"/>
                  </a:schemeClr>
                </a:solidFill>
              </a:rPr>
              <a:t>Can</a:t>
            </a:r>
            <a:r>
              <a:rPr lang="ja-JP" altLang="en-US" dirty="0"/>
              <a:t>＝できること</a:t>
            </a:r>
            <a:r>
              <a:rPr lang="en-US" altLang="ja-JP" dirty="0"/>
              <a:t>(</a:t>
            </a:r>
            <a:r>
              <a:rPr lang="ja-JP" altLang="en-US" dirty="0"/>
              <a:t>スキル</a:t>
            </a:r>
            <a:r>
              <a:rPr lang="en-US" altLang="ja-JP" dirty="0"/>
              <a:t>)</a:t>
            </a:r>
          </a:p>
          <a:p>
            <a:pPr lvl="1"/>
            <a:r>
              <a:rPr kumimoji="1" lang="en-US" altLang="ja-JP" b="1" dirty="0">
                <a:solidFill>
                  <a:schemeClr val="accent6">
                    <a:lumMod val="60000"/>
                    <a:lumOff val="40000"/>
                  </a:schemeClr>
                </a:solidFill>
              </a:rPr>
              <a:t>Must</a:t>
            </a:r>
            <a:r>
              <a:rPr kumimoji="1" lang="ja-JP" altLang="en-US" dirty="0"/>
              <a:t>＝やらなければならないこと</a:t>
            </a:r>
            <a:endParaRPr kumimoji="1" lang="en-US" altLang="ja-JP" dirty="0"/>
          </a:p>
          <a:p>
            <a:r>
              <a:rPr kumimoji="1" lang="en-US" altLang="ja-JP" dirty="0"/>
              <a:t>Will</a:t>
            </a:r>
            <a:r>
              <a:rPr kumimoji="1" lang="ja-JP" altLang="en-US" dirty="0"/>
              <a:t>の重要性</a:t>
            </a:r>
            <a:endParaRPr kumimoji="1" lang="en-US" altLang="ja-JP" dirty="0"/>
          </a:p>
          <a:p>
            <a:pPr lvl="1"/>
            <a:r>
              <a:rPr lang="en-US" altLang="ja-JP" b="1" dirty="0">
                <a:solidFill>
                  <a:schemeClr val="accent2">
                    <a:lumMod val="60000"/>
                    <a:lumOff val="40000"/>
                  </a:schemeClr>
                </a:solidFill>
                <a:latin typeface="+mn-ea"/>
              </a:rPr>
              <a:t>Will</a:t>
            </a:r>
            <a:r>
              <a:rPr lang="ja-JP" altLang="en-US" dirty="0"/>
              <a:t>を重要視することで</a:t>
            </a:r>
            <a:r>
              <a:rPr lang="ja-JP" altLang="en-US" b="1" u="sng" dirty="0"/>
              <a:t>自己効力感や</a:t>
            </a:r>
            <a:endParaRPr lang="en-US" altLang="ja-JP" b="1" u="sng" dirty="0"/>
          </a:p>
          <a:p>
            <a:pPr marL="457178" lvl="1" indent="0">
              <a:buNone/>
            </a:pPr>
            <a:r>
              <a:rPr lang="ja-JP" altLang="en-US" b="1" u="sng" dirty="0"/>
              <a:t>ウェルビーイングの向上</a:t>
            </a:r>
            <a:r>
              <a:rPr lang="ja-JP" altLang="en-US" dirty="0"/>
              <a:t>につながる</a:t>
            </a:r>
            <a:endParaRPr lang="en-US" altLang="ja-JP" dirty="0"/>
          </a:p>
          <a:p>
            <a:pPr lvl="1"/>
            <a:r>
              <a:rPr kumimoji="1" lang="ja-JP" altLang="en-US" dirty="0"/>
              <a:t>ティール組織などのフラットな組織に</a:t>
            </a:r>
            <a:endParaRPr kumimoji="1" lang="en-US" altLang="ja-JP" dirty="0"/>
          </a:p>
          <a:p>
            <a:pPr marL="457178" lvl="1" indent="0">
              <a:buNone/>
            </a:pPr>
            <a:r>
              <a:rPr kumimoji="1" lang="ja-JP" altLang="en-US" dirty="0"/>
              <a:t>おいては</a:t>
            </a:r>
            <a:r>
              <a:rPr kumimoji="1" lang="en-US" altLang="ja-JP" b="1" u="sng" dirty="0">
                <a:solidFill>
                  <a:schemeClr val="accent2">
                    <a:lumMod val="60000"/>
                    <a:lumOff val="40000"/>
                  </a:schemeClr>
                </a:solidFill>
                <a:latin typeface="+mn-ea"/>
              </a:rPr>
              <a:t>Will</a:t>
            </a:r>
            <a:r>
              <a:rPr kumimoji="1" lang="ja-JP" altLang="en-US" b="1" u="sng" dirty="0"/>
              <a:t>が重要視</a:t>
            </a:r>
            <a:r>
              <a:rPr kumimoji="1" lang="ja-JP" altLang="en-US" dirty="0"/>
              <a:t>される</a:t>
            </a:r>
            <a:endParaRPr kumimoji="1" lang="en-US" altLang="ja-JP" dirty="0"/>
          </a:p>
          <a:p>
            <a:pPr marL="457178" lvl="1" indent="0">
              <a:buNone/>
            </a:pPr>
            <a:endParaRPr kumimoji="1" lang="en-US" altLang="ja-JP" dirty="0"/>
          </a:p>
          <a:p>
            <a:r>
              <a:rPr kumimoji="1" lang="ja-JP" altLang="en-US" dirty="0"/>
              <a:t>よって</a:t>
            </a:r>
            <a:r>
              <a:rPr lang="en-US" altLang="ja-JP" b="1" u="sng" dirty="0">
                <a:solidFill>
                  <a:schemeClr val="accent2">
                    <a:lumMod val="60000"/>
                    <a:lumOff val="40000"/>
                  </a:schemeClr>
                </a:solidFill>
              </a:rPr>
              <a:t>Will</a:t>
            </a:r>
            <a:r>
              <a:rPr lang="ja-JP" altLang="en-US" u="sng" dirty="0"/>
              <a:t>が尊重される人材配置</a:t>
            </a:r>
            <a:r>
              <a:rPr lang="en-US" altLang="ja-JP" u="sng" dirty="0"/>
              <a:t>(</a:t>
            </a:r>
            <a:r>
              <a:rPr lang="ja-JP" altLang="en-US" u="sng" dirty="0"/>
              <a:t>マネジメント</a:t>
            </a:r>
            <a:r>
              <a:rPr lang="en-US" altLang="ja-JP" u="sng" dirty="0"/>
              <a:t>)</a:t>
            </a:r>
            <a:r>
              <a:rPr lang="ja-JP" altLang="en-US" dirty="0"/>
              <a:t>のための</a:t>
            </a:r>
            <a:br>
              <a:rPr lang="en-US" altLang="ja-JP" dirty="0"/>
            </a:br>
            <a:r>
              <a:rPr lang="ja-JP" altLang="en-US" dirty="0"/>
              <a:t>「個人の属性タグの収集対話システム」の開発を目指す</a:t>
            </a:r>
            <a:endParaRPr kumimoji="1" lang="en-US" altLang="ja-JP" dirty="0"/>
          </a:p>
        </p:txBody>
      </p:sp>
      <p:sp>
        <p:nvSpPr>
          <p:cNvPr id="4" name="楕円 3">
            <a:extLst>
              <a:ext uri="{FF2B5EF4-FFF2-40B4-BE49-F238E27FC236}">
                <a16:creationId xmlns:a16="http://schemas.microsoft.com/office/drawing/2014/main" id="{A8C6BAE3-796B-4055-8F0E-D3604A1CC712}"/>
              </a:ext>
            </a:extLst>
          </p:cNvPr>
          <p:cNvSpPr/>
          <p:nvPr/>
        </p:nvSpPr>
        <p:spPr>
          <a:xfrm>
            <a:off x="8827523" y="1794455"/>
            <a:ext cx="1999488" cy="1991392"/>
          </a:xfrm>
          <a:prstGeom prst="ellipse">
            <a:avLst/>
          </a:prstGeom>
          <a:noFill/>
          <a:ln w="571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800" b="1" dirty="0">
              <a:solidFill>
                <a:schemeClr val="tx1"/>
              </a:solidFill>
            </a:endParaRPr>
          </a:p>
        </p:txBody>
      </p:sp>
      <p:sp>
        <p:nvSpPr>
          <p:cNvPr id="7" name="楕円 6">
            <a:extLst>
              <a:ext uri="{FF2B5EF4-FFF2-40B4-BE49-F238E27FC236}">
                <a16:creationId xmlns:a16="http://schemas.microsoft.com/office/drawing/2014/main" id="{87EE1C47-F033-472B-A575-7DDC5066B505}"/>
              </a:ext>
            </a:extLst>
          </p:cNvPr>
          <p:cNvSpPr/>
          <p:nvPr/>
        </p:nvSpPr>
        <p:spPr>
          <a:xfrm>
            <a:off x="9561969" y="3006705"/>
            <a:ext cx="1999488" cy="1991392"/>
          </a:xfrm>
          <a:prstGeom prst="ellipse">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tLang="ja-JP" sz="2800" b="1" dirty="0">
              <a:solidFill>
                <a:schemeClr val="tx1"/>
              </a:solidFill>
            </a:endParaRPr>
          </a:p>
        </p:txBody>
      </p:sp>
      <p:sp>
        <p:nvSpPr>
          <p:cNvPr id="8" name="楕円 7">
            <a:extLst>
              <a:ext uri="{FF2B5EF4-FFF2-40B4-BE49-F238E27FC236}">
                <a16:creationId xmlns:a16="http://schemas.microsoft.com/office/drawing/2014/main" id="{96BDCFF0-CC88-4743-97C7-9502A226BDFF}"/>
              </a:ext>
            </a:extLst>
          </p:cNvPr>
          <p:cNvSpPr/>
          <p:nvPr/>
        </p:nvSpPr>
        <p:spPr>
          <a:xfrm>
            <a:off x="8108072" y="3006705"/>
            <a:ext cx="1999488" cy="1991392"/>
          </a:xfrm>
          <a:prstGeom prst="ellipse">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ja-JP" sz="2800" b="1" dirty="0">
              <a:solidFill>
                <a:schemeClr val="tx1"/>
              </a:solidFill>
            </a:endParaRPr>
          </a:p>
        </p:txBody>
      </p:sp>
      <p:sp>
        <p:nvSpPr>
          <p:cNvPr id="2" name="タイトル 1">
            <a:extLst>
              <a:ext uri="{FF2B5EF4-FFF2-40B4-BE49-F238E27FC236}">
                <a16:creationId xmlns:a16="http://schemas.microsoft.com/office/drawing/2014/main" id="{737CFB02-1FDB-48EE-9C80-25FEDA10DE9F}"/>
              </a:ext>
            </a:extLst>
          </p:cNvPr>
          <p:cNvSpPr>
            <a:spLocks noGrp="1"/>
          </p:cNvSpPr>
          <p:nvPr>
            <p:ph type="title"/>
          </p:nvPr>
        </p:nvSpPr>
        <p:spPr/>
        <p:txBody>
          <a:bodyPr/>
          <a:lstStyle/>
          <a:p>
            <a:r>
              <a:rPr kumimoji="1" lang="en-US" altLang="ja-JP" dirty="0"/>
              <a:t>Will,</a:t>
            </a:r>
            <a:r>
              <a:rPr lang="en-US" altLang="ja-JP" dirty="0"/>
              <a:t>Can,Must</a:t>
            </a:r>
            <a:r>
              <a:rPr lang="ja-JP" altLang="en-US" dirty="0"/>
              <a:t>と</a:t>
            </a:r>
            <a:r>
              <a:rPr lang="en-US" altLang="ja-JP" dirty="0"/>
              <a:t>Will</a:t>
            </a:r>
            <a:r>
              <a:rPr lang="ja-JP" altLang="en-US" dirty="0"/>
              <a:t>の重要性</a:t>
            </a:r>
            <a:endParaRPr kumimoji="1" lang="ja-JP" altLang="en-US" dirty="0"/>
          </a:p>
        </p:txBody>
      </p:sp>
      <p:sp>
        <p:nvSpPr>
          <p:cNvPr id="6" name="テキスト ボックス 5">
            <a:extLst>
              <a:ext uri="{FF2B5EF4-FFF2-40B4-BE49-F238E27FC236}">
                <a16:creationId xmlns:a16="http://schemas.microsoft.com/office/drawing/2014/main" id="{E983D9C2-A051-4E13-5EB0-7FDC04DDEF7E}"/>
              </a:ext>
            </a:extLst>
          </p:cNvPr>
          <p:cNvSpPr txBox="1"/>
          <p:nvPr/>
        </p:nvSpPr>
        <p:spPr>
          <a:xfrm>
            <a:off x="8940645" y="2505311"/>
            <a:ext cx="1999488" cy="461665"/>
          </a:xfrm>
          <a:prstGeom prst="rect">
            <a:avLst/>
          </a:prstGeom>
          <a:noFill/>
        </p:spPr>
        <p:txBody>
          <a:bodyPr wrap="square" rtlCol="0">
            <a:spAutoFit/>
          </a:bodyPr>
          <a:lstStyle/>
          <a:p>
            <a:r>
              <a:rPr lang="en-US" altLang="ja-JP" sz="2400" b="1" dirty="0">
                <a:solidFill>
                  <a:schemeClr val="tx1"/>
                </a:solidFill>
              </a:rPr>
              <a:t>Will</a:t>
            </a:r>
            <a:r>
              <a:rPr lang="ja-JP" altLang="en-US" sz="2400" b="1" dirty="0"/>
              <a:t>＝</a:t>
            </a:r>
            <a:r>
              <a:rPr lang="ja-JP" altLang="en-US" sz="2400" b="1" dirty="0">
                <a:solidFill>
                  <a:schemeClr val="tx1"/>
                </a:solidFill>
              </a:rPr>
              <a:t>自律性</a:t>
            </a:r>
          </a:p>
        </p:txBody>
      </p:sp>
      <p:sp>
        <p:nvSpPr>
          <p:cNvPr id="9" name="テキスト ボックス 8">
            <a:extLst>
              <a:ext uri="{FF2B5EF4-FFF2-40B4-BE49-F238E27FC236}">
                <a16:creationId xmlns:a16="http://schemas.microsoft.com/office/drawing/2014/main" id="{F3441896-E02D-35CE-E46D-F10C2E0B43DF}"/>
              </a:ext>
            </a:extLst>
          </p:cNvPr>
          <p:cNvSpPr txBox="1"/>
          <p:nvPr/>
        </p:nvSpPr>
        <p:spPr>
          <a:xfrm>
            <a:off x="8108072" y="3865305"/>
            <a:ext cx="1999488" cy="461665"/>
          </a:xfrm>
          <a:prstGeom prst="rect">
            <a:avLst/>
          </a:prstGeom>
          <a:noFill/>
        </p:spPr>
        <p:txBody>
          <a:bodyPr wrap="square" rtlCol="0">
            <a:spAutoFit/>
          </a:bodyPr>
          <a:lstStyle/>
          <a:p>
            <a:r>
              <a:rPr lang="en-US" altLang="ja-JP" sz="2400" b="1" dirty="0"/>
              <a:t>Can</a:t>
            </a:r>
            <a:r>
              <a:rPr lang="ja-JP" altLang="en-US" sz="2400" b="1" dirty="0"/>
              <a:t>＝スキル</a:t>
            </a:r>
            <a:endParaRPr lang="ja-JP" altLang="en-US" sz="2400" b="1" dirty="0">
              <a:solidFill>
                <a:schemeClr val="tx1"/>
              </a:solidFill>
            </a:endParaRPr>
          </a:p>
        </p:txBody>
      </p:sp>
      <p:sp>
        <p:nvSpPr>
          <p:cNvPr id="10" name="テキスト ボックス 9">
            <a:extLst>
              <a:ext uri="{FF2B5EF4-FFF2-40B4-BE49-F238E27FC236}">
                <a16:creationId xmlns:a16="http://schemas.microsoft.com/office/drawing/2014/main" id="{51876369-D705-A6AB-4B6C-A4722163DA81}"/>
              </a:ext>
            </a:extLst>
          </p:cNvPr>
          <p:cNvSpPr txBox="1"/>
          <p:nvPr/>
        </p:nvSpPr>
        <p:spPr>
          <a:xfrm>
            <a:off x="10050584" y="3842237"/>
            <a:ext cx="1999488" cy="461665"/>
          </a:xfrm>
          <a:prstGeom prst="rect">
            <a:avLst/>
          </a:prstGeom>
          <a:noFill/>
        </p:spPr>
        <p:txBody>
          <a:bodyPr wrap="square" rtlCol="0">
            <a:spAutoFit/>
          </a:bodyPr>
          <a:lstStyle/>
          <a:p>
            <a:r>
              <a:rPr lang="en-US" altLang="ja-JP" sz="2400" b="1" dirty="0"/>
              <a:t>Must</a:t>
            </a:r>
            <a:r>
              <a:rPr lang="ja-JP" altLang="en-US" sz="2400" b="1" dirty="0"/>
              <a:t>＝仕事</a:t>
            </a:r>
            <a:endParaRPr lang="ja-JP" altLang="en-US" sz="2400" b="1" dirty="0">
              <a:solidFill>
                <a:schemeClr val="tx1"/>
              </a:solidFill>
            </a:endParaRPr>
          </a:p>
        </p:txBody>
      </p:sp>
    </p:spTree>
    <p:extLst>
      <p:ext uri="{BB962C8B-B14F-4D97-AF65-F5344CB8AC3E}">
        <p14:creationId xmlns:p14="http://schemas.microsoft.com/office/powerpoint/2010/main" val="156898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矢印: 右 16">
            <a:extLst>
              <a:ext uri="{FF2B5EF4-FFF2-40B4-BE49-F238E27FC236}">
                <a16:creationId xmlns:a16="http://schemas.microsoft.com/office/drawing/2014/main" id="{E56EB0DF-1DD5-424F-8F30-34912F1E75E9}"/>
              </a:ext>
            </a:extLst>
          </p:cNvPr>
          <p:cNvSpPr/>
          <p:nvPr/>
        </p:nvSpPr>
        <p:spPr>
          <a:xfrm rot="2183854">
            <a:off x="6454835" y="4022659"/>
            <a:ext cx="958618" cy="273109"/>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 name="タイトル 1">
            <a:extLst>
              <a:ext uri="{FF2B5EF4-FFF2-40B4-BE49-F238E27FC236}">
                <a16:creationId xmlns:a16="http://schemas.microsoft.com/office/drawing/2014/main" id="{461D69FF-1838-4498-875F-685AAF95CFE5}"/>
              </a:ext>
            </a:extLst>
          </p:cNvPr>
          <p:cNvSpPr>
            <a:spLocks noGrp="1"/>
          </p:cNvSpPr>
          <p:nvPr>
            <p:ph type="title"/>
          </p:nvPr>
        </p:nvSpPr>
        <p:spPr/>
        <p:txBody>
          <a:bodyPr/>
          <a:lstStyle/>
          <a:p>
            <a:r>
              <a:rPr kumimoji="1" lang="ja-JP" altLang="en-US" dirty="0"/>
              <a:t>システムの概要</a:t>
            </a:r>
          </a:p>
        </p:txBody>
      </p:sp>
      <p:sp>
        <p:nvSpPr>
          <p:cNvPr id="3" name="コンテンツ プレースホルダー 2">
            <a:extLst>
              <a:ext uri="{FF2B5EF4-FFF2-40B4-BE49-F238E27FC236}">
                <a16:creationId xmlns:a16="http://schemas.microsoft.com/office/drawing/2014/main" id="{02F15DF1-110B-4F33-A098-4F6687859066}"/>
              </a:ext>
            </a:extLst>
          </p:cNvPr>
          <p:cNvSpPr>
            <a:spLocks noGrp="1"/>
          </p:cNvSpPr>
          <p:nvPr>
            <p:ph idx="1"/>
          </p:nvPr>
        </p:nvSpPr>
        <p:spPr>
          <a:xfrm>
            <a:off x="1637753" y="949037"/>
            <a:ext cx="7604570" cy="861844"/>
          </a:xfrm>
        </p:spPr>
        <p:txBody>
          <a:bodyPr>
            <a:normAutofit fontScale="92500" lnSpcReduction="20000"/>
          </a:bodyPr>
          <a:lstStyle/>
          <a:p>
            <a:r>
              <a:rPr kumimoji="1" lang="en-US" altLang="ja-JP" dirty="0"/>
              <a:t>Notion</a:t>
            </a:r>
            <a:r>
              <a:rPr kumimoji="1" lang="ja-JP" altLang="en-US" dirty="0"/>
              <a:t>を用いて特性の収集、管理を行う</a:t>
            </a:r>
            <a:endParaRPr kumimoji="1" lang="en-US" altLang="ja-JP" dirty="0"/>
          </a:p>
          <a:p>
            <a:r>
              <a:rPr kumimoji="1" lang="en-US" altLang="ja-JP" dirty="0"/>
              <a:t>Slack</a:t>
            </a:r>
            <a:r>
              <a:rPr lang="en-US" altLang="ja-JP" dirty="0"/>
              <a:t>Bot</a:t>
            </a:r>
            <a:r>
              <a:rPr lang="ja-JP" altLang="en-US" dirty="0"/>
              <a:t>を用いて会話による特性の収集を行う</a:t>
            </a:r>
            <a:endParaRPr kumimoji="1" lang="ja-JP" altLang="en-US" dirty="0"/>
          </a:p>
        </p:txBody>
      </p:sp>
      <p:pic>
        <p:nvPicPr>
          <p:cNvPr id="7" name="Picture 2" descr="Notion - Wikipedia">
            <a:extLst>
              <a:ext uri="{FF2B5EF4-FFF2-40B4-BE49-F238E27FC236}">
                <a16:creationId xmlns:a16="http://schemas.microsoft.com/office/drawing/2014/main" id="{1EC34A0F-7CF2-445A-9F9A-32E7C371EF3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2291" y="3082996"/>
            <a:ext cx="692009" cy="69200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a:extLst>
              <a:ext uri="{FF2B5EF4-FFF2-40B4-BE49-F238E27FC236}">
                <a16:creationId xmlns:a16="http://schemas.microsoft.com/office/drawing/2014/main" id="{3CF6383F-CE88-4190-BEC0-7540C068F250}"/>
              </a:ext>
            </a:extLst>
          </p:cNvPr>
          <p:cNvGrpSpPr/>
          <p:nvPr/>
        </p:nvGrpSpPr>
        <p:grpSpPr>
          <a:xfrm>
            <a:off x="5622293" y="4590349"/>
            <a:ext cx="692009" cy="692009"/>
            <a:chOff x="6333459" y="3274608"/>
            <a:chExt cx="1006246" cy="1006246"/>
          </a:xfrm>
        </p:grpSpPr>
        <p:pic>
          <p:nvPicPr>
            <p:cNvPr id="10" name="Picture 4" descr="Slack (ソフトウェア) - Wikipedia">
              <a:extLst>
                <a:ext uri="{FF2B5EF4-FFF2-40B4-BE49-F238E27FC236}">
                  <a16:creationId xmlns:a16="http://schemas.microsoft.com/office/drawing/2014/main" id="{33E2AC21-CDEF-44D0-8096-1680A579AA6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3459" y="3274608"/>
              <a:ext cx="1006246" cy="1006246"/>
            </a:xfrm>
            <a:prstGeom prst="rect">
              <a:avLst/>
            </a:prstGeom>
            <a:extLst>
              <a:ext uri="{909E8E84-426E-40DD-AFC4-6F175D3DCCD1}">
                <a14:hiddenFill xmlns:a14="http://schemas.microsoft.com/office/drawing/2010/main">
                  <a:solidFill>
                    <a:srgbClr val="FFFFFF"/>
                  </a:solidFill>
                </a14:hiddenFill>
              </a:ext>
            </a:extLst>
          </p:spPr>
        </p:pic>
        <p:pic>
          <p:nvPicPr>
            <p:cNvPr id="11" name="グラフィックス 10" descr="インターネット 単色塗りつぶし">
              <a:extLst>
                <a:ext uri="{FF2B5EF4-FFF2-40B4-BE49-F238E27FC236}">
                  <a16:creationId xmlns:a16="http://schemas.microsoft.com/office/drawing/2014/main" id="{E5B6BD09-006B-46F2-BF40-2C8651858D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67569" y="3429000"/>
              <a:ext cx="738026" cy="738026"/>
            </a:xfrm>
            <a:prstGeom prst="rect">
              <a:avLst/>
            </a:prstGeom>
          </p:spPr>
        </p:pic>
      </p:grpSp>
      <p:pic>
        <p:nvPicPr>
          <p:cNvPr id="12" name="グラフィックス 11" descr="男性の集団 枠線">
            <a:extLst>
              <a:ext uri="{FF2B5EF4-FFF2-40B4-BE49-F238E27FC236}">
                <a16:creationId xmlns:a16="http://schemas.microsoft.com/office/drawing/2014/main" id="{CB749F47-F212-47CA-BF84-55C6C0F4BB8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61638" y="3015332"/>
            <a:ext cx="966340" cy="966340"/>
          </a:xfrm>
          <a:prstGeom prst="rect">
            <a:avLst/>
          </a:prstGeom>
        </p:spPr>
      </p:pic>
      <p:sp>
        <p:nvSpPr>
          <p:cNvPr id="13" name="矢印: 右 12">
            <a:extLst>
              <a:ext uri="{FF2B5EF4-FFF2-40B4-BE49-F238E27FC236}">
                <a16:creationId xmlns:a16="http://schemas.microsoft.com/office/drawing/2014/main" id="{A65DC22C-92B3-491A-A441-B90E74B35E7A}"/>
              </a:ext>
            </a:extLst>
          </p:cNvPr>
          <p:cNvSpPr/>
          <p:nvPr/>
        </p:nvSpPr>
        <p:spPr>
          <a:xfrm>
            <a:off x="3387823" y="3339158"/>
            <a:ext cx="2043660" cy="266749"/>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22" name="楕円 21">
            <a:extLst>
              <a:ext uri="{FF2B5EF4-FFF2-40B4-BE49-F238E27FC236}">
                <a16:creationId xmlns:a16="http://schemas.microsoft.com/office/drawing/2014/main" id="{C7ECD29E-1990-462E-AD75-E55BB1AFA960}"/>
              </a:ext>
            </a:extLst>
          </p:cNvPr>
          <p:cNvSpPr/>
          <p:nvPr/>
        </p:nvSpPr>
        <p:spPr>
          <a:xfrm>
            <a:off x="1724884" y="1744224"/>
            <a:ext cx="2597697" cy="851934"/>
          </a:xfrm>
          <a:prstGeom prst="ellipse">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solidFill>
                <a:srgbClr val="1D1C1D"/>
              </a:solidFill>
              <a:latin typeface="NotoSansJP"/>
            </a:endParaRPr>
          </a:p>
          <a:p>
            <a:pPr algn="ctr"/>
            <a:r>
              <a:rPr lang="ja-JP" altLang="en-US" dirty="0">
                <a:solidFill>
                  <a:srgbClr val="1D1C1D"/>
                </a:solidFill>
                <a:latin typeface="NotoSansJP"/>
              </a:rPr>
              <a:t>特性の収集</a:t>
            </a:r>
            <a:endParaRPr lang="en-US" altLang="ja-JP" dirty="0">
              <a:solidFill>
                <a:srgbClr val="1D1C1D"/>
              </a:solidFill>
              <a:latin typeface="NotoSansJP"/>
            </a:endParaRPr>
          </a:p>
        </p:txBody>
      </p:sp>
      <p:sp>
        <p:nvSpPr>
          <p:cNvPr id="23" name="楕円 22">
            <a:extLst>
              <a:ext uri="{FF2B5EF4-FFF2-40B4-BE49-F238E27FC236}">
                <a16:creationId xmlns:a16="http://schemas.microsoft.com/office/drawing/2014/main" id="{314DFA26-FE50-4E27-9387-9D4A6167B1AD}"/>
              </a:ext>
            </a:extLst>
          </p:cNvPr>
          <p:cNvSpPr/>
          <p:nvPr/>
        </p:nvSpPr>
        <p:spPr>
          <a:xfrm>
            <a:off x="4374498" y="1746587"/>
            <a:ext cx="3004564" cy="851934"/>
          </a:xfrm>
          <a:prstGeom prst="ellipse">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solidFill>
                <a:srgbClr val="1D1C1D"/>
              </a:solidFill>
              <a:latin typeface="+mn-ea"/>
            </a:endParaRPr>
          </a:p>
          <a:p>
            <a:pPr algn="ctr"/>
            <a:r>
              <a:rPr lang="ja-JP" altLang="en-US" dirty="0">
                <a:solidFill>
                  <a:srgbClr val="1D1C1D"/>
                </a:solidFill>
                <a:latin typeface="+mn-ea"/>
              </a:rPr>
              <a:t>タグ化の処理</a:t>
            </a:r>
            <a:endParaRPr lang="en-US" altLang="ja-JP" dirty="0">
              <a:solidFill>
                <a:srgbClr val="1D1C1D"/>
              </a:solidFill>
              <a:latin typeface="+mn-ea"/>
            </a:endParaRPr>
          </a:p>
        </p:txBody>
      </p:sp>
      <p:sp>
        <p:nvSpPr>
          <p:cNvPr id="24" name="楕円 23">
            <a:extLst>
              <a:ext uri="{FF2B5EF4-FFF2-40B4-BE49-F238E27FC236}">
                <a16:creationId xmlns:a16="http://schemas.microsoft.com/office/drawing/2014/main" id="{DBD924CF-FE60-41CF-908D-E98CD359DB9B}"/>
              </a:ext>
            </a:extLst>
          </p:cNvPr>
          <p:cNvSpPr/>
          <p:nvPr/>
        </p:nvSpPr>
        <p:spPr>
          <a:xfrm>
            <a:off x="7453272" y="1739833"/>
            <a:ext cx="3004563" cy="851934"/>
          </a:xfrm>
          <a:prstGeom prst="ellips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dirty="0">
              <a:solidFill>
                <a:srgbClr val="1D1C1D"/>
              </a:solidFill>
              <a:latin typeface="NotoSansJP"/>
            </a:endParaRPr>
          </a:p>
          <a:p>
            <a:pPr algn="ctr"/>
            <a:r>
              <a:rPr lang="ja-JP" altLang="en-US" dirty="0">
                <a:solidFill>
                  <a:srgbClr val="1D1C1D"/>
                </a:solidFill>
                <a:latin typeface="NotoSansJP"/>
              </a:rPr>
              <a:t>対話にて情報収集</a:t>
            </a:r>
            <a:endParaRPr lang="en-US" altLang="ja-JP" dirty="0">
              <a:solidFill>
                <a:srgbClr val="1D1C1D"/>
              </a:solidFill>
              <a:latin typeface="NotoSansJP"/>
            </a:endParaRPr>
          </a:p>
        </p:txBody>
      </p:sp>
      <p:sp>
        <p:nvSpPr>
          <p:cNvPr id="25" name="正方形/長方形 24">
            <a:extLst>
              <a:ext uri="{FF2B5EF4-FFF2-40B4-BE49-F238E27FC236}">
                <a16:creationId xmlns:a16="http://schemas.microsoft.com/office/drawing/2014/main" id="{42213F9C-B5D5-49D4-9C84-F40599945806}"/>
              </a:ext>
            </a:extLst>
          </p:cNvPr>
          <p:cNvSpPr/>
          <p:nvPr/>
        </p:nvSpPr>
        <p:spPr>
          <a:xfrm>
            <a:off x="2268605" y="1803681"/>
            <a:ext cx="1541422" cy="344022"/>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solidFill>
                  <a:srgbClr val="1D1C1D"/>
                </a:solidFill>
                <a:latin typeface="+mn-ea"/>
              </a:rPr>
              <a:t>Notion</a:t>
            </a:r>
          </a:p>
        </p:txBody>
      </p:sp>
      <p:sp>
        <p:nvSpPr>
          <p:cNvPr id="26" name="正方形/長方形 25">
            <a:extLst>
              <a:ext uri="{FF2B5EF4-FFF2-40B4-BE49-F238E27FC236}">
                <a16:creationId xmlns:a16="http://schemas.microsoft.com/office/drawing/2014/main" id="{65064CA5-1D15-4BBC-BC33-2A357330936B}"/>
              </a:ext>
            </a:extLst>
          </p:cNvPr>
          <p:cNvSpPr/>
          <p:nvPr/>
        </p:nvSpPr>
        <p:spPr>
          <a:xfrm>
            <a:off x="8378377" y="1800853"/>
            <a:ext cx="1541422" cy="344022"/>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err="1">
                <a:solidFill>
                  <a:srgbClr val="1D1C1D"/>
                </a:solidFill>
                <a:latin typeface="+mn-ea"/>
              </a:rPr>
              <a:t>SlackBot</a:t>
            </a:r>
            <a:endParaRPr lang="en-US" altLang="ja-JP" sz="2400" dirty="0">
              <a:solidFill>
                <a:srgbClr val="1D1C1D"/>
              </a:solidFill>
              <a:latin typeface="+mn-ea"/>
            </a:endParaRPr>
          </a:p>
        </p:txBody>
      </p:sp>
      <p:sp>
        <p:nvSpPr>
          <p:cNvPr id="27" name="正方形/長方形 26">
            <a:extLst>
              <a:ext uri="{FF2B5EF4-FFF2-40B4-BE49-F238E27FC236}">
                <a16:creationId xmlns:a16="http://schemas.microsoft.com/office/drawing/2014/main" id="{16A7A808-A38B-4AAE-B5C0-1D289A762B28}"/>
              </a:ext>
            </a:extLst>
          </p:cNvPr>
          <p:cNvSpPr/>
          <p:nvPr/>
        </p:nvSpPr>
        <p:spPr>
          <a:xfrm>
            <a:off x="5156194" y="1803216"/>
            <a:ext cx="1541422" cy="344022"/>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rgbClr val="1D1C1D"/>
                </a:solidFill>
                <a:latin typeface="+mn-ea"/>
              </a:rPr>
              <a:t>システム</a:t>
            </a:r>
            <a:endParaRPr lang="en-US" altLang="ja-JP" sz="2400" dirty="0">
              <a:solidFill>
                <a:srgbClr val="1D1C1D"/>
              </a:solidFill>
              <a:latin typeface="+mn-ea"/>
            </a:endParaRPr>
          </a:p>
        </p:txBody>
      </p:sp>
      <p:pic>
        <p:nvPicPr>
          <p:cNvPr id="28" name="Picture 2" descr="Notion - Wikipedia">
            <a:extLst>
              <a:ext uri="{FF2B5EF4-FFF2-40B4-BE49-F238E27FC236}">
                <a16:creationId xmlns:a16="http://schemas.microsoft.com/office/drawing/2014/main" id="{4DB31591-CB52-46E9-90F5-9FD7BBE6FEF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34167" y="1683280"/>
            <a:ext cx="482521" cy="482521"/>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グループ化 32">
            <a:extLst>
              <a:ext uri="{FF2B5EF4-FFF2-40B4-BE49-F238E27FC236}">
                <a16:creationId xmlns:a16="http://schemas.microsoft.com/office/drawing/2014/main" id="{F82EEDF2-3E64-4805-ADEA-1FA3A936B0A0}"/>
              </a:ext>
            </a:extLst>
          </p:cNvPr>
          <p:cNvGrpSpPr/>
          <p:nvPr/>
        </p:nvGrpSpPr>
        <p:grpSpPr>
          <a:xfrm>
            <a:off x="7758579" y="1688852"/>
            <a:ext cx="553685" cy="483703"/>
            <a:chOff x="6333459" y="3274608"/>
            <a:chExt cx="1006246" cy="1006246"/>
          </a:xfrm>
        </p:grpSpPr>
        <p:pic>
          <p:nvPicPr>
            <p:cNvPr id="34" name="Picture 4" descr="Slack (ソフトウェア) - Wikipedia">
              <a:extLst>
                <a:ext uri="{FF2B5EF4-FFF2-40B4-BE49-F238E27FC236}">
                  <a16:creationId xmlns:a16="http://schemas.microsoft.com/office/drawing/2014/main" id="{92B854D9-134B-4073-AA8B-9823F249F71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33459" y="3274608"/>
              <a:ext cx="1006246" cy="1006246"/>
            </a:xfrm>
            <a:prstGeom prst="rect">
              <a:avLst/>
            </a:prstGeom>
            <a:extLst>
              <a:ext uri="{909E8E84-426E-40DD-AFC4-6F175D3DCCD1}">
                <a14:hiddenFill xmlns:a14="http://schemas.microsoft.com/office/drawing/2010/main">
                  <a:solidFill>
                    <a:srgbClr val="FFFFFF"/>
                  </a:solidFill>
                </a14:hiddenFill>
              </a:ext>
            </a:extLst>
          </p:spPr>
        </p:pic>
        <p:pic>
          <p:nvPicPr>
            <p:cNvPr id="35" name="グラフィックス 34" descr="インターネット 単色塗りつぶし">
              <a:extLst>
                <a:ext uri="{FF2B5EF4-FFF2-40B4-BE49-F238E27FC236}">
                  <a16:creationId xmlns:a16="http://schemas.microsoft.com/office/drawing/2014/main" id="{D5785CCC-4941-41B5-8077-81C82C4FD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67569" y="3429000"/>
              <a:ext cx="738026" cy="738026"/>
            </a:xfrm>
            <a:prstGeom prst="rect">
              <a:avLst/>
            </a:prstGeom>
          </p:spPr>
        </p:pic>
      </p:grpSp>
      <p:sp>
        <p:nvSpPr>
          <p:cNvPr id="44" name="矢印: 右 43">
            <a:extLst>
              <a:ext uri="{FF2B5EF4-FFF2-40B4-BE49-F238E27FC236}">
                <a16:creationId xmlns:a16="http://schemas.microsoft.com/office/drawing/2014/main" id="{BCCD62EC-3E5E-4EB2-A23E-F630D26A904E}"/>
              </a:ext>
            </a:extLst>
          </p:cNvPr>
          <p:cNvSpPr/>
          <p:nvPr/>
        </p:nvSpPr>
        <p:spPr>
          <a:xfrm rot="16200000">
            <a:off x="5574508" y="4035417"/>
            <a:ext cx="787576" cy="266749"/>
          </a:xfrm>
          <a:prstGeom prs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6" name="矢印: 右 45">
            <a:extLst>
              <a:ext uri="{FF2B5EF4-FFF2-40B4-BE49-F238E27FC236}">
                <a16:creationId xmlns:a16="http://schemas.microsoft.com/office/drawing/2014/main" id="{FCECA748-639C-439D-9900-100546ACFB9D}"/>
              </a:ext>
            </a:extLst>
          </p:cNvPr>
          <p:cNvSpPr/>
          <p:nvPr/>
        </p:nvSpPr>
        <p:spPr>
          <a:xfrm>
            <a:off x="3384166" y="5908964"/>
            <a:ext cx="1951075" cy="266749"/>
          </a:xfrm>
          <a:prstGeom prst="rightArrow">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sp>
        <p:nvSpPr>
          <p:cNvPr id="47" name="矢印: 右 46">
            <a:extLst>
              <a:ext uri="{FF2B5EF4-FFF2-40B4-BE49-F238E27FC236}">
                <a16:creationId xmlns:a16="http://schemas.microsoft.com/office/drawing/2014/main" id="{3234012D-8023-40A9-9E82-F69D35F7A31E}"/>
              </a:ext>
            </a:extLst>
          </p:cNvPr>
          <p:cNvSpPr/>
          <p:nvPr/>
        </p:nvSpPr>
        <p:spPr>
          <a:xfrm rot="19196109">
            <a:off x="6482078" y="5291798"/>
            <a:ext cx="932232" cy="273109"/>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58" name="グラフィックス 57" descr="インターネット 単色塗りつぶし">
            <a:extLst>
              <a:ext uri="{FF2B5EF4-FFF2-40B4-BE49-F238E27FC236}">
                <a16:creationId xmlns:a16="http://schemas.microsoft.com/office/drawing/2014/main" id="{E538548C-0CA5-4358-AD43-72DB813C37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0217" y="4349772"/>
            <a:ext cx="816723" cy="734328"/>
          </a:xfrm>
          <a:prstGeom prst="rect">
            <a:avLst/>
          </a:prstGeom>
        </p:spPr>
      </p:pic>
      <p:sp>
        <p:nvSpPr>
          <p:cNvPr id="59" name="矢印: 右 58">
            <a:extLst>
              <a:ext uri="{FF2B5EF4-FFF2-40B4-BE49-F238E27FC236}">
                <a16:creationId xmlns:a16="http://schemas.microsoft.com/office/drawing/2014/main" id="{9ECF58BD-86CE-412D-88D5-A8A9FFF5408B}"/>
              </a:ext>
            </a:extLst>
          </p:cNvPr>
          <p:cNvSpPr/>
          <p:nvPr/>
        </p:nvSpPr>
        <p:spPr>
          <a:xfrm rot="2724212">
            <a:off x="8182559" y="5191777"/>
            <a:ext cx="845410" cy="266749"/>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60" name="Picture 2" descr="Notion - Wikipedia">
            <a:extLst>
              <a:ext uri="{FF2B5EF4-FFF2-40B4-BE49-F238E27FC236}">
                <a16:creationId xmlns:a16="http://schemas.microsoft.com/office/drawing/2014/main" id="{5FC54019-5DAE-4388-B240-9DA77B6A6BB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22291" y="5732808"/>
            <a:ext cx="692009" cy="692009"/>
          </a:xfrm>
          <a:prstGeom prst="rect">
            <a:avLst/>
          </a:prstGeom>
          <a:noFill/>
          <a:extLst>
            <a:ext uri="{909E8E84-426E-40DD-AFC4-6F175D3DCCD1}">
              <a14:hiddenFill xmlns:a14="http://schemas.microsoft.com/office/drawing/2010/main">
                <a:solidFill>
                  <a:srgbClr val="FFFFFF"/>
                </a:solidFill>
              </a14:hiddenFill>
            </a:ext>
          </a:extLst>
        </p:spPr>
      </p:pic>
      <p:pic>
        <p:nvPicPr>
          <p:cNvPr id="61" name="グラフィックス 60" descr="付箋 単色塗りつぶし">
            <a:extLst>
              <a:ext uri="{FF2B5EF4-FFF2-40B4-BE49-F238E27FC236}">
                <a16:creationId xmlns:a16="http://schemas.microsoft.com/office/drawing/2014/main" id="{545093DA-CB37-4B03-A7F0-50A811FA336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82949" y="5513542"/>
            <a:ext cx="914400" cy="914400"/>
          </a:xfrm>
          <a:prstGeom prst="rect">
            <a:avLst/>
          </a:prstGeom>
        </p:spPr>
      </p:pic>
      <p:pic>
        <p:nvPicPr>
          <p:cNvPr id="63" name="グラフィックス 62" descr="ラベル 枠線">
            <a:extLst>
              <a:ext uri="{FF2B5EF4-FFF2-40B4-BE49-F238E27FC236}">
                <a16:creationId xmlns:a16="http://schemas.microsoft.com/office/drawing/2014/main" id="{3A090975-6309-42A4-8D3A-AB5E3E3D5FD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35844" y="3183864"/>
            <a:ext cx="914400" cy="914400"/>
          </a:xfrm>
          <a:prstGeom prst="rect">
            <a:avLst/>
          </a:prstGeom>
        </p:spPr>
      </p:pic>
      <p:sp>
        <p:nvSpPr>
          <p:cNvPr id="64" name="矢印: 右 63">
            <a:extLst>
              <a:ext uri="{FF2B5EF4-FFF2-40B4-BE49-F238E27FC236}">
                <a16:creationId xmlns:a16="http://schemas.microsoft.com/office/drawing/2014/main" id="{36B7B5A5-E4AD-490D-AA18-3F4AB636904A}"/>
              </a:ext>
            </a:extLst>
          </p:cNvPr>
          <p:cNvSpPr/>
          <p:nvPr/>
        </p:nvSpPr>
        <p:spPr>
          <a:xfrm rot="19439025">
            <a:off x="8183331" y="4043785"/>
            <a:ext cx="845410" cy="266749"/>
          </a:xfrm>
          <a:prstGeom prst="rightArrow">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dirty="0">
              <a:solidFill>
                <a:schemeClr val="tx1"/>
              </a:solidFill>
            </a:endParaRPr>
          </a:p>
        </p:txBody>
      </p:sp>
      <p:pic>
        <p:nvPicPr>
          <p:cNvPr id="66" name="グラフィックス 65" descr="ラベル 単色塗りつぶし">
            <a:extLst>
              <a:ext uri="{FF2B5EF4-FFF2-40B4-BE49-F238E27FC236}">
                <a16:creationId xmlns:a16="http://schemas.microsoft.com/office/drawing/2014/main" id="{0CDA9A36-47F8-4DAA-A16F-88E2B0E4C9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71787" y="5502932"/>
            <a:ext cx="914400" cy="914400"/>
          </a:xfrm>
          <a:prstGeom prst="rect">
            <a:avLst/>
          </a:prstGeom>
        </p:spPr>
      </p:pic>
      <p:sp>
        <p:nvSpPr>
          <p:cNvPr id="71" name="矢印: 左右 70">
            <a:extLst>
              <a:ext uri="{FF2B5EF4-FFF2-40B4-BE49-F238E27FC236}">
                <a16:creationId xmlns:a16="http://schemas.microsoft.com/office/drawing/2014/main" id="{CAB8AF73-DA94-40B5-95A8-D33211B14FEE}"/>
              </a:ext>
            </a:extLst>
          </p:cNvPr>
          <p:cNvSpPr/>
          <p:nvPr/>
        </p:nvSpPr>
        <p:spPr>
          <a:xfrm rot="1349361">
            <a:off x="3339327" y="4205202"/>
            <a:ext cx="2094843" cy="282678"/>
          </a:xfrm>
          <a:prstGeom prst="leftRight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2" name="正方形/長方形 71">
            <a:extLst>
              <a:ext uri="{FF2B5EF4-FFF2-40B4-BE49-F238E27FC236}">
                <a16:creationId xmlns:a16="http://schemas.microsoft.com/office/drawing/2014/main" id="{9A0A7B2B-CC52-4783-93B4-54C53F31A16B}"/>
              </a:ext>
            </a:extLst>
          </p:cNvPr>
          <p:cNvSpPr/>
          <p:nvPr/>
        </p:nvSpPr>
        <p:spPr>
          <a:xfrm>
            <a:off x="2970100" y="4261843"/>
            <a:ext cx="2112076" cy="371024"/>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対話による収集</a:t>
            </a:r>
          </a:p>
        </p:txBody>
      </p:sp>
      <p:sp>
        <p:nvSpPr>
          <p:cNvPr id="73" name="正方形/長方形 72">
            <a:extLst>
              <a:ext uri="{FF2B5EF4-FFF2-40B4-BE49-F238E27FC236}">
                <a16:creationId xmlns:a16="http://schemas.microsoft.com/office/drawing/2014/main" id="{54502ED1-9C91-49DA-8955-8A071486CEF1}"/>
              </a:ext>
            </a:extLst>
          </p:cNvPr>
          <p:cNvSpPr/>
          <p:nvPr/>
        </p:nvSpPr>
        <p:spPr>
          <a:xfrm>
            <a:off x="3639093" y="2939675"/>
            <a:ext cx="1462710" cy="371024"/>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情報を記入</a:t>
            </a:r>
          </a:p>
        </p:txBody>
      </p:sp>
      <p:sp>
        <p:nvSpPr>
          <p:cNvPr id="77" name="正方形/長方形 76">
            <a:extLst>
              <a:ext uri="{FF2B5EF4-FFF2-40B4-BE49-F238E27FC236}">
                <a16:creationId xmlns:a16="http://schemas.microsoft.com/office/drawing/2014/main" id="{E06DCE1E-D4EF-4DB0-B73F-1104485D61D6}"/>
              </a:ext>
            </a:extLst>
          </p:cNvPr>
          <p:cNvSpPr/>
          <p:nvPr/>
        </p:nvSpPr>
        <p:spPr>
          <a:xfrm>
            <a:off x="7693602" y="3930970"/>
            <a:ext cx="914400" cy="371024"/>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タグ化</a:t>
            </a:r>
          </a:p>
        </p:txBody>
      </p:sp>
      <p:sp>
        <p:nvSpPr>
          <p:cNvPr id="78" name="正方形/長方形 77">
            <a:extLst>
              <a:ext uri="{FF2B5EF4-FFF2-40B4-BE49-F238E27FC236}">
                <a16:creationId xmlns:a16="http://schemas.microsoft.com/office/drawing/2014/main" id="{32A86E96-38E2-4FC4-8290-7DDB9AD8CC95}"/>
              </a:ext>
            </a:extLst>
          </p:cNvPr>
          <p:cNvSpPr/>
          <p:nvPr/>
        </p:nvSpPr>
        <p:spPr>
          <a:xfrm>
            <a:off x="7726960" y="5204075"/>
            <a:ext cx="914400" cy="371024"/>
          </a:xfrm>
          <a:prstGeom prst="rect">
            <a:avLst/>
          </a:prstGeom>
          <a:solidFill>
            <a:schemeClr val="accent1">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タグ化</a:t>
            </a:r>
          </a:p>
        </p:txBody>
      </p:sp>
      <p:sp>
        <p:nvSpPr>
          <p:cNvPr id="81" name="正方形/長方形 80">
            <a:extLst>
              <a:ext uri="{FF2B5EF4-FFF2-40B4-BE49-F238E27FC236}">
                <a16:creationId xmlns:a16="http://schemas.microsoft.com/office/drawing/2014/main" id="{F2A4765A-8476-46BF-8F60-6883395DDF1D}"/>
              </a:ext>
            </a:extLst>
          </p:cNvPr>
          <p:cNvSpPr/>
          <p:nvPr/>
        </p:nvSpPr>
        <p:spPr>
          <a:xfrm>
            <a:off x="2056191" y="2644308"/>
            <a:ext cx="914400" cy="371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ユーザ</a:t>
            </a:r>
          </a:p>
        </p:txBody>
      </p:sp>
      <p:sp>
        <p:nvSpPr>
          <p:cNvPr id="83" name="正方形/長方形 82">
            <a:extLst>
              <a:ext uri="{FF2B5EF4-FFF2-40B4-BE49-F238E27FC236}">
                <a16:creationId xmlns:a16="http://schemas.microsoft.com/office/drawing/2014/main" id="{134C0E55-F8B3-4661-971B-78867F1DE2CB}"/>
              </a:ext>
            </a:extLst>
          </p:cNvPr>
          <p:cNvSpPr/>
          <p:nvPr/>
        </p:nvSpPr>
        <p:spPr>
          <a:xfrm>
            <a:off x="2082949" y="5096845"/>
            <a:ext cx="914400" cy="371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タスク</a:t>
            </a:r>
          </a:p>
        </p:txBody>
      </p:sp>
      <p:sp>
        <p:nvSpPr>
          <p:cNvPr id="85" name="正方形/長方形 84">
            <a:extLst>
              <a:ext uri="{FF2B5EF4-FFF2-40B4-BE49-F238E27FC236}">
                <a16:creationId xmlns:a16="http://schemas.microsoft.com/office/drawing/2014/main" id="{0288790B-D1AD-4642-92D6-C7F7138B24FD}"/>
              </a:ext>
            </a:extLst>
          </p:cNvPr>
          <p:cNvSpPr/>
          <p:nvPr/>
        </p:nvSpPr>
        <p:spPr>
          <a:xfrm>
            <a:off x="3639093" y="5426621"/>
            <a:ext cx="1462710" cy="371024"/>
          </a:xfrm>
          <a:prstGeom prst="rect">
            <a:avLst/>
          </a:prstGeom>
          <a:solidFill>
            <a:schemeClr val="accent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情報を記入</a:t>
            </a:r>
          </a:p>
        </p:txBody>
      </p:sp>
      <p:sp>
        <p:nvSpPr>
          <p:cNvPr id="86" name="正方形/長方形 85">
            <a:extLst>
              <a:ext uri="{FF2B5EF4-FFF2-40B4-BE49-F238E27FC236}">
                <a16:creationId xmlns:a16="http://schemas.microsoft.com/office/drawing/2014/main" id="{FC5DEC9F-F86F-4AD6-B894-D8713039EC62}"/>
              </a:ext>
            </a:extLst>
          </p:cNvPr>
          <p:cNvSpPr/>
          <p:nvPr/>
        </p:nvSpPr>
        <p:spPr>
          <a:xfrm>
            <a:off x="5346795" y="4050993"/>
            <a:ext cx="1200080" cy="371024"/>
          </a:xfrm>
          <a:prstGeom prst="rect">
            <a:avLst/>
          </a:prstGeom>
          <a:solidFill>
            <a:schemeClr val="accent6">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情報共有</a:t>
            </a:r>
          </a:p>
        </p:txBody>
      </p:sp>
      <p:pic>
        <p:nvPicPr>
          <p:cNvPr id="87" name="グラフィックス 86" descr="インターネット 単色塗りつぶし">
            <a:extLst>
              <a:ext uri="{FF2B5EF4-FFF2-40B4-BE49-F238E27FC236}">
                <a16:creationId xmlns:a16="http://schemas.microsoft.com/office/drawing/2014/main" id="{D33D60AC-27EB-497D-80A1-F98807E386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70080" y="1563538"/>
            <a:ext cx="816723" cy="734328"/>
          </a:xfrm>
          <a:prstGeom prst="rect">
            <a:avLst/>
          </a:prstGeom>
        </p:spPr>
      </p:pic>
      <p:sp>
        <p:nvSpPr>
          <p:cNvPr id="91" name="正方形/長方形 90">
            <a:extLst>
              <a:ext uri="{FF2B5EF4-FFF2-40B4-BE49-F238E27FC236}">
                <a16:creationId xmlns:a16="http://schemas.microsoft.com/office/drawing/2014/main" id="{5EF5BE38-7098-47F1-9518-6528CE3F642E}"/>
              </a:ext>
            </a:extLst>
          </p:cNvPr>
          <p:cNvSpPr/>
          <p:nvPr/>
        </p:nvSpPr>
        <p:spPr>
          <a:xfrm>
            <a:off x="8908612" y="2759687"/>
            <a:ext cx="1341633" cy="371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ユーザタグ</a:t>
            </a:r>
          </a:p>
        </p:txBody>
      </p:sp>
      <p:sp>
        <p:nvSpPr>
          <p:cNvPr id="92" name="正方形/長方形 91">
            <a:extLst>
              <a:ext uri="{FF2B5EF4-FFF2-40B4-BE49-F238E27FC236}">
                <a16:creationId xmlns:a16="http://schemas.microsoft.com/office/drawing/2014/main" id="{8E8ACB45-F033-46F9-B05B-357B2EAABBFA}"/>
              </a:ext>
            </a:extLst>
          </p:cNvPr>
          <p:cNvSpPr/>
          <p:nvPr/>
        </p:nvSpPr>
        <p:spPr>
          <a:xfrm>
            <a:off x="9072160" y="5084100"/>
            <a:ext cx="1341633" cy="37102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タスクタグ</a:t>
            </a:r>
          </a:p>
        </p:txBody>
      </p:sp>
      <p:sp>
        <p:nvSpPr>
          <p:cNvPr id="5" name="楕円 4">
            <a:extLst>
              <a:ext uri="{FF2B5EF4-FFF2-40B4-BE49-F238E27FC236}">
                <a16:creationId xmlns:a16="http://schemas.microsoft.com/office/drawing/2014/main" id="{9E276FF8-80CA-BF73-65CB-AF44767CBE69}"/>
              </a:ext>
            </a:extLst>
          </p:cNvPr>
          <p:cNvSpPr/>
          <p:nvPr/>
        </p:nvSpPr>
        <p:spPr>
          <a:xfrm rot="720407">
            <a:off x="1318697" y="2581764"/>
            <a:ext cx="5900138" cy="268821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6187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lstStyle/>
          <a:p>
            <a:r>
              <a:rPr kumimoji="1" lang="ja-JP" altLang="en-US" dirty="0"/>
              <a:t>対話システムの</a:t>
            </a:r>
            <a:r>
              <a:rPr lang="ja-JP" altLang="en-US" dirty="0"/>
              <a:t>概要</a:t>
            </a:r>
            <a:endParaRPr kumimoji="1" lang="ja-JP" altLang="en-US" dirty="0"/>
          </a:p>
        </p:txBody>
      </p:sp>
      <p:sp>
        <p:nvSpPr>
          <p:cNvPr id="15" name="コンテンツ プレースホルダー 2">
            <a:extLst>
              <a:ext uri="{FF2B5EF4-FFF2-40B4-BE49-F238E27FC236}">
                <a16:creationId xmlns:a16="http://schemas.microsoft.com/office/drawing/2014/main" id="{00D728CB-96BC-424B-A8C4-45D15952B82B}"/>
              </a:ext>
            </a:extLst>
          </p:cNvPr>
          <p:cNvSpPr>
            <a:spLocks noGrp="1"/>
          </p:cNvSpPr>
          <p:nvPr>
            <p:ph idx="1"/>
          </p:nvPr>
        </p:nvSpPr>
        <p:spPr>
          <a:xfrm>
            <a:off x="419100" y="1095317"/>
            <a:ext cx="11353800" cy="5762683"/>
          </a:xfrm>
        </p:spPr>
        <p:txBody>
          <a:bodyPr>
            <a:normAutofit/>
          </a:bodyPr>
          <a:lstStyle/>
          <a:p>
            <a:r>
              <a:rPr lang="en-US" altLang="ja-JP" dirty="0" err="1"/>
              <a:t>OpenAI</a:t>
            </a:r>
            <a:r>
              <a:rPr lang="ja-JP" altLang="en-US" dirty="0"/>
              <a:t>の大規模言語モデルである</a:t>
            </a:r>
            <a:r>
              <a:rPr lang="en-US" altLang="ja-JP" dirty="0"/>
              <a:t>GPT-3</a:t>
            </a:r>
            <a:r>
              <a:rPr lang="ja-JP" altLang="en-US" dirty="0"/>
              <a:t>を用いる</a:t>
            </a:r>
            <a:endParaRPr lang="en-US" altLang="ja-JP" dirty="0"/>
          </a:p>
          <a:p>
            <a:pPr lvl="1"/>
            <a:endParaRPr lang="en-US" altLang="ja-JP" dirty="0"/>
          </a:p>
          <a:p>
            <a:r>
              <a:rPr lang="ja-JP" altLang="en-US" dirty="0"/>
              <a:t>クラウドソーシングサイトで集めたトレーニングデータを</a:t>
            </a:r>
            <a:br>
              <a:rPr lang="en-US" altLang="ja-JP" dirty="0"/>
            </a:br>
            <a:r>
              <a:rPr lang="ja-JP" altLang="en-US" dirty="0"/>
              <a:t>一部修正しファインチューニングを行いモデルを作成する</a:t>
            </a:r>
            <a:endParaRPr lang="en-US" altLang="ja-JP" dirty="0"/>
          </a:p>
          <a:p>
            <a:pPr lvl="1"/>
            <a:endParaRPr lang="en-US" altLang="ja-JP" dirty="0"/>
          </a:p>
          <a:p>
            <a:r>
              <a:rPr lang="en-US" altLang="ja-JP" dirty="0"/>
              <a:t>3</a:t>
            </a:r>
            <a:r>
              <a:rPr lang="ja-JP" altLang="en-US" dirty="0"/>
              <a:t>つのモデルを作成した</a:t>
            </a:r>
            <a:endParaRPr lang="en-US" altLang="ja-JP" dirty="0"/>
          </a:p>
          <a:p>
            <a:pPr lvl="1"/>
            <a:r>
              <a:rPr lang="ja-JP" altLang="en-US" dirty="0"/>
              <a:t>タグ抽出：ユーザとの会話からタグを得る</a:t>
            </a:r>
            <a:endParaRPr lang="en-US" altLang="ja-JP" dirty="0"/>
          </a:p>
          <a:p>
            <a:pPr lvl="1"/>
            <a:r>
              <a:rPr lang="ja-JP" altLang="en-US" dirty="0"/>
              <a:t>質問生成：それぞれのユーザに適した質問を行う</a:t>
            </a:r>
            <a:endParaRPr lang="en-US" altLang="ja-JP" dirty="0"/>
          </a:p>
          <a:p>
            <a:pPr marL="514350" indent="-514350">
              <a:buFont typeface="+mj-lt"/>
              <a:buAutoNum type="arabicPeriod"/>
            </a:pPr>
            <a:r>
              <a:rPr lang="ja-JP" altLang="en-US" dirty="0"/>
              <a:t>タグ抽出兼質問生成モデル</a:t>
            </a:r>
            <a:endParaRPr lang="en-US" altLang="ja-JP" dirty="0"/>
          </a:p>
          <a:p>
            <a:pPr marL="514350" indent="-514350">
              <a:buFont typeface="+mj-lt"/>
              <a:buAutoNum type="arabicPeriod"/>
            </a:pPr>
            <a:r>
              <a:rPr lang="ja-JP" altLang="en-US" dirty="0"/>
              <a:t>質問生成のみモデル</a:t>
            </a:r>
            <a:endParaRPr lang="en-US" altLang="ja-JP" dirty="0"/>
          </a:p>
          <a:p>
            <a:pPr marL="514350" indent="-514350">
              <a:buFont typeface="+mj-lt"/>
              <a:buAutoNum type="arabicPeriod"/>
            </a:pPr>
            <a:r>
              <a:rPr lang="ja-JP" altLang="en-US" dirty="0"/>
              <a:t>タグ抽出のみモデル</a:t>
            </a:r>
            <a:endParaRPr lang="en-US" altLang="ja-JP" dirty="0"/>
          </a:p>
        </p:txBody>
      </p:sp>
    </p:spTree>
    <p:extLst>
      <p:ext uri="{BB962C8B-B14F-4D97-AF65-F5344CB8AC3E}">
        <p14:creationId xmlns:p14="http://schemas.microsoft.com/office/powerpoint/2010/main" val="12277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30DB6-020E-4E2D-A7D1-E235E366135A}"/>
              </a:ext>
            </a:extLst>
          </p:cNvPr>
          <p:cNvSpPr>
            <a:spLocks noGrp="1"/>
          </p:cNvSpPr>
          <p:nvPr>
            <p:ph type="title"/>
          </p:nvPr>
        </p:nvSpPr>
        <p:spPr/>
        <p:txBody>
          <a:bodyPr>
            <a:normAutofit/>
          </a:bodyPr>
          <a:lstStyle/>
          <a:p>
            <a:r>
              <a:rPr kumimoji="1" lang="ja-JP" altLang="en-US" dirty="0"/>
              <a:t>タグの種類</a:t>
            </a:r>
            <a:r>
              <a:rPr lang="ja-JP" altLang="en-US" dirty="0"/>
              <a:t>，タイプ</a:t>
            </a:r>
            <a:endParaRPr kumimoji="1" lang="ja-JP" altLang="en-US" dirty="0"/>
          </a:p>
        </p:txBody>
      </p:sp>
      <p:sp>
        <p:nvSpPr>
          <p:cNvPr id="15" name="コンテンツ プレースホルダー 2">
            <a:extLst>
              <a:ext uri="{FF2B5EF4-FFF2-40B4-BE49-F238E27FC236}">
                <a16:creationId xmlns:a16="http://schemas.microsoft.com/office/drawing/2014/main" id="{00D728CB-96BC-424B-A8C4-45D15952B82B}"/>
              </a:ext>
            </a:extLst>
          </p:cNvPr>
          <p:cNvSpPr>
            <a:spLocks noGrp="1"/>
          </p:cNvSpPr>
          <p:nvPr>
            <p:ph idx="1"/>
          </p:nvPr>
        </p:nvSpPr>
        <p:spPr>
          <a:xfrm>
            <a:off x="836628" y="1019816"/>
            <a:ext cx="10518747" cy="5838184"/>
          </a:xfrm>
        </p:spPr>
        <p:txBody>
          <a:bodyPr>
            <a:normAutofit/>
          </a:bodyPr>
          <a:lstStyle/>
          <a:p>
            <a:r>
              <a:rPr lang="en-US" altLang="ja-JP" dirty="0"/>
              <a:t>hope:</a:t>
            </a:r>
            <a:r>
              <a:rPr lang="ja-JP" altLang="en-US" dirty="0"/>
              <a:t>そのユーザが最も行いたい仕事，研究</a:t>
            </a:r>
            <a:r>
              <a:rPr lang="en-US" altLang="ja-JP" dirty="0"/>
              <a:t>(=Will)</a:t>
            </a:r>
          </a:p>
          <a:p>
            <a:pPr lvl="1"/>
            <a:r>
              <a:rPr lang="ja-JP" altLang="en-US" dirty="0"/>
              <a:t>本研究では</a:t>
            </a:r>
            <a:r>
              <a:rPr lang="en-US" altLang="ja-JP" dirty="0"/>
              <a:t>hope</a:t>
            </a:r>
            <a:r>
              <a:rPr lang="ja-JP" altLang="en-US" dirty="0"/>
              <a:t>を聞き出すことを目標とする</a:t>
            </a:r>
            <a:endParaRPr lang="en-US" altLang="ja-JP" dirty="0"/>
          </a:p>
          <a:p>
            <a:pPr lvl="1"/>
            <a:r>
              <a:rPr lang="ja-JP" altLang="en-US" dirty="0"/>
              <a:t>仕事，研究を通して実現したい壮大なことを示す</a:t>
            </a:r>
            <a:endParaRPr lang="en-US" altLang="ja-JP" dirty="0"/>
          </a:p>
          <a:p>
            <a:pPr lvl="1"/>
            <a:endParaRPr lang="en-US" altLang="ja-JP" dirty="0"/>
          </a:p>
          <a:p>
            <a:r>
              <a:rPr lang="en-US" altLang="ja-JP" dirty="0"/>
              <a:t>skill:</a:t>
            </a:r>
            <a:r>
              <a:rPr lang="ja-JP" altLang="en-US" dirty="0"/>
              <a:t>そのユーザが持っている技術</a:t>
            </a:r>
            <a:r>
              <a:rPr lang="en-US" altLang="ja-JP" dirty="0"/>
              <a:t>(=</a:t>
            </a:r>
            <a:r>
              <a:rPr lang="en-US" altLang="ja-JP" dirty="0" err="1"/>
              <a:t>Can,Must</a:t>
            </a:r>
            <a:r>
              <a:rPr lang="en-US" altLang="ja-JP" dirty="0"/>
              <a:t>)</a:t>
            </a:r>
          </a:p>
          <a:p>
            <a:pPr lvl="1"/>
            <a:r>
              <a:rPr lang="en-US" altLang="ja-JP" dirty="0"/>
              <a:t>skill-level:</a:t>
            </a:r>
            <a:r>
              <a:rPr lang="ja-JP" altLang="en-US" dirty="0"/>
              <a:t>スキルの習熟度を表し，</a:t>
            </a:r>
            <a:r>
              <a:rPr lang="en-US" altLang="ja-JP" dirty="0" err="1"/>
              <a:t>Low,Middle</a:t>
            </a:r>
            <a:r>
              <a:rPr lang="en-US" altLang="ja-JP" dirty="0"/>
              <a:t>, High</a:t>
            </a:r>
            <a:r>
              <a:rPr lang="ja-JP" altLang="en-US" dirty="0"/>
              <a:t>がある</a:t>
            </a:r>
            <a:endParaRPr lang="en-US" altLang="ja-JP" dirty="0"/>
          </a:p>
          <a:p>
            <a:pPr lvl="1"/>
            <a:endParaRPr lang="en-US" altLang="ja-JP" dirty="0"/>
          </a:p>
          <a:p>
            <a:r>
              <a:rPr lang="en-US" altLang="ja-JP" dirty="0"/>
              <a:t>interest:</a:t>
            </a:r>
            <a:r>
              <a:rPr lang="ja-JP" altLang="en-US" dirty="0"/>
              <a:t>そのユーザが興味のあること</a:t>
            </a:r>
            <a:r>
              <a:rPr lang="en-US" altLang="ja-JP" dirty="0"/>
              <a:t>(</a:t>
            </a:r>
            <a:r>
              <a:rPr lang="ja-JP" altLang="en-US" dirty="0"/>
              <a:t>≓</a:t>
            </a:r>
            <a:r>
              <a:rPr lang="en-US" altLang="ja-JP" dirty="0"/>
              <a:t>Will)</a:t>
            </a:r>
            <a:br>
              <a:rPr lang="en-US" altLang="ja-JP" dirty="0"/>
            </a:br>
            <a:r>
              <a:rPr lang="ja-JP" altLang="en-US" dirty="0"/>
              <a:t>技術以外の直接タスクに関係のないことも含む</a:t>
            </a:r>
            <a:endParaRPr lang="en-US" altLang="ja-JP" dirty="0"/>
          </a:p>
          <a:p>
            <a:pPr lvl="1"/>
            <a:endParaRPr lang="en-US" altLang="ja-JP" dirty="0"/>
          </a:p>
          <a:p>
            <a:r>
              <a:rPr lang="en-US" altLang="ja-JP" dirty="0"/>
              <a:t>knowledge:</a:t>
            </a:r>
            <a:r>
              <a:rPr lang="ja-JP" altLang="en-US" dirty="0"/>
              <a:t>そのユーザが知識として持っていること</a:t>
            </a:r>
            <a:endParaRPr lang="en-US" altLang="ja-JP" dirty="0"/>
          </a:p>
        </p:txBody>
      </p:sp>
    </p:spTree>
    <p:extLst>
      <p:ext uri="{BB962C8B-B14F-4D97-AF65-F5344CB8AC3E}">
        <p14:creationId xmlns:p14="http://schemas.microsoft.com/office/powerpoint/2010/main" val="422942349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11082</TotalTime>
  <Words>4899</Words>
  <Application>Microsoft Office PowerPoint</Application>
  <PresentationFormat>ワイド画面</PresentationFormat>
  <Paragraphs>656</Paragraphs>
  <Slides>44</Slides>
  <Notes>32</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44</vt:i4>
      </vt:variant>
    </vt:vector>
  </HeadingPairs>
  <TitlesOfParts>
    <vt:vector size="57" baseType="lpstr">
      <vt:lpstr>Google Sans</vt:lpstr>
      <vt:lpstr>Hiragino Kaku Gothic ProN</vt:lpstr>
      <vt:lpstr>NotoSansJP</vt:lpstr>
      <vt:lpstr>游ゴシック</vt:lpstr>
      <vt:lpstr>游明朝</vt:lpstr>
      <vt:lpstr>Arial</vt:lpstr>
      <vt:lpstr>Calibri</vt:lpstr>
      <vt:lpstr>Calibri Light</vt:lpstr>
      <vt:lpstr>Cambria Math</vt:lpstr>
      <vt:lpstr>Helvetica</vt:lpstr>
      <vt:lpstr>Roboto</vt:lpstr>
      <vt:lpstr>Wingdings</vt:lpstr>
      <vt:lpstr>Office テーマ</vt:lpstr>
      <vt:lpstr>適材適所配置支援のための 個人の属性タグの収集対話システムの試作</vt:lpstr>
      <vt:lpstr>背景</vt:lpstr>
      <vt:lpstr>目的</vt:lpstr>
      <vt:lpstr>想定する「自律性を尊重した適材適所配置」</vt:lpstr>
      <vt:lpstr>関連研究：ChatGPT</vt:lpstr>
      <vt:lpstr>Will,Can,MustとWillの重要性</vt:lpstr>
      <vt:lpstr>システムの概要</vt:lpstr>
      <vt:lpstr>対話システムの概要</vt:lpstr>
      <vt:lpstr>タグの種類，タイプ</vt:lpstr>
      <vt:lpstr>対話システムの概要</vt:lpstr>
      <vt:lpstr>タグ抽出兼質問生成モデルのトレーニングデータ</vt:lpstr>
      <vt:lpstr>タグ抽出兼質問生成モデルのトレーニングデータの例</vt:lpstr>
      <vt:lpstr>対話例とタグ抽出例</vt:lpstr>
      <vt:lpstr>対話システムの概要</vt:lpstr>
      <vt:lpstr>質問生成のみモデルのトレーニングデータ</vt:lpstr>
      <vt:lpstr>質問生成のみモデルのトレーニングデータとタイプ</vt:lpstr>
      <vt:lpstr>対話システムの概要</vt:lpstr>
      <vt:lpstr>タグ抽出のみモデルのトレーニングデータ</vt:lpstr>
      <vt:lpstr>実験</vt:lpstr>
      <vt:lpstr>対話例とタグ抽出例（再掲）</vt:lpstr>
      <vt:lpstr>実験１の結果と考察：タグ抽出兼質問生成モデルを利用したシステム（1/2）</vt:lpstr>
      <vt:lpstr>実験１の結果と考察：タグ抽出兼質問生成モデルを利用したシステム（1/2）</vt:lpstr>
      <vt:lpstr>実験</vt:lpstr>
      <vt:lpstr>実験２の結果と考察：質問生成モデル</vt:lpstr>
      <vt:lpstr>実験２の結果と考察：タグ抽出モデル</vt:lpstr>
      <vt:lpstr>まとめ</vt:lpstr>
      <vt:lpstr>今後の課題と展望（1/3）</vt:lpstr>
      <vt:lpstr>今後の課題と展望（2/3）</vt:lpstr>
      <vt:lpstr>今後の課題と展望（3/3）</vt:lpstr>
      <vt:lpstr>目次</vt:lpstr>
      <vt:lpstr>以下予備スライド</vt:lpstr>
      <vt:lpstr>関連研究</vt:lpstr>
      <vt:lpstr>オントロジーの設計</vt:lpstr>
      <vt:lpstr>テンプレート化の質問をしない理由</vt:lpstr>
      <vt:lpstr>終わり</vt:lpstr>
      <vt:lpstr>対話システムの概要</vt:lpstr>
      <vt:lpstr>堂々巡り</vt:lpstr>
      <vt:lpstr>InterestやHopeのレベルについて</vt:lpstr>
      <vt:lpstr>ボットを使う理由</vt:lpstr>
      <vt:lpstr>PowerPoint プレゼンテーション</vt:lpstr>
      <vt:lpstr>ランサーズでの質問内容</vt:lpstr>
      <vt:lpstr>ユーザ属性のデータ化と「タグ」</vt:lpstr>
      <vt:lpstr>もっとわかりやすい想定する適材適所配置</vt:lpstr>
      <vt:lpstr>想定する適材適所配置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卒論まで</dc:title>
  <dc:creator>橋本　慧海</dc:creator>
  <cp:lastModifiedBy>橋本　慧海</cp:lastModifiedBy>
  <cp:revision>360</cp:revision>
  <dcterms:created xsi:type="dcterms:W3CDTF">2022-10-04T08:58:13Z</dcterms:created>
  <dcterms:modified xsi:type="dcterms:W3CDTF">2023-03-08T05:10:50Z</dcterms:modified>
</cp:coreProperties>
</file>