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68" r:id="rId2"/>
    <p:sldId id="267" r:id="rId3"/>
    <p:sldId id="271" r:id="rId4"/>
    <p:sldId id="273" r:id="rId5"/>
    <p:sldId id="272" r:id="rId6"/>
    <p:sldId id="274" r:id="rId7"/>
    <p:sldId id="280" r:id="rId8"/>
    <p:sldId id="282" r:id="rId9"/>
    <p:sldId id="281" r:id="rId10"/>
    <p:sldId id="275" r:id="rId11"/>
    <p:sldId id="302" r:id="rId12"/>
    <p:sldId id="303" r:id="rId13"/>
    <p:sldId id="283" r:id="rId14"/>
    <p:sldId id="299" r:id="rId15"/>
    <p:sldId id="286" r:id="rId16"/>
    <p:sldId id="285" r:id="rId17"/>
    <p:sldId id="284" r:id="rId18"/>
    <p:sldId id="287" r:id="rId19"/>
    <p:sldId id="290" r:id="rId20"/>
    <p:sldId id="288" r:id="rId21"/>
    <p:sldId id="293" r:id="rId22"/>
    <p:sldId id="289" r:id="rId23"/>
    <p:sldId id="300" r:id="rId24"/>
    <p:sldId id="301" r:id="rId25"/>
    <p:sldId id="278" r:id="rId26"/>
    <p:sldId id="279"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C7C30-94BC-4FE9-9881-5FB1BEDAB47A}" v="8" dt="2024-11-04T04:37:55.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3" autoAdjust="0"/>
    <p:restoredTop sz="94660"/>
  </p:normalViewPr>
  <p:slideViewPr>
    <p:cSldViewPr>
      <p:cViewPr varScale="1">
        <p:scale>
          <a:sx n="78" d="100"/>
          <a:sy n="78" d="100"/>
        </p:scale>
        <p:origin x="725"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v Sapra" userId="247cc84eb4f94af6" providerId="LiveId" clId="{AA0C7C30-94BC-4FE9-9881-5FB1BEDAB47A}"/>
    <pc:docChg chg="addSld modSld">
      <pc:chgData name="Garv Sapra" userId="247cc84eb4f94af6" providerId="LiveId" clId="{AA0C7C30-94BC-4FE9-9881-5FB1BEDAB47A}" dt="2024-11-04T04:39:49.483" v="134" actId="1076"/>
      <pc:docMkLst>
        <pc:docMk/>
      </pc:docMkLst>
      <pc:sldChg chg="modSp mod">
        <pc:chgData name="Garv Sapra" userId="247cc84eb4f94af6" providerId="LiveId" clId="{AA0C7C30-94BC-4FE9-9881-5FB1BEDAB47A}" dt="2024-11-04T04:28:54.090" v="25" actId="20577"/>
        <pc:sldMkLst>
          <pc:docMk/>
          <pc:sldMk cId="0" sldId="271"/>
        </pc:sldMkLst>
        <pc:spChg chg="mod">
          <ac:chgData name="Garv Sapra" userId="247cc84eb4f94af6" providerId="LiveId" clId="{AA0C7C30-94BC-4FE9-9881-5FB1BEDAB47A}" dt="2024-11-04T04:28:54.090" v="25" actId="20577"/>
          <ac:spMkLst>
            <pc:docMk/>
            <pc:sldMk cId="0" sldId="271"/>
            <ac:spMk id="3" creationId="{00000000-0000-0000-0000-000000000000}"/>
          </ac:spMkLst>
        </pc:spChg>
      </pc:sldChg>
      <pc:sldChg chg="addSp modSp new mod">
        <pc:chgData name="Garv Sapra" userId="247cc84eb4f94af6" providerId="LiveId" clId="{AA0C7C30-94BC-4FE9-9881-5FB1BEDAB47A}" dt="2024-11-04T04:39:49.483" v="134" actId="1076"/>
        <pc:sldMkLst>
          <pc:docMk/>
          <pc:sldMk cId="4176198933" sldId="302"/>
        </pc:sldMkLst>
        <pc:spChg chg="add">
          <ac:chgData name="Garv Sapra" userId="247cc84eb4f94af6" providerId="LiveId" clId="{AA0C7C30-94BC-4FE9-9881-5FB1BEDAB47A}" dt="2024-11-04T04:34:02.895" v="27"/>
          <ac:spMkLst>
            <pc:docMk/>
            <pc:sldMk cId="4176198933" sldId="302"/>
            <ac:spMk id="2" creationId="{C67F33F7-C59B-C380-8C63-79D1E8213857}"/>
          </ac:spMkLst>
        </pc:spChg>
        <pc:spChg chg="add mod">
          <ac:chgData name="Garv Sapra" userId="247cc84eb4f94af6" providerId="LiveId" clId="{AA0C7C30-94BC-4FE9-9881-5FB1BEDAB47A}" dt="2024-11-04T04:35:09.292" v="31" actId="255"/>
          <ac:spMkLst>
            <pc:docMk/>
            <pc:sldMk cId="4176198933" sldId="302"/>
            <ac:spMk id="4" creationId="{13603F17-F02A-7E06-A331-120ABE0AB82C}"/>
          </ac:spMkLst>
        </pc:spChg>
        <pc:spChg chg="add mod">
          <ac:chgData name="Garv Sapra" userId="247cc84eb4f94af6" providerId="LiveId" clId="{AA0C7C30-94BC-4FE9-9881-5FB1BEDAB47A}" dt="2024-11-04T04:39:49.483" v="134" actId="1076"/>
          <ac:spMkLst>
            <pc:docMk/>
            <pc:sldMk cId="4176198933" sldId="302"/>
            <ac:spMk id="5" creationId="{3082EC8A-F721-067C-A845-9B67B7D84510}"/>
          </ac:spMkLst>
        </pc:spChg>
      </pc:sldChg>
      <pc:sldChg chg="addSp modSp new mod">
        <pc:chgData name="Garv Sapra" userId="247cc84eb4f94af6" providerId="LiveId" clId="{AA0C7C30-94BC-4FE9-9881-5FB1BEDAB47A}" dt="2024-11-04T04:37:35.216" v="39" actId="1076"/>
        <pc:sldMkLst>
          <pc:docMk/>
          <pc:sldMk cId="1673713298" sldId="303"/>
        </pc:sldMkLst>
        <pc:spChg chg="add mod">
          <ac:chgData name="Garv Sapra" userId="247cc84eb4f94af6" providerId="LiveId" clId="{AA0C7C30-94BC-4FE9-9881-5FB1BEDAB47A}" dt="2024-11-04T04:37:35.216" v="39" actId="1076"/>
          <ac:spMkLst>
            <pc:docMk/>
            <pc:sldMk cId="1673713298" sldId="303"/>
            <ac:spMk id="2" creationId="{2921CA6E-471A-5DE8-5518-8CF1140235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244D37-3531-4E8A-94EB-B66B4DE7A9BE}" type="datetimeFigureOut">
              <a:rPr lang="en-IN" smtClean="0"/>
              <a:t>04-11-2024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C6011F-CADF-4496-8DDF-0CDA47F7D4DA}" type="slidenum">
              <a:rPr lang="en-IN" smtClean="0"/>
              <a:t>‹#›</a:t>
            </a:fld>
            <a:endParaRPr lang="en-IN"/>
          </a:p>
        </p:txBody>
      </p:sp>
    </p:spTree>
    <p:extLst>
      <p:ext uri="{BB962C8B-B14F-4D97-AF65-F5344CB8AC3E}">
        <p14:creationId xmlns:p14="http://schemas.microsoft.com/office/powerpoint/2010/main" val="182658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11/4/2024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11/4/2024</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11/4/2024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HTML" TargetMode="External"/><Relationship Id="rId1" Type="http://schemas.openxmlformats.org/officeDocument/2006/relationships/slideLayout" Target="../slideLayouts/slideLayout3.xml"/><Relationship Id="rId4" Type="http://schemas.openxmlformats.org/officeDocument/2006/relationships/hyperlink" Target="https://www.who.int/news-room/fact-sheets/detail/obesity-and-overweight"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51620" y="1565228"/>
            <a:ext cx="6624736" cy="1200329"/>
          </a:xfrm>
          <a:prstGeom prst="rect">
            <a:avLst/>
          </a:prstGeom>
          <a:noFill/>
        </p:spPr>
        <p:txBody>
          <a:bodyPr wrap="square" rtlCol="0">
            <a:spAutoFit/>
          </a:bodyPr>
          <a:lstStyle/>
          <a:p>
            <a:pPr algn="ctr"/>
            <a:r>
              <a:rPr lang="en-US" sz="3600" dirty="0">
                <a:solidFill>
                  <a:srgbClr val="FF0000"/>
                </a:solidFill>
                <a:latin typeface="Arial Black" pitchFamily="34" charset="0"/>
              </a:rPr>
              <a:t>Front End Engineering-I Project (BMI Calculator)</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907704" y="2852414"/>
            <a:ext cx="5112568" cy="2185214"/>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a:t>GARV SAPRA (2410990280)</a:t>
            </a:r>
          </a:p>
          <a:p>
            <a:r>
              <a:rPr lang="en-US" sz="2000" dirty="0"/>
              <a:t>GARVITA KALRA (2410990281) – Team Leader</a:t>
            </a:r>
          </a:p>
          <a:p>
            <a:r>
              <a:rPr lang="en-US" sz="2000" dirty="0"/>
              <a:t>GAURAV(2410990282)</a:t>
            </a:r>
          </a:p>
          <a:p>
            <a:endParaRPr lang="en-US" dirty="0">
              <a:solidFill>
                <a:schemeClr val="bg1"/>
              </a:solidFill>
            </a:endParaRPr>
          </a:p>
          <a:p>
            <a:r>
              <a:rPr lang="en-US" sz="2000" dirty="0">
                <a:latin typeface="Times New Roman" pitchFamily="18" charset="0"/>
                <a:cs typeface="Times New Roman" pitchFamily="18" charset="0"/>
              </a:rPr>
              <a:t>Faculty Coordinator: </a:t>
            </a:r>
            <a:endParaRPr lang="en-US"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5" name="TextBox 4">
            <a:extLst>
              <a:ext uri="{FF2B5EF4-FFF2-40B4-BE49-F238E27FC236}">
                <a16:creationId xmlns:a16="http://schemas.microsoft.com/office/drawing/2014/main" id="{6AD34F96-A744-7721-5164-B6BBFFCE43F4}"/>
              </a:ext>
            </a:extLst>
          </p:cNvPr>
          <p:cNvSpPr txBox="1"/>
          <p:nvPr/>
        </p:nvSpPr>
        <p:spPr>
          <a:xfrm>
            <a:off x="395536" y="1052736"/>
            <a:ext cx="6840760"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 and User Guidance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Basic error handling prompts users to enter valid numbers for both height and weight.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Informative feedback makes it accessible even for users unfamiliar with BMI calculations.</a:t>
            </a:r>
          </a:p>
        </p:txBody>
      </p:sp>
    </p:spTree>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603F17-F02A-7E06-A331-120ABE0AB82C}"/>
              </a:ext>
            </a:extLst>
          </p:cNvPr>
          <p:cNvSpPr txBox="1"/>
          <p:nvPr/>
        </p:nvSpPr>
        <p:spPr>
          <a:xfrm>
            <a:off x="539552" y="908720"/>
            <a:ext cx="4591664" cy="5863144"/>
          </a:xfrm>
          <a:prstGeom prst="rect">
            <a:avLst/>
          </a:prstGeom>
          <a:noFill/>
        </p:spPr>
        <p:txBody>
          <a:bodyPr wrap="square">
            <a:spAutoFit/>
          </a:bodyPr>
          <a:lstStyle/>
          <a:p>
            <a:r>
              <a:rPr lang="en-US" sz="1500" b="1" dirty="0"/>
              <a:t>1. Clear Separation of Concerns</a:t>
            </a:r>
          </a:p>
          <a:p>
            <a:pPr>
              <a:buFont typeface="Arial" panose="020B0604020202020204" pitchFamily="34" charset="0"/>
              <a:buChar char="•"/>
            </a:pPr>
            <a:r>
              <a:rPr lang="en-US" sz="1500" b="1" dirty="0"/>
              <a:t>HTML, CSS, and JavaScript Segmentation</a:t>
            </a:r>
            <a:r>
              <a:rPr lang="en-US" sz="1500" dirty="0"/>
              <a:t>: Each component of the page (structure, styling, functionality) is well-separated, which is crucial for maintainability, readability, and scalability. This makes the code easy to update or expand without confusion, demonstrating an understanding of best coding practices.</a:t>
            </a:r>
          </a:p>
          <a:p>
            <a:r>
              <a:rPr lang="en-US" sz="1500" b="1" dirty="0"/>
              <a:t>2. User Experience (UX) and Interface Design</a:t>
            </a:r>
          </a:p>
          <a:p>
            <a:pPr>
              <a:buFont typeface="Arial" panose="020B0604020202020204" pitchFamily="34" charset="0"/>
              <a:buChar char="•"/>
            </a:pPr>
            <a:r>
              <a:rPr lang="en-US" sz="1500" b="1" dirty="0"/>
              <a:t>Visual Aesthetics</a:t>
            </a:r>
            <a:r>
              <a:rPr lang="en-US" sz="1500" dirty="0"/>
              <a:t>:</a:t>
            </a:r>
          </a:p>
          <a:p>
            <a:pPr marL="742950" lvl="1" indent="-285750">
              <a:buFont typeface="Arial" panose="020B0604020202020204" pitchFamily="34" charset="0"/>
              <a:buChar char="•"/>
            </a:pPr>
            <a:r>
              <a:rPr lang="en-US" sz="1500" dirty="0"/>
              <a:t>The page uses a </a:t>
            </a:r>
            <a:r>
              <a:rPr lang="en-US" sz="1500" b="1" dirty="0"/>
              <a:t>dark background</a:t>
            </a:r>
            <a:r>
              <a:rPr lang="en-US" sz="1500" dirty="0"/>
              <a:t> with contrasting light elements to make the content stand out, giving it a professional, polished look.</a:t>
            </a:r>
          </a:p>
          <a:p>
            <a:pPr marL="742950" lvl="1" indent="-285750">
              <a:buFont typeface="Arial" panose="020B0604020202020204" pitchFamily="34" charset="0"/>
              <a:buChar char="•"/>
            </a:pPr>
            <a:r>
              <a:rPr lang="en-US" sz="1500" dirty="0"/>
              <a:t>The chosen fonts and rounded button edges contribute to a </a:t>
            </a:r>
            <a:r>
              <a:rPr lang="en-US" sz="1500" b="1" dirty="0"/>
              <a:t>modern and friendly design</a:t>
            </a:r>
            <a:r>
              <a:rPr lang="en-US" sz="1500" dirty="0"/>
              <a:t>.</a:t>
            </a:r>
          </a:p>
          <a:p>
            <a:pPr marL="742950" lvl="1" indent="-285750">
              <a:buFont typeface="Arial" panose="020B0604020202020204" pitchFamily="34" charset="0"/>
              <a:buChar char="•"/>
            </a:pPr>
            <a:r>
              <a:rPr lang="en-US" sz="1500" dirty="0"/>
              <a:t>Hover effects on the navigation links add interactivity, which enhances the user's experience and shows attention to detail.</a:t>
            </a:r>
          </a:p>
          <a:p>
            <a:pPr>
              <a:buFont typeface="Arial" panose="020B0604020202020204" pitchFamily="34" charset="0"/>
              <a:buChar char="•"/>
            </a:pPr>
            <a:r>
              <a:rPr lang="en-US" sz="1500" b="1" dirty="0"/>
              <a:t>Responsive Design Elements</a:t>
            </a:r>
            <a:r>
              <a:rPr lang="en-US" sz="1500" dirty="0"/>
              <a:t>:</a:t>
            </a:r>
          </a:p>
          <a:p>
            <a:pPr marL="742950" lvl="1" indent="-285750">
              <a:buFont typeface="Arial" panose="020B0604020202020204" pitchFamily="34" charset="0"/>
              <a:buChar char="•"/>
            </a:pPr>
            <a:r>
              <a:rPr lang="en-US" sz="1500" dirty="0"/>
              <a:t>The central positioning of the calculator and balanced spacing provide a consistent layout across screen sizes.</a:t>
            </a:r>
          </a:p>
          <a:p>
            <a:pPr marL="742950" lvl="1" indent="-285750">
              <a:buFont typeface="Arial" panose="020B0604020202020204" pitchFamily="34" charset="0"/>
              <a:buChar char="•"/>
            </a:pPr>
            <a:r>
              <a:rPr lang="en-US" sz="1500" dirty="0"/>
              <a:t>The button and input fields are accessible and easy to interact with, showcasing awareness of </a:t>
            </a:r>
            <a:r>
              <a:rPr lang="en-US" sz="1500" b="1" dirty="0"/>
              <a:t>responsive and accessible design principles</a:t>
            </a:r>
            <a:r>
              <a:rPr lang="en-US" sz="1500" dirty="0"/>
              <a:t>.</a:t>
            </a:r>
          </a:p>
        </p:txBody>
      </p:sp>
      <p:sp>
        <p:nvSpPr>
          <p:cNvPr id="5" name="TextBox 4">
            <a:extLst>
              <a:ext uri="{FF2B5EF4-FFF2-40B4-BE49-F238E27FC236}">
                <a16:creationId xmlns:a16="http://schemas.microsoft.com/office/drawing/2014/main" id="{3082EC8A-F721-067C-A845-9B67B7D84510}"/>
              </a:ext>
            </a:extLst>
          </p:cNvPr>
          <p:cNvSpPr txBox="1"/>
          <p:nvPr/>
        </p:nvSpPr>
        <p:spPr>
          <a:xfrm>
            <a:off x="395536" y="188640"/>
            <a:ext cx="5029200" cy="523220"/>
          </a:xfrm>
          <a:prstGeom prst="rect">
            <a:avLst/>
          </a:prstGeom>
          <a:noFill/>
        </p:spPr>
        <p:txBody>
          <a:bodyPr wrap="square" rtlCol="0">
            <a:spAutoFit/>
          </a:bodyPr>
          <a:lstStyle/>
          <a:p>
            <a:r>
              <a:rPr lang="en-US" sz="2800" b="1" dirty="0"/>
              <a:t>WHY OUR BMI CALCULATOR?</a:t>
            </a:r>
            <a:endParaRPr lang="en-IN" sz="2800" b="1" dirty="0"/>
          </a:p>
        </p:txBody>
      </p:sp>
    </p:spTree>
    <p:extLst>
      <p:ext uri="{BB962C8B-B14F-4D97-AF65-F5344CB8AC3E}">
        <p14:creationId xmlns:p14="http://schemas.microsoft.com/office/powerpoint/2010/main" val="4176198933"/>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21CA6E-471A-5DE8-5518-8CF1140235EB}"/>
              </a:ext>
            </a:extLst>
          </p:cNvPr>
          <p:cNvSpPr>
            <a:spLocks noChangeArrowheads="1"/>
          </p:cNvSpPr>
          <p:nvPr/>
        </p:nvSpPr>
        <p:spPr bwMode="auto">
          <a:xfrm>
            <a:off x="395536" y="908720"/>
            <a:ext cx="7344816"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3. Form Validation and User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Input Validation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JavaScript code checks if the user has provided valid height and weight values. This error handling improves reliability and user experience, as users won’t see nonsensical results if they forget an input.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User Feedback</a:t>
            </a:r>
            <a:r>
              <a:rPr kumimoji="0" lang="en-US" altLang="en-US" sz="1600" b="0" i="0" u="none" strike="noStrike" cap="none" normalizeH="0" baseline="0" dirty="0">
                <a:ln>
                  <a:noFill/>
                </a:ln>
                <a:solidFill>
                  <a:schemeClr val="tx1"/>
                </a:solidFill>
                <a:effectLst/>
                <a:latin typeface="Arial" panose="020B0604020202020204" pitchFamily="34" charset="0"/>
              </a:rPr>
              <a:t>: When there’s a validation error, a friendly message prompts the user to correct their inputs, which is crucial for user experience and indicates a robust approach to error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Dynamic Results Display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page immediately shows the calculated BMI and relevant category (e.g., "Underweight," "Normal weight") based on the result. This interactivity is engaging and informative, guiding users with clear, categorized feedback.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4. Modularity and Maintainability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Reusable Styles</a:t>
            </a:r>
            <a:r>
              <a:rPr kumimoji="0" lang="en-US" altLang="en-US" sz="1600" b="0" i="0" u="none" strike="noStrike" cap="none" normalizeH="0" baseline="0" dirty="0">
                <a:ln>
                  <a:noFill/>
                </a:ln>
                <a:solidFill>
                  <a:schemeClr val="tx1"/>
                </a:solidFill>
                <a:effectLst/>
                <a:latin typeface="Arial" panose="020B0604020202020204" pitchFamily="34" charset="0"/>
              </a:rPr>
              <a:t>: The CSS code includes reusable styling for elements like buttons, labels, and input fields, meaning that updates to styling are easy to apply consistently.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JavaScript Function Encapsulation</a:t>
            </a:r>
            <a:r>
              <a:rPr kumimoji="0" lang="en-US" altLang="en-US" sz="1600" b="0" i="0" u="none" strike="noStrike" cap="none" normalizeH="0" baseline="0" dirty="0">
                <a:ln>
                  <a:noFill/>
                </a:ln>
                <a:solidFill>
                  <a:schemeClr val="tx1"/>
                </a:solidFill>
                <a:effectLst/>
                <a:latin typeface="Arial" panose="020B0604020202020204" pitchFamily="34" charset="0"/>
              </a:rPr>
              <a:t>: The </a:t>
            </a:r>
            <a:r>
              <a:rPr kumimoji="0" lang="en-US" altLang="en-US" sz="1600" b="0" i="0" u="none" strike="noStrike" cap="none" normalizeH="0" baseline="0" dirty="0" err="1">
                <a:ln>
                  <a:noFill/>
                </a:ln>
                <a:solidFill>
                  <a:schemeClr val="tx1"/>
                </a:solidFill>
                <a:effectLst/>
                <a:latin typeface="Arial Unicode MS"/>
              </a:rPr>
              <a:t>calculateBMI</a:t>
            </a:r>
            <a:r>
              <a:rPr kumimoji="0" lang="en-US" altLang="en-US" sz="1600" b="0" i="0" u="none" strike="noStrike" cap="none" normalizeH="0" baseline="0" dirty="0">
                <a:ln>
                  <a:noFill/>
                </a:ln>
                <a:solidFill>
                  <a:schemeClr val="tx1"/>
                </a:solidFill>
                <a:effectLst/>
              </a:rPr>
              <a:t> function is encapsulated in a single script, making the functionality modular and easy to extend. If other features or health calculators were added, it could reuse or modify this function with minimal adjustments.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3713298"/>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10" name="TextBox 9">
            <a:extLst>
              <a:ext uri="{FF2B5EF4-FFF2-40B4-BE49-F238E27FC236}">
                <a16:creationId xmlns:a16="http://schemas.microsoft.com/office/drawing/2014/main" id="{847EC5B4-882D-54DC-6444-FD9800CE72E0}"/>
              </a:ext>
            </a:extLst>
          </p:cNvPr>
          <p:cNvSpPr txBox="1"/>
          <p:nvPr/>
        </p:nvSpPr>
        <p:spPr>
          <a:xfrm>
            <a:off x="611560" y="980728"/>
            <a:ext cx="8532440" cy="4760278"/>
          </a:xfrm>
          <a:prstGeom prst="rect">
            <a:avLst/>
          </a:prstGeom>
          <a:noFill/>
        </p:spPr>
        <p:txBody>
          <a:bodyPr wrap="square">
            <a:spAutoFit/>
          </a:bodyPr>
          <a:lstStyle/>
          <a:p>
            <a:pPr>
              <a:lnSpc>
                <a:spcPts val="1425"/>
              </a:lnSpc>
            </a:pPr>
            <a:r>
              <a:rPr lang="en-IN" sz="1200" b="0" dirty="0">
                <a:solidFill>
                  <a:srgbClr val="FFFFFF"/>
                </a:solidFill>
                <a:effectLst/>
                <a:highlight>
                  <a:srgbClr val="000000"/>
                </a:highlight>
                <a:latin typeface="Consolas" panose="020B0609020204030204" pitchFamily="49" charset="0"/>
              </a:rPr>
              <a:t>&lt;!</a:t>
            </a:r>
            <a:r>
              <a:rPr lang="en-IN" sz="1200" b="0" dirty="0">
                <a:solidFill>
                  <a:srgbClr val="FF0077"/>
                </a:solidFill>
                <a:effectLst/>
                <a:highlight>
                  <a:srgbClr val="000000"/>
                </a:highlight>
                <a:latin typeface="Consolas" panose="020B0609020204030204" pitchFamily="49" charset="0"/>
              </a:rPr>
              <a:t>DOCTYPE</a:t>
            </a:r>
            <a:r>
              <a:rPr lang="en-IN" sz="1200" b="0" dirty="0">
                <a:solidFill>
                  <a:srgbClr val="FFFFFF"/>
                </a:solidFill>
                <a:effectLst/>
                <a:highlight>
                  <a:srgbClr val="000000"/>
                </a:highlight>
                <a:latin typeface="Consolas" panose="020B0609020204030204" pitchFamily="49" charset="0"/>
              </a:rPr>
              <a:t> </a:t>
            </a:r>
            <a:r>
              <a:rPr lang="en-IN" sz="1200" b="0" dirty="0">
                <a:solidFill>
                  <a:srgbClr val="00FFF2"/>
                </a:solidFill>
                <a:effectLst/>
                <a:highlight>
                  <a:srgbClr val="000000"/>
                </a:highlight>
                <a:latin typeface="Consolas" panose="020B0609020204030204" pitchFamily="49" charset="0"/>
              </a:rPr>
              <a:t>html</a:t>
            </a:r>
            <a:r>
              <a:rPr lang="en-IN" sz="1200" b="0" dirty="0">
                <a:solidFill>
                  <a:srgbClr val="FFFFFF"/>
                </a:solidFill>
                <a:effectLst/>
                <a:highlight>
                  <a:srgbClr val="000000"/>
                </a:highlight>
                <a:latin typeface="Consolas" panose="020B0609020204030204" pitchFamily="49" charset="0"/>
              </a:rPr>
              <a:t>&gt;</a:t>
            </a:r>
          </a:p>
          <a:p>
            <a:pPr>
              <a:lnSpc>
                <a:spcPts val="1425"/>
              </a:lnSpc>
            </a:pPr>
            <a:r>
              <a:rPr lang="en-IN" sz="1200" b="0" dirty="0">
                <a:solidFill>
                  <a:srgbClr val="FFFFFF"/>
                </a:solidFill>
                <a:effectLst/>
                <a:highlight>
                  <a:srgbClr val="000000"/>
                </a:highlight>
                <a:latin typeface="Consolas" panose="020B0609020204030204" pitchFamily="49" charset="0"/>
              </a:rPr>
              <a:t>&lt;</a:t>
            </a:r>
            <a:r>
              <a:rPr lang="en-IN" sz="1200" b="0" dirty="0">
                <a:solidFill>
                  <a:srgbClr val="FF0077"/>
                </a:solidFill>
                <a:effectLst/>
                <a:highlight>
                  <a:srgbClr val="000000"/>
                </a:highlight>
                <a:latin typeface="Consolas" panose="020B0609020204030204" pitchFamily="49" charset="0"/>
              </a:rPr>
              <a:t>html</a:t>
            </a:r>
            <a:r>
              <a:rPr lang="en-IN" sz="1200" b="0" dirty="0">
                <a:solidFill>
                  <a:srgbClr val="FFFFFF"/>
                </a:solidFill>
                <a:effectLst/>
                <a:highlight>
                  <a:srgbClr val="000000"/>
                </a:highlight>
                <a:latin typeface="Consolas" panose="020B0609020204030204" pitchFamily="49" charset="0"/>
              </a:rPr>
              <a:t> </a:t>
            </a:r>
            <a:r>
              <a:rPr lang="en-IN" sz="1200" b="0" dirty="0">
                <a:solidFill>
                  <a:srgbClr val="00FFF2"/>
                </a:solidFill>
                <a:effectLst/>
                <a:highlight>
                  <a:srgbClr val="000000"/>
                </a:highlight>
                <a:latin typeface="Consolas" panose="020B0609020204030204" pitchFamily="49" charset="0"/>
              </a:rPr>
              <a:t>lang</a:t>
            </a:r>
            <a:r>
              <a:rPr lang="en-IN" sz="1200" b="0" dirty="0">
                <a:solidFill>
                  <a:srgbClr val="FFFFFF"/>
                </a:solidFill>
                <a:effectLst/>
                <a:highlight>
                  <a:srgbClr val="000000"/>
                </a:highlight>
                <a:latin typeface="Consolas" panose="020B0609020204030204" pitchFamily="49" charset="0"/>
              </a:rPr>
              <a:t>="</a:t>
            </a:r>
            <a:r>
              <a:rPr lang="en-IN" sz="1200" b="0" dirty="0" err="1">
                <a:solidFill>
                  <a:srgbClr val="EEFF00"/>
                </a:solidFill>
                <a:effectLst/>
                <a:highlight>
                  <a:srgbClr val="000000"/>
                </a:highlight>
                <a:latin typeface="Consolas" panose="020B0609020204030204" pitchFamily="49" charset="0"/>
              </a:rPr>
              <a:t>en</a:t>
            </a:r>
            <a:r>
              <a:rPr lang="en-IN" sz="1200" b="0" dirty="0">
                <a:solidFill>
                  <a:srgbClr val="FFFFFF"/>
                </a:solidFill>
                <a:effectLst/>
                <a:highlight>
                  <a:srgbClr val="000000"/>
                </a:highlight>
                <a:latin typeface="Consolas" panose="020B0609020204030204" pitchFamily="49" charset="0"/>
              </a:rPr>
              <a:t>"&gt;</a:t>
            </a:r>
          </a:p>
          <a:p>
            <a:pPr>
              <a:lnSpc>
                <a:spcPts val="1425"/>
              </a:lnSpc>
            </a:pPr>
            <a:r>
              <a:rPr lang="en-IN" sz="1200" b="0" dirty="0">
                <a:solidFill>
                  <a:srgbClr val="FFFFFF"/>
                </a:solidFill>
                <a:effectLst/>
                <a:highlight>
                  <a:srgbClr val="000000"/>
                </a:highlight>
                <a:latin typeface="Consolas" panose="020B0609020204030204" pitchFamily="49" charset="0"/>
              </a:rPr>
              <a:t>&lt;</a:t>
            </a:r>
            <a:r>
              <a:rPr lang="en-IN" sz="1200" b="0" dirty="0">
                <a:solidFill>
                  <a:srgbClr val="FF0077"/>
                </a:solidFill>
                <a:effectLst/>
                <a:highlight>
                  <a:srgbClr val="000000"/>
                </a:highlight>
                <a:latin typeface="Consolas" panose="020B0609020204030204" pitchFamily="49" charset="0"/>
              </a:rPr>
              <a:t>head</a:t>
            </a:r>
            <a:r>
              <a:rPr lang="en-IN" sz="1200" b="0" dirty="0">
                <a:solidFill>
                  <a:srgbClr val="FFFFFF"/>
                </a:solidFill>
                <a:effectLst/>
                <a:highlight>
                  <a:srgbClr val="000000"/>
                </a:highlight>
                <a:latin typeface="Consolas" panose="020B0609020204030204" pitchFamily="49" charset="0"/>
              </a:rPr>
              <a:t>&gt;</a:t>
            </a:r>
          </a:p>
          <a:p>
            <a:pPr>
              <a:lnSpc>
                <a:spcPts val="1425"/>
              </a:lnSpc>
            </a:pPr>
            <a:r>
              <a:rPr lang="en-IN" sz="1200" b="0" dirty="0">
                <a:solidFill>
                  <a:srgbClr val="FFFFFF"/>
                </a:solidFill>
                <a:effectLst/>
                <a:highlight>
                  <a:srgbClr val="000000"/>
                </a:highlight>
                <a:latin typeface="Consolas" panose="020B0609020204030204" pitchFamily="49" charset="0"/>
              </a:rPr>
              <a:t>    &lt;</a:t>
            </a:r>
            <a:r>
              <a:rPr lang="en-IN" sz="1200" b="0" dirty="0">
                <a:solidFill>
                  <a:srgbClr val="FF0077"/>
                </a:solidFill>
                <a:effectLst/>
                <a:highlight>
                  <a:srgbClr val="000000"/>
                </a:highlight>
                <a:latin typeface="Consolas" panose="020B0609020204030204" pitchFamily="49" charset="0"/>
              </a:rPr>
              <a:t>meta</a:t>
            </a:r>
            <a:r>
              <a:rPr lang="en-IN" sz="1200" b="0" dirty="0">
                <a:solidFill>
                  <a:srgbClr val="FFFFFF"/>
                </a:solidFill>
                <a:effectLst/>
                <a:highlight>
                  <a:srgbClr val="000000"/>
                </a:highlight>
                <a:latin typeface="Consolas" panose="020B0609020204030204" pitchFamily="49" charset="0"/>
              </a:rPr>
              <a:t> </a:t>
            </a:r>
            <a:r>
              <a:rPr lang="en-IN" sz="1200" b="0" dirty="0">
                <a:solidFill>
                  <a:srgbClr val="00FFF2"/>
                </a:solidFill>
                <a:effectLst/>
                <a:highlight>
                  <a:srgbClr val="000000"/>
                </a:highlight>
                <a:latin typeface="Consolas" panose="020B0609020204030204" pitchFamily="49" charset="0"/>
              </a:rPr>
              <a:t>charset</a:t>
            </a:r>
            <a:r>
              <a:rPr lang="en-IN" sz="1200" b="0" dirty="0">
                <a:solidFill>
                  <a:srgbClr val="FFFFFF"/>
                </a:solidFill>
                <a:effectLst/>
                <a:highlight>
                  <a:srgbClr val="000000"/>
                </a:highlight>
                <a:latin typeface="Consolas" panose="020B0609020204030204" pitchFamily="49" charset="0"/>
              </a:rPr>
              <a:t>="</a:t>
            </a:r>
            <a:r>
              <a:rPr lang="en-IN" sz="1200" b="0" dirty="0">
                <a:solidFill>
                  <a:srgbClr val="EEFF00"/>
                </a:solidFill>
                <a:effectLst/>
                <a:highlight>
                  <a:srgbClr val="000000"/>
                </a:highlight>
                <a:latin typeface="Consolas" panose="020B0609020204030204" pitchFamily="49" charset="0"/>
              </a:rPr>
              <a:t>UTF-8</a:t>
            </a:r>
            <a:r>
              <a:rPr lang="en-IN" sz="1200" b="0" dirty="0">
                <a:solidFill>
                  <a:srgbClr val="FFFFFF"/>
                </a:solidFill>
                <a:effectLst/>
                <a:highlight>
                  <a:srgbClr val="000000"/>
                </a:highlight>
                <a:latin typeface="Consolas" panose="020B0609020204030204" pitchFamily="49" charset="0"/>
              </a:rPr>
              <a:t>"&gt;</a:t>
            </a:r>
          </a:p>
          <a:p>
            <a:pPr>
              <a:lnSpc>
                <a:spcPts val="1425"/>
              </a:lnSpc>
            </a:pPr>
            <a:r>
              <a:rPr lang="en-IN" sz="1200" b="0" dirty="0">
                <a:solidFill>
                  <a:srgbClr val="FFFFFF"/>
                </a:solidFill>
                <a:effectLst/>
                <a:highlight>
                  <a:srgbClr val="000000"/>
                </a:highlight>
                <a:latin typeface="Consolas" panose="020B0609020204030204" pitchFamily="49" charset="0"/>
              </a:rPr>
              <a:t>    &lt;</a:t>
            </a:r>
            <a:r>
              <a:rPr lang="en-IN" sz="1200" b="0" dirty="0">
                <a:solidFill>
                  <a:srgbClr val="FF0077"/>
                </a:solidFill>
                <a:effectLst/>
                <a:highlight>
                  <a:srgbClr val="000000"/>
                </a:highlight>
                <a:latin typeface="Consolas" panose="020B0609020204030204" pitchFamily="49" charset="0"/>
              </a:rPr>
              <a:t>meta</a:t>
            </a:r>
            <a:r>
              <a:rPr lang="en-IN" sz="1200" b="0" dirty="0">
                <a:solidFill>
                  <a:srgbClr val="FFFFFF"/>
                </a:solidFill>
                <a:effectLst/>
                <a:highlight>
                  <a:srgbClr val="000000"/>
                </a:highlight>
                <a:latin typeface="Consolas" panose="020B0609020204030204" pitchFamily="49" charset="0"/>
              </a:rPr>
              <a:t> </a:t>
            </a:r>
            <a:r>
              <a:rPr lang="en-IN" sz="1200" b="0" dirty="0">
                <a:solidFill>
                  <a:srgbClr val="00FFF2"/>
                </a:solidFill>
                <a:effectLst/>
                <a:highlight>
                  <a:srgbClr val="000000"/>
                </a:highlight>
                <a:latin typeface="Consolas" panose="020B0609020204030204" pitchFamily="49" charset="0"/>
              </a:rPr>
              <a:t>name</a:t>
            </a:r>
            <a:r>
              <a:rPr lang="en-IN" sz="1200" b="0" dirty="0">
                <a:solidFill>
                  <a:srgbClr val="FFFFFF"/>
                </a:solidFill>
                <a:effectLst/>
                <a:highlight>
                  <a:srgbClr val="000000"/>
                </a:highlight>
                <a:latin typeface="Consolas" panose="020B0609020204030204" pitchFamily="49" charset="0"/>
              </a:rPr>
              <a:t>="</a:t>
            </a:r>
            <a:r>
              <a:rPr lang="en-IN" sz="1200" b="0" dirty="0">
                <a:solidFill>
                  <a:srgbClr val="EEFF00"/>
                </a:solidFill>
                <a:effectLst/>
                <a:highlight>
                  <a:srgbClr val="000000"/>
                </a:highlight>
                <a:latin typeface="Consolas" panose="020B0609020204030204" pitchFamily="49" charset="0"/>
              </a:rPr>
              <a:t>viewport</a:t>
            </a:r>
            <a:r>
              <a:rPr lang="en-IN" sz="1200" b="0" dirty="0">
                <a:solidFill>
                  <a:srgbClr val="FFFFFF"/>
                </a:solidFill>
                <a:effectLst/>
                <a:highlight>
                  <a:srgbClr val="000000"/>
                </a:highlight>
                <a:latin typeface="Consolas" panose="020B0609020204030204" pitchFamily="49" charset="0"/>
              </a:rPr>
              <a:t>" </a:t>
            </a:r>
            <a:r>
              <a:rPr lang="en-IN" sz="1200" b="0" dirty="0">
                <a:solidFill>
                  <a:srgbClr val="00FFF2"/>
                </a:solidFill>
                <a:effectLst/>
                <a:highlight>
                  <a:srgbClr val="000000"/>
                </a:highlight>
                <a:latin typeface="Consolas" panose="020B0609020204030204" pitchFamily="49" charset="0"/>
              </a:rPr>
              <a:t>content</a:t>
            </a:r>
            <a:r>
              <a:rPr lang="en-IN" sz="1200" b="0" dirty="0">
                <a:solidFill>
                  <a:srgbClr val="FFFFFF"/>
                </a:solidFill>
                <a:effectLst/>
                <a:highlight>
                  <a:srgbClr val="000000"/>
                </a:highlight>
                <a:latin typeface="Consolas" panose="020B0609020204030204" pitchFamily="49" charset="0"/>
              </a:rPr>
              <a:t>="</a:t>
            </a:r>
            <a:r>
              <a:rPr lang="en-IN" sz="1200" b="0" dirty="0">
                <a:solidFill>
                  <a:srgbClr val="EEFF00"/>
                </a:solidFill>
                <a:effectLst/>
                <a:highlight>
                  <a:srgbClr val="000000"/>
                </a:highlight>
                <a:latin typeface="Consolas" panose="020B0609020204030204" pitchFamily="49" charset="0"/>
              </a:rPr>
              <a:t>width=device-width, initial-scale=1.0</a:t>
            </a:r>
            <a:r>
              <a:rPr lang="en-IN" sz="1200" b="0" dirty="0">
                <a:solidFill>
                  <a:srgbClr val="FFFFFF"/>
                </a:solidFill>
                <a:effectLst/>
                <a:highlight>
                  <a:srgbClr val="000000"/>
                </a:highlight>
                <a:latin typeface="Consolas" panose="020B0609020204030204" pitchFamily="49" charset="0"/>
              </a:rPr>
              <a:t>"&gt;</a:t>
            </a:r>
          </a:p>
          <a:p>
            <a:pPr>
              <a:lnSpc>
                <a:spcPts val="1425"/>
              </a:lnSpc>
            </a:pPr>
            <a:r>
              <a:rPr lang="en-IN" sz="1200" b="0" dirty="0">
                <a:solidFill>
                  <a:srgbClr val="FFFFFF"/>
                </a:solidFill>
                <a:effectLst/>
                <a:highlight>
                  <a:srgbClr val="000000"/>
                </a:highlight>
                <a:latin typeface="Consolas" panose="020B0609020204030204" pitchFamily="49" charset="0"/>
              </a:rPr>
              <a:t>    &lt;</a:t>
            </a:r>
            <a:r>
              <a:rPr lang="en-IN" sz="1200" b="0" dirty="0">
                <a:solidFill>
                  <a:srgbClr val="FF0077"/>
                </a:solidFill>
                <a:effectLst/>
                <a:highlight>
                  <a:srgbClr val="000000"/>
                </a:highlight>
                <a:latin typeface="Consolas" panose="020B0609020204030204" pitchFamily="49" charset="0"/>
              </a:rPr>
              <a:t>title</a:t>
            </a:r>
            <a:r>
              <a:rPr lang="en-IN" sz="1200" b="0" dirty="0">
                <a:solidFill>
                  <a:srgbClr val="FFFFFF"/>
                </a:solidFill>
                <a:effectLst/>
                <a:highlight>
                  <a:srgbClr val="000000"/>
                </a:highlight>
                <a:latin typeface="Consolas" panose="020B0609020204030204" pitchFamily="49" charset="0"/>
              </a:rPr>
              <a:t>&gt;BMI CALCULATOR&lt;/</a:t>
            </a:r>
            <a:r>
              <a:rPr lang="en-IN" sz="1200" b="0" dirty="0">
                <a:solidFill>
                  <a:srgbClr val="FF0077"/>
                </a:solidFill>
                <a:effectLst/>
                <a:highlight>
                  <a:srgbClr val="000000"/>
                </a:highlight>
                <a:latin typeface="Consolas" panose="020B0609020204030204" pitchFamily="49" charset="0"/>
              </a:rPr>
              <a:t>title</a:t>
            </a:r>
            <a:r>
              <a:rPr lang="en-IN" sz="1200" b="0" dirty="0">
                <a:solidFill>
                  <a:srgbClr val="FFFFFF"/>
                </a:solidFill>
                <a:effectLst/>
                <a:highlight>
                  <a:srgbClr val="000000"/>
                </a:highlight>
                <a:latin typeface="Consolas" panose="020B0609020204030204" pitchFamily="49" charset="0"/>
              </a:rPr>
              <a:t>&gt;</a:t>
            </a:r>
          </a:p>
          <a:p>
            <a:pPr>
              <a:lnSpc>
                <a:spcPts val="1425"/>
              </a:lnSpc>
            </a:pPr>
            <a:r>
              <a:rPr lang="en-IN" sz="1200" b="0" dirty="0">
                <a:solidFill>
                  <a:srgbClr val="FFFFFF"/>
                </a:solidFill>
                <a:effectLst/>
                <a:highlight>
                  <a:srgbClr val="000000"/>
                </a:highlight>
                <a:latin typeface="Consolas" panose="020B0609020204030204" pitchFamily="49" charset="0"/>
              </a:rPr>
              <a:t>    &lt;</a:t>
            </a:r>
            <a:r>
              <a:rPr lang="en-IN" sz="1200" b="0" dirty="0">
                <a:solidFill>
                  <a:srgbClr val="FF0077"/>
                </a:solidFill>
                <a:effectLst/>
                <a:highlight>
                  <a:srgbClr val="000000"/>
                </a:highlight>
                <a:latin typeface="Consolas" panose="020B0609020204030204" pitchFamily="49" charset="0"/>
              </a:rPr>
              <a:t>style</a:t>
            </a:r>
            <a:r>
              <a:rPr lang="en-IN" sz="1200" b="0" dirty="0">
                <a:solidFill>
                  <a:srgbClr val="FFFFFF"/>
                </a:solidFill>
                <a:effectLst/>
                <a:highlight>
                  <a:srgbClr val="000000"/>
                </a:highlight>
                <a:latin typeface="Consolas" panose="020B0609020204030204" pitchFamily="49" charset="0"/>
              </a:rPr>
              <a:t>&gt;</a:t>
            </a:r>
          </a:p>
          <a:p>
            <a:pPr>
              <a:lnSpc>
                <a:spcPts val="1425"/>
              </a:lnSpc>
            </a:pPr>
            <a:r>
              <a:rPr lang="en-IN" sz="1200" b="0" dirty="0">
                <a:solidFill>
                  <a:srgbClr val="FFFFFF"/>
                </a:solidFill>
                <a:effectLst/>
                <a:highlight>
                  <a:srgbClr val="000000"/>
                </a:highlight>
                <a:latin typeface="Consolas" panose="020B0609020204030204" pitchFamily="49" charset="0"/>
              </a:rPr>
              <a:t>        @</a:t>
            </a:r>
            <a:r>
              <a:rPr lang="en-IN" sz="1200" b="0" dirty="0">
                <a:solidFill>
                  <a:srgbClr val="FF006A"/>
                </a:solidFill>
                <a:effectLst/>
                <a:highlight>
                  <a:srgbClr val="000000"/>
                </a:highlight>
                <a:latin typeface="Consolas" panose="020B0609020204030204" pitchFamily="49" charset="0"/>
              </a:rPr>
              <a:t>import</a:t>
            </a:r>
            <a:r>
              <a:rPr lang="en-IN" sz="1200" b="0" dirty="0">
                <a:solidFill>
                  <a:srgbClr val="FFFFFF"/>
                </a:solidFill>
                <a:effectLst/>
                <a:highlight>
                  <a:srgbClr val="000000"/>
                </a:highlight>
                <a:latin typeface="Consolas" panose="020B0609020204030204" pitchFamily="49" charset="0"/>
              </a:rPr>
              <a:t> </a:t>
            </a:r>
            <a:r>
              <a:rPr lang="en-IN" sz="1200" b="0" dirty="0" err="1">
                <a:solidFill>
                  <a:srgbClr val="00FFFF"/>
                </a:solidFill>
                <a:effectLst/>
                <a:highlight>
                  <a:srgbClr val="000000"/>
                </a:highlight>
                <a:latin typeface="Consolas" panose="020B0609020204030204" pitchFamily="49" charset="0"/>
              </a:rPr>
              <a:t>url</a:t>
            </a:r>
            <a:r>
              <a:rPr lang="en-IN" sz="1200" b="0" dirty="0">
                <a:solidFill>
                  <a:srgbClr val="FFFFFF"/>
                </a:solidFill>
                <a:effectLst/>
                <a:highlight>
                  <a:srgbClr val="000000"/>
                </a:highlight>
                <a:latin typeface="Consolas" panose="020B0609020204030204" pitchFamily="49" charset="0"/>
              </a:rPr>
              <a:t>("</a:t>
            </a:r>
            <a:r>
              <a:rPr lang="en-IN" sz="1200" b="0" dirty="0">
                <a:solidFill>
                  <a:srgbClr val="EEFF00"/>
                </a:solidFill>
                <a:effectLst/>
                <a:highlight>
                  <a:srgbClr val="000000"/>
                </a:highlight>
                <a:latin typeface="Consolas" panose="020B0609020204030204" pitchFamily="49" charset="0"/>
              </a:rPr>
              <a:t>https://fonts.googleapis.com/css2?family=Nunito:wght@600;700;800;900&amp;display=swap</a:t>
            </a:r>
            <a:r>
              <a:rPr lang="en-IN" sz="1200" b="0" dirty="0">
                <a:solidFill>
                  <a:srgbClr val="FFFFFF"/>
                </a:solidFill>
                <a:effectLst/>
                <a:highlight>
                  <a:srgbClr val="000000"/>
                </a:highlight>
                <a:latin typeface="Consolas" panose="020B0609020204030204" pitchFamily="49" charset="0"/>
              </a:rPr>
              <a:t>");</a:t>
            </a:r>
          </a:p>
          <a:p>
            <a:pPr>
              <a:lnSpc>
                <a:spcPts val="1425"/>
              </a:lnSpc>
            </a:pPr>
            <a:br>
              <a:rPr lang="en-IN" sz="1200" b="0" dirty="0">
                <a:solidFill>
                  <a:srgbClr val="FFFFFF"/>
                </a:solidFill>
                <a:effectLst/>
                <a:highlight>
                  <a:srgbClr val="000000"/>
                </a:highlight>
                <a:latin typeface="Consolas" panose="020B0609020204030204" pitchFamily="49" charset="0"/>
              </a:rPr>
            </a:br>
            <a:r>
              <a:rPr lang="en-IN" sz="1200" b="0" dirty="0">
                <a:solidFill>
                  <a:srgbClr val="FFFFFF"/>
                </a:solidFill>
                <a:effectLst/>
                <a:highlight>
                  <a:srgbClr val="000000"/>
                </a:highlight>
                <a:latin typeface="Consolas" panose="020B0609020204030204" pitchFamily="49" charset="0"/>
              </a:rPr>
              <a:t>        </a:t>
            </a:r>
            <a:r>
              <a:rPr lang="en-IN" sz="1200" b="0" dirty="0">
                <a:solidFill>
                  <a:srgbClr val="FF0077"/>
                </a:solidFill>
                <a:effectLst/>
                <a:highlight>
                  <a:srgbClr val="000000"/>
                </a:highlight>
                <a:latin typeface="Consolas" panose="020B0609020204030204" pitchFamily="49" charset="0"/>
              </a:rPr>
              <a:t>*</a:t>
            </a:r>
            <a:r>
              <a:rPr lang="en-IN" sz="1200" b="0" dirty="0">
                <a:solidFill>
                  <a:srgbClr val="FFFFFF"/>
                </a:solidFill>
                <a:effectLst/>
                <a:highlight>
                  <a:srgbClr val="000000"/>
                </a:highlight>
                <a:latin typeface="Consolas" panose="020B0609020204030204" pitchFamily="49" charset="0"/>
              </a:rPr>
              <a:t> {</a:t>
            </a:r>
          </a:p>
          <a:p>
            <a:pPr>
              <a:lnSpc>
                <a:spcPts val="1425"/>
              </a:lnSpc>
            </a:pPr>
            <a:r>
              <a:rPr lang="en-IN" sz="1200" b="0" dirty="0">
                <a:solidFill>
                  <a:srgbClr val="FFFFFF"/>
                </a:solidFill>
                <a:effectLst/>
                <a:highlight>
                  <a:srgbClr val="000000"/>
                </a:highlight>
                <a:latin typeface="Consolas" panose="020B0609020204030204" pitchFamily="49" charset="0"/>
              </a:rPr>
              <a:t>            padding: </a:t>
            </a:r>
            <a:r>
              <a:rPr lang="en-IN" sz="1200" b="0" dirty="0">
                <a:solidFill>
                  <a:srgbClr val="FF7E34"/>
                </a:solidFill>
                <a:effectLst/>
                <a:highlight>
                  <a:srgbClr val="000000"/>
                </a:highlight>
                <a:latin typeface="Consolas" panose="020B0609020204030204" pitchFamily="49" charset="0"/>
              </a:rPr>
              <a:t>0</a:t>
            </a:r>
            <a:r>
              <a:rPr lang="en-IN" sz="1200" b="0" dirty="0">
                <a:solidFill>
                  <a:srgbClr val="FFFFFF"/>
                </a:solidFill>
                <a:effectLst/>
                <a:highlight>
                  <a:srgbClr val="000000"/>
                </a:highlight>
                <a:latin typeface="Consolas" panose="020B0609020204030204" pitchFamily="49" charset="0"/>
              </a:rPr>
              <a:t>;</a:t>
            </a:r>
          </a:p>
          <a:p>
            <a:pPr>
              <a:lnSpc>
                <a:spcPts val="1425"/>
              </a:lnSpc>
            </a:pPr>
            <a:r>
              <a:rPr lang="en-IN" sz="1200" b="0" dirty="0">
                <a:solidFill>
                  <a:srgbClr val="FFFFFF"/>
                </a:solidFill>
                <a:effectLst/>
                <a:highlight>
                  <a:srgbClr val="000000"/>
                </a:highlight>
                <a:latin typeface="Consolas" panose="020B0609020204030204" pitchFamily="49" charset="0"/>
              </a:rPr>
              <a:t>            margin: </a:t>
            </a:r>
            <a:r>
              <a:rPr lang="en-IN" sz="1200" b="0" dirty="0">
                <a:solidFill>
                  <a:srgbClr val="FF7E34"/>
                </a:solidFill>
                <a:effectLst/>
                <a:highlight>
                  <a:srgbClr val="000000"/>
                </a:highlight>
                <a:latin typeface="Consolas" panose="020B0609020204030204" pitchFamily="49" charset="0"/>
              </a:rPr>
              <a:t>0</a:t>
            </a:r>
            <a:r>
              <a:rPr lang="en-IN" sz="1200" b="0" dirty="0">
                <a:solidFill>
                  <a:srgbClr val="FFFFFF"/>
                </a:solidFill>
                <a:effectLst/>
                <a:highlight>
                  <a:srgbClr val="000000"/>
                </a:highlight>
                <a:latin typeface="Consolas" panose="020B0609020204030204" pitchFamily="49" charset="0"/>
              </a:rPr>
              <a:t>;</a:t>
            </a:r>
          </a:p>
          <a:p>
            <a:pPr>
              <a:lnSpc>
                <a:spcPts val="1425"/>
              </a:lnSpc>
            </a:pPr>
            <a:r>
              <a:rPr lang="en-IN" sz="1200" b="0" dirty="0">
                <a:solidFill>
                  <a:srgbClr val="FFFFFF"/>
                </a:solidFill>
                <a:effectLst/>
                <a:highlight>
                  <a:srgbClr val="000000"/>
                </a:highlight>
                <a:latin typeface="Consolas" panose="020B0609020204030204" pitchFamily="49" charset="0"/>
              </a:rPr>
              <a:t>            box-sizing: </a:t>
            </a:r>
            <a:r>
              <a:rPr lang="en-IN" sz="1200" b="0" dirty="0">
                <a:solidFill>
                  <a:srgbClr val="FF7E34"/>
                </a:solidFill>
                <a:effectLst/>
                <a:highlight>
                  <a:srgbClr val="000000"/>
                </a:highlight>
                <a:latin typeface="Consolas" panose="020B0609020204030204" pitchFamily="49" charset="0"/>
              </a:rPr>
              <a:t>border-box</a:t>
            </a:r>
            <a:r>
              <a:rPr lang="en-IN" sz="1200" b="0" dirty="0">
                <a:solidFill>
                  <a:srgbClr val="FFFFFF"/>
                </a:solidFill>
                <a:effectLst/>
                <a:highlight>
                  <a:srgbClr val="000000"/>
                </a:highlight>
                <a:latin typeface="Consolas" panose="020B0609020204030204" pitchFamily="49" charset="0"/>
              </a:rPr>
              <a:t>;</a:t>
            </a:r>
          </a:p>
          <a:p>
            <a:pPr>
              <a:lnSpc>
                <a:spcPts val="1425"/>
              </a:lnSpc>
            </a:pPr>
            <a:r>
              <a:rPr lang="en-IN" sz="1200" b="0" dirty="0">
                <a:solidFill>
                  <a:srgbClr val="FFFFFF"/>
                </a:solidFill>
                <a:effectLst/>
                <a:highlight>
                  <a:srgbClr val="000000"/>
                </a:highlight>
                <a:latin typeface="Consolas" panose="020B0609020204030204" pitchFamily="49" charset="0"/>
              </a:rPr>
              <a:t>        }</a:t>
            </a:r>
          </a:p>
          <a:p>
            <a:pPr>
              <a:lnSpc>
                <a:spcPts val="1425"/>
              </a:lnSpc>
            </a:pPr>
            <a:br>
              <a:rPr lang="en-IN" sz="1200" b="0" dirty="0">
                <a:solidFill>
                  <a:srgbClr val="FFFFFF"/>
                </a:solidFill>
                <a:effectLst/>
                <a:highlight>
                  <a:srgbClr val="000000"/>
                </a:highlight>
                <a:latin typeface="Consolas" panose="020B0609020204030204" pitchFamily="49" charset="0"/>
              </a:rPr>
            </a:br>
            <a:r>
              <a:rPr lang="en-IN" sz="1200" b="0" dirty="0">
                <a:solidFill>
                  <a:srgbClr val="FFFFFF"/>
                </a:solidFill>
                <a:effectLst/>
                <a:highlight>
                  <a:srgbClr val="000000"/>
                </a:highlight>
                <a:latin typeface="Consolas" panose="020B0609020204030204" pitchFamily="49" charset="0"/>
              </a:rPr>
              <a:t>        </a:t>
            </a:r>
            <a:r>
              <a:rPr lang="en-IN" sz="1200" b="0" dirty="0">
                <a:solidFill>
                  <a:srgbClr val="FF0077"/>
                </a:solidFill>
                <a:effectLst/>
                <a:highlight>
                  <a:srgbClr val="000000"/>
                </a:highlight>
                <a:latin typeface="Consolas" panose="020B0609020204030204" pitchFamily="49" charset="0"/>
              </a:rPr>
              <a:t>body</a:t>
            </a:r>
            <a:r>
              <a:rPr lang="en-IN" sz="1200" b="0" dirty="0">
                <a:solidFill>
                  <a:srgbClr val="FFFFFF"/>
                </a:solidFill>
                <a:effectLst/>
                <a:highlight>
                  <a:srgbClr val="000000"/>
                </a:highlight>
                <a:latin typeface="Consolas" panose="020B0609020204030204" pitchFamily="49" charset="0"/>
              </a:rPr>
              <a:t> {</a:t>
            </a:r>
          </a:p>
          <a:p>
            <a:pPr>
              <a:lnSpc>
                <a:spcPts val="1425"/>
              </a:lnSpc>
            </a:pPr>
            <a:r>
              <a:rPr lang="en-IN" sz="1200" b="0" dirty="0">
                <a:solidFill>
                  <a:srgbClr val="FFFFFF"/>
                </a:solidFill>
                <a:effectLst/>
                <a:highlight>
                  <a:srgbClr val="000000"/>
                </a:highlight>
                <a:latin typeface="Consolas" panose="020B0609020204030204" pitchFamily="49" charset="0"/>
              </a:rPr>
              <a:t>            min-height: </a:t>
            </a:r>
            <a:r>
              <a:rPr lang="en-IN" sz="1200" b="0" dirty="0">
                <a:solidFill>
                  <a:srgbClr val="FF7E34"/>
                </a:solidFill>
                <a:effectLst/>
                <a:highlight>
                  <a:srgbClr val="000000"/>
                </a:highlight>
                <a:latin typeface="Consolas" panose="020B0609020204030204" pitchFamily="49" charset="0"/>
              </a:rPr>
              <a:t>100</a:t>
            </a:r>
            <a:r>
              <a:rPr lang="en-IN" sz="1200" b="0" dirty="0">
                <a:solidFill>
                  <a:srgbClr val="82FBFF"/>
                </a:solidFill>
                <a:effectLst/>
                <a:highlight>
                  <a:srgbClr val="000000"/>
                </a:highlight>
                <a:latin typeface="Consolas" panose="020B0609020204030204" pitchFamily="49" charset="0"/>
              </a:rPr>
              <a:t>vh</a:t>
            </a:r>
            <a:r>
              <a:rPr lang="en-IN" sz="1200" b="0" dirty="0">
                <a:solidFill>
                  <a:srgbClr val="FFFFFF"/>
                </a:solidFill>
                <a:effectLst/>
                <a:highlight>
                  <a:srgbClr val="000000"/>
                </a:highlight>
                <a:latin typeface="Consolas" panose="020B0609020204030204" pitchFamily="49" charset="0"/>
              </a:rPr>
              <a:t>;</a:t>
            </a:r>
          </a:p>
          <a:p>
            <a:pPr>
              <a:lnSpc>
                <a:spcPts val="1425"/>
              </a:lnSpc>
            </a:pPr>
            <a:r>
              <a:rPr lang="en-IN" sz="1200" b="0" dirty="0">
                <a:solidFill>
                  <a:srgbClr val="FFFFFF"/>
                </a:solidFill>
                <a:effectLst/>
                <a:highlight>
                  <a:srgbClr val="000000"/>
                </a:highlight>
                <a:latin typeface="Consolas" panose="020B0609020204030204" pitchFamily="49" charset="0"/>
              </a:rPr>
              <a:t>            background: </a:t>
            </a:r>
            <a:r>
              <a:rPr lang="en-IN" sz="1200" b="0" dirty="0" err="1">
                <a:solidFill>
                  <a:srgbClr val="00FFFF"/>
                </a:solidFill>
                <a:effectLst/>
                <a:highlight>
                  <a:srgbClr val="000000"/>
                </a:highlight>
                <a:latin typeface="Consolas" panose="020B0609020204030204" pitchFamily="49" charset="0"/>
              </a:rPr>
              <a:t>url</a:t>
            </a:r>
            <a:r>
              <a:rPr lang="en-IN" sz="1200" b="0" dirty="0">
                <a:solidFill>
                  <a:srgbClr val="FFFFFF"/>
                </a:solidFill>
                <a:effectLst/>
                <a:highlight>
                  <a:srgbClr val="000000"/>
                </a:highlight>
                <a:latin typeface="Consolas" panose="020B0609020204030204" pitchFamily="49" charset="0"/>
              </a:rPr>
              <a:t>("</a:t>
            </a:r>
            <a:r>
              <a:rPr lang="en-IN" sz="1200" b="0" dirty="0">
                <a:solidFill>
                  <a:srgbClr val="EEFF00"/>
                </a:solidFill>
                <a:effectLst/>
                <a:highlight>
                  <a:srgbClr val="000000"/>
                </a:highlight>
                <a:latin typeface="Consolas" panose="020B0609020204030204" pitchFamily="49" charset="0"/>
              </a:rPr>
              <a:t>https://wallpapers.com/images/</a:t>
            </a:r>
            <a:r>
              <a:rPr lang="en-IN" sz="1200" b="0" dirty="0" err="1">
                <a:solidFill>
                  <a:srgbClr val="EEFF00"/>
                </a:solidFill>
                <a:effectLst/>
                <a:highlight>
                  <a:srgbClr val="000000"/>
                </a:highlight>
                <a:latin typeface="Consolas" panose="020B0609020204030204" pitchFamily="49" charset="0"/>
              </a:rPr>
              <a:t>hd</a:t>
            </a:r>
            <a:r>
              <a:rPr lang="en-IN" sz="1200" b="0" dirty="0">
                <a:solidFill>
                  <a:srgbClr val="EEFF00"/>
                </a:solidFill>
                <a:effectLst/>
                <a:highlight>
                  <a:srgbClr val="000000"/>
                </a:highlight>
                <a:latin typeface="Consolas" panose="020B0609020204030204" pitchFamily="49" charset="0"/>
              </a:rPr>
              <a:t>/dark-grey-background-phpf8ys7h4fgijgt.jpg</a:t>
            </a:r>
            <a:r>
              <a:rPr lang="en-IN" sz="1200" b="0" dirty="0">
                <a:solidFill>
                  <a:srgbClr val="FFFFFF"/>
                </a:solidFill>
                <a:effectLst/>
                <a:highlight>
                  <a:srgbClr val="000000"/>
                </a:highlight>
                <a:latin typeface="Consolas" panose="020B0609020204030204" pitchFamily="49" charset="0"/>
              </a:rPr>
              <a:t>");</a:t>
            </a:r>
          </a:p>
          <a:p>
            <a:pPr>
              <a:lnSpc>
                <a:spcPts val="1425"/>
              </a:lnSpc>
            </a:pPr>
            <a:r>
              <a:rPr lang="en-IN" sz="1200" b="0" dirty="0">
                <a:solidFill>
                  <a:srgbClr val="FFFFFF"/>
                </a:solidFill>
                <a:effectLst/>
                <a:highlight>
                  <a:srgbClr val="000000"/>
                </a:highlight>
                <a:latin typeface="Consolas" panose="020B0609020204030204" pitchFamily="49" charset="0"/>
              </a:rPr>
              <a:t>            background-size: </a:t>
            </a:r>
            <a:r>
              <a:rPr lang="en-IN" sz="1200" b="0" dirty="0">
                <a:solidFill>
                  <a:srgbClr val="FF7E34"/>
                </a:solidFill>
                <a:effectLst/>
                <a:highlight>
                  <a:srgbClr val="000000"/>
                </a:highlight>
                <a:latin typeface="Consolas" panose="020B0609020204030204" pitchFamily="49" charset="0"/>
              </a:rPr>
              <a:t>cover</a:t>
            </a:r>
            <a:r>
              <a:rPr lang="en-IN" sz="1200" b="0" dirty="0">
                <a:solidFill>
                  <a:srgbClr val="FFFFFF"/>
                </a:solidFill>
                <a:effectLst/>
                <a:highlight>
                  <a:srgbClr val="000000"/>
                </a:highlight>
                <a:latin typeface="Consolas" panose="020B0609020204030204" pitchFamily="49" charset="0"/>
              </a:rPr>
              <a:t>;</a:t>
            </a:r>
          </a:p>
          <a:p>
            <a:pPr>
              <a:lnSpc>
                <a:spcPts val="1425"/>
              </a:lnSpc>
            </a:pPr>
            <a:r>
              <a:rPr lang="en-IN" sz="1200" b="0" dirty="0">
                <a:solidFill>
                  <a:srgbClr val="FFFFFF"/>
                </a:solidFill>
                <a:effectLst/>
                <a:highlight>
                  <a:srgbClr val="000000"/>
                </a:highlight>
                <a:latin typeface="Consolas" panose="020B0609020204030204" pitchFamily="49" charset="0"/>
              </a:rPr>
              <a:t>            background-repeat: </a:t>
            </a:r>
            <a:r>
              <a:rPr lang="en-IN" sz="1200" b="0" dirty="0">
                <a:solidFill>
                  <a:srgbClr val="FF7E34"/>
                </a:solidFill>
                <a:effectLst/>
                <a:highlight>
                  <a:srgbClr val="000000"/>
                </a:highlight>
                <a:latin typeface="Consolas" panose="020B0609020204030204" pitchFamily="49" charset="0"/>
              </a:rPr>
              <a:t>no-repeat</a:t>
            </a:r>
            <a:r>
              <a:rPr lang="en-IN" sz="1200" b="0" dirty="0">
                <a:solidFill>
                  <a:srgbClr val="FFFFFF"/>
                </a:solidFill>
                <a:effectLst/>
                <a:highlight>
                  <a:srgbClr val="000000"/>
                </a:highlight>
                <a:latin typeface="Consolas" panose="020B0609020204030204" pitchFamily="49" charset="0"/>
              </a:rPr>
              <a:t>;</a:t>
            </a:r>
          </a:p>
          <a:p>
            <a:pPr>
              <a:lnSpc>
                <a:spcPts val="1425"/>
              </a:lnSpc>
            </a:pPr>
            <a:r>
              <a:rPr lang="en-IN" sz="1200" b="0" dirty="0">
                <a:solidFill>
                  <a:srgbClr val="FFFFFF"/>
                </a:solidFill>
                <a:effectLst/>
                <a:highlight>
                  <a:srgbClr val="000000"/>
                </a:highlight>
                <a:latin typeface="Consolas" panose="020B0609020204030204" pitchFamily="49" charset="0"/>
              </a:rPr>
              <a:t>            font-family: "</a:t>
            </a:r>
            <a:r>
              <a:rPr lang="en-IN" sz="1200" b="0" dirty="0" err="1">
                <a:solidFill>
                  <a:srgbClr val="EEFF00"/>
                </a:solidFill>
                <a:effectLst/>
                <a:highlight>
                  <a:srgbClr val="000000"/>
                </a:highlight>
                <a:latin typeface="Consolas" panose="020B0609020204030204" pitchFamily="49" charset="0"/>
              </a:rPr>
              <a:t>Nunito</a:t>
            </a:r>
            <a:r>
              <a:rPr lang="en-IN" sz="1200" b="0" dirty="0">
                <a:solidFill>
                  <a:srgbClr val="FFFFFF"/>
                </a:solidFill>
                <a:effectLst/>
                <a:highlight>
                  <a:srgbClr val="000000"/>
                </a:highlight>
                <a:latin typeface="Consolas" panose="020B0609020204030204" pitchFamily="49" charset="0"/>
              </a:rPr>
              <a:t>", </a:t>
            </a:r>
            <a:r>
              <a:rPr lang="en-IN" sz="1200" b="0" dirty="0">
                <a:solidFill>
                  <a:srgbClr val="FF7E34"/>
                </a:solidFill>
                <a:effectLst/>
                <a:highlight>
                  <a:srgbClr val="000000"/>
                </a:highlight>
                <a:latin typeface="Consolas" panose="020B0609020204030204" pitchFamily="49" charset="0"/>
              </a:rPr>
              <a:t>sans-serif</a:t>
            </a:r>
            <a:r>
              <a:rPr lang="en-IN" sz="1200" b="0" dirty="0">
                <a:solidFill>
                  <a:srgbClr val="FFFFFF"/>
                </a:solidFill>
                <a:effectLst/>
                <a:highlight>
                  <a:srgbClr val="000000"/>
                </a:highlight>
                <a:latin typeface="Consolas" panose="020B0609020204030204" pitchFamily="49" charset="0"/>
              </a:rPr>
              <a:t>;</a:t>
            </a:r>
          </a:p>
          <a:p>
            <a:pPr>
              <a:lnSpc>
                <a:spcPts val="1425"/>
              </a:lnSpc>
            </a:pPr>
            <a:r>
              <a:rPr lang="en-IN" sz="1200" b="0" dirty="0">
                <a:solidFill>
                  <a:srgbClr val="FFFFFF"/>
                </a:solidFill>
                <a:effectLst/>
                <a:highlight>
                  <a:srgbClr val="000000"/>
                </a:highlight>
                <a:latin typeface="Consolas" panose="020B0609020204030204" pitchFamily="49" charset="0"/>
              </a:rPr>
              <a:t>        }</a:t>
            </a:r>
          </a:p>
          <a:p>
            <a:pPr>
              <a:lnSpc>
                <a:spcPts val="1425"/>
              </a:lnSpc>
            </a:pPr>
            <a:br>
              <a:rPr lang="en-IN" sz="1200" b="0" dirty="0">
                <a:solidFill>
                  <a:srgbClr val="FFFFFF"/>
                </a:solidFill>
                <a:effectLst/>
                <a:highlight>
                  <a:srgbClr val="000000"/>
                </a:highlight>
                <a:latin typeface="Consolas" panose="020B0609020204030204" pitchFamily="49" charset="0"/>
              </a:rPr>
            </a:br>
            <a:endParaRPr lang="en-IN" sz="1200" b="0" dirty="0">
              <a:solidFill>
                <a:srgbClr val="FFFFFF"/>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3435070796"/>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5" name="TextBox 4">
            <a:extLst>
              <a:ext uri="{FF2B5EF4-FFF2-40B4-BE49-F238E27FC236}">
                <a16:creationId xmlns:a16="http://schemas.microsoft.com/office/drawing/2014/main" id="{781C78F4-9F5A-F598-5243-D90E6FE4B034}"/>
              </a:ext>
            </a:extLst>
          </p:cNvPr>
          <p:cNvSpPr txBox="1"/>
          <p:nvPr/>
        </p:nvSpPr>
        <p:spPr>
          <a:xfrm>
            <a:off x="467544" y="845423"/>
            <a:ext cx="4591664" cy="5639493"/>
          </a:xfrm>
          <a:prstGeom prst="rect">
            <a:avLst/>
          </a:prstGeom>
          <a:noFill/>
        </p:spPr>
        <p:txBody>
          <a:bodyPr wrap="square">
            <a:spAutoFit/>
          </a:bodyPr>
          <a:lstStyle/>
          <a:p>
            <a:pPr>
              <a:lnSpc>
                <a:spcPts val="1425"/>
              </a:lnSpc>
            </a:pPr>
            <a:r>
              <a:rPr lang="en-IN" sz="1050" b="0" dirty="0">
                <a:solidFill>
                  <a:srgbClr val="FF0077"/>
                </a:solidFill>
                <a:effectLst/>
                <a:highlight>
                  <a:srgbClr val="000000"/>
                </a:highlight>
                <a:latin typeface="Consolas" panose="020B0609020204030204" pitchFamily="49" charset="0"/>
              </a:rPr>
              <a:t>nav</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background-</a:t>
            </a:r>
            <a:r>
              <a:rPr lang="en-IN" sz="1050" b="0" dirty="0" err="1">
                <a:solidFill>
                  <a:srgbClr val="FFFFFF"/>
                </a:solidFill>
                <a:effectLst/>
                <a:highlight>
                  <a:srgbClr val="000000"/>
                </a:highlight>
                <a:latin typeface="Consolas" panose="020B0609020204030204" pitchFamily="49" charset="0"/>
              </a:rPr>
              <a:t>color</a:t>
            </a:r>
            <a:r>
              <a:rPr lang="en-IN" sz="1050" b="0" dirty="0">
                <a:solidFill>
                  <a:srgbClr val="FFFFFF"/>
                </a:solidFill>
                <a:effectLst/>
                <a:highlight>
                  <a:srgbClr val="000000"/>
                </a:highlight>
                <a:latin typeface="Consolas" panose="020B0609020204030204" pitchFamily="49" charset="0"/>
              </a:rPr>
              <a:t>: #050506;</a:t>
            </a:r>
          </a:p>
          <a:p>
            <a:pPr>
              <a:lnSpc>
                <a:spcPts val="1425"/>
              </a:lnSpc>
            </a:pPr>
            <a:r>
              <a:rPr lang="en-IN" sz="1050" b="0" dirty="0">
                <a:solidFill>
                  <a:srgbClr val="FFFFFF"/>
                </a:solidFill>
                <a:effectLst/>
                <a:highlight>
                  <a:srgbClr val="000000"/>
                </a:highlight>
                <a:latin typeface="Consolas" panose="020B0609020204030204" pitchFamily="49" charset="0"/>
              </a:rPr>
              <a:t>            display: </a:t>
            </a:r>
            <a:r>
              <a:rPr lang="en-IN" sz="1050" b="0" dirty="0">
                <a:solidFill>
                  <a:srgbClr val="FF7E34"/>
                </a:solidFill>
                <a:effectLst/>
                <a:highlight>
                  <a:srgbClr val="000000"/>
                </a:highlight>
                <a:latin typeface="Consolas" panose="020B0609020204030204" pitchFamily="49" charset="0"/>
              </a:rPr>
              <a:t>flex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align-items: </a:t>
            </a:r>
            <a:r>
              <a:rPr lang="en-IN" sz="1050" b="0" dirty="0" err="1">
                <a:solidFill>
                  <a:srgbClr val="FF7E34"/>
                </a:solidFill>
                <a:effectLst/>
                <a:highlight>
                  <a:srgbClr val="000000"/>
                </a:highlight>
                <a:latin typeface="Consolas" panose="020B0609020204030204" pitchFamily="49" charset="0"/>
              </a:rPr>
              <a:t>center</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justify-content: </a:t>
            </a:r>
            <a:r>
              <a:rPr lang="en-IN" sz="1050" b="0" dirty="0">
                <a:solidFill>
                  <a:srgbClr val="FF7E34"/>
                </a:solidFill>
                <a:effectLst/>
                <a:highlight>
                  <a:srgbClr val="000000"/>
                </a:highlight>
                <a:latin typeface="Consolas" panose="020B0609020204030204" pitchFamily="49" charset="0"/>
              </a:rPr>
              <a:t>space-between</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padding: </a:t>
            </a:r>
            <a:r>
              <a:rPr lang="en-IN" sz="1050" b="0" dirty="0">
                <a:solidFill>
                  <a:srgbClr val="FF7E34"/>
                </a:solidFill>
                <a:effectLst/>
                <a:highlight>
                  <a:srgbClr val="000000"/>
                </a:highlight>
                <a:latin typeface="Consolas" panose="020B0609020204030204" pitchFamily="49" charset="0"/>
              </a:rPr>
              <a:t>15</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FFFF"/>
                </a:solidFill>
                <a:effectLst/>
                <a:highlight>
                  <a:srgbClr val="000000"/>
                </a:highlight>
                <a:latin typeface="Consolas" panose="020B0609020204030204" pitchFamily="49" charset="0"/>
              </a:rPr>
              <a:t>color</a:t>
            </a:r>
            <a:r>
              <a:rPr lang="en-IN" sz="1050" b="0" dirty="0">
                <a:solidFill>
                  <a:srgbClr val="FFFFFF"/>
                </a:solidFill>
                <a:effectLst/>
                <a:highlight>
                  <a:srgbClr val="000000"/>
                </a:highlight>
                <a:latin typeface="Consolas" panose="020B0609020204030204" pitchFamily="49" charset="0"/>
              </a:rPr>
              <a:t>: #ffffff;</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a:solidFill>
                  <a:srgbClr val="FF0077"/>
                </a:solidFill>
                <a:effectLst/>
                <a:highlight>
                  <a:srgbClr val="000000"/>
                </a:highlight>
                <a:latin typeface="Consolas" panose="020B0609020204030204" pitchFamily="49" charset="0"/>
              </a:rPr>
              <a:t>nav</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CB6B"/>
                </a:solidFill>
                <a:effectLst/>
                <a:highlight>
                  <a:srgbClr val="000000"/>
                </a:highlight>
                <a:latin typeface="Consolas" panose="020B0609020204030204" pitchFamily="49" charset="0"/>
              </a:rPr>
              <a:t>title</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font-size: </a:t>
            </a:r>
            <a:r>
              <a:rPr lang="en-IN" sz="1050" b="0" dirty="0">
                <a:solidFill>
                  <a:srgbClr val="FF7E34"/>
                </a:solidFill>
                <a:effectLst/>
                <a:highlight>
                  <a:srgbClr val="000000"/>
                </a:highlight>
                <a:latin typeface="Consolas" panose="020B0609020204030204" pitchFamily="49" charset="0"/>
              </a:rPr>
              <a:t>22</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font-weight: </a:t>
            </a:r>
            <a:r>
              <a:rPr lang="en-IN" sz="1050" b="0" dirty="0">
                <a:solidFill>
                  <a:srgbClr val="FF7E34"/>
                </a:solidFill>
                <a:effectLst/>
                <a:highlight>
                  <a:srgbClr val="000000"/>
                </a:highlight>
                <a:latin typeface="Consolas" panose="020B0609020204030204" pitchFamily="49" charset="0"/>
              </a:rPr>
              <a:t>800</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FFFF"/>
                </a:solidFill>
                <a:effectLst/>
                <a:highlight>
                  <a:srgbClr val="000000"/>
                </a:highlight>
                <a:latin typeface="Consolas" panose="020B0609020204030204" pitchFamily="49" charset="0"/>
              </a:rPr>
              <a:t>color</a:t>
            </a:r>
            <a:r>
              <a:rPr lang="en-IN" sz="1050" b="0" dirty="0">
                <a:solidFill>
                  <a:srgbClr val="FFFFFF"/>
                </a:solidFill>
                <a:effectLst/>
                <a:highlight>
                  <a:srgbClr val="000000"/>
                </a:highlight>
                <a:latin typeface="Consolas" panose="020B0609020204030204" pitchFamily="49" charset="0"/>
              </a:rPr>
              <a:t>: #f3f4f9;</a:t>
            </a:r>
          </a:p>
          <a:p>
            <a:pPr>
              <a:lnSpc>
                <a:spcPts val="1425"/>
              </a:lnSpc>
            </a:pPr>
            <a:r>
              <a:rPr lang="en-IN" sz="1050" b="0" dirty="0">
                <a:solidFill>
                  <a:srgbClr val="FFFFFF"/>
                </a:solidFill>
                <a:effectLst/>
                <a:highlight>
                  <a:srgbClr val="000000"/>
                </a:highlight>
                <a:latin typeface="Consolas" panose="020B0609020204030204" pitchFamily="49" charset="0"/>
              </a:rPr>
              <a:t>            margin-left: </a:t>
            </a:r>
            <a:r>
              <a:rPr lang="en-IN" sz="1050" b="0" dirty="0">
                <a:solidFill>
                  <a:srgbClr val="FF7E34"/>
                </a:solidFill>
                <a:effectLst/>
                <a:highlight>
                  <a:srgbClr val="000000"/>
                </a:highlight>
                <a:latin typeface="Consolas" panose="020B0609020204030204" pitchFamily="49" charset="0"/>
              </a:rPr>
              <a:t>20</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text-transform: </a:t>
            </a:r>
            <a:r>
              <a:rPr lang="en-IN" sz="1050" b="0" dirty="0">
                <a:solidFill>
                  <a:srgbClr val="FF7E34"/>
                </a:solidFill>
                <a:effectLst/>
                <a:highlight>
                  <a:srgbClr val="000000"/>
                </a:highlight>
                <a:latin typeface="Consolas" panose="020B0609020204030204" pitchFamily="49" charset="0"/>
              </a:rPr>
              <a:t>uppercase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a:solidFill>
                  <a:srgbClr val="FF0077"/>
                </a:solidFill>
                <a:effectLst/>
                <a:highlight>
                  <a:srgbClr val="000000"/>
                </a:highlight>
                <a:latin typeface="Consolas" panose="020B0609020204030204" pitchFamily="49" charset="0"/>
              </a:rPr>
              <a:t>nav</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77"/>
                </a:solidFill>
                <a:effectLst/>
                <a:highlight>
                  <a:srgbClr val="000000"/>
                </a:highlight>
                <a:latin typeface="Consolas" panose="020B0609020204030204" pitchFamily="49" charset="0"/>
              </a:rPr>
              <a:t>a</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FFFF"/>
                </a:solidFill>
                <a:effectLst/>
                <a:highlight>
                  <a:srgbClr val="000000"/>
                </a:highlight>
                <a:latin typeface="Consolas" panose="020B0609020204030204" pitchFamily="49" charset="0"/>
              </a:rPr>
              <a:t>color</a:t>
            </a:r>
            <a:r>
              <a:rPr lang="en-IN" sz="1050" b="0" dirty="0">
                <a:solidFill>
                  <a:srgbClr val="FFFFFF"/>
                </a:solidFill>
                <a:effectLst/>
                <a:highlight>
                  <a:srgbClr val="000000"/>
                </a:highlight>
                <a:latin typeface="Consolas" panose="020B0609020204030204" pitchFamily="49" charset="0"/>
              </a:rPr>
              <a:t>: #fff;</a:t>
            </a:r>
          </a:p>
          <a:p>
            <a:pPr>
              <a:lnSpc>
                <a:spcPts val="1425"/>
              </a:lnSpc>
            </a:pPr>
            <a:r>
              <a:rPr lang="en-IN" sz="1050" b="0" dirty="0">
                <a:solidFill>
                  <a:srgbClr val="FFFFFF"/>
                </a:solidFill>
                <a:effectLst/>
                <a:highlight>
                  <a:srgbClr val="000000"/>
                </a:highlight>
                <a:latin typeface="Consolas" panose="020B0609020204030204" pitchFamily="49" charset="0"/>
              </a:rPr>
              <a:t>            text-decoration: </a:t>
            </a:r>
            <a:r>
              <a:rPr lang="en-IN" sz="1050" b="0" dirty="0">
                <a:solidFill>
                  <a:srgbClr val="FF7E34"/>
                </a:solidFill>
                <a:effectLst/>
                <a:highlight>
                  <a:srgbClr val="000000"/>
                </a:highlight>
                <a:latin typeface="Consolas" panose="020B0609020204030204" pitchFamily="49" charset="0"/>
              </a:rPr>
              <a:t>none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font-size: </a:t>
            </a:r>
            <a:r>
              <a:rPr lang="en-IN" sz="1050" b="0" dirty="0">
                <a:solidFill>
                  <a:srgbClr val="FF7E34"/>
                </a:solidFill>
                <a:effectLst/>
                <a:highlight>
                  <a:srgbClr val="000000"/>
                </a:highlight>
                <a:latin typeface="Consolas" panose="020B0609020204030204" pitchFamily="49" charset="0"/>
              </a:rPr>
              <a:t>18</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margin: </a:t>
            </a:r>
            <a:r>
              <a:rPr lang="en-IN" sz="1050" b="0" dirty="0">
                <a:solidFill>
                  <a:srgbClr val="FF7E34"/>
                </a:solidFill>
                <a:effectLst/>
                <a:highlight>
                  <a:srgbClr val="000000"/>
                </a:highlight>
                <a:latin typeface="Consolas" panose="020B0609020204030204" pitchFamily="49" charset="0"/>
              </a:rPr>
              <a:t>0</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10</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font-weight: </a:t>
            </a:r>
            <a:r>
              <a:rPr lang="en-IN" sz="1050" b="0" dirty="0">
                <a:solidFill>
                  <a:srgbClr val="FF7E34"/>
                </a:solidFill>
                <a:effectLst/>
                <a:highlight>
                  <a:srgbClr val="000000"/>
                </a:highlight>
                <a:latin typeface="Consolas" panose="020B0609020204030204" pitchFamily="49" charset="0"/>
              </a:rPr>
              <a:t>700</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transition: </a:t>
            </a:r>
            <a:r>
              <a:rPr lang="en-IN" sz="1050" b="0" dirty="0" err="1">
                <a:solidFill>
                  <a:srgbClr val="FF7E34"/>
                </a:solidFill>
                <a:effectLst/>
                <a:highlight>
                  <a:srgbClr val="000000"/>
                </a:highlight>
                <a:latin typeface="Consolas" panose="020B0609020204030204" pitchFamily="49" charset="0"/>
              </a:rPr>
              <a:t>color</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0.3</a:t>
            </a:r>
            <a:r>
              <a:rPr lang="en-IN" sz="1050" b="0" dirty="0">
                <a:solidFill>
                  <a:srgbClr val="82FBFF"/>
                </a:solidFill>
                <a:effectLst/>
                <a:highlight>
                  <a:srgbClr val="000000"/>
                </a:highlight>
                <a:latin typeface="Consolas" panose="020B0609020204030204" pitchFamily="49" charset="0"/>
              </a:rPr>
              <a:t>s</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ease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a:solidFill>
                  <a:srgbClr val="FF0077"/>
                </a:solidFill>
                <a:effectLst/>
                <a:highlight>
                  <a:srgbClr val="000000"/>
                </a:highlight>
                <a:latin typeface="Consolas" panose="020B0609020204030204" pitchFamily="49" charset="0"/>
              </a:rPr>
              <a:t>nav</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77"/>
                </a:solidFill>
                <a:effectLst/>
                <a:highlight>
                  <a:srgbClr val="000000"/>
                </a:highlight>
                <a:latin typeface="Consolas" panose="020B0609020204030204" pitchFamily="49" charset="0"/>
              </a:rPr>
              <a:t>a</a:t>
            </a:r>
            <a:r>
              <a:rPr lang="en-IN" sz="1050" b="0" dirty="0">
                <a:solidFill>
                  <a:srgbClr val="FFFFFF"/>
                </a:solidFill>
                <a:effectLst/>
                <a:highlight>
                  <a:srgbClr val="000000"/>
                </a:highlight>
                <a:latin typeface="Consolas" panose="020B0609020204030204" pitchFamily="49" charset="0"/>
              </a:rPr>
              <a:t>:</a:t>
            </a:r>
            <a:r>
              <a:rPr lang="en-IN" sz="1050" b="0" dirty="0">
                <a:solidFill>
                  <a:srgbClr val="00FFF2"/>
                </a:solidFill>
                <a:effectLst/>
                <a:highlight>
                  <a:srgbClr val="000000"/>
                </a:highlight>
                <a:latin typeface="Consolas" panose="020B0609020204030204" pitchFamily="49" charset="0"/>
              </a:rPr>
              <a:t>hover</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FFFF"/>
                </a:solidFill>
                <a:effectLst/>
                <a:highlight>
                  <a:srgbClr val="000000"/>
                </a:highlight>
                <a:latin typeface="Consolas" panose="020B0609020204030204" pitchFamily="49" charset="0"/>
              </a:rPr>
              <a:t>color</a:t>
            </a:r>
            <a:r>
              <a:rPr lang="en-IN" sz="1050" b="0" dirty="0">
                <a:solidFill>
                  <a:srgbClr val="FFFFFF"/>
                </a:solidFill>
                <a:effectLst/>
                <a:highlight>
                  <a:srgbClr val="000000"/>
                </a:highlight>
                <a:latin typeface="Consolas" panose="020B0609020204030204" pitchFamily="49" charset="0"/>
              </a:rPr>
              <a:t>: #0044ff;</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br>
              <a:rPr lang="en-IN" sz="1050" b="0" dirty="0">
                <a:solidFill>
                  <a:srgbClr val="FFFFFF"/>
                </a:solidFill>
                <a:effectLst/>
                <a:highlight>
                  <a:srgbClr val="000000"/>
                </a:highlight>
                <a:latin typeface="Consolas" panose="020B0609020204030204" pitchFamily="49" charset="0"/>
              </a:rPr>
            </a:br>
            <a:endParaRPr lang="en-IN" sz="1050" b="0" dirty="0">
              <a:solidFill>
                <a:srgbClr val="FFFFFF"/>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3083711185"/>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 (Home)</a:t>
            </a:r>
          </a:p>
        </p:txBody>
      </p:sp>
      <p:sp>
        <p:nvSpPr>
          <p:cNvPr id="5" name="TextBox 4">
            <a:extLst>
              <a:ext uri="{FF2B5EF4-FFF2-40B4-BE49-F238E27FC236}">
                <a16:creationId xmlns:a16="http://schemas.microsoft.com/office/drawing/2014/main" id="{48D69775-407E-A257-64EF-FE2F15981919}"/>
              </a:ext>
            </a:extLst>
          </p:cNvPr>
          <p:cNvSpPr txBox="1"/>
          <p:nvPr/>
        </p:nvSpPr>
        <p:spPr>
          <a:xfrm>
            <a:off x="179512" y="980728"/>
            <a:ext cx="4591664" cy="5827942"/>
          </a:xfrm>
          <a:prstGeom prst="rect">
            <a:avLst/>
          </a:prstGeom>
          <a:noFill/>
        </p:spPr>
        <p:txBody>
          <a:bodyPr wrap="square">
            <a:spAutoFit/>
          </a:bodyPr>
          <a:lstStyle/>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a:solidFill>
                  <a:srgbClr val="FFCB6B"/>
                </a:solidFill>
                <a:effectLst/>
                <a:highlight>
                  <a:srgbClr val="000000"/>
                </a:highlight>
                <a:latin typeface="Consolas" panose="020B0609020204030204" pitchFamily="49" charset="0"/>
              </a:rPr>
              <a:t>container</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position: </a:t>
            </a:r>
            <a:r>
              <a:rPr lang="en-IN" sz="1050" b="0" dirty="0">
                <a:solidFill>
                  <a:srgbClr val="FF7E34"/>
                </a:solidFill>
                <a:effectLst/>
                <a:highlight>
                  <a:srgbClr val="000000"/>
                </a:highlight>
                <a:latin typeface="Consolas" panose="020B0609020204030204" pitchFamily="49" charset="0"/>
              </a:rPr>
              <a:t>absolute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left: </a:t>
            </a:r>
            <a:r>
              <a:rPr lang="en-IN" sz="1050" b="0" dirty="0">
                <a:solidFill>
                  <a:srgbClr val="FF7E34"/>
                </a:solidFill>
                <a:effectLst/>
                <a:highlight>
                  <a:srgbClr val="000000"/>
                </a:highlight>
                <a:latin typeface="Consolas" panose="020B0609020204030204" pitchFamily="49" charset="0"/>
              </a:rPr>
              <a:t>50</a:t>
            </a:r>
            <a:r>
              <a:rPr lang="en-IN" sz="1050" b="0" dirty="0">
                <a:solidFill>
                  <a:srgbClr val="82FBFF"/>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top: </a:t>
            </a:r>
            <a:r>
              <a:rPr lang="en-IN" sz="1050" b="0" dirty="0">
                <a:solidFill>
                  <a:srgbClr val="FF7E34"/>
                </a:solidFill>
                <a:effectLst/>
                <a:highlight>
                  <a:srgbClr val="000000"/>
                </a:highlight>
                <a:latin typeface="Consolas" panose="020B0609020204030204" pitchFamily="49" charset="0"/>
              </a:rPr>
              <a:t>15</a:t>
            </a:r>
            <a:r>
              <a:rPr lang="en-IN" sz="1050" b="0" dirty="0">
                <a:solidFill>
                  <a:srgbClr val="82FBFF"/>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transform: </a:t>
            </a:r>
            <a:r>
              <a:rPr lang="en-IN" sz="1050" b="0" dirty="0">
                <a:solidFill>
                  <a:srgbClr val="00FFFF"/>
                </a:solidFill>
                <a:effectLst/>
                <a:highlight>
                  <a:srgbClr val="000000"/>
                </a:highlight>
                <a:latin typeface="Consolas" panose="020B0609020204030204" pitchFamily="49" charset="0"/>
              </a:rPr>
              <a:t>translate</a:t>
            </a:r>
            <a:r>
              <a:rPr lang="en-IN" sz="1050" b="0" dirty="0">
                <a:solidFill>
                  <a:srgbClr val="FFFFFF"/>
                </a:solidFill>
                <a:effectLst/>
                <a:highlight>
                  <a:srgbClr val="000000"/>
                </a:highlight>
                <a:latin typeface="Consolas" panose="020B0609020204030204" pitchFamily="49" charset="0"/>
              </a:rPr>
              <a:t>(</a:t>
            </a:r>
            <a:r>
              <a:rPr lang="en-IN" sz="1050" b="0" dirty="0">
                <a:solidFill>
                  <a:srgbClr val="FF7E34"/>
                </a:solidFill>
                <a:effectLst/>
                <a:highlight>
                  <a:srgbClr val="000000"/>
                </a:highlight>
                <a:latin typeface="Consolas" panose="020B0609020204030204" pitchFamily="49" charset="0"/>
              </a:rPr>
              <a:t>-50</a:t>
            </a:r>
            <a:r>
              <a:rPr lang="en-IN" sz="1050" b="0" dirty="0">
                <a:solidFill>
                  <a:srgbClr val="82FBFF"/>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0</a:t>
            </a:r>
            <a:r>
              <a:rPr lang="en-IN" sz="1050" b="0" dirty="0">
                <a:solidFill>
                  <a:srgbClr val="82FBFF"/>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a:solidFill>
                  <a:srgbClr val="FFCB6B"/>
                </a:solidFill>
                <a:effectLst/>
                <a:highlight>
                  <a:srgbClr val="000000"/>
                </a:highlight>
                <a:latin typeface="Consolas" panose="020B0609020204030204" pitchFamily="49" charset="0"/>
              </a:rPr>
              <a:t>box</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min-width: </a:t>
            </a:r>
            <a:r>
              <a:rPr lang="en-IN" sz="1050" b="0" dirty="0">
                <a:solidFill>
                  <a:srgbClr val="FF7E34"/>
                </a:solidFill>
                <a:effectLst/>
                <a:highlight>
                  <a:srgbClr val="000000"/>
                </a:highlight>
                <a:latin typeface="Consolas" panose="020B0609020204030204" pitchFamily="49" charset="0"/>
              </a:rPr>
              <a:t>400</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background: #fafafa;</a:t>
            </a:r>
          </a:p>
          <a:p>
            <a:pPr>
              <a:lnSpc>
                <a:spcPts val="1425"/>
              </a:lnSpc>
            </a:pPr>
            <a:r>
              <a:rPr lang="en-IN" sz="1050" b="0" dirty="0">
                <a:solidFill>
                  <a:srgbClr val="FFFFFF"/>
                </a:solidFill>
                <a:effectLst/>
                <a:highlight>
                  <a:srgbClr val="000000"/>
                </a:highlight>
                <a:latin typeface="Consolas" panose="020B0609020204030204" pitchFamily="49" charset="0"/>
              </a:rPr>
              <a:t>            border-radius: </a:t>
            </a:r>
            <a:r>
              <a:rPr lang="en-IN" sz="1050" b="0" dirty="0">
                <a:solidFill>
                  <a:srgbClr val="FF7E34"/>
                </a:solidFill>
                <a:effectLst/>
                <a:highlight>
                  <a:srgbClr val="000000"/>
                </a:highlight>
                <a:latin typeface="Consolas" panose="020B0609020204030204" pitchFamily="49" charset="0"/>
              </a:rPr>
              <a:t>38</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text-align: </a:t>
            </a:r>
            <a:r>
              <a:rPr lang="en-IN" sz="1050" b="0" dirty="0" err="1">
                <a:solidFill>
                  <a:srgbClr val="FF7E34"/>
                </a:solidFill>
                <a:effectLst/>
                <a:highlight>
                  <a:srgbClr val="000000"/>
                </a:highlight>
                <a:latin typeface="Consolas" panose="020B0609020204030204" pitchFamily="49" charset="0"/>
              </a:rPr>
              <a:t>center</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position: </a:t>
            </a:r>
            <a:r>
              <a:rPr lang="en-IN" sz="1050" b="0" dirty="0">
                <a:solidFill>
                  <a:srgbClr val="FF7E34"/>
                </a:solidFill>
                <a:effectLst/>
                <a:highlight>
                  <a:srgbClr val="000000"/>
                </a:highlight>
                <a:latin typeface="Consolas" panose="020B0609020204030204" pitchFamily="49" charset="0"/>
              </a:rPr>
              <a:t>relative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margin-bottom: </a:t>
            </a:r>
            <a:r>
              <a:rPr lang="en-IN" sz="1050" b="0" dirty="0">
                <a:solidFill>
                  <a:srgbClr val="FF7E34"/>
                </a:solidFill>
                <a:effectLst/>
                <a:highlight>
                  <a:srgbClr val="000000"/>
                </a:highlight>
                <a:latin typeface="Consolas" panose="020B0609020204030204" pitchFamily="49" charset="0"/>
              </a:rPr>
              <a:t>50</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background-</a:t>
            </a:r>
            <a:r>
              <a:rPr lang="en-IN" sz="1050" b="0" dirty="0" err="1">
                <a:solidFill>
                  <a:srgbClr val="FFFFFF"/>
                </a:solidFill>
                <a:effectLst/>
                <a:highlight>
                  <a:srgbClr val="000000"/>
                </a:highlight>
                <a:latin typeface="Consolas" panose="020B0609020204030204" pitchFamily="49" charset="0"/>
              </a:rPr>
              <a:t>color</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7E34"/>
                </a:solidFill>
                <a:effectLst/>
                <a:highlight>
                  <a:srgbClr val="000000"/>
                </a:highlight>
                <a:latin typeface="Consolas" panose="020B0609020204030204" pitchFamily="49" charset="0"/>
              </a:rPr>
              <a:t>lightgray</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box-shadow: </a:t>
            </a:r>
            <a:r>
              <a:rPr lang="en-IN" sz="1050" b="0" dirty="0">
                <a:solidFill>
                  <a:srgbClr val="FF7E34"/>
                </a:solidFill>
                <a:effectLst/>
                <a:highlight>
                  <a:srgbClr val="000000"/>
                </a:highlight>
                <a:latin typeface="Consolas" panose="020B0609020204030204" pitchFamily="49" charset="0"/>
              </a:rPr>
              <a:t>inset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border-style: </a:t>
            </a:r>
            <a:r>
              <a:rPr lang="en-IN" sz="1050" b="0" dirty="0">
                <a:solidFill>
                  <a:srgbClr val="FF7E34"/>
                </a:solidFill>
                <a:effectLst/>
                <a:highlight>
                  <a:srgbClr val="000000"/>
                </a:highlight>
                <a:latin typeface="Consolas" panose="020B0609020204030204" pitchFamily="49" charset="0"/>
              </a:rPr>
              <a:t>groove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border-</a:t>
            </a:r>
            <a:r>
              <a:rPr lang="en-IN" sz="1050" b="0" dirty="0" err="1">
                <a:solidFill>
                  <a:srgbClr val="FFFFFF"/>
                </a:solidFill>
                <a:effectLst/>
                <a:highlight>
                  <a:srgbClr val="000000"/>
                </a:highlight>
                <a:latin typeface="Consolas" panose="020B0609020204030204" pitchFamily="49" charset="0"/>
              </a:rPr>
              <a:t>color</a:t>
            </a:r>
            <a:r>
              <a:rPr lang="en-IN" sz="1050" b="0" dirty="0">
                <a:solidFill>
                  <a:srgbClr val="FFFFFF"/>
                </a:solidFill>
                <a:effectLst/>
                <a:highlight>
                  <a:srgbClr val="000000"/>
                </a:highlight>
                <a:latin typeface="Consolas" panose="020B0609020204030204" pitchFamily="49" charset="0"/>
              </a:rPr>
              <a:t>: #050506;</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a:solidFill>
                  <a:srgbClr val="FFCB6B"/>
                </a:solidFill>
                <a:effectLst/>
                <a:highlight>
                  <a:srgbClr val="000000"/>
                </a:highlight>
                <a:latin typeface="Consolas" panose="020B0609020204030204" pitchFamily="49" charset="0"/>
              </a:rPr>
              <a:t>box</a:t>
            </a:r>
            <a:r>
              <a:rPr lang="en-IN" sz="1050" b="0" dirty="0">
                <a:solidFill>
                  <a:srgbClr val="FFFFFF"/>
                </a:solidFill>
                <a:effectLst/>
                <a:highlight>
                  <a:srgbClr val="000000"/>
                </a:highlight>
                <a:latin typeface="Consolas" panose="020B0609020204030204" pitchFamily="49" charset="0"/>
              </a:rPr>
              <a:t>::</a:t>
            </a:r>
            <a:r>
              <a:rPr lang="en-IN" sz="1050" b="0" dirty="0">
                <a:solidFill>
                  <a:srgbClr val="00FFF2"/>
                </a:solidFill>
                <a:effectLst/>
                <a:highlight>
                  <a:srgbClr val="000000"/>
                </a:highlight>
                <a:latin typeface="Consolas" panose="020B0609020204030204" pitchFamily="49" charset="0"/>
              </a:rPr>
              <a:t>before</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content: "";</a:t>
            </a:r>
          </a:p>
          <a:p>
            <a:pPr>
              <a:lnSpc>
                <a:spcPts val="1425"/>
              </a:lnSpc>
            </a:pPr>
            <a:r>
              <a:rPr lang="en-IN" sz="1050" b="0" dirty="0">
                <a:solidFill>
                  <a:srgbClr val="FFFFFF"/>
                </a:solidFill>
                <a:effectLst/>
                <a:highlight>
                  <a:srgbClr val="000000"/>
                </a:highlight>
                <a:latin typeface="Consolas" panose="020B0609020204030204" pitchFamily="49" charset="0"/>
              </a:rPr>
              <a:t>            position: </a:t>
            </a:r>
            <a:r>
              <a:rPr lang="en-IN" sz="1050" b="0" dirty="0">
                <a:solidFill>
                  <a:srgbClr val="FF7E34"/>
                </a:solidFill>
                <a:effectLst/>
                <a:highlight>
                  <a:srgbClr val="000000"/>
                </a:highlight>
                <a:latin typeface="Consolas" panose="020B0609020204030204" pitchFamily="49" charset="0"/>
              </a:rPr>
              <a:t>absolute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height: </a:t>
            </a:r>
            <a:r>
              <a:rPr lang="en-IN" sz="1050" b="0" dirty="0">
                <a:solidFill>
                  <a:srgbClr val="FF7E34"/>
                </a:solidFill>
                <a:effectLst/>
                <a:highlight>
                  <a:srgbClr val="000000"/>
                </a:highlight>
                <a:latin typeface="Consolas" panose="020B0609020204030204" pitchFamily="49" charset="0"/>
              </a:rPr>
              <a:t>50</a:t>
            </a:r>
            <a:r>
              <a:rPr lang="en-IN" sz="1050" b="0" dirty="0">
                <a:solidFill>
                  <a:srgbClr val="82FBFF"/>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width: </a:t>
            </a:r>
            <a:r>
              <a:rPr lang="en-IN" sz="1050" b="0" dirty="0">
                <a:solidFill>
                  <a:srgbClr val="FF7E34"/>
                </a:solidFill>
                <a:effectLst/>
                <a:highlight>
                  <a:srgbClr val="000000"/>
                </a:highlight>
                <a:latin typeface="Consolas" panose="020B0609020204030204" pitchFamily="49" charset="0"/>
              </a:rPr>
              <a:t>110</a:t>
            </a:r>
            <a:r>
              <a:rPr lang="en-IN" sz="1050" b="0" dirty="0">
                <a:solidFill>
                  <a:srgbClr val="82FBFF"/>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left: </a:t>
            </a:r>
            <a:r>
              <a:rPr lang="en-IN" sz="1050" b="0" dirty="0">
                <a:solidFill>
                  <a:srgbClr val="FF7E34"/>
                </a:solidFill>
                <a:effectLst/>
                <a:highlight>
                  <a:srgbClr val="000000"/>
                </a:highlight>
                <a:latin typeface="Consolas" panose="020B0609020204030204" pitchFamily="49" charset="0"/>
              </a:rPr>
              <a:t>-5</a:t>
            </a:r>
            <a:r>
              <a:rPr lang="en-IN" sz="1050" b="0" dirty="0">
                <a:solidFill>
                  <a:srgbClr val="82FBFF"/>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top: </a:t>
            </a:r>
            <a:r>
              <a:rPr lang="en-IN" sz="1050" b="0" dirty="0">
                <a:solidFill>
                  <a:srgbClr val="FF7E34"/>
                </a:solidFill>
                <a:effectLst/>
                <a:highlight>
                  <a:srgbClr val="000000"/>
                </a:highlight>
                <a:latin typeface="Consolas" panose="020B0609020204030204" pitchFamily="49" charset="0"/>
              </a:rPr>
              <a:t>-5</a:t>
            </a:r>
            <a:r>
              <a:rPr lang="en-IN" sz="1050" b="0" dirty="0">
                <a:solidFill>
                  <a:srgbClr val="82FBFF"/>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background-</a:t>
            </a:r>
            <a:r>
              <a:rPr lang="en-IN" sz="1050" b="0" dirty="0" err="1">
                <a:solidFill>
                  <a:srgbClr val="FFFFFF"/>
                </a:solidFill>
                <a:effectLst/>
                <a:highlight>
                  <a:srgbClr val="000000"/>
                </a:highlight>
                <a:latin typeface="Consolas" panose="020B0609020204030204" pitchFamily="49" charset="0"/>
              </a:rPr>
              <a:t>color</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00FFFF"/>
                </a:solidFill>
                <a:effectLst/>
                <a:highlight>
                  <a:srgbClr val="000000"/>
                </a:highlight>
                <a:latin typeface="Consolas" panose="020B0609020204030204" pitchFamily="49" charset="0"/>
              </a:rPr>
              <a:t>rgba</a:t>
            </a:r>
            <a:r>
              <a:rPr lang="en-IN" sz="1050" b="0" dirty="0">
                <a:solidFill>
                  <a:srgbClr val="FFFFFF"/>
                </a:solidFill>
                <a:effectLst/>
                <a:highlight>
                  <a:srgbClr val="000000"/>
                </a:highlight>
                <a:latin typeface="Consolas" panose="020B0609020204030204" pitchFamily="49" charset="0"/>
              </a:rPr>
              <a:t>(</a:t>
            </a:r>
            <a:r>
              <a:rPr lang="en-IN" sz="1050" b="0" dirty="0">
                <a:solidFill>
                  <a:srgbClr val="FF7E34"/>
                </a:solidFill>
                <a:effectLst/>
                <a:highlight>
                  <a:srgbClr val="000000"/>
                </a:highlight>
                <a:latin typeface="Consolas" panose="020B0609020204030204" pitchFamily="49" charset="0"/>
              </a:rPr>
              <a:t>30</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32</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35</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0.963</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box-shadow: </a:t>
            </a:r>
            <a:r>
              <a:rPr lang="en-IN" sz="1050" b="0" dirty="0">
                <a:solidFill>
                  <a:srgbClr val="FF7E34"/>
                </a:solidFill>
                <a:effectLst/>
                <a:highlight>
                  <a:srgbClr val="000000"/>
                </a:highlight>
                <a:latin typeface="Consolas" panose="020B0609020204030204" pitchFamily="49" charset="0"/>
              </a:rPr>
              <a:t>0</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7E34"/>
                </a:solidFill>
                <a:effectLst/>
                <a:highlight>
                  <a:srgbClr val="000000"/>
                </a:highlight>
                <a:latin typeface="Consolas" panose="020B0609020204030204" pitchFamily="49" charset="0"/>
              </a:rPr>
              <a:t>0</a:t>
            </a:r>
            <a:r>
              <a:rPr lang="en-IN" sz="1050" b="0" dirty="0" err="1">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166</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-31</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00FFFF"/>
                </a:solidFill>
                <a:effectLst/>
                <a:highlight>
                  <a:srgbClr val="000000"/>
                </a:highlight>
                <a:latin typeface="Consolas" panose="020B0609020204030204" pitchFamily="49" charset="0"/>
              </a:rPr>
              <a:t>rgba</a:t>
            </a:r>
            <a:r>
              <a:rPr lang="en-IN" sz="1050" b="0" dirty="0">
                <a:solidFill>
                  <a:srgbClr val="FFFFFF"/>
                </a:solidFill>
                <a:effectLst/>
                <a:highlight>
                  <a:srgbClr val="000000"/>
                </a:highlight>
                <a:latin typeface="Consolas" panose="020B0609020204030204" pitchFamily="49" charset="0"/>
              </a:rPr>
              <a:t>(</a:t>
            </a:r>
            <a:r>
              <a:rPr lang="en-IN" sz="1050" b="0" dirty="0">
                <a:solidFill>
                  <a:srgbClr val="FF7E34"/>
                </a:solidFill>
                <a:effectLst/>
                <a:highlight>
                  <a:srgbClr val="000000"/>
                </a:highlight>
                <a:latin typeface="Consolas" panose="020B0609020204030204" pitchFamily="49" charset="0"/>
              </a:rPr>
              <a:t>0</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0</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0</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0.15</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border-radius: </a:t>
            </a:r>
            <a:r>
              <a:rPr lang="en-IN" sz="1050" b="0" dirty="0">
                <a:solidFill>
                  <a:srgbClr val="FF7E34"/>
                </a:solidFill>
                <a:effectLst/>
                <a:highlight>
                  <a:srgbClr val="000000"/>
                </a:highlight>
                <a:latin typeface="Consolas" panose="020B0609020204030204" pitchFamily="49" charset="0"/>
              </a:rPr>
              <a:t>60</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z-index: </a:t>
            </a:r>
            <a:r>
              <a:rPr lang="en-IN" sz="1050" b="0" dirty="0">
                <a:solidFill>
                  <a:srgbClr val="FF7E34"/>
                </a:solidFill>
                <a:effectLst/>
                <a:highlight>
                  <a:srgbClr val="000000"/>
                </a:highlight>
                <a:latin typeface="Consolas" panose="020B0609020204030204" pitchFamily="49" charset="0"/>
              </a:rPr>
              <a:t>-1</a:t>
            </a:r>
            <a:r>
              <a:rPr lang="en-IN" sz="1050" b="0" dirty="0">
                <a:solidFill>
                  <a:srgbClr val="FFFFFF"/>
                </a:solidFill>
                <a:effectLst/>
                <a:highlight>
                  <a:srgbClr val="000000"/>
                </a:highlight>
                <a:latin typeface="Consolas" panose="020B0609020204030204" pitchFamily="49" charset="0"/>
              </a:rPr>
              <a:t>;</a:t>
            </a:r>
            <a:endParaRPr lang="en-IN" sz="1050" dirty="0"/>
          </a:p>
        </p:txBody>
      </p:sp>
    </p:spTree>
    <p:extLst>
      <p:ext uri="{BB962C8B-B14F-4D97-AF65-F5344CB8AC3E}">
        <p14:creationId xmlns:p14="http://schemas.microsoft.com/office/powerpoint/2010/main" val="1113114445"/>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5" name="TextBox 4">
            <a:extLst>
              <a:ext uri="{FF2B5EF4-FFF2-40B4-BE49-F238E27FC236}">
                <a16:creationId xmlns:a16="http://schemas.microsoft.com/office/drawing/2014/main" id="{922782E4-0EE4-9C31-57C2-54242BC2E8E8}"/>
              </a:ext>
            </a:extLst>
          </p:cNvPr>
          <p:cNvSpPr txBox="1"/>
          <p:nvPr/>
        </p:nvSpPr>
        <p:spPr>
          <a:xfrm>
            <a:off x="395536" y="904323"/>
            <a:ext cx="4591664" cy="5463227"/>
          </a:xfrm>
          <a:prstGeom prst="rect">
            <a:avLst/>
          </a:prstGeom>
          <a:noFill/>
        </p:spPr>
        <p:txBody>
          <a:bodyPr wrap="square">
            <a:spAutoFit/>
          </a:bodyPr>
          <a:lstStyle/>
          <a:p>
            <a:pPr>
              <a:lnSpc>
                <a:spcPts val="1425"/>
              </a:lnSpc>
            </a:pPr>
            <a:r>
              <a:rPr lang="en-IN" sz="900" b="0" dirty="0">
                <a:solidFill>
                  <a:srgbClr val="FF0077"/>
                </a:solidFill>
                <a:effectLst/>
                <a:highlight>
                  <a:srgbClr val="000000"/>
                </a:highlight>
                <a:latin typeface="Consolas" panose="020B0609020204030204" pitchFamily="49" charset="0"/>
              </a:rPr>
              <a:t>h1</a:t>
            </a:r>
            <a:r>
              <a:rPr lang="en-IN" sz="900" b="0" dirty="0">
                <a:solidFill>
                  <a:srgbClr val="FFFFFF"/>
                </a:solidFill>
                <a:effectLst/>
                <a:highlight>
                  <a:srgbClr val="000000"/>
                </a:highlight>
                <a:latin typeface="Consolas" panose="020B0609020204030204" pitchFamily="49" charset="0"/>
              </a:rPr>
              <a:t> {</a:t>
            </a:r>
          </a:p>
          <a:p>
            <a:pPr>
              <a:lnSpc>
                <a:spcPts val="1425"/>
              </a:lnSpc>
            </a:pPr>
            <a:r>
              <a:rPr lang="en-IN" sz="900" b="0" dirty="0">
                <a:solidFill>
                  <a:srgbClr val="FFFFFF"/>
                </a:solidFill>
                <a:effectLst/>
                <a:highlight>
                  <a:srgbClr val="000000"/>
                </a:highlight>
                <a:latin typeface="Consolas" panose="020B0609020204030204" pitchFamily="49" charset="0"/>
              </a:rPr>
              <a:t>            font-weight: </a:t>
            </a:r>
            <a:r>
              <a:rPr lang="en-IN" sz="900" b="0" dirty="0">
                <a:solidFill>
                  <a:srgbClr val="FF7E34"/>
                </a:solidFill>
                <a:effectLst/>
                <a:highlight>
                  <a:srgbClr val="000000"/>
                </a:highlight>
                <a:latin typeface="Consolas" panose="020B0609020204030204" pitchFamily="49" charset="0"/>
              </a:rPr>
              <a:t>bold</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font-size: </a:t>
            </a:r>
            <a:r>
              <a:rPr lang="en-IN" sz="900" b="0" dirty="0">
                <a:solidFill>
                  <a:srgbClr val="FF7E34"/>
                </a:solidFill>
                <a:effectLst/>
                <a:highlight>
                  <a:srgbClr val="000000"/>
                </a:highlight>
                <a:latin typeface="Consolas" panose="020B0609020204030204" pitchFamily="49" charset="0"/>
              </a:rPr>
              <a:t>36</a:t>
            </a:r>
            <a:r>
              <a:rPr lang="en-IN" sz="900" b="0" dirty="0">
                <a:solidFill>
                  <a:srgbClr val="82FBFF"/>
                </a:solidFill>
                <a:effectLst/>
                <a:highlight>
                  <a:srgbClr val="000000"/>
                </a:highlight>
                <a:latin typeface="Consolas" panose="020B0609020204030204" pitchFamily="49" charset="0"/>
              </a:rPr>
              <a:t>px</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padding: </a:t>
            </a:r>
            <a:r>
              <a:rPr lang="en-IN" sz="900" b="0" dirty="0">
                <a:solidFill>
                  <a:srgbClr val="FF7E34"/>
                </a:solidFill>
                <a:effectLst/>
                <a:highlight>
                  <a:srgbClr val="000000"/>
                </a:highlight>
                <a:latin typeface="Consolas" panose="020B0609020204030204" pitchFamily="49" charset="0"/>
              </a:rPr>
              <a:t>30</a:t>
            </a:r>
            <a:r>
              <a:rPr lang="en-IN" sz="900" b="0" dirty="0">
                <a:solidFill>
                  <a:srgbClr val="82FBFF"/>
                </a:solidFill>
                <a:effectLst/>
                <a:highlight>
                  <a:srgbClr val="000000"/>
                </a:highlight>
                <a:latin typeface="Consolas" panose="020B0609020204030204" pitchFamily="49" charset="0"/>
              </a:rPr>
              <a:t>px</a:t>
            </a:r>
            <a:r>
              <a:rPr lang="en-IN" sz="900" b="0" dirty="0">
                <a:solidFill>
                  <a:srgbClr val="FFFFFF"/>
                </a:solidFill>
                <a:effectLst/>
                <a:highlight>
                  <a:srgbClr val="000000"/>
                </a:highlight>
                <a:latin typeface="Consolas" panose="020B0609020204030204" pitchFamily="49" charset="0"/>
              </a:rPr>
              <a:t> </a:t>
            </a:r>
            <a:r>
              <a:rPr lang="en-IN" sz="900" b="0" dirty="0">
                <a:solidFill>
                  <a:srgbClr val="FF7E34"/>
                </a:solidFill>
                <a:effectLst/>
                <a:highlight>
                  <a:srgbClr val="000000"/>
                </a:highlight>
                <a:latin typeface="Consolas" panose="020B0609020204030204" pitchFamily="49" charset="0"/>
              </a:rPr>
              <a:t>0</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font-family: '</a:t>
            </a:r>
            <a:r>
              <a:rPr lang="en-IN" sz="900" b="0" dirty="0">
                <a:solidFill>
                  <a:srgbClr val="EEFF00"/>
                </a:solidFill>
                <a:effectLst/>
                <a:highlight>
                  <a:srgbClr val="000000"/>
                </a:highlight>
                <a:latin typeface="Consolas" panose="020B0609020204030204" pitchFamily="49" charset="0"/>
              </a:rPr>
              <a:t>Gill Sans</a:t>
            </a:r>
            <a:r>
              <a:rPr lang="en-IN" sz="900" b="0" dirty="0">
                <a:solidFill>
                  <a:srgbClr val="FFFFFF"/>
                </a:solidFill>
                <a:effectLst/>
                <a:highlight>
                  <a:srgbClr val="000000"/>
                </a:highlight>
                <a:latin typeface="Consolas" panose="020B0609020204030204" pitchFamily="49" charset="0"/>
              </a:rPr>
              <a:t>', '</a:t>
            </a:r>
            <a:r>
              <a:rPr lang="en-IN" sz="900" b="0" dirty="0">
                <a:solidFill>
                  <a:srgbClr val="EEFF00"/>
                </a:solidFill>
                <a:effectLst/>
                <a:highlight>
                  <a:srgbClr val="000000"/>
                </a:highlight>
                <a:latin typeface="Consolas" panose="020B0609020204030204" pitchFamily="49" charset="0"/>
              </a:rPr>
              <a:t>Gill Sans MT</a:t>
            </a:r>
            <a:r>
              <a:rPr lang="en-IN" sz="900" b="0" dirty="0">
                <a:solidFill>
                  <a:srgbClr val="FFFFFF"/>
                </a:solidFill>
                <a:effectLst/>
                <a:highlight>
                  <a:srgbClr val="000000"/>
                </a:highlight>
                <a:latin typeface="Consolas" panose="020B0609020204030204" pitchFamily="49" charset="0"/>
              </a:rPr>
              <a:t>', Calibri, '</a:t>
            </a:r>
            <a:r>
              <a:rPr lang="en-IN" sz="900" b="0" dirty="0">
                <a:solidFill>
                  <a:srgbClr val="EEFF00"/>
                </a:solidFill>
                <a:effectLst/>
                <a:highlight>
                  <a:srgbClr val="000000"/>
                </a:highlight>
                <a:latin typeface="Consolas" panose="020B0609020204030204" pitchFamily="49" charset="0"/>
              </a:rPr>
              <a:t>Trebuchet MS</a:t>
            </a:r>
            <a:r>
              <a:rPr lang="en-IN" sz="900" b="0" dirty="0">
                <a:solidFill>
                  <a:srgbClr val="FFFFFF"/>
                </a:solidFill>
                <a:effectLst/>
                <a:highlight>
                  <a:srgbClr val="000000"/>
                </a:highlight>
                <a:latin typeface="Consolas" panose="020B0609020204030204" pitchFamily="49" charset="0"/>
              </a:rPr>
              <a:t>', </a:t>
            </a:r>
            <a:r>
              <a:rPr lang="en-IN" sz="900" b="0" dirty="0">
                <a:solidFill>
                  <a:srgbClr val="FF7E34"/>
                </a:solidFill>
                <a:effectLst/>
                <a:highlight>
                  <a:srgbClr val="000000"/>
                </a:highlight>
                <a:latin typeface="Consolas" panose="020B0609020204030204" pitchFamily="49" charset="0"/>
              </a:rPr>
              <a:t>sans-serif</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font-style: </a:t>
            </a:r>
            <a:r>
              <a:rPr lang="en-IN" sz="900" b="0" dirty="0">
                <a:solidFill>
                  <a:srgbClr val="FF7E34"/>
                </a:solidFill>
                <a:effectLst/>
                <a:highlight>
                  <a:srgbClr val="000000"/>
                </a:highlight>
                <a:latin typeface="Consolas" panose="020B0609020204030204" pitchFamily="49" charset="0"/>
              </a:rPr>
              <a:t>italic</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a:t>
            </a:r>
          </a:p>
          <a:p>
            <a:pPr>
              <a:lnSpc>
                <a:spcPts val="1425"/>
              </a:lnSpc>
            </a:pPr>
            <a:br>
              <a:rPr lang="en-IN" sz="900" b="0" dirty="0">
                <a:solidFill>
                  <a:srgbClr val="FFFFFF"/>
                </a:solidFill>
                <a:effectLst/>
                <a:highlight>
                  <a:srgbClr val="000000"/>
                </a:highlight>
                <a:latin typeface="Consolas" panose="020B0609020204030204" pitchFamily="49" charset="0"/>
              </a:rPr>
            </a:br>
            <a:r>
              <a:rPr lang="en-IN" sz="900" b="0" dirty="0">
                <a:solidFill>
                  <a:srgbClr val="FFFFFF"/>
                </a:solidFill>
                <a:effectLst/>
                <a:highlight>
                  <a:srgbClr val="000000"/>
                </a:highlight>
                <a:latin typeface="Consolas" panose="020B0609020204030204" pitchFamily="49" charset="0"/>
              </a:rPr>
              <a:t>        .</a:t>
            </a:r>
            <a:r>
              <a:rPr lang="en-IN" sz="900" b="0" dirty="0">
                <a:solidFill>
                  <a:srgbClr val="FFCB6B"/>
                </a:solidFill>
                <a:effectLst/>
                <a:highlight>
                  <a:srgbClr val="000000"/>
                </a:highlight>
                <a:latin typeface="Consolas" panose="020B0609020204030204" pitchFamily="49" charset="0"/>
              </a:rPr>
              <a:t>content</a:t>
            </a:r>
            <a:r>
              <a:rPr lang="en-IN" sz="900" b="0" dirty="0">
                <a:solidFill>
                  <a:srgbClr val="FFFFFF"/>
                </a:solidFill>
                <a:effectLst/>
                <a:highlight>
                  <a:srgbClr val="000000"/>
                </a:highlight>
                <a:latin typeface="Consolas" panose="020B0609020204030204" pitchFamily="49" charset="0"/>
              </a:rPr>
              <a:t> {</a:t>
            </a:r>
          </a:p>
          <a:p>
            <a:pPr>
              <a:lnSpc>
                <a:spcPts val="1425"/>
              </a:lnSpc>
            </a:pPr>
            <a:r>
              <a:rPr lang="en-IN" sz="900" b="0" dirty="0">
                <a:solidFill>
                  <a:srgbClr val="FFFFFF"/>
                </a:solidFill>
                <a:effectLst/>
                <a:highlight>
                  <a:srgbClr val="000000"/>
                </a:highlight>
                <a:latin typeface="Consolas" panose="020B0609020204030204" pitchFamily="49" charset="0"/>
              </a:rPr>
              <a:t>            padding: </a:t>
            </a:r>
            <a:r>
              <a:rPr lang="en-IN" sz="900" b="0" dirty="0">
                <a:solidFill>
                  <a:srgbClr val="FF7E34"/>
                </a:solidFill>
                <a:effectLst/>
                <a:highlight>
                  <a:srgbClr val="000000"/>
                </a:highlight>
                <a:latin typeface="Consolas" panose="020B0609020204030204" pitchFamily="49" charset="0"/>
              </a:rPr>
              <a:t>0</a:t>
            </a:r>
            <a:r>
              <a:rPr lang="en-IN" sz="900" b="0" dirty="0">
                <a:solidFill>
                  <a:srgbClr val="FFFFFF"/>
                </a:solidFill>
                <a:effectLst/>
                <a:highlight>
                  <a:srgbClr val="000000"/>
                </a:highlight>
                <a:latin typeface="Consolas" panose="020B0609020204030204" pitchFamily="49" charset="0"/>
              </a:rPr>
              <a:t> </a:t>
            </a:r>
            <a:r>
              <a:rPr lang="en-IN" sz="900" b="0" dirty="0">
                <a:solidFill>
                  <a:srgbClr val="FF7E34"/>
                </a:solidFill>
                <a:effectLst/>
                <a:highlight>
                  <a:srgbClr val="000000"/>
                </a:highlight>
                <a:latin typeface="Consolas" panose="020B0609020204030204" pitchFamily="49" charset="0"/>
              </a:rPr>
              <a:t>40</a:t>
            </a:r>
            <a:r>
              <a:rPr lang="en-IN" sz="900" b="0" dirty="0">
                <a:solidFill>
                  <a:srgbClr val="82FBFF"/>
                </a:solidFill>
                <a:effectLst/>
                <a:highlight>
                  <a:srgbClr val="000000"/>
                </a:highlight>
                <a:latin typeface="Consolas" panose="020B0609020204030204" pitchFamily="49" charset="0"/>
              </a:rPr>
              <a:t>px</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a:t>
            </a:r>
          </a:p>
          <a:p>
            <a:pPr>
              <a:lnSpc>
                <a:spcPts val="1425"/>
              </a:lnSpc>
            </a:pPr>
            <a:br>
              <a:rPr lang="en-IN" sz="900" b="0" dirty="0">
                <a:solidFill>
                  <a:srgbClr val="FFFFFF"/>
                </a:solidFill>
                <a:effectLst/>
                <a:highlight>
                  <a:srgbClr val="000000"/>
                </a:highlight>
                <a:latin typeface="Consolas" panose="020B0609020204030204" pitchFamily="49" charset="0"/>
              </a:rPr>
            </a:br>
            <a:r>
              <a:rPr lang="en-IN" sz="900" b="0" dirty="0">
                <a:solidFill>
                  <a:srgbClr val="FFFFFF"/>
                </a:solidFill>
                <a:effectLst/>
                <a:highlight>
                  <a:srgbClr val="000000"/>
                </a:highlight>
                <a:latin typeface="Consolas" panose="020B0609020204030204" pitchFamily="49" charset="0"/>
              </a:rPr>
              <a:t>        .</a:t>
            </a:r>
            <a:r>
              <a:rPr lang="en-IN" sz="900" b="0" dirty="0">
                <a:solidFill>
                  <a:srgbClr val="FFCB6B"/>
                </a:solidFill>
                <a:effectLst/>
                <a:highlight>
                  <a:srgbClr val="000000"/>
                </a:highlight>
                <a:latin typeface="Consolas" panose="020B0609020204030204" pitchFamily="49" charset="0"/>
              </a:rPr>
              <a:t>input</a:t>
            </a:r>
            <a:r>
              <a:rPr lang="en-IN" sz="900" b="0" dirty="0">
                <a:solidFill>
                  <a:srgbClr val="FFFFFF"/>
                </a:solidFill>
                <a:effectLst/>
                <a:highlight>
                  <a:srgbClr val="000000"/>
                </a:highlight>
                <a:latin typeface="Consolas" panose="020B0609020204030204" pitchFamily="49" charset="0"/>
              </a:rPr>
              <a:t> {</a:t>
            </a:r>
          </a:p>
          <a:p>
            <a:pPr>
              <a:lnSpc>
                <a:spcPts val="1425"/>
              </a:lnSpc>
            </a:pPr>
            <a:r>
              <a:rPr lang="en-IN" sz="900" b="0" dirty="0">
                <a:solidFill>
                  <a:srgbClr val="FFFFFF"/>
                </a:solidFill>
                <a:effectLst/>
                <a:highlight>
                  <a:srgbClr val="000000"/>
                </a:highlight>
                <a:latin typeface="Consolas" panose="020B0609020204030204" pitchFamily="49" charset="0"/>
              </a:rPr>
              <a:t>            background: #fff;</a:t>
            </a:r>
          </a:p>
          <a:p>
            <a:pPr>
              <a:lnSpc>
                <a:spcPts val="1425"/>
              </a:lnSpc>
            </a:pPr>
            <a:r>
              <a:rPr lang="en-IN" sz="900" b="0" dirty="0">
                <a:solidFill>
                  <a:srgbClr val="FFFFFF"/>
                </a:solidFill>
                <a:effectLst/>
                <a:highlight>
                  <a:srgbClr val="000000"/>
                </a:highlight>
                <a:latin typeface="Consolas" panose="020B0609020204030204" pitchFamily="49" charset="0"/>
              </a:rPr>
              <a:t>            box-shadow: </a:t>
            </a:r>
            <a:r>
              <a:rPr lang="en-IN" sz="900" b="0" dirty="0">
                <a:solidFill>
                  <a:srgbClr val="FF7E34"/>
                </a:solidFill>
                <a:effectLst/>
                <a:highlight>
                  <a:srgbClr val="000000"/>
                </a:highlight>
                <a:latin typeface="Consolas" panose="020B0609020204030204" pitchFamily="49" charset="0"/>
              </a:rPr>
              <a:t>0</a:t>
            </a:r>
            <a:r>
              <a:rPr lang="en-IN" sz="900" b="0" dirty="0">
                <a:solidFill>
                  <a:srgbClr val="82FBFF"/>
                </a:solidFill>
                <a:effectLst/>
                <a:highlight>
                  <a:srgbClr val="000000"/>
                </a:highlight>
                <a:latin typeface="Consolas" panose="020B0609020204030204" pitchFamily="49" charset="0"/>
              </a:rPr>
              <a:t>px</a:t>
            </a:r>
            <a:r>
              <a:rPr lang="en-IN" sz="900" b="0" dirty="0">
                <a:solidFill>
                  <a:srgbClr val="FFFFFF"/>
                </a:solidFill>
                <a:effectLst/>
                <a:highlight>
                  <a:srgbClr val="000000"/>
                </a:highlight>
                <a:latin typeface="Consolas" panose="020B0609020204030204" pitchFamily="49" charset="0"/>
              </a:rPr>
              <a:t> </a:t>
            </a:r>
            <a:r>
              <a:rPr lang="en-IN" sz="900" b="0" dirty="0" err="1">
                <a:solidFill>
                  <a:srgbClr val="FF7E34"/>
                </a:solidFill>
                <a:effectLst/>
                <a:highlight>
                  <a:srgbClr val="000000"/>
                </a:highlight>
                <a:latin typeface="Consolas" panose="020B0609020204030204" pitchFamily="49" charset="0"/>
              </a:rPr>
              <a:t>0</a:t>
            </a:r>
            <a:r>
              <a:rPr lang="en-IN" sz="900" b="0" dirty="0" err="1">
                <a:solidFill>
                  <a:srgbClr val="82FBFF"/>
                </a:solidFill>
                <a:effectLst/>
                <a:highlight>
                  <a:srgbClr val="000000"/>
                </a:highlight>
                <a:latin typeface="Consolas" panose="020B0609020204030204" pitchFamily="49" charset="0"/>
              </a:rPr>
              <a:t>px</a:t>
            </a:r>
            <a:r>
              <a:rPr lang="en-IN" sz="900" b="0" dirty="0">
                <a:solidFill>
                  <a:srgbClr val="FFFFFF"/>
                </a:solidFill>
                <a:effectLst/>
                <a:highlight>
                  <a:srgbClr val="000000"/>
                </a:highlight>
                <a:latin typeface="Consolas" panose="020B0609020204030204" pitchFamily="49" charset="0"/>
              </a:rPr>
              <a:t> </a:t>
            </a:r>
            <a:r>
              <a:rPr lang="en-IN" sz="900" b="0" dirty="0">
                <a:solidFill>
                  <a:srgbClr val="FF7E34"/>
                </a:solidFill>
                <a:effectLst/>
                <a:highlight>
                  <a:srgbClr val="000000"/>
                </a:highlight>
                <a:latin typeface="Consolas" panose="020B0609020204030204" pitchFamily="49" charset="0"/>
              </a:rPr>
              <a:t>95</a:t>
            </a:r>
            <a:r>
              <a:rPr lang="en-IN" sz="900" b="0" dirty="0">
                <a:solidFill>
                  <a:srgbClr val="82FBFF"/>
                </a:solidFill>
                <a:effectLst/>
                <a:highlight>
                  <a:srgbClr val="000000"/>
                </a:highlight>
                <a:latin typeface="Consolas" panose="020B0609020204030204" pitchFamily="49" charset="0"/>
              </a:rPr>
              <a:t>px</a:t>
            </a:r>
            <a:r>
              <a:rPr lang="en-IN" sz="900" b="0" dirty="0">
                <a:solidFill>
                  <a:srgbClr val="FFFFFF"/>
                </a:solidFill>
                <a:effectLst/>
                <a:highlight>
                  <a:srgbClr val="000000"/>
                </a:highlight>
                <a:latin typeface="Consolas" panose="020B0609020204030204" pitchFamily="49" charset="0"/>
              </a:rPr>
              <a:t> </a:t>
            </a:r>
            <a:r>
              <a:rPr lang="en-IN" sz="900" b="0" dirty="0">
                <a:solidFill>
                  <a:srgbClr val="FF7E34"/>
                </a:solidFill>
                <a:effectLst/>
                <a:highlight>
                  <a:srgbClr val="000000"/>
                </a:highlight>
                <a:latin typeface="Consolas" panose="020B0609020204030204" pitchFamily="49" charset="0"/>
              </a:rPr>
              <a:t>-30</a:t>
            </a:r>
            <a:r>
              <a:rPr lang="en-IN" sz="900" b="0" dirty="0">
                <a:solidFill>
                  <a:srgbClr val="82FBFF"/>
                </a:solidFill>
                <a:effectLst/>
                <a:highlight>
                  <a:srgbClr val="000000"/>
                </a:highlight>
                <a:latin typeface="Consolas" panose="020B0609020204030204" pitchFamily="49" charset="0"/>
              </a:rPr>
              <a:t>px</a:t>
            </a:r>
            <a:r>
              <a:rPr lang="en-IN" sz="900" b="0" dirty="0">
                <a:solidFill>
                  <a:srgbClr val="FFFFFF"/>
                </a:solidFill>
                <a:effectLst/>
                <a:highlight>
                  <a:srgbClr val="000000"/>
                </a:highlight>
                <a:latin typeface="Consolas" panose="020B0609020204030204" pitchFamily="49" charset="0"/>
              </a:rPr>
              <a:t> </a:t>
            </a:r>
            <a:r>
              <a:rPr lang="en-IN" sz="900" b="0" dirty="0" err="1">
                <a:solidFill>
                  <a:srgbClr val="00FFFF"/>
                </a:solidFill>
                <a:effectLst/>
                <a:highlight>
                  <a:srgbClr val="000000"/>
                </a:highlight>
                <a:latin typeface="Consolas" panose="020B0609020204030204" pitchFamily="49" charset="0"/>
              </a:rPr>
              <a:t>rgba</a:t>
            </a:r>
            <a:r>
              <a:rPr lang="en-IN" sz="900" b="0" dirty="0">
                <a:solidFill>
                  <a:srgbClr val="FFFFFF"/>
                </a:solidFill>
                <a:effectLst/>
                <a:highlight>
                  <a:srgbClr val="000000"/>
                </a:highlight>
                <a:latin typeface="Consolas" panose="020B0609020204030204" pitchFamily="49" charset="0"/>
              </a:rPr>
              <a:t>(</a:t>
            </a:r>
            <a:r>
              <a:rPr lang="en-IN" sz="900" b="0" dirty="0">
                <a:solidFill>
                  <a:srgbClr val="FF7E34"/>
                </a:solidFill>
                <a:effectLst/>
                <a:highlight>
                  <a:srgbClr val="000000"/>
                </a:highlight>
                <a:latin typeface="Consolas" panose="020B0609020204030204" pitchFamily="49" charset="0"/>
              </a:rPr>
              <a:t>0</a:t>
            </a:r>
            <a:r>
              <a:rPr lang="en-IN" sz="900" b="0" dirty="0">
                <a:solidFill>
                  <a:srgbClr val="FFFFFF"/>
                </a:solidFill>
                <a:effectLst/>
                <a:highlight>
                  <a:srgbClr val="000000"/>
                </a:highlight>
                <a:latin typeface="Consolas" panose="020B0609020204030204" pitchFamily="49" charset="0"/>
              </a:rPr>
              <a:t>, </a:t>
            </a:r>
            <a:r>
              <a:rPr lang="en-IN" sz="900" b="0" dirty="0">
                <a:solidFill>
                  <a:srgbClr val="FF7E34"/>
                </a:solidFill>
                <a:effectLst/>
                <a:highlight>
                  <a:srgbClr val="000000"/>
                </a:highlight>
                <a:latin typeface="Consolas" panose="020B0609020204030204" pitchFamily="49" charset="0"/>
              </a:rPr>
              <a:t>0</a:t>
            </a:r>
            <a:r>
              <a:rPr lang="en-IN" sz="900" b="0" dirty="0">
                <a:solidFill>
                  <a:srgbClr val="FFFFFF"/>
                </a:solidFill>
                <a:effectLst/>
                <a:highlight>
                  <a:srgbClr val="000000"/>
                </a:highlight>
                <a:latin typeface="Consolas" panose="020B0609020204030204" pitchFamily="49" charset="0"/>
              </a:rPr>
              <a:t>, </a:t>
            </a:r>
            <a:r>
              <a:rPr lang="en-IN" sz="900" b="0" dirty="0">
                <a:solidFill>
                  <a:srgbClr val="FF7E34"/>
                </a:solidFill>
                <a:effectLst/>
                <a:highlight>
                  <a:srgbClr val="000000"/>
                </a:highlight>
                <a:latin typeface="Consolas" panose="020B0609020204030204" pitchFamily="49" charset="0"/>
              </a:rPr>
              <a:t>0</a:t>
            </a:r>
            <a:r>
              <a:rPr lang="en-IN" sz="900" b="0" dirty="0">
                <a:solidFill>
                  <a:srgbClr val="FFFFFF"/>
                </a:solidFill>
                <a:effectLst/>
                <a:highlight>
                  <a:srgbClr val="000000"/>
                </a:highlight>
                <a:latin typeface="Consolas" panose="020B0609020204030204" pitchFamily="49" charset="0"/>
              </a:rPr>
              <a:t>, </a:t>
            </a:r>
            <a:r>
              <a:rPr lang="en-IN" sz="900" b="0" dirty="0">
                <a:solidFill>
                  <a:srgbClr val="FF7E34"/>
                </a:solidFill>
                <a:effectLst/>
                <a:highlight>
                  <a:srgbClr val="000000"/>
                </a:highlight>
                <a:latin typeface="Consolas" panose="020B0609020204030204" pitchFamily="49" charset="0"/>
              </a:rPr>
              <a:t>0.15</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border-radius: </a:t>
            </a:r>
            <a:r>
              <a:rPr lang="en-IN" sz="900" b="0" dirty="0">
                <a:solidFill>
                  <a:srgbClr val="FF7E34"/>
                </a:solidFill>
                <a:effectLst/>
                <a:highlight>
                  <a:srgbClr val="000000"/>
                </a:highlight>
                <a:latin typeface="Consolas" panose="020B0609020204030204" pitchFamily="49" charset="0"/>
              </a:rPr>
              <a:t>28</a:t>
            </a:r>
            <a:r>
              <a:rPr lang="en-IN" sz="900" b="0" dirty="0">
                <a:solidFill>
                  <a:srgbClr val="82FBFF"/>
                </a:solidFill>
                <a:effectLst/>
                <a:highlight>
                  <a:srgbClr val="000000"/>
                </a:highlight>
                <a:latin typeface="Consolas" panose="020B0609020204030204" pitchFamily="49" charset="0"/>
              </a:rPr>
              <a:t>px</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padding: </a:t>
            </a:r>
            <a:r>
              <a:rPr lang="en-IN" sz="900" b="0" dirty="0">
                <a:solidFill>
                  <a:srgbClr val="FF7E34"/>
                </a:solidFill>
                <a:effectLst/>
                <a:highlight>
                  <a:srgbClr val="000000"/>
                </a:highlight>
                <a:latin typeface="Consolas" panose="020B0609020204030204" pitchFamily="49" charset="0"/>
              </a:rPr>
              <a:t>20</a:t>
            </a:r>
            <a:r>
              <a:rPr lang="en-IN" sz="900" b="0" dirty="0">
                <a:solidFill>
                  <a:srgbClr val="82FBFF"/>
                </a:solidFill>
                <a:effectLst/>
                <a:highlight>
                  <a:srgbClr val="000000"/>
                </a:highlight>
                <a:latin typeface="Consolas" panose="020B0609020204030204" pitchFamily="49" charset="0"/>
              </a:rPr>
              <a:t>px</a:t>
            </a:r>
            <a:r>
              <a:rPr lang="en-IN" sz="900" b="0" dirty="0">
                <a:solidFill>
                  <a:srgbClr val="FFFFFF"/>
                </a:solidFill>
                <a:effectLst/>
                <a:highlight>
                  <a:srgbClr val="000000"/>
                </a:highlight>
                <a:latin typeface="Consolas" panose="020B0609020204030204" pitchFamily="49" charset="0"/>
              </a:rPr>
              <a:t> </a:t>
            </a:r>
            <a:r>
              <a:rPr lang="en-IN" sz="900" b="0" dirty="0">
                <a:solidFill>
                  <a:srgbClr val="FF7E34"/>
                </a:solidFill>
                <a:effectLst/>
                <a:highlight>
                  <a:srgbClr val="000000"/>
                </a:highlight>
                <a:latin typeface="Consolas" panose="020B0609020204030204" pitchFamily="49" charset="0"/>
              </a:rPr>
              <a:t>0</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margin-bottom: </a:t>
            </a:r>
            <a:r>
              <a:rPr lang="en-IN" sz="900" b="0" dirty="0">
                <a:solidFill>
                  <a:srgbClr val="FF7E34"/>
                </a:solidFill>
                <a:effectLst/>
                <a:highlight>
                  <a:srgbClr val="000000"/>
                </a:highlight>
                <a:latin typeface="Consolas" panose="020B0609020204030204" pitchFamily="49" charset="0"/>
              </a:rPr>
              <a:t>20</a:t>
            </a:r>
            <a:r>
              <a:rPr lang="en-IN" sz="900" b="0" dirty="0">
                <a:solidFill>
                  <a:srgbClr val="82FBFF"/>
                </a:solidFill>
                <a:effectLst/>
                <a:highlight>
                  <a:srgbClr val="000000"/>
                </a:highlight>
                <a:latin typeface="Consolas" panose="020B0609020204030204" pitchFamily="49" charset="0"/>
              </a:rPr>
              <a:t>px</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a:t>
            </a:r>
          </a:p>
          <a:p>
            <a:pPr>
              <a:lnSpc>
                <a:spcPts val="1425"/>
              </a:lnSpc>
            </a:pPr>
            <a:br>
              <a:rPr lang="en-IN" sz="900" b="0" dirty="0">
                <a:solidFill>
                  <a:srgbClr val="FFFFFF"/>
                </a:solidFill>
                <a:effectLst/>
                <a:highlight>
                  <a:srgbClr val="000000"/>
                </a:highlight>
                <a:latin typeface="Consolas" panose="020B0609020204030204" pitchFamily="49" charset="0"/>
              </a:rPr>
            </a:br>
            <a:r>
              <a:rPr lang="en-IN" sz="900" b="0" dirty="0">
                <a:solidFill>
                  <a:srgbClr val="FFFFFF"/>
                </a:solidFill>
                <a:effectLst/>
                <a:highlight>
                  <a:srgbClr val="000000"/>
                </a:highlight>
                <a:latin typeface="Consolas" panose="020B0609020204030204" pitchFamily="49" charset="0"/>
              </a:rPr>
              <a:t>        .</a:t>
            </a:r>
            <a:r>
              <a:rPr lang="en-IN" sz="900" b="0" dirty="0">
                <a:solidFill>
                  <a:srgbClr val="FFCB6B"/>
                </a:solidFill>
                <a:effectLst/>
                <a:highlight>
                  <a:srgbClr val="000000"/>
                </a:highlight>
                <a:latin typeface="Consolas" panose="020B0609020204030204" pitchFamily="49" charset="0"/>
              </a:rPr>
              <a:t>input</a:t>
            </a:r>
            <a:r>
              <a:rPr lang="en-IN" sz="900" b="0" dirty="0">
                <a:solidFill>
                  <a:srgbClr val="FFFFFF"/>
                </a:solidFill>
                <a:effectLst/>
                <a:highlight>
                  <a:srgbClr val="000000"/>
                </a:highlight>
                <a:latin typeface="Consolas" panose="020B0609020204030204" pitchFamily="49" charset="0"/>
              </a:rPr>
              <a:t> </a:t>
            </a:r>
            <a:r>
              <a:rPr lang="en-IN" sz="900" b="0" dirty="0">
                <a:solidFill>
                  <a:srgbClr val="FF0077"/>
                </a:solidFill>
                <a:effectLst/>
                <a:highlight>
                  <a:srgbClr val="000000"/>
                </a:highlight>
                <a:latin typeface="Consolas" panose="020B0609020204030204" pitchFamily="49" charset="0"/>
              </a:rPr>
              <a:t>label</a:t>
            </a:r>
            <a:r>
              <a:rPr lang="en-IN" sz="900" b="0" dirty="0">
                <a:solidFill>
                  <a:srgbClr val="FFFFFF"/>
                </a:solidFill>
                <a:effectLst/>
                <a:highlight>
                  <a:srgbClr val="000000"/>
                </a:highlight>
                <a:latin typeface="Consolas" panose="020B0609020204030204" pitchFamily="49" charset="0"/>
              </a:rPr>
              <a:t> {</a:t>
            </a:r>
          </a:p>
          <a:p>
            <a:pPr>
              <a:lnSpc>
                <a:spcPts val="1425"/>
              </a:lnSpc>
            </a:pPr>
            <a:r>
              <a:rPr lang="en-IN" sz="900" b="0" dirty="0">
                <a:solidFill>
                  <a:srgbClr val="FFFFFF"/>
                </a:solidFill>
                <a:effectLst/>
                <a:highlight>
                  <a:srgbClr val="000000"/>
                </a:highlight>
                <a:latin typeface="Consolas" panose="020B0609020204030204" pitchFamily="49" charset="0"/>
              </a:rPr>
              <a:t>            display: </a:t>
            </a:r>
            <a:r>
              <a:rPr lang="en-IN" sz="900" b="0" dirty="0">
                <a:solidFill>
                  <a:srgbClr val="FF7E34"/>
                </a:solidFill>
                <a:effectLst/>
                <a:highlight>
                  <a:srgbClr val="000000"/>
                </a:highlight>
                <a:latin typeface="Consolas" panose="020B0609020204030204" pitchFamily="49" charset="0"/>
              </a:rPr>
              <a:t>block</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font-size: </a:t>
            </a:r>
            <a:r>
              <a:rPr lang="en-IN" sz="900" b="0" dirty="0">
                <a:solidFill>
                  <a:srgbClr val="FF7E34"/>
                </a:solidFill>
                <a:effectLst/>
                <a:highlight>
                  <a:srgbClr val="000000"/>
                </a:highlight>
                <a:latin typeface="Consolas" panose="020B0609020204030204" pitchFamily="49" charset="0"/>
              </a:rPr>
              <a:t>18</a:t>
            </a:r>
            <a:r>
              <a:rPr lang="en-IN" sz="900" b="0" dirty="0">
                <a:solidFill>
                  <a:srgbClr val="82FBFF"/>
                </a:solidFill>
                <a:effectLst/>
                <a:highlight>
                  <a:srgbClr val="000000"/>
                </a:highlight>
                <a:latin typeface="Consolas" panose="020B0609020204030204" pitchFamily="49" charset="0"/>
              </a:rPr>
              <a:t>px</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font-weight: </a:t>
            </a:r>
            <a:r>
              <a:rPr lang="en-IN" sz="900" b="0" dirty="0">
                <a:solidFill>
                  <a:srgbClr val="FF7E34"/>
                </a:solidFill>
                <a:effectLst/>
                <a:highlight>
                  <a:srgbClr val="000000"/>
                </a:highlight>
                <a:latin typeface="Consolas" panose="020B0609020204030204" pitchFamily="49" charset="0"/>
              </a:rPr>
              <a:t>600</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a:t>
            </a:r>
            <a:r>
              <a:rPr lang="en-IN" sz="900" b="0" dirty="0" err="1">
                <a:solidFill>
                  <a:srgbClr val="FFFFFF"/>
                </a:solidFill>
                <a:effectLst/>
                <a:highlight>
                  <a:srgbClr val="000000"/>
                </a:highlight>
                <a:latin typeface="Consolas" panose="020B0609020204030204" pitchFamily="49" charset="0"/>
              </a:rPr>
              <a:t>color</a:t>
            </a:r>
            <a:r>
              <a:rPr lang="en-IN" sz="900" b="0" dirty="0">
                <a:solidFill>
                  <a:srgbClr val="FFFFFF"/>
                </a:solidFill>
                <a:effectLst/>
                <a:highlight>
                  <a:srgbClr val="000000"/>
                </a:highlight>
                <a:latin typeface="Consolas" panose="020B0609020204030204" pitchFamily="49" charset="0"/>
              </a:rPr>
              <a:t>: #000;</a:t>
            </a:r>
          </a:p>
          <a:p>
            <a:pPr>
              <a:lnSpc>
                <a:spcPts val="1425"/>
              </a:lnSpc>
            </a:pPr>
            <a:r>
              <a:rPr lang="en-IN" sz="900" b="0" dirty="0">
                <a:solidFill>
                  <a:srgbClr val="FFFFFF"/>
                </a:solidFill>
                <a:effectLst/>
                <a:highlight>
                  <a:srgbClr val="000000"/>
                </a:highlight>
                <a:latin typeface="Consolas" panose="020B0609020204030204" pitchFamily="49" charset="0"/>
              </a:rPr>
              <a:t>            background-</a:t>
            </a:r>
            <a:r>
              <a:rPr lang="en-IN" sz="900" b="0" dirty="0" err="1">
                <a:solidFill>
                  <a:srgbClr val="FFFFFF"/>
                </a:solidFill>
                <a:effectLst/>
                <a:highlight>
                  <a:srgbClr val="000000"/>
                </a:highlight>
                <a:latin typeface="Consolas" panose="020B0609020204030204" pitchFamily="49" charset="0"/>
              </a:rPr>
              <a:t>color</a:t>
            </a:r>
            <a:r>
              <a:rPr lang="en-IN" sz="900" b="0" dirty="0">
                <a:solidFill>
                  <a:srgbClr val="FFFFFF"/>
                </a:solidFill>
                <a:effectLst/>
                <a:highlight>
                  <a:srgbClr val="000000"/>
                </a:highlight>
                <a:latin typeface="Consolas" panose="020B0609020204030204" pitchFamily="49" charset="0"/>
              </a:rPr>
              <a:t>: </a:t>
            </a:r>
            <a:r>
              <a:rPr lang="en-IN" sz="900" b="0" dirty="0">
                <a:solidFill>
                  <a:srgbClr val="FF7E34"/>
                </a:solidFill>
                <a:effectLst/>
                <a:highlight>
                  <a:srgbClr val="000000"/>
                </a:highlight>
                <a:latin typeface="Consolas" panose="020B0609020204030204" pitchFamily="49" charset="0"/>
              </a:rPr>
              <a:t>white</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margin-bottom: </a:t>
            </a:r>
            <a:r>
              <a:rPr lang="en-IN" sz="900" b="0" dirty="0">
                <a:solidFill>
                  <a:srgbClr val="FF7E34"/>
                </a:solidFill>
                <a:effectLst/>
                <a:highlight>
                  <a:srgbClr val="000000"/>
                </a:highlight>
                <a:latin typeface="Consolas" panose="020B0609020204030204" pitchFamily="49" charset="0"/>
              </a:rPr>
              <a:t>10</a:t>
            </a:r>
            <a:r>
              <a:rPr lang="en-IN" sz="900" b="0" dirty="0">
                <a:solidFill>
                  <a:srgbClr val="82FBFF"/>
                </a:solidFill>
                <a:effectLst/>
                <a:highlight>
                  <a:srgbClr val="000000"/>
                </a:highlight>
                <a:latin typeface="Consolas" panose="020B0609020204030204" pitchFamily="49" charset="0"/>
              </a:rPr>
              <a:t>px</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font-style: </a:t>
            </a:r>
            <a:r>
              <a:rPr lang="en-IN" sz="900" b="0" dirty="0">
                <a:solidFill>
                  <a:srgbClr val="FF7E34"/>
                </a:solidFill>
                <a:effectLst/>
                <a:highlight>
                  <a:srgbClr val="000000"/>
                </a:highlight>
                <a:latin typeface="Consolas" panose="020B0609020204030204" pitchFamily="49" charset="0"/>
              </a:rPr>
              <a:t>italic</a:t>
            </a:r>
            <a:r>
              <a:rPr lang="en-IN" sz="900" b="0" dirty="0">
                <a:solidFill>
                  <a:srgbClr val="FFFFFF"/>
                </a:solidFill>
                <a:effectLst/>
                <a:highlight>
                  <a:srgbClr val="000000"/>
                </a:highlight>
                <a:latin typeface="Consolas" panose="020B0609020204030204" pitchFamily="49" charset="0"/>
              </a:rPr>
              <a:t>;</a:t>
            </a:r>
          </a:p>
          <a:p>
            <a:pPr>
              <a:lnSpc>
                <a:spcPts val="1425"/>
              </a:lnSpc>
            </a:pPr>
            <a:r>
              <a:rPr lang="en-IN" sz="900" b="0" dirty="0">
                <a:solidFill>
                  <a:srgbClr val="FFFFFF"/>
                </a:solidFill>
                <a:effectLst/>
                <a:highlight>
                  <a:srgbClr val="000000"/>
                </a:highlight>
                <a:latin typeface="Consolas" panose="020B0609020204030204" pitchFamily="49" charset="0"/>
              </a:rPr>
              <a:t>        }</a:t>
            </a:r>
          </a:p>
        </p:txBody>
      </p:sp>
    </p:spTree>
    <p:extLst>
      <p:ext uri="{BB962C8B-B14F-4D97-AF65-F5344CB8AC3E}">
        <p14:creationId xmlns:p14="http://schemas.microsoft.com/office/powerpoint/2010/main" val="918114238"/>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5" name="TextBox 4">
            <a:extLst>
              <a:ext uri="{FF2B5EF4-FFF2-40B4-BE49-F238E27FC236}">
                <a16:creationId xmlns:a16="http://schemas.microsoft.com/office/drawing/2014/main" id="{D9BE428B-63F0-FDA0-8332-D402CD81E7DF}"/>
              </a:ext>
            </a:extLst>
          </p:cNvPr>
          <p:cNvSpPr txBox="1"/>
          <p:nvPr/>
        </p:nvSpPr>
        <p:spPr>
          <a:xfrm>
            <a:off x="323528" y="692696"/>
            <a:ext cx="4591664" cy="4750018"/>
          </a:xfrm>
          <a:prstGeom prst="rect">
            <a:avLst/>
          </a:prstGeom>
          <a:noFill/>
        </p:spPr>
        <p:txBody>
          <a:bodyPr wrap="square">
            <a:spAutoFit/>
          </a:bodyPr>
          <a:lstStyle/>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a:solidFill>
                  <a:srgbClr val="FFCB6B"/>
                </a:solidFill>
                <a:effectLst/>
                <a:highlight>
                  <a:srgbClr val="000000"/>
                </a:highlight>
                <a:latin typeface="Consolas" panose="020B0609020204030204" pitchFamily="49" charset="0"/>
              </a:rPr>
              <a:t>input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77"/>
                </a:solidFill>
                <a:effectLst/>
                <a:highlight>
                  <a:srgbClr val="000000"/>
                </a:highlight>
                <a:latin typeface="Consolas" panose="020B0609020204030204" pitchFamily="49" charset="0"/>
              </a:rPr>
              <a:t>input</a:t>
            </a:r>
            <a:r>
              <a:rPr lang="en-IN" sz="1050" b="0" dirty="0">
                <a:solidFill>
                  <a:srgbClr val="FFFFFF"/>
                </a:solidFill>
                <a:effectLst/>
                <a:highlight>
                  <a:srgbClr val="000000"/>
                </a:highlight>
                <a:latin typeface="Consolas" panose="020B0609020204030204" pitchFamily="49" charset="0"/>
              </a:rPr>
              <a:t>[</a:t>
            </a:r>
            <a:r>
              <a:rPr lang="en-IN" sz="1050" b="0" dirty="0">
                <a:solidFill>
                  <a:srgbClr val="00FFF2"/>
                </a:solidFill>
                <a:effectLst/>
                <a:highlight>
                  <a:srgbClr val="000000"/>
                </a:highlight>
                <a:latin typeface="Consolas" panose="020B0609020204030204" pitchFamily="49" charset="0"/>
              </a:rPr>
              <a:t>type</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number</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outline: </a:t>
            </a:r>
            <a:r>
              <a:rPr lang="en-IN" sz="1050" b="0" dirty="0">
                <a:solidFill>
                  <a:srgbClr val="FF7E34"/>
                </a:solidFill>
                <a:effectLst/>
                <a:highlight>
                  <a:srgbClr val="000000"/>
                </a:highlight>
                <a:latin typeface="Consolas" panose="020B0609020204030204" pitchFamily="49" charset="0"/>
              </a:rPr>
              <a:t>none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border: </a:t>
            </a:r>
            <a:r>
              <a:rPr lang="en-IN" sz="1050" b="0" dirty="0">
                <a:solidFill>
                  <a:srgbClr val="FF7E34"/>
                </a:solidFill>
                <a:effectLst/>
                <a:highlight>
                  <a:srgbClr val="000000"/>
                </a:highlight>
                <a:latin typeface="Consolas" panose="020B0609020204030204" pitchFamily="49" charset="0"/>
              </a:rPr>
              <a:t>none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border-bottom: </a:t>
            </a:r>
            <a:r>
              <a:rPr lang="en-IN" sz="1050" b="0" dirty="0">
                <a:solidFill>
                  <a:srgbClr val="FF7E34"/>
                </a:solidFill>
                <a:effectLst/>
                <a:highlight>
                  <a:srgbClr val="000000"/>
                </a:highlight>
                <a:latin typeface="Consolas" panose="020B0609020204030204" pitchFamily="49" charset="0"/>
              </a:rPr>
              <a:t>1</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solid</a:t>
            </a:r>
            <a:r>
              <a:rPr lang="en-IN" sz="1050" b="0" dirty="0">
                <a:solidFill>
                  <a:srgbClr val="FFFFFF"/>
                </a:solidFill>
                <a:effectLst/>
                <a:highlight>
                  <a:srgbClr val="000000"/>
                </a:highlight>
                <a:latin typeface="Consolas" panose="020B0609020204030204" pitchFamily="49" charset="0"/>
              </a:rPr>
              <a:t> #4f7df9;</a:t>
            </a:r>
          </a:p>
          <a:p>
            <a:pPr>
              <a:lnSpc>
                <a:spcPts val="1425"/>
              </a:lnSpc>
            </a:pPr>
            <a:r>
              <a:rPr lang="en-IN" sz="1050" b="0" dirty="0">
                <a:solidFill>
                  <a:srgbClr val="FFFFFF"/>
                </a:solidFill>
                <a:effectLst/>
                <a:highlight>
                  <a:srgbClr val="000000"/>
                </a:highlight>
                <a:latin typeface="Consolas" panose="020B0609020204030204" pitchFamily="49" charset="0"/>
              </a:rPr>
              <a:t>            width: </a:t>
            </a:r>
            <a:r>
              <a:rPr lang="en-IN" sz="1050" b="0" dirty="0">
                <a:solidFill>
                  <a:srgbClr val="FF7E34"/>
                </a:solidFill>
                <a:effectLst/>
                <a:highlight>
                  <a:srgbClr val="000000"/>
                </a:highlight>
                <a:latin typeface="Consolas" panose="020B0609020204030204" pitchFamily="49" charset="0"/>
              </a:rPr>
              <a:t>60</a:t>
            </a:r>
            <a:r>
              <a:rPr lang="en-IN" sz="1050" b="0" dirty="0">
                <a:solidFill>
                  <a:srgbClr val="82FBFF"/>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text-align: </a:t>
            </a:r>
            <a:r>
              <a:rPr lang="en-IN" sz="1050" b="0" dirty="0" err="1">
                <a:solidFill>
                  <a:srgbClr val="FF7E34"/>
                </a:solidFill>
                <a:effectLst/>
                <a:highlight>
                  <a:srgbClr val="000000"/>
                </a:highlight>
                <a:latin typeface="Consolas" panose="020B0609020204030204" pitchFamily="49" charset="0"/>
              </a:rPr>
              <a:t>center</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font-size: </a:t>
            </a:r>
            <a:r>
              <a:rPr lang="en-IN" sz="1050" b="0" dirty="0">
                <a:solidFill>
                  <a:srgbClr val="FF7E34"/>
                </a:solidFill>
                <a:effectLst/>
                <a:highlight>
                  <a:srgbClr val="000000"/>
                </a:highlight>
                <a:latin typeface="Consolas" panose="020B0609020204030204" pitchFamily="49" charset="0"/>
              </a:rPr>
              <a:t>28</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font-family: "</a:t>
            </a:r>
            <a:r>
              <a:rPr lang="en-IN" sz="1050" b="0" dirty="0" err="1">
                <a:solidFill>
                  <a:srgbClr val="EEFF00"/>
                </a:solidFill>
                <a:effectLst/>
                <a:highlight>
                  <a:srgbClr val="000000"/>
                </a:highlight>
                <a:latin typeface="Consolas" panose="020B0609020204030204" pitchFamily="49" charset="0"/>
              </a:rPr>
              <a:t>Nunito</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sans-serif</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a:t>
            </a:r>
            <a:r>
              <a:rPr lang="en-IN" sz="1050" b="0" dirty="0">
                <a:solidFill>
                  <a:srgbClr val="FFCB6B"/>
                </a:solidFill>
                <a:effectLst/>
                <a:highlight>
                  <a:srgbClr val="000000"/>
                </a:highlight>
                <a:latin typeface="Consolas" panose="020B0609020204030204" pitchFamily="49" charset="0"/>
              </a:rPr>
              <a:t>gender-input</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display: </a:t>
            </a:r>
            <a:r>
              <a:rPr lang="en-IN" sz="1050" b="0" dirty="0">
                <a:solidFill>
                  <a:srgbClr val="FF7E34"/>
                </a:solidFill>
                <a:effectLst/>
                <a:highlight>
                  <a:srgbClr val="000000"/>
                </a:highlight>
                <a:latin typeface="Consolas" panose="020B0609020204030204" pitchFamily="49" charset="0"/>
              </a:rPr>
              <a:t>flex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justify-content: </a:t>
            </a:r>
            <a:r>
              <a:rPr lang="en-IN" sz="1050" b="0" dirty="0" err="1">
                <a:solidFill>
                  <a:srgbClr val="FF7E34"/>
                </a:solidFill>
                <a:effectLst/>
                <a:highlight>
                  <a:srgbClr val="000000"/>
                </a:highlight>
                <a:latin typeface="Consolas" panose="020B0609020204030204" pitchFamily="49" charset="0"/>
              </a:rPr>
              <a:t>center</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gap: </a:t>
            </a:r>
            <a:r>
              <a:rPr lang="en-IN" sz="1050" b="0" dirty="0">
                <a:solidFill>
                  <a:srgbClr val="FF7E34"/>
                </a:solidFill>
                <a:effectLst/>
                <a:highlight>
                  <a:srgbClr val="000000"/>
                </a:highlight>
                <a:latin typeface="Consolas" panose="020B0609020204030204" pitchFamily="49" charset="0"/>
              </a:rPr>
              <a:t>20</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padding: </a:t>
            </a:r>
            <a:r>
              <a:rPr lang="en-IN" sz="1050" b="0" dirty="0">
                <a:solidFill>
                  <a:srgbClr val="FF7E34"/>
                </a:solidFill>
                <a:effectLst/>
                <a:highlight>
                  <a:srgbClr val="000000"/>
                </a:highlight>
                <a:latin typeface="Consolas" panose="020B0609020204030204" pitchFamily="49" charset="0"/>
              </a:rPr>
              <a:t>10</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0</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a:solidFill>
                  <a:srgbClr val="FFCB6B"/>
                </a:solidFill>
                <a:effectLst/>
                <a:highlight>
                  <a:srgbClr val="000000"/>
                </a:highlight>
                <a:latin typeface="Consolas" panose="020B0609020204030204" pitchFamily="49" charset="0"/>
              </a:rPr>
              <a:t>gender-input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77"/>
                </a:solidFill>
                <a:effectLst/>
                <a:highlight>
                  <a:srgbClr val="000000"/>
                </a:highlight>
                <a:latin typeface="Consolas" panose="020B0609020204030204" pitchFamily="49" charset="0"/>
              </a:rPr>
              <a:t>label</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font-size: </a:t>
            </a:r>
            <a:r>
              <a:rPr lang="en-IN" sz="1050" b="0" dirty="0">
                <a:solidFill>
                  <a:srgbClr val="FF7E34"/>
                </a:solidFill>
                <a:effectLst/>
                <a:highlight>
                  <a:srgbClr val="000000"/>
                </a:highlight>
                <a:latin typeface="Consolas" panose="020B0609020204030204" pitchFamily="49" charset="0"/>
              </a:rPr>
              <a:t>18</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font-weight: </a:t>
            </a:r>
            <a:r>
              <a:rPr lang="en-IN" sz="1050" b="0" dirty="0">
                <a:solidFill>
                  <a:srgbClr val="FF7E34"/>
                </a:solidFill>
                <a:effectLst/>
                <a:highlight>
                  <a:srgbClr val="000000"/>
                </a:highlight>
                <a:latin typeface="Consolas" panose="020B0609020204030204" pitchFamily="49" charset="0"/>
              </a:rPr>
              <a:t>600</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FFFF"/>
                </a:solidFill>
                <a:effectLst/>
                <a:highlight>
                  <a:srgbClr val="000000"/>
                </a:highlight>
                <a:latin typeface="Consolas" panose="020B0609020204030204" pitchFamily="49" charset="0"/>
              </a:rPr>
              <a:t>color</a:t>
            </a:r>
            <a:r>
              <a:rPr lang="en-IN" sz="1050" b="0" dirty="0">
                <a:solidFill>
                  <a:srgbClr val="FFFFFF"/>
                </a:solidFill>
                <a:effectLst/>
                <a:highlight>
                  <a:srgbClr val="000000"/>
                </a:highlight>
                <a:latin typeface="Consolas" panose="020B0609020204030204" pitchFamily="49" charset="0"/>
              </a:rPr>
              <a:t>: #000;</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a:solidFill>
                  <a:srgbClr val="FFCB6B"/>
                </a:solidFill>
                <a:effectLst/>
                <a:highlight>
                  <a:srgbClr val="000000"/>
                </a:highlight>
                <a:latin typeface="Consolas" panose="020B0609020204030204" pitchFamily="49" charset="0"/>
              </a:rPr>
              <a:t>gender-input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77"/>
                </a:solidFill>
                <a:effectLst/>
                <a:highlight>
                  <a:srgbClr val="000000"/>
                </a:highlight>
                <a:latin typeface="Consolas" panose="020B0609020204030204" pitchFamily="49" charset="0"/>
              </a:rPr>
              <a:t>input</a:t>
            </a:r>
            <a:r>
              <a:rPr lang="en-IN" sz="1050" b="0" dirty="0">
                <a:solidFill>
                  <a:srgbClr val="FFFFFF"/>
                </a:solidFill>
                <a:effectLst/>
                <a:highlight>
                  <a:srgbClr val="000000"/>
                </a:highlight>
                <a:latin typeface="Consolas" panose="020B0609020204030204" pitchFamily="49" charset="0"/>
              </a:rPr>
              <a:t>[</a:t>
            </a:r>
            <a:r>
              <a:rPr lang="en-IN" sz="1050" b="0" dirty="0">
                <a:solidFill>
                  <a:srgbClr val="00FFF2"/>
                </a:solidFill>
                <a:effectLst/>
                <a:highlight>
                  <a:srgbClr val="000000"/>
                </a:highlight>
                <a:latin typeface="Consolas" panose="020B0609020204030204" pitchFamily="49" charset="0"/>
              </a:rPr>
              <a:t>type</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radio</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margin-right: </a:t>
            </a:r>
            <a:r>
              <a:rPr lang="en-IN" sz="1050" b="0" dirty="0">
                <a:solidFill>
                  <a:srgbClr val="FF7E34"/>
                </a:solidFill>
                <a:effectLst/>
                <a:highlight>
                  <a:srgbClr val="000000"/>
                </a:highlight>
                <a:latin typeface="Consolas" panose="020B0609020204030204" pitchFamily="49" charset="0"/>
              </a:rPr>
              <a:t>8</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p>
        </p:txBody>
      </p:sp>
    </p:spTree>
    <p:extLst>
      <p:ext uri="{BB962C8B-B14F-4D97-AF65-F5344CB8AC3E}">
        <p14:creationId xmlns:p14="http://schemas.microsoft.com/office/powerpoint/2010/main" val="3490748798"/>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5" name="TextBox 4">
            <a:extLst>
              <a:ext uri="{FF2B5EF4-FFF2-40B4-BE49-F238E27FC236}">
                <a16:creationId xmlns:a16="http://schemas.microsoft.com/office/drawing/2014/main" id="{44BE8CAA-1914-A6EE-055D-54446DB10DB3}"/>
              </a:ext>
            </a:extLst>
          </p:cNvPr>
          <p:cNvSpPr txBox="1"/>
          <p:nvPr/>
        </p:nvSpPr>
        <p:spPr>
          <a:xfrm>
            <a:off x="467544" y="908720"/>
            <a:ext cx="4591664" cy="5459956"/>
          </a:xfrm>
          <a:prstGeom prst="rect">
            <a:avLst/>
          </a:prstGeom>
          <a:noFill/>
        </p:spPr>
        <p:txBody>
          <a:bodyPr wrap="square">
            <a:spAutoFit/>
          </a:bodyPr>
          <a:lstStyle/>
          <a:p>
            <a:pPr>
              <a:lnSpc>
                <a:spcPts val="1425"/>
              </a:lnSpc>
            </a:pPr>
            <a:endParaRPr lang="en-IN" sz="1050" b="0" dirty="0">
              <a:solidFill>
                <a:srgbClr val="FFFFFF"/>
              </a:solidFill>
              <a:effectLst/>
              <a:highlight>
                <a:srgbClr val="000000"/>
              </a:highlight>
              <a:latin typeface="Consolas" panose="020B0609020204030204" pitchFamily="49" charset="0"/>
            </a:endParaRP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0077"/>
                </a:solidFill>
                <a:effectLst/>
                <a:highlight>
                  <a:srgbClr val="000000"/>
                </a:highlight>
                <a:latin typeface="Consolas" panose="020B0609020204030204" pitchFamily="49" charset="0"/>
              </a:rPr>
              <a:t>button</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00FFF2"/>
                </a:solidFill>
                <a:effectLst/>
                <a:highlight>
                  <a:srgbClr val="000000"/>
                </a:highlight>
                <a:latin typeface="Consolas" panose="020B0609020204030204" pitchFamily="49" charset="0"/>
              </a:rPr>
              <a:t>calculate</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font-family: "</a:t>
            </a:r>
            <a:r>
              <a:rPr lang="en-IN" sz="1050" b="0" dirty="0" err="1">
                <a:solidFill>
                  <a:srgbClr val="EEFF00"/>
                </a:solidFill>
                <a:effectLst/>
                <a:highlight>
                  <a:srgbClr val="000000"/>
                </a:highlight>
                <a:latin typeface="Consolas" panose="020B0609020204030204" pitchFamily="49" charset="0"/>
              </a:rPr>
              <a:t>Nunito</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sans-serif</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FFFF"/>
                </a:solidFill>
                <a:effectLst/>
                <a:highlight>
                  <a:srgbClr val="000000"/>
                </a:highlight>
                <a:latin typeface="Consolas" panose="020B0609020204030204" pitchFamily="49" charset="0"/>
              </a:rPr>
              <a:t>color</a:t>
            </a:r>
            <a:r>
              <a:rPr lang="en-IN" sz="1050" b="0" dirty="0">
                <a:solidFill>
                  <a:srgbClr val="FFFFFF"/>
                </a:solidFill>
                <a:effectLst/>
                <a:highlight>
                  <a:srgbClr val="000000"/>
                </a:highlight>
                <a:latin typeface="Consolas" panose="020B0609020204030204" pitchFamily="49" charset="0"/>
              </a:rPr>
              <a:t>: #fffcfc;</a:t>
            </a:r>
          </a:p>
          <a:p>
            <a:pPr>
              <a:lnSpc>
                <a:spcPts val="1425"/>
              </a:lnSpc>
            </a:pPr>
            <a:r>
              <a:rPr lang="en-IN" sz="1050" b="0" dirty="0">
                <a:solidFill>
                  <a:srgbClr val="FFFFFF"/>
                </a:solidFill>
                <a:effectLst/>
                <a:highlight>
                  <a:srgbClr val="000000"/>
                </a:highlight>
                <a:latin typeface="Consolas" panose="020B0609020204030204" pitchFamily="49" charset="0"/>
              </a:rPr>
              <a:t>            background: #050506;</a:t>
            </a:r>
          </a:p>
          <a:p>
            <a:pPr>
              <a:lnSpc>
                <a:spcPts val="1425"/>
              </a:lnSpc>
            </a:pPr>
            <a:r>
              <a:rPr lang="en-IN" sz="1050" b="0" dirty="0">
                <a:solidFill>
                  <a:srgbClr val="FFFFFF"/>
                </a:solidFill>
                <a:effectLst/>
                <a:highlight>
                  <a:srgbClr val="000000"/>
                </a:highlight>
                <a:latin typeface="Consolas" panose="020B0609020204030204" pitchFamily="49" charset="0"/>
              </a:rPr>
              <a:t>            font-size: </a:t>
            </a:r>
            <a:r>
              <a:rPr lang="en-IN" sz="1050" b="0" dirty="0">
                <a:solidFill>
                  <a:srgbClr val="FF7E34"/>
                </a:solidFill>
                <a:effectLst/>
                <a:highlight>
                  <a:srgbClr val="000000"/>
                </a:highlight>
                <a:latin typeface="Consolas" panose="020B0609020204030204" pitchFamily="49" charset="0"/>
              </a:rPr>
              <a:t>16</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border-radius: </a:t>
            </a:r>
            <a:r>
              <a:rPr lang="en-IN" sz="1050" b="0" dirty="0">
                <a:solidFill>
                  <a:srgbClr val="FF7E34"/>
                </a:solidFill>
                <a:effectLst/>
                <a:highlight>
                  <a:srgbClr val="000000"/>
                </a:highlight>
                <a:latin typeface="Consolas" panose="020B0609020204030204" pitchFamily="49" charset="0"/>
              </a:rPr>
              <a:t>12</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padding: </a:t>
            </a:r>
            <a:r>
              <a:rPr lang="en-IN" sz="1050" b="0" dirty="0">
                <a:solidFill>
                  <a:srgbClr val="FF7E34"/>
                </a:solidFill>
                <a:effectLst/>
                <a:highlight>
                  <a:srgbClr val="000000"/>
                </a:highlight>
                <a:latin typeface="Consolas" panose="020B0609020204030204" pitchFamily="49" charset="0"/>
              </a:rPr>
              <a:t>12</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0</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width: </a:t>
            </a:r>
            <a:r>
              <a:rPr lang="en-IN" sz="1050" b="0" dirty="0">
                <a:solidFill>
                  <a:srgbClr val="FF7E34"/>
                </a:solidFill>
                <a:effectLst/>
                <a:highlight>
                  <a:srgbClr val="000000"/>
                </a:highlight>
                <a:latin typeface="Consolas" panose="020B0609020204030204" pitchFamily="49" charset="0"/>
              </a:rPr>
              <a:t>100</a:t>
            </a:r>
            <a:r>
              <a:rPr lang="en-IN" sz="1050" b="0" dirty="0">
                <a:solidFill>
                  <a:srgbClr val="82FBFF"/>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outline: </a:t>
            </a:r>
            <a:r>
              <a:rPr lang="en-IN" sz="1050" b="0" dirty="0">
                <a:solidFill>
                  <a:srgbClr val="FF7E34"/>
                </a:solidFill>
                <a:effectLst/>
                <a:highlight>
                  <a:srgbClr val="000000"/>
                </a:highlight>
                <a:latin typeface="Consolas" panose="020B0609020204030204" pitchFamily="49" charset="0"/>
              </a:rPr>
              <a:t>none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border: </a:t>
            </a:r>
            <a:r>
              <a:rPr lang="en-IN" sz="1050" b="0" dirty="0">
                <a:solidFill>
                  <a:srgbClr val="FF7E34"/>
                </a:solidFill>
                <a:effectLst/>
                <a:highlight>
                  <a:srgbClr val="000000"/>
                </a:highlight>
                <a:latin typeface="Consolas" panose="020B0609020204030204" pitchFamily="49" charset="0"/>
              </a:rPr>
              <a:t>none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transition: </a:t>
            </a:r>
            <a:r>
              <a:rPr lang="en-IN" sz="1050" b="0" dirty="0">
                <a:solidFill>
                  <a:srgbClr val="FF5370"/>
                </a:solidFill>
                <a:effectLst/>
                <a:highlight>
                  <a:srgbClr val="000000"/>
                </a:highlight>
                <a:latin typeface="Consolas" panose="020B0609020204030204" pitchFamily="49" charset="0"/>
              </a:rPr>
              <a:t>background</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0.2</a:t>
            </a:r>
            <a:r>
              <a:rPr lang="en-IN" sz="1050" b="0" dirty="0">
                <a:solidFill>
                  <a:srgbClr val="82FBFF"/>
                </a:solidFill>
                <a:effectLst/>
                <a:highlight>
                  <a:srgbClr val="000000"/>
                </a:highlight>
                <a:latin typeface="Consolas" panose="020B0609020204030204" pitchFamily="49" charset="0"/>
              </a:rPr>
              <a:t>s</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ease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err="1">
                <a:solidFill>
                  <a:srgbClr val="FF0077"/>
                </a:solidFill>
                <a:effectLst/>
                <a:highlight>
                  <a:srgbClr val="000000"/>
                </a:highlight>
                <a:latin typeface="Consolas" panose="020B0609020204030204" pitchFamily="49" charset="0"/>
              </a:rPr>
              <a:t>button</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00FFF2"/>
                </a:solidFill>
                <a:effectLst/>
                <a:highlight>
                  <a:srgbClr val="000000"/>
                </a:highlight>
                <a:latin typeface="Consolas" panose="020B0609020204030204" pitchFamily="49" charset="0"/>
              </a:rPr>
              <a:t>calculate</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00FFF2"/>
                </a:solidFill>
                <a:effectLst/>
                <a:highlight>
                  <a:srgbClr val="000000"/>
                </a:highlight>
                <a:latin typeface="Consolas" panose="020B0609020204030204" pitchFamily="49" charset="0"/>
              </a:rPr>
              <a:t>hover</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background: #000209;</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a:solidFill>
                  <a:srgbClr val="FFCB6B"/>
                </a:solidFill>
                <a:effectLst/>
                <a:highlight>
                  <a:srgbClr val="000000"/>
                </a:highlight>
                <a:latin typeface="Consolas" panose="020B0609020204030204" pitchFamily="49" charset="0"/>
              </a:rPr>
              <a:t>result</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padding: </a:t>
            </a:r>
            <a:r>
              <a:rPr lang="en-IN" sz="1050" b="0" dirty="0">
                <a:solidFill>
                  <a:srgbClr val="FF7E34"/>
                </a:solidFill>
                <a:effectLst/>
                <a:highlight>
                  <a:srgbClr val="000000"/>
                </a:highlight>
                <a:latin typeface="Consolas" panose="020B0609020204030204" pitchFamily="49" charset="0"/>
              </a:rPr>
              <a:t>30</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20</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a:solidFill>
                  <a:srgbClr val="FFCB6B"/>
                </a:solidFill>
                <a:effectLst/>
                <a:highlight>
                  <a:srgbClr val="000000"/>
                </a:highlight>
                <a:latin typeface="Consolas" panose="020B0609020204030204" pitchFamily="49" charset="0"/>
              </a:rPr>
              <a:t>result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77"/>
                </a:solidFill>
                <a:effectLst/>
                <a:highlight>
                  <a:srgbClr val="000000"/>
                </a:highlight>
                <a:latin typeface="Consolas" panose="020B0609020204030204" pitchFamily="49" charset="0"/>
              </a:rPr>
              <a:t>p</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font-weight: </a:t>
            </a:r>
            <a:r>
              <a:rPr lang="en-IN" sz="1050" b="0" dirty="0">
                <a:solidFill>
                  <a:srgbClr val="FF7E34"/>
                </a:solidFill>
                <a:effectLst/>
                <a:highlight>
                  <a:srgbClr val="000000"/>
                </a:highlight>
                <a:latin typeface="Consolas" panose="020B0609020204030204" pitchFamily="49" charset="0"/>
              </a:rPr>
              <a:t>600</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font-size: </a:t>
            </a:r>
            <a:r>
              <a:rPr lang="en-IN" sz="1050" b="0" dirty="0">
                <a:solidFill>
                  <a:srgbClr val="FF7E34"/>
                </a:solidFill>
                <a:effectLst/>
                <a:highlight>
                  <a:srgbClr val="000000"/>
                </a:highlight>
                <a:latin typeface="Consolas" panose="020B0609020204030204" pitchFamily="49" charset="0"/>
              </a:rPr>
              <a:t>22</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FFFF"/>
                </a:solidFill>
                <a:effectLst/>
                <a:highlight>
                  <a:srgbClr val="000000"/>
                </a:highlight>
                <a:latin typeface="Consolas" panose="020B0609020204030204" pitchFamily="49" charset="0"/>
              </a:rPr>
              <a:t>color</a:t>
            </a:r>
            <a:r>
              <a:rPr lang="en-IN" sz="1050" b="0" dirty="0">
                <a:solidFill>
                  <a:srgbClr val="FFFFFF"/>
                </a:solidFill>
                <a:effectLst/>
                <a:highlight>
                  <a:srgbClr val="000000"/>
                </a:highlight>
                <a:latin typeface="Consolas" panose="020B0609020204030204" pitchFamily="49" charset="0"/>
              </a:rPr>
              <a:t>: #000;</a:t>
            </a:r>
          </a:p>
          <a:p>
            <a:pPr>
              <a:lnSpc>
                <a:spcPts val="1425"/>
              </a:lnSpc>
            </a:pPr>
            <a:r>
              <a:rPr lang="en-IN" sz="1050" b="0" dirty="0">
                <a:solidFill>
                  <a:srgbClr val="FFFFFF"/>
                </a:solidFill>
                <a:effectLst/>
                <a:highlight>
                  <a:srgbClr val="000000"/>
                </a:highlight>
                <a:latin typeface="Consolas" panose="020B0609020204030204" pitchFamily="49" charset="0"/>
              </a:rPr>
              <a:t>            margin-bottom: </a:t>
            </a:r>
            <a:r>
              <a:rPr lang="en-IN" sz="1050" b="0" dirty="0">
                <a:solidFill>
                  <a:srgbClr val="FF7E34"/>
                </a:solidFill>
                <a:effectLst/>
                <a:highlight>
                  <a:srgbClr val="000000"/>
                </a:highlight>
                <a:latin typeface="Consolas" panose="020B0609020204030204" pitchFamily="49" charset="0"/>
              </a:rPr>
              <a:t>15</a:t>
            </a:r>
            <a:r>
              <a:rPr lang="en-IN" sz="1050" b="0" dirty="0">
                <a:solidFill>
                  <a:srgbClr val="82FBFF"/>
                </a:solidFill>
                <a:effectLst/>
                <a:highlight>
                  <a:srgbClr val="000000"/>
                </a:highlight>
                <a:latin typeface="Consolas" panose="020B0609020204030204" pitchFamily="49" charset="0"/>
              </a:rPr>
              <a:t>px</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br>
              <a:rPr lang="en-IN" sz="1050" b="0" dirty="0">
                <a:solidFill>
                  <a:srgbClr val="FFFFFF"/>
                </a:solidFill>
                <a:effectLst/>
                <a:highlight>
                  <a:srgbClr val="000000"/>
                </a:highlight>
                <a:latin typeface="Consolas" panose="020B0609020204030204" pitchFamily="49" charset="0"/>
              </a:rPr>
            </a:br>
            <a:endParaRPr lang="en-IN" sz="1050" b="0" dirty="0">
              <a:solidFill>
                <a:srgbClr val="FFFFFF"/>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3478393714"/>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443118" y="1052736"/>
            <a:ext cx="8136904" cy="400110"/>
          </a:xfrm>
          <a:prstGeom prst="rect">
            <a:avLst/>
          </a:prstGeom>
        </p:spPr>
        <p:txBody>
          <a:bodyPr wrap="square">
            <a:spAutoFit/>
          </a:bodyPr>
          <a:lstStyle/>
          <a:p>
            <a:r>
              <a:rPr lang="en-US" sz="2000" b="0" dirty="0">
                <a:solidFill>
                  <a:srgbClr val="D4D4D4"/>
                </a:solidFill>
                <a:effectLst/>
                <a:latin typeface="Consolas" panose="020B0609020204030204" pitchFamily="49" charset="0"/>
              </a:rPr>
              <a:t>=</a:t>
            </a:r>
            <a:endParaRPr lang="en-US" sz="2000"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id="{EA7F45D7-93F5-7BE1-FEE8-BE239A196C5D}"/>
              </a:ext>
            </a:extLst>
          </p:cNvPr>
          <p:cNvSpPr txBox="1"/>
          <p:nvPr/>
        </p:nvSpPr>
        <p:spPr>
          <a:xfrm>
            <a:off x="432349" y="908720"/>
            <a:ext cx="4591664" cy="4931222"/>
          </a:xfrm>
          <a:prstGeom prst="rect">
            <a:avLst/>
          </a:prstGeom>
          <a:noFill/>
        </p:spPr>
        <p:txBody>
          <a:bodyPr wrap="square">
            <a:spAutoFit/>
          </a:bodyPr>
          <a:lstStyle/>
          <a:p>
            <a:pPr>
              <a:lnSpc>
                <a:spcPts val="1425"/>
              </a:lnSpc>
            </a:pPr>
            <a:br>
              <a:rPr lang="en-IN" sz="1100" b="0" dirty="0">
                <a:solidFill>
                  <a:srgbClr val="FFFFFF"/>
                </a:solidFill>
                <a:effectLst/>
                <a:highlight>
                  <a:srgbClr val="000000"/>
                </a:highlight>
                <a:latin typeface="Consolas" panose="020B0609020204030204" pitchFamily="49" charset="0"/>
              </a:rPr>
            </a:br>
            <a:r>
              <a:rPr lang="en-IN" sz="1100" b="0" dirty="0">
                <a:solidFill>
                  <a:srgbClr val="FFFFFF"/>
                </a:solidFill>
                <a:effectLst/>
                <a:highlight>
                  <a:srgbClr val="000000"/>
                </a:highlight>
                <a:latin typeface="Consolas" panose="020B0609020204030204" pitchFamily="49" charset="0"/>
              </a:rPr>
              <a:t>        .</a:t>
            </a:r>
            <a:r>
              <a:rPr lang="en-IN" sz="1100" b="0" dirty="0">
                <a:solidFill>
                  <a:srgbClr val="FFCB6B"/>
                </a:solidFill>
                <a:effectLst/>
                <a:highlight>
                  <a:srgbClr val="000000"/>
                </a:highlight>
                <a:latin typeface="Consolas" panose="020B0609020204030204" pitchFamily="49" charset="0"/>
              </a:rPr>
              <a:t>result</a:t>
            </a:r>
            <a:r>
              <a:rPr lang="en-IN" sz="1100" b="0" dirty="0">
                <a:solidFill>
                  <a:srgbClr val="FFFFFF"/>
                </a:solidFill>
                <a:effectLst/>
                <a:highlight>
                  <a:srgbClr val="000000"/>
                </a:highlight>
                <a:latin typeface="Consolas" panose="020B0609020204030204" pitchFamily="49" charset="0"/>
              </a:rPr>
              <a:t> #</a:t>
            </a:r>
            <a:r>
              <a:rPr lang="en-IN" sz="1100" b="0" dirty="0">
                <a:solidFill>
                  <a:srgbClr val="00FFF2"/>
                </a:solidFill>
                <a:effectLst/>
                <a:highlight>
                  <a:srgbClr val="000000"/>
                </a:highlight>
                <a:latin typeface="Consolas" panose="020B0609020204030204" pitchFamily="49" charset="0"/>
              </a:rPr>
              <a:t>result</a:t>
            </a:r>
            <a:r>
              <a:rPr lang="en-IN" sz="1100" b="0" dirty="0">
                <a:solidFill>
                  <a:srgbClr val="FFFFFF"/>
                </a:solidFill>
                <a:effectLst/>
                <a:highlight>
                  <a:srgbClr val="000000"/>
                </a:highlight>
                <a:latin typeface="Consolas" panose="020B0609020204030204" pitchFamily="49" charset="0"/>
              </a:rPr>
              <a:t> {</a:t>
            </a:r>
          </a:p>
          <a:p>
            <a:pPr>
              <a:lnSpc>
                <a:spcPts val="1425"/>
              </a:lnSpc>
            </a:pPr>
            <a:r>
              <a:rPr lang="en-IN" sz="1100" b="0" dirty="0">
                <a:solidFill>
                  <a:srgbClr val="FFFFFF"/>
                </a:solidFill>
                <a:effectLst/>
                <a:highlight>
                  <a:srgbClr val="000000"/>
                </a:highlight>
                <a:latin typeface="Consolas" panose="020B0609020204030204" pitchFamily="49" charset="0"/>
              </a:rPr>
              <a:t>            font-size: </a:t>
            </a:r>
            <a:r>
              <a:rPr lang="en-IN" sz="1100" b="0" dirty="0">
                <a:solidFill>
                  <a:srgbClr val="FF7E34"/>
                </a:solidFill>
                <a:effectLst/>
                <a:highlight>
                  <a:srgbClr val="000000"/>
                </a:highlight>
                <a:latin typeface="Consolas" panose="020B0609020204030204" pitchFamily="49" charset="0"/>
              </a:rPr>
              <a:t>36</a:t>
            </a:r>
            <a:r>
              <a:rPr lang="en-IN" sz="1100" b="0" dirty="0">
                <a:solidFill>
                  <a:srgbClr val="82FBFF"/>
                </a:solidFill>
                <a:effectLst/>
                <a:highlight>
                  <a:srgbClr val="000000"/>
                </a:highlight>
                <a:latin typeface="Consolas" panose="020B0609020204030204" pitchFamily="49" charset="0"/>
              </a:rPr>
              <a:t>px</a:t>
            </a:r>
            <a:r>
              <a:rPr lang="en-IN" sz="1100" b="0" dirty="0">
                <a:solidFill>
                  <a:srgbClr val="FFFFFF"/>
                </a:solidFill>
                <a:effectLst/>
                <a:highlight>
                  <a:srgbClr val="000000"/>
                </a:highlight>
                <a:latin typeface="Consolas" panose="020B0609020204030204" pitchFamily="49" charset="0"/>
              </a:rPr>
              <a:t>;</a:t>
            </a:r>
          </a:p>
          <a:p>
            <a:pPr>
              <a:lnSpc>
                <a:spcPts val="1425"/>
              </a:lnSpc>
            </a:pPr>
            <a:r>
              <a:rPr lang="en-IN" sz="1100" b="0" dirty="0">
                <a:solidFill>
                  <a:srgbClr val="FFFFFF"/>
                </a:solidFill>
                <a:effectLst/>
                <a:highlight>
                  <a:srgbClr val="000000"/>
                </a:highlight>
                <a:latin typeface="Consolas" panose="020B0609020204030204" pitchFamily="49" charset="0"/>
              </a:rPr>
              <a:t>            font-weight: </a:t>
            </a:r>
            <a:r>
              <a:rPr lang="en-IN" sz="1100" b="0" dirty="0">
                <a:solidFill>
                  <a:srgbClr val="FF7E34"/>
                </a:solidFill>
                <a:effectLst/>
                <a:highlight>
                  <a:srgbClr val="000000"/>
                </a:highlight>
                <a:latin typeface="Consolas" panose="020B0609020204030204" pitchFamily="49" charset="0"/>
              </a:rPr>
              <a:t>900</a:t>
            </a:r>
            <a:r>
              <a:rPr lang="en-IN" sz="1100" b="0" dirty="0">
                <a:solidFill>
                  <a:srgbClr val="FFFFFF"/>
                </a:solidFill>
                <a:effectLst/>
                <a:highlight>
                  <a:srgbClr val="000000"/>
                </a:highlight>
                <a:latin typeface="Consolas" panose="020B0609020204030204" pitchFamily="49" charset="0"/>
              </a:rPr>
              <a:t>;</a:t>
            </a:r>
          </a:p>
          <a:p>
            <a:pPr>
              <a:lnSpc>
                <a:spcPts val="1425"/>
              </a:lnSpc>
            </a:pPr>
            <a:r>
              <a:rPr lang="en-IN" sz="1100" b="0" dirty="0">
                <a:solidFill>
                  <a:srgbClr val="FFFFFF"/>
                </a:solidFill>
                <a:effectLst/>
                <a:highlight>
                  <a:srgbClr val="000000"/>
                </a:highlight>
                <a:latin typeface="Consolas" panose="020B0609020204030204" pitchFamily="49" charset="0"/>
              </a:rPr>
              <a:t>            </a:t>
            </a:r>
            <a:r>
              <a:rPr lang="en-IN" sz="1100" b="0" dirty="0" err="1">
                <a:solidFill>
                  <a:srgbClr val="FFFFFF"/>
                </a:solidFill>
                <a:effectLst/>
                <a:highlight>
                  <a:srgbClr val="000000"/>
                </a:highlight>
                <a:latin typeface="Consolas" panose="020B0609020204030204" pitchFamily="49" charset="0"/>
              </a:rPr>
              <a:t>color</a:t>
            </a:r>
            <a:r>
              <a:rPr lang="en-IN" sz="1100" b="0" dirty="0">
                <a:solidFill>
                  <a:srgbClr val="FFFFFF"/>
                </a:solidFill>
                <a:effectLst/>
                <a:highlight>
                  <a:srgbClr val="000000"/>
                </a:highlight>
                <a:latin typeface="Consolas" panose="020B0609020204030204" pitchFamily="49" charset="0"/>
              </a:rPr>
              <a:t>: #4f7df9;</a:t>
            </a:r>
          </a:p>
          <a:p>
            <a:pPr>
              <a:lnSpc>
                <a:spcPts val="1425"/>
              </a:lnSpc>
            </a:pPr>
            <a:r>
              <a:rPr lang="en-IN" sz="1100" b="0" dirty="0">
                <a:solidFill>
                  <a:srgbClr val="FFFFFF"/>
                </a:solidFill>
                <a:effectLst/>
                <a:highlight>
                  <a:srgbClr val="000000"/>
                </a:highlight>
                <a:latin typeface="Consolas" panose="020B0609020204030204" pitchFamily="49" charset="0"/>
              </a:rPr>
              <a:t>            background-</a:t>
            </a:r>
            <a:r>
              <a:rPr lang="en-IN" sz="1100" b="0" dirty="0" err="1">
                <a:solidFill>
                  <a:srgbClr val="FFFFFF"/>
                </a:solidFill>
                <a:effectLst/>
                <a:highlight>
                  <a:srgbClr val="000000"/>
                </a:highlight>
                <a:latin typeface="Consolas" panose="020B0609020204030204" pitchFamily="49" charset="0"/>
              </a:rPr>
              <a:t>color</a:t>
            </a:r>
            <a:r>
              <a:rPr lang="en-IN" sz="1100" b="0" dirty="0">
                <a:solidFill>
                  <a:srgbClr val="FFFFFF"/>
                </a:solidFill>
                <a:effectLst/>
                <a:highlight>
                  <a:srgbClr val="000000"/>
                </a:highlight>
                <a:latin typeface="Consolas" panose="020B0609020204030204" pitchFamily="49" charset="0"/>
              </a:rPr>
              <a:t>: #eaeaea;</a:t>
            </a:r>
          </a:p>
          <a:p>
            <a:pPr>
              <a:lnSpc>
                <a:spcPts val="1425"/>
              </a:lnSpc>
            </a:pPr>
            <a:r>
              <a:rPr lang="en-IN" sz="1100" b="0" dirty="0">
                <a:solidFill>
                  <a:srgbClr val="FFFFFF"/>
                </a:solidFill>
                <a:effectLst/>
                <a:highlight>
                  <a:srgbClr val="000000"/>
                </a:highlight>
                <a:latin typeface="Consolas" panose="020B0609020204030204" pitchFamily="49" charset="0"/>
              </a:rPr>
              <a:t>            display: </a:t>
            </a:r>
            <a:r>
              <a:rPr lang="en-IN" sz="1100" b="0" dirty="0">
                <a:solidFill>
                  <a:srgbClr val="FF7E34"/>
                </a:solidFill>
                <a:effectLst/>
                <a:highlight>
                  <a:srgbClr val="000000"/>
                </a:highlight>
                <a:latin typeface="Consolas" panose="020B0609020204030204" pitchFamily="49" charset="0"/>
              </a:rPr>
              <a:t>inline-block</a:t>
            </a:r>
            <a:r>
              <a:rPr lang="en-IN" sz="1100" b="0" dirty="0">
                <a:solidFill>
                  <a:srgbClr val="FFFFFF"/>
                </a:solidFill>
                <a:effectLst/>
                <a:highlight>
                  <a:srgbClr val="000000"/>
                </a:highlight>
                <a:latin typeface="Consolas" panose="020B0609020204030204" pitchFamily="49" charset="0"/>
              </a:rPr>
              <a:t>;</a:t>
            </a:r>
          </a:p>
          <a:p>
            <a:pPr>
              <a:lnSpc>
                <a:spcPts val="1425"/>
              </a:lnSpc>
            </a:pPr>
            <a:r>
              <a:rPr lang="en-IN" sz="1100" b="0" dirty="0">
                <a:solidFill>
                  <a:srgbClr val="FFFFFF"/>
                </a:solidFill>
                <a:effectLst/>
                <a:highlight>
                  <a:srgbClr val="000000"/>
                </a:highlight>
                <a:latin typeface="Consolas" panose="020B0609020204030204" pitchFamily="49" charset="0"/>
              </a:rPr>
              <a:t>            padding: </a:t>
            </a:r>
            <a:r>
              <a:rPr lang="en-IN" sz="1100" b="0" dirty="0">
                <a:solidFill>
                  <a:srgbClr val="FF7E34"/>
                </a:solidFill>
                <a:effectLst/>
                <a:highlight>
                  <a:srgbClr val="000000"/>
                </a:highlight>
                <a:latin typeface="Consolas" panose="020B0609020204030204" pitchFamily="49" charset="0"/>
              </a:rPr>
              <a:t>7</a:t>
            </a:r>
            <a:r>
              <a:rPr lang="en-IN" sz="1100" b="0" dirty="0">
                <a:solidFill>
                  <a:srgbClr val="82FBFF"/>
                </a:solidFill>
                <a:effectLst/>
                <a:highlight>
                  <a:srgbClr val="000000"/>
                </a:highlight>
                <a:latin typeface="Consolas" panose="020B0609020204030204" pitchFamily="49" charset="0"/>
              </a:rPr>
              <a:t>px</a:t>
            </a:r>
            <a:r>
              <a:rPr lang="en-IN" sz="1100" b="0" dirty="0">
                <a:solidFill>
                  <a:srgbClr val="FFFFFF"/>
                </a:solidFill>
                <a:effectLst/>
                <a:highlight>
                  <a:srgbClr val="000000"/>
                </a:highlight>
                <a:latin typeface="Consolas" panose="020B0609020204030204" pitchFamily="49" charset="0"/>
              </a:rPr>
              <a:t> </a:t>
            </a:r>
            <a:r>
              <a:rPr lang="en-IN" sz="1100" b="0" dirty="0">
                <a:solidFill>
                  <a:srgbClr val="FF7E34"/>
                </a:solidFill>
                <a:effectLst/>
                <a:highlight>
                  <a:srgbClr val="000000"/>
                </a:highlight>
                <a:latin typeface="Consolas" panose="020B0609020204030204" pitchFamily="49" charset="0"/>
              </a:rPr>
              <a:t>20</a:t>
            </a:r>
            <a:r>
              <a:rPr lang="en-IN" sz="1100" b="0" dirty="0">
                <a:solidFill>
                  <a:srgbClr val="82FBFF"/>
                </a:solidFill>
                <a:effectLst/>
                <a:highlight>
                  <a:srgbClr val="000000"/>
                </a:highlight>
                <a:latin typeface="Consolas" panose="020B0609020204030204" pitchFamily="49" charset="0"/>
              </a:rPr>
              <a:t>px</a:t>
            </a:r>
            <a:r>
              <a:rPr lang="en-IN" sz="1100" b="0" dirty="0">
                <a:solidFill>
                  <a:srgbClr val="FFFFFF"/>
                </a:solidFill>
                <a:effectLst/>
                <a:highlight>
                  <a:srgbClr val="000000"/>
                </a:highlight>
                <a:latin typeface="Consolas" panose="020B0609020204030204" pitchFamily="49" charset="0"/>
              </a:rPr>
              <a:t>;</a:t>
            </a:r>
          </a:p>
          <a:p>
            <a:pPr>
              <a:lnSpc>
                <a:spcPts val="1425"/>
              </a:lnSpc>
            </a:pPr>
            <a:r>
              <a:rPr lang="en-IN" sz="1100" b="0" dirty="0">
                <a:solidFill>
                  <a:srgbClr val="FFFFFF"/>
                </a:solidFill>
                <a:effectLst/>
                <a:highlight>
                  <a:srgbClr val="000000"/>
                </a:highlight>
                <a:latin typeface="Consolas" panose="020B0609020204030204" pitchFamily="49" charset="0"/>
              </a:rPr>
              <a:t>            border-radius: </a:t>
            </a:r>
            <a:r>
              <a:rPr lang="en-IN" sz="1100" b="0" dirty="0">
                <a:solidFill>
                  <a:srgbClr val="FF7E34"/>
                </a:solidFill>
                <a:effectLst/>
                <a:highlight>
                  <a:srgbClr val="000000"/>
                </a:highlight>
                <a:latin typeface="Consolas" panose="020B0609020204030204" pitchFamily="49" charset="0"/>
              </a:rPr>
              <a:t>55</a:t>
            </a:r>
            <a:r>
              <a:rPr lang="en-IN" sz="1100" b="0" dirty="0">
                <a:solidFill>
                  <a:srgbClr val="82FBFF"/>
                </a:solidFill>
                <a:effectLst/>
                <a:highlight>
                  <a:srgbClr val="000000"/>
                </a:highlight>
                <a:latin typeface="Consolas" panose="020B0609020204030204" pitchFamily="49" charset="0"/>
              </a:rPr>
              <a:t>px</a:t>
            </a:r>
            <a:r>
              <a:rPr lang="en-IN" sz="1100" b="0" dirty="0">
                <a:solidFill>
                  <a:srgbClr val="FFFFFF"/>
                </a:solidFill>
                <a:effectLst/>
                <a:highlight>
                  <a:srgbClr val="000000"/>
                </a:highlight>
                <a:latin typeface="Consolas" panose="020B0609020204030204" pitchFamily="49" charset="0"/>
              </a:rPr>
              <a:t>;</a:t>
            </a:r>
          </a:p>
          <a:p>
            <a:pPr>
              <a:lnSpc>
                <a:spcPts val="1425"/>
              </a:lnSpc>
            </a:pPr>
            <a:r>
              <a:rPr lang="en-IN" sz="1100" b="0" dirty="0">
                <a:solidFill>
                  <a:srgbClr val="FFFFFF"/>
                </a:solidFill>
                <a:effectLst/>
                <a:highlight>
                  <a:srgbClr val="000000"/>
                </a:highlight>
                <a:latin typeface="Consolas" panose="020B0609020204030204" pitchFamily="49" charset="0"/>
              </a:rPr>
              <a:t>            margin-bottom: </a:t>
            </a:r>
            <a:r>
              <a:rPr lang="en-IN" sz="1100" b="0" dirty="0">
                <a:solidFill>
                  <a:srgbClr val="FF7E34"/>
                </a:solidFill>
                <a:effectLst/>
                <a:highlight>
                  <a:srgbClr val="000000"/>
                </a:highlight>
                <a:latin typeface="Consolas" panose="020B0609020204030204" pitchFamily="49" charset="0"/>
              </a:rPr>
              <a:t>25</a:t>
            </a:r>
            <a:r>
              <a:rPr lang="en-IN" sz="1100" b="0" dirty="0">
                <a:solidFill>
                  <a:srgbClr val="82FBFF"/>
                </a:solidFill>
                <a:effectLst/>
                <a:highlight>
                  <a:srgbClr val="000000"/>
                </a:highlight>
                <a:latin typeface="Consolas" panose="020B0609020204030204" pitchFamily="49" charset="0"/>
              </a:rPr>
              <a:t>px</a:t>
            </a:r>
            <a:r>
              <a:rPr lang="en-IN" sz="1100" b="0" dirty="0">
                <a:solidFill>
                  <a:srgbClr val="FFFFFF"/>
                </a:solidFill>
                <a:effectLst/>
                <a:highlight>
                  <a:srgbClr val="000000"/>
                </a:highlight>
                <a:latin typeface="Consolas" panose="020B0609020204030204" pitchFamily="49" charset="0"/>
              </a:rPr>
              <a:t>;</a:t>
            </a:r>
          </a:p>
          <a:p>
            <a:pPr>
              <a:lnSpc>
                <a:spcPts val="1425"/>
              </a:lnSpc>
            </a:pPr>
            <a:r>
              <a:rPr lang="en-IN" sz="1100" b="0" dirty="0">
                <a:solidFill>
                  <a:srgbClr val="FFFFFF"/>
                </a:solidFill>
                <a:effectLst/>
                <a:highlight>
                  <a:srgbClr val="000000"/>
                </a:highlight>
                <a:latin typeface="Consolas" panose="020B0609020204030204" pitchFamily="49" charset="0"/>
              </a:rPr>
              <a:t>        }</a:t>
            </a:r>
          </a:p>
          <a:p>
            <a:pPr>
              <a:lnSpc>
                <a:spcPts val="1425"/>
              </a:lnSpc>
            </a:pPr>
            <a:r>
              <a:rPr lang="en-IN" sz="1100" b="0" dirty="0">
                <a:solidFill>
                  <a:srgbClr val="FFFFFF"/>
                </a:solidFill>
                <a:effectLst/>
                <a:highlight>
                  <a:srgbClr val="000000"/>
                </a:highlight>
                <a:latin typeface="Consolas" panose="020B0609020204030204" pitchFamily="49" charset="0"/>
              </a:rPr>
              <a:t>#</a:t>
            </a:r>
            <a:r>
              <a:rPr lang="en-IN" sz="1100" b="0" dirty="0">
                <a:solidFill>
                  <a:srgbClr val="00FFF2"/>
                </a:solidFill>
                <a:effectLst/>
                <a:highlight>
                  <a:srgbClr val="000000"/>
                </a:highlight>
                <a:latin typeface="Consolas" panose="020B0609020204030204" pitchFamily="49" charset="0"/>
              </a:rPr>
              <a:t>comment</a:t>
            </a:r>
            <a:r>
              <a:rPr lang="en-IN" sz="1100" b="0" dirty="0">
                <a:solidFill>
                  <a:srgbClr val="FFFFFF"/>
                </a:solidFill>
                <a:effectLst/>
                <a:highlight>
                  <a:srgbClr val="000000"/>
                </a:highlight>
                <a:latin typeface="Consolas" panose="020B0609020204030204" pitchFamily="49" charset="0"/>
              </a:rPr>
              <a:t> {</a:t>
            </a:r>
          </a:p>
          <a:p>
            <a:pPr>
              <a:lnSpc>
                <a:spcPts val="1425"/>
              </a:lnSpc>
            </a:pPr>
            <a:r>
              <a:rPr lang="en-IN" sz="1100" b="0" dirty="0">
                <a:solidFill>
                  <a:srgbClr val="FFFFFF"/>
                </a:solidFill>
                <a:effectLst/>
                <a:highlight>
                  <a:srgbClr val="000000"/>
                </a:highlight>
                <a:latin typeface="Consolas" panose="020B0609020204030204" pitchFamily="49" charset="0"/>
              </a:rPr>
              <a:t>            </a:t>
            </a:r>
            <a:r>
              <a:rPr lang="en-IN" sz="1100" b="0" dirty="0" err="1">
                <a:solidFill>
                  <a:srgbClr val="FFFFFF"/>
                </a:solidFill>
                <a:effectLst/>
                <a:highlight>
                  <a:srgbClr val="000000"/>
                </a:highlight>
                <a:latin typeface="Consolas" panose="020B0609020204030204" pitchFamily="49" charset="0"/>
              </a:rPr>
              <a:t>color</a:t>
            </a:r>
            <a:r>
              <a:rPr lang="en-IN" sz="1100" b="0" dirty="0">
                <a:solidFill>
                  <a:srgbClr val="FFFFFF"/>
                </a:solidFill>
                <a:effectLst/>
                <a:highlight>
                  <a:srgbClr val="000000"/>
                </a:highlight>
                <a:latin typeface="Consolas" panose="020B0609020204030204" pitchFamily="49" charset="0"/>
              </a:rPr>
              <a:t>: #4f7df9;</a:t>
            </a:r>
          </a:p>
          <a:p>
            <a:pPr>
              <a:lnSpc>
                <a:spcPts val="1425"/>
              </a:lnSpc>
            </a:pPr>
            <a:r>
              <a:rPr lang="en-IN" sz="1100" b="0" dirty="0">
                <a:solidFill>
                  <a:srgbClr val="FFFFFF"/>
                </a:solidFill>
                <a:effectLst/>
                <a:highlight>
                  <a:srgbClr val="000000"/>
                </a:highlight>
                <a:latin typeface="Consolas" panose="020B0609020204030204" pitchFamily="49" charset="0"/>
              </a:rPr>
              <a:t>            font-weight: </a:t>
            </a:r>
            <a:r>
              <a:rPr lang="en-IN" sz="1100" b="0" dirty="0">
                <a:solidFill>
                  <a:srgbClr val="FF7E34"/>
                </a:solidFill>
                <a:effectLst/>
                <a:highlight>
                  <a:srgbClr val="000000"/>
                </a:highlight>
                <a:latin typeface="Consolas" panose="020B0609020204030204" pitchFamily="49" charset="0"/>
              </a:rPr>
              <a:t>800</a:t>
            </a:r>
            <a:r>
              <a:rPr lang="en-IN" sz="1100" b="0" dirty="0">
                <a:solidFill>
                  <a:srgbClr val="FFFFFF"/>
                </a:solidFill>
                <a:effectLst/>
                <a:highlight>
                  <a:srgbClr val="000000"/>
                </a:highlight>
                <a:latin typeface="Consolas" panose="020B0609020204030204" pitchFamily="49" charset="0"/>
              </a:rPr>
              <a:t>;</a:t>
            </a:r>
          </a:p>
          <a:p>
            <a:pPr>
              <a:lnSpc>
                <a:spcPts val="1425"/>
              </a:lnSpc>
            </a:pPr>
            <a:r>
              <a:rPr lang="en-IN" sz="1100" b="0" dirty="0">
                <a:solidFill>
                  <a:srgbClr val="FFFFFF"/>
                </a:solidFill>
                <a:effectLst/>
                <a:highlight>
                  <a:srgbClr val="000000"/>
                </a:highlight>
                <a:latin typeface="Consolas" panose="020B0609020204030204" pitchFamily="49" charset="0"/>
              </a:rPr>
              <a:t>        }</a:t>
            </a:r>
          </a:p>
          <a:p>
            <a:pPr>
              <a:lnSpc>
                <a:spcPts val="1425"/>
              </a:lnSpc>
            </a:pPr>
            <a:r>
              <a:rPr lang="en-IN" sz="1100" b="0" dirty="0">
                <a:solidFill>
                  <a:srgbClr val="FFFFFF"/>
                </a:solidFill>
                <a:effectLst/>
                <a:highlight>
                  <a:srgbClr val="000000"/>
                </a:highlight>
                <a:latin typeface="Consolas" panose="020B0609020204030204" pitchFamily="49" charset="0"/>
              </a:rPr>
              <a:t>    &lt;/</a:t>
            </a:r>
            <a:r>
              <a:rPr lang="en-IN" sz="1100" b="0" dirty="0">
                <a:solidFill>
                  <a:srgbClr val="FF0077"/>
                </a:solidFill>
                <a:effectLst/>
                <a:highlight>
                  <a:srgbClr val="000000"/>
                </a:highlight>
                <a:latin typeface="Consolas" panose="020B0609020204030204" pitchFamily="49" charset="0"/>
              </a:rPr>
              <a:t>style</a:t>
            </a:r>
            <a:r>
              <a:rPr lang="en-IN" sz="1100" b="0" dirty="0">
                <a:solidFill>
                  <a:srgbClr val="FFFFFF"/>
                </a:solidFill>
                <a:effectLst/>
                <a:highlight>
                  <a:srgbClr val="000000"/>
                </a:highlight>
                <a:latin typeface="Consolas" panose="020B0609020204030204" pitchFamily="49" charset="0"/>
              </a:rPr>
              <a:t>&gt;</a:t>
            </a:r>
          </a:p>
          <a:p>
            <a:pPr>
              <a:lnSpc>
                <a:spcPts val="1425"/>
              </a:lnSpc>
            </a:pPr>
            <a:r>
              <a:rPr lang="en-IN" sz="1100" b="0" dirty="0">
                <a:solidFill>
                  <a:srgbClr val="FFFFFF"/>
                </a:solidFill>
                <a:effectLst/>
                <a:highlight>
                  <a:srgbClr val="000000"/>
                </a:highlight>
                <a:latin typeface="Consolas" panose="020B0609020204030204" pitchFamily="49" charset="0"/>
              </a:rPr>
              <a:t>&lt;/</a:t>
            </a:r>
            <a:r>
              <a:rPr lang="en-IN" sz="1100" b="0" dirty="0">
                <a:solidFill>
                  <a:srgbClr val="FF0077"/>
                </a:solidFill>
                <a:effectLst/>
                <a:highlight>
                  <a:srgbClr val="000000"/>
                </a:highlight>
                <a:latin typeface="Consolas" panose="020B0609020204030204" pitchFamily="49" charset="0"/>
              </a:rPr>
              <a:t>head</a:t>
            </a:r>
            <a:r>
              <a:rPr lang="en-IN" sz="1100" b="0" dirty="0">
                <a:solidFill>
                  <a:srgbClr val="FFFFFF"/>
                </a:solidFill>
                <a:effectLst/>
                <a:highlight>
                  <a:srgbClr val="000000"/>
                </a:highlight>
                <a:latin typeface="Consolas" panose="020B0609020204030204" pitchFamily="49" charset="0"/>
              </a:rPr>
              <a:t>&gt;</a:t>
            </a:r>
          </a:p>
          <a:p>
            <a:pPr>
              <a:lnSpc>
                <a:spcPts val="1425"/>
              </a:lnSpc>
            </a:pPr>
            <a:r>
              <a:rPr lang="en-IN" sz="1100" b="0" dirty="0">
                <a:solidFill>
                  <a:srgbClr val="FFFFFF"/>
                </a:solidFill>
                <a:effectLst/>
                <a:highlight>
                  <a:srgbClr val="000000"/>
                </a:highlight>
                <a:latin typeface="Consolas" panose="020B0609020204030204" pitchFamily="49" charset="0"/>
              </a:rPr>
              <a:t>&lt;</a:t>
            </a:r>
            <a:r>
              <a:rPr lang="en-IN" sz="1100" b="0" dirty="0">
                <a:solidFill>
                  <a:srgbClr val="FF0077"/>
                </a:solidFill>
                <a:effectLst/>
                <a:highlight>
                  <a:srgbClr val="000000"/>
                </a:highlight>
                <a:latin typeface="Consolas" panose="020B0609020204030204" pitchFamily="49" charset="0"/>
              </a:rPr>
              <a:t>body</a:t>
            </a:r>
            <a:r>
              <a:rPr lang="en-IN" sz="1100" b="0" dirty="0">
                <a:solidFill>
                  <a:srgbClr val="FFFFFF"/>
                </a:solidFill>
                <a:effectLst/>
                <a:highlight>
                  <a:srgbClr val="000000"/>
                </a:highlight>
                <a:latin typeface="Consolas" panose="020B0609020204030204" pitchFamily="49" charset="0"/>
              </a:rPr>
              <a:t>&gt;</a:t>
            </a:r>
          </a:p>
          <a:p>
            <a:pPr>
              <a:lnSpc>
                <a:spcPts val="1425"/>
              </a:lnSpc>
            </a:pPr>
            <a:r>
              <a:rPr lang="en-IN" sz="1100" b="0" dirty="0">
                <a:solidFill>
                  <a:srgbClr val="FFFFFF"/>
                </a:solidFill>
                <a:effectLst/>
                <a:highlight>
                  <a:srgbClr val="000000"/>
                </a:highlight>
                <a:latin typeface="Consolas" panose="020B0609020204030204" pitchFamily="49" charset="0"/>
              </a:rPr>
              <a:t>    &lt;</a:t>
            </a:r>
            <a:r>
              <a:rPr lang="en-IN" sz="1100" b="0" dirty="0">
                <a:solidFill>
                  <a:srgbClr val="FF0077"/>
                </a:solidFill>
                <a:effectLst/>
                <a:highlight>
                  <a:srgbClr val="000000"/>
                </a:highlight>
                <a:latin typeface="Consolas" panose="020B0609020204030204" pitchFamily="49" charset="0"/>
              </a:rPr>
              <a:t>nav</a:t>
            </a:r>
            <a:r>
              <a:rPr lang="en-IN" sz="1100" b="0" dirty="0">
                <a:solidFill>
                  <a:srgbClr val="FFFFFF"/>
                </a:solidFill>
                <a:effectLst/>
                <a:highlight>
                  <a:srgbClr val="000000"/>
                </a:highlight>
                <a:latin typeface="Consolas" panose="020B0609020204030204" pitchFamily="49" charset="0"/>
              </a:rPr>
              <a:t>&gt;</a:t>
            </a:r>
          </a:p>
          <a:p>
            <a:pPr>
              <a:lnSpc>
                <a:spcPts val="1425"/>
              </a:lnSpc>
            </a:pPr>
            <a:r>
              <a:rPr lang="en-IN" sz="1100" b="0" dirty="0">
                <a:solidFill>
                  <a:srgbClr val="FFFFFF"/>
                </a:solidFill>
                <a:effectLst/>
                <a:highlight>
                  <a:srgbClr val="000000"/>
                </a:highlight>
                <a:latin typeface="Consolas" panose="020B0609020204030204" pitchFamily="49" charset="0"/>
              </a:rPr>
              <a:t>        &lt;</a:t>
            </a:r>
            <a:r>
              <a:rPr lang="en-IN" sz="1100" b="0" dirty="0">
                <a:solidFill>
                  <a:srgbClr val="FF0077"/>
                </a:solidFill>
                <a:effectLst/>
                <a:highlight>
                  <a:srgbClr val="000000"/>
                </a:highlight>
                <a:latin typeface="Consolas" panose="020B0609020204030204" pitchFamily="49" charset="0"/>
              </a:rPr>
              <a:t>div</a:t>
            </a:r>
            <a:r>
              <a:rPr lang="en-IN" sz="1100" b="0" dirty="0">
                <a:solidFill>
                  <a:srgbClr val="FFFFFF"/>
                </a:solidFill>
                <a:effectLst/>
                <a:highlight>
                  <a:srgbClr val="000000"/>
                </a:highlight>
                <a:latin typeface="Consolas" panose="020B0609020204030204" pitchFamily="49" charset="0"/>
              </a:rPr>
              <a:t> </a:t>
            </a:r>
            <a:r>
              <a:rPr lang="en-IN" sz="1100" b="0" dirty="0">
                <a:solidFill>
                  <a:srgbClr val="00FFF2"/>
                </a:solidFill>
                <a:effectLst/>
                <a:highlight>
                  <a:srgbClr val="000000"/>
                </a:highlight>
                <a:latin typeface="Consolas" panose="020B0609020204030204" pitchFamily="49" charset="0"/>
              </a:rPr>
              <a:t>class</a:t>
            </a:r>
            <a:r>
              <a:rPr lang="en-IN" sz="1100" b="0" dirty="0">
                <a:solidFill>
                  <a:srgbClr val="FFFFFF"/>
                </a:solidFill>
                <a:effectLst/>
                <a:highlight>
                  <a:srgbClr val="000000"/>
                </a:highlight>
                <a:latin typeface="Consolas" panose="020B0609020204030204" pitchFamily="49" charset="0"/>
              </a:rPr>
              <a:t>="</a:t>
            </a:r>
            <a:r>
              <a:rPr lang="en-IN" sz="1100" b="0" dirty="0">
                <a:solidFill>
                  <a:srgbClr val="EEFF00"/>
                </a:solidFill>
                <a:effectLst/>
                <a:highlight>
                  <a:srgbClr val="000000"/>
                </a:highlight>
                <a:latin typeface="Consolas" panose="020B0609020204030204" pitchFamily="49" charset="0"/>
              </a:rPr>
              <a:t>title</a:t>
            </a:r>
            <a:r>
              <a:rPr lang="en-IN" sz="1100" b="0" dirty="0">
                <a:solidFill>
                  <a:srgbClr val="FFFFFF"/>
                </a:solidFill>
                <a:effectLst/>
                <a:highlight>
                  <a:srgbClr val="000000"/>
                </a:highlight>
                <a:latin typeface="Consolas" panose="020B0609020204030204" pitchFamily="49" charset="0"/>
              </a:rPr>
              <a:t>"&gt;Body Mass Index Calculator&lt;/</a:t>
            </a:r>
            <a:r>
              <a:rPr lang="en-IN" sz="1100" b="0" dirty="0">
                <a:solidFill>
                  <a:srgbClr val="FF0077"/>
                </a:solidFill>
                <a:effectLst/>
                <a:highlight>
                  <a:srgbClr val="000000"/>
                </a:highlight>
                <a:latin typeface="Consolas" panose="020B0609020204030204" pitchFamily="49" charset="0"/>
              </a:rPr>
              <a:t>div</a:t>
            </a:r>
            <a:r>
              <a:rPr lang="en-IN" sz="1100" b="0" dirty="0">
                <a:solidFill>
                  <a:srgbClr val="FFFFFF"/>
                </a:solidFill>
                <a:effectLst/>
                <a:highlight>
                  <a:srgbClr val="000000"/>
                </a:highlight>
                <a:latin typeface="Consolas" panose="020B0609020204030204" pitchFamily="49" charset="0"/>
              </a:rPr>
              <a:t>&gt;</a:t>
            </a:r>
          </a:p>
          <a:p>
            <a:pPr>
              <a:lnSpc>
                <a:spcPts val="1425"/>
              </a:lnSpc>
            </a:pPr>
            <a:r>
              <a:rPr lang="en-IN" sz="1100" b="0" dirty="0">
                <a:solidFill>
                  <a:srgbClr val="FFFFFF"/>
                </a:solidFill>
                <a:effectLst/>
                <a:highlight>
                  <a:srgbClr val="000000"/>
                </a:highlight>
                <a:latin typeface="Consolas" panose="020B0609020204030204" pitchFamily="49" charset="0"/>
              </a:rPr>
              <a:t>        &lt;</a:t>
            </a:r>
            <a:r>
              <a:rPr lang="en-IN" sz="1100" b="0" dirty="0">
                <a:solidFill>
                  <a:srgbClr val="FF0077"/>
                </a:solidFill>
                <a:effectLst/>
                <a:highlight>
                  <a:srgbClr val="000000"/>
                </a:highlight>
                <a:latin typeface="Consolas" panose="020B0609020204030204" pitchFamily="49" charset="0"/>
              </a:rPr>
              <a:t>div</a:t>
            </a:r>
            <a:r>
              <a:rPr lang="en-IN" sz="1100" b="0" dirty="0">
                <a:solidFill>
                  <a:srgbClr val="FFFFFF"/>
                </a:solidFill>
                <a:effectLst/>
                <a:highlight>
                  <a:srgbClr val="000000"/>
                </a:highlight>
                <a:latin typeface="Consolas" panose="020B0609020204030204" pitchFamily="49" charset="0"/>
              </a:rPr>
              <a:t>&gt;</a:t>
            </a:r>
          </a:p>
          <a:p>
            <a:pPr>
              <a:lnSpc>
                <a:spcPts val="1425"/>
              </a:lnSpc>
            </a:pPr>
            <a:r>
              <a:rPr lang="en-IN" sz="1100" b="0" dirty="0">
                <a:solidFill>
                  <a:srgbClr val="FFFFFF"/>
                </a:solidFill>
                <a:effectLst/>
                <a:highlight>
                  <a:srgbClr val="000000"/>
                </a:highlight>
                <a:latin typeface="Consolas" panose="020B0609020204030204" pitchFamily="49" charset="0"/>
              </a:rPr>
              <a:t>            &lt;</a:t>
            </a:r>
            <a:r>
              <a:rPr lang="en-IN" sz="1100" b="0" dirty="0">
                <a:solidFill>
                  <a:srgbClr val="FF0077"/>
                </a:solidFill>
                <a:effectLst/>
                <a:highlight>
                  <a:srgbClr val="000000"/>
                </a:highlight>
                <a:latin typeface="Consolas" panose="020B0609020204030204" pitchFamily="49" charset="0"/>
              </a:rPr>
              <a:t>a</a:t>
            </a:r>
            <a:r>
              <a:rPr lang="en-IN" sz="1100" b="0" dirty="0">
                <a:solidFill>
                  <a:srgbClr val="FFFFFF"/>
                </a:solidFill>
                <a:effectLst/>
                <a:highlight>
                  <a:srgbClr val="000000"/>
                </a:highlight>
                <a:latin typeface="Consolas" panose="020B0609020204030204" pitchFamily="49" charset="0"/>
              </a:rPr>
              <a:t> </a:t>
            </a:r>
            <a:r>
              <a:rPr lang="en-IN" sz="1100" b="0" dirty="0" err="1">
                <a:solidFill>
                  <a:srgbClr val="00FFF2"/>
                </a:solidFill>
                <a:effectLst/>
                <a:highlight>
                  <a:srgbClr val="000000"/>
                </a:highlight>
                <a:latin typeface="Consolas" panose="020B0609020204030204" pitchFamily="49" charset="0"/>
              </a:rPr>
              <a:t>href</a:t>
            </a:r>
            <a:r>
              <a:rPr lang="en-IN" sz="1100" b="0" dirty="0">
                <a:solidFill>
                  <a:srgbClr val="FFFFFF"/>
                </a:solidFill>
                <a:effectLst/>
                <a:highlight>
                  <a:srgbClr val="000000"/>
                </a:highlight>
                <a:latin typeface="Consolas" panose="020B0609020204030204" pitchFamily="49" charset="0"/>
              </a:rPr>
              <a:t>="</a:t>
            </a:r>
            <a:r>
              <a:rPr lang="en-IN" sz="1100" b="0" dirty="0">
                <a:solidFill>
                  <a:srgbClr val="EEFF00"/>
                </a:solidFill>
                <a:effectLst/>
                <a:highlight>
                  <a:srgbClr val="000000"/>
                </a:highlight>
                <a:latin typeface="Consolas" panose="020B0609020204030204" pitchFamily="49" charset="0"/>
              </a:rPr>
              <a:t>homepage.html</a:t>
            </a:r>
            <a:r>
              <a:rPr lang="en-IN" sz="1100" b="0" dirty="0">
                <a:solidFill>
                  <a:srgbClr val="FFFFFF"/>
                </a:solidFill>
                <a:effectLst/>
                <a:highlight>
                  <a:srgbClr val="000000"/>
                </a:highlight>
                <a:latin typeface="Consolas" panose="020B0609020204030204" pitchFamily="49" charset="0"/>
              </a:rPr>
              <a:t>"&gt;Home&lt;/</a:t>
            </a:r>
            <a:r>
              <a:rPr lang="en-IN" sz="1100" b="0" dirty="0">
                <a:solidFill>
                  <a:srgbClr val="FF0077"/>
                </a:solidFill>
                <a:effectLst/>
                <a:highlight>
                  <a:srgbClr val="000000"/>
                </a:highlight>
                <a:latin typeface="Consolas" panose="020B0609020204030204" pitchFamily="49" charset="0"/>
              </a:rPr>
              <a:t>a</a:t>
            </a:r>
            <a:r>
              <a:rPr lang="en-IN" sz="1100" b="0" dirty="0">
                <a:solidFill>
                  <a:srgbClr val="FFFFFF"/>
                </a:solidFill>
                <a:effectLst/>
                <a:highlight>
                  <a:srgbClr val="000000"/>
                </a:highlight>
                <a:latin typeface="Consolas" panose="020B0609020204030204" pitchFamily="49" charset="0"/>
              </a:rPr>
              <a:t>&gt;</a:t>
            </a:r>
          </a:p>
          <a:p>
            <a:pPr>
              <a:lnSpc>
                <a:spcPts val="1425"/>
              </a:lnSpc>
            </a:pPr>
            <a:r>
              <a:rPr lang="en-IN" sz="1100" b="0" dirty="0">
                <a:solidFill>
                  <a:srgbClr val="FFFFFF"/>
                </a:solidFill>
                <a:effectLst/>
                <a:highlight>
                  <a:srgbClr val="000000"/>
                </a:highlight>
                <a:latin typeface="Consolas" panose="020B0609020204030204" pitchFamily="49" charset="0"/>
              </a:rPr>
              <a:t>            &lt;</a:t>
            </a:r>
            <a:r>
              <a:rPr lang="en-IN" sz="1100" b="0" dirty="0">
                <a:solidFill>
                  <a:srgbClr val="FF0077"/>
                </a:solidFill>
                <a:effectLst/>
                <a:highlight>
                  <a:srgbClr val="000000"/>
                </a:highlight>
                <a:latin typeface="Consolas" panose="020B0609020204030204" pitchFamily="49" charset="0"/>
              </a:rPr>
              <a:t>a</a:t>
            </a:r>
            <a:r>
              <a:rPr lang="en-IN" sz="1100" b="0" dirty="0">
                <a:solidFill>
                  <a:srgbClr val="FFFFFF"/>
                </a:solidFill>
                <a:effectLst/>
                <a:highlight>
                  <a:srgbClr val="000000"/>
                </a:highlight>
                <a:latin typeface="Consolas" panose="020B0609020204030204" pitchFamily="49" charset="0"/>
              </a:rPr>
              <a:t> </a:t>
            </a:r>
            <a:r>
              <a:rPr lang="en-IN" sz="1100" b="0" dirty="0" err="1">
                <a:solidFill>
                  <a:srgbClr val="00FFF2"/>
                </a:solidFill>
                <a:effectLst/>
                <a:highlight>
                  <a:srgbClr val="000000"/>
                </a:highlight>
                <a:latin typeface="Consolas" panose="020B0609020204030204" pitchFamily="49" charset="0"/>
              </a:rPr>
              <a:t>href</a:t>
            </a:r>
            <a:r>
              <a:rPr lang="en-IN" sz="1100" b="0" dirty="0">
                <a:solidFill>
                  <a:srgbClr val="FFFFFF"/>
                </a:solidFill>
                <a:effectLst/>
                <a:highlight>
                  <a:srgbClr val="000000"/>
                </a:highlight>
                <a:latin typeface="Consolas" panose="020B0609020204030204" pitchFamily="49" charset="0"/>
              </a:rPr>
              <a:t>="</a:t>
            </a:r>
            <a:r>
              <a:rPr lang="en-IN" sz="1100" b="0" dirty="0">
                <a:solidFill>
                  <a:srgbClr val="EEFF00"/>
                </a:solidFill>
                <a:effectLst/>
                <a:highlight>
                  <a:srgbClr val="000000"/>
                </a:highlight>
                <a:latin typeface="Consolas" panose="020B0609020204030204" pitchFamily="49" charset="0"/>
              </a:rPr>
              <a:t>knowmore.html</a:t>
            </a:r>
            <a:r>
              <a:rPr lang="en-IN" sz="1100" b="0" dirty="0">
                <a:solidFill>
                  <a:srgbClr val="FFFFFF"/>
                </a:solidFill>
                <a:effectLst/>
                <a:highlight>
                  <a:srgbClr val="000000"/>
                </a:highlight>
                <a:latin typeface="Consolas" panose="020B0609020204030204" pitchFamily="49" charset="0"/>
              </a:rPr>
              <a:t>"&gt;Know More&lt;/</a:t>
            </a:r>
            <a:r>
              <a:rPr lang="en-IN" sz="1100" b="0" dirty="0">
                <a:solidFill>
                  <a:srgbClr val="FF0077"/>
                </a:solidFill>
                <a:effectLst/>
                <a:highlight>
                  <a:srgbClr val="000000"/>
                </a:highlight>
                <a:latin typeface="Consolas" panose="020B0609020204030204" pitchFamily="49" charset="0"/>
              </a:rPr>
              <a:t>a</a:t>
            </a:r>
            <a:r>
              <a:rPr lang="en-IN" sz="1100" b="0" dirty="0">
                <a:solidFill>
                  <a:srgbClr val="FFFFFF"/>
                </a:solidFill>
                <a:effectLst/>
                <a:highlight>
                  <a:srgbClr val="000000"/>
                </a:highlight>
                <a:latin typeface="Consolas" panose="020B0609020204030204" pitchFamily="49" charset="0"/>
              </a:rPr>
              <a:t>&gt;</a:t>
            </a:r>
          </a:p>
          <a:p>
            <a:pPr>
              <a:lnSpc>
                <a:spcPts val="1425"/>
              </a:lnSpc>
            </a:pPr>
            <a:r>
              <a:rPr lang="en-IN" sz="1100" b="0" dirty="0">
                <a:solidFill>
                  <a:srgbClr val="FFFFFF"/>
                </a:solidFill>
                <a:effectLst/>
                <a:highlight>
                  <a:srgbClr val="000000"/>
                </a:highlight>
                <a:latin typeface="Consolas" panose="020B0609020204030204" pitchFamily="49" charset="0"/>
              </a:rPr>
              <a:t>            &lt;</a:t>
            </a:r>
            <a:r>
              <a:rPr lang="en-IN" sz="1100" b="0" dirty="0">
                <a:solidFill>
                  <a:srgbClr val="FF0077"/>
                </a:solidFill>
                <a:effectLst/>
                <a:highlight>
                  <a:srgbClr val="000000"/>
                </a:highlight>
                <a:latin typeface="Consolas" panose="020B0609020204030204" pitchFamily="49" charset="0"/>
              </a:rPr>
              <a:t>a</a:t>
            </a:r>
            <a:r>
              <a:rPr lang="en-IN" sz="1100" b="0" dirty="0">
                <a:solidFill>
                  <a:srgbClr val="FFFFFF"/>
                </a:solidFill>
                <a:effectLst/>
                <a:highlight>
                  <a:srgbClr val="000000"/>
                </a:highlight>
                <a:latin typeface="Consolas" panose="020B0609020204030204" pitchFamily="49" charset="0"/>
              </a:rPr>
              <a:t> </a:t>
            </a:r>
            <a:r>
              <a:rPr lang="en-IN" sz="1100" b="0" dirty="0" err="1">
                <a:solidFill>
                  <a:srgbClr val="00FFF2"/>
                </a:solidFill>
                <a:effectLst/>
                <a:highlight>
                  <a:srgbClr val="000000"/>
                </a:highlight>
                <a:latin typeface="Consolas" panose="020B0609020204030204" pitchFamily="49" charset="0"/>
              </a:rPr>
              <a:t>href</a:t>
            </a:r>
            <a:r>
              <a:rPr lang="en-IN" sz="1100" b="0" dirty="0">
                <a:solidFill>
                  <a:srgbClr val="FFFFFF"/>
                </a:solidFill>
                <a:effectLst/>
                <a:highlight>
                  <a:srgbClr val="000000"/>
                </a:highlight>
                <a:latin typeface="Consolas" panose="020B0609020204030204" pitchFamily="49" charset="0"/>
              </a:rPr>
              <a:t>="</a:t>
            </a:r>
            <a:r>
              <a:rPr lang="en-IN" sz="1100" b="0" dirty="0">
                <a:solidFill>
                  <a:srgbClr val="EEFF00"/>
                </a:solidFill>
                <a:effectLst/>
                <a:highlight>
                  <a:srgbClr val="000000"/>
                </a:highlight>
                <a:latin typeface="Consolas" panose="020B0609020204030204" pitchFamily="49" charset="0"/>
              </a:rPr>
              <a:t>contact.html</a:t>
            </a:r>
            <a:r>
              <a:rPr lang="en-IN" sz="1100" b="0" dirty="0">
                <a:solidFill>
                  <a:srgbClr val="FFFFFF"/>
                </a:solidFill>
                <a:effectLst/>
                <a:highlight>
                  <a:srgbClr val="000000"/>
                </a:highlight>
                <a:latin typeface="Consolas" panose="020B0609020204030204" pitchFamily="49" charset="0"/>
              </a:rPr>
              <a:t>"&gt;Contact&lt;/</a:t>
            </a:r>
            <a:r>
              <a:rPr lang="en-IN" sz="1100" b="0" dirty="0">
                <a:solidFill>
                  <a:srgbClr val="FF0077"/>
                </a:solidFill>
                <a:effectLst/>
                <a:highlight>
                  <a:srgbClr val="000000"/>
                </a:highlight>
                <a:latin typeface="Consolas" panose="020B0609020204030204" pitchFamily="49" charset="0"/>
              </a:rPr>
              <a:t>a</a:t>
            </a:r>
            <a:r>
              <a:rPr lang="en-IN" sz="1100" b="0" dirty="0">
                <a:solidFill>
                  <a:srgbClr val="FFFFFF"/>
                </a:solidFill>
                <a:effectLst/>
                <a:highlight>
                  <a:srgbClr val="000000"/>
                </a:highlight>
                <a:latin typeface="Consolas" panose="020B0609020204030204" pitchFamily="49" charset="0"/>
              </a:rPr>
              <a:t>&gt;</a:t>
            </a:r>
          </a:p>
          <a:p>
            <a:pPr>
              <a:lnSpc>
                <a:spcPts val="1425"/>
              </a:lnSpc>
            </a:pPr>
            <a:r>
              <a:rPr lang="en-IN" sz="1100" b="0" dirty="0">
                <a:solidFill>
                  <a:srgbClr val="FFFFFF"/>
                </a:solidFill>
                <a:effectLst/>
                <a:highlight>
                  <a:srgbClr val="000000"/>
                </a:highlight>
                <a:latin typeface="Consolas" panose="020B0609020204030204" pitchFamily="49" charset="0"/>
              </a:rPr>
              <a:t>        &lt;/</a:t>
            </a:r>
            <a:r>
              <a:rPr lang="en-IN" sz="1100" b="0" dirty="0">
                <a:solidFill>
                  <a:srgbClr val="FF0077"/>
                </a:solidFill>
                <a:effectLst/>
                <a:highlight>
                  <a:srgbClr val="000000"/>
                </a:highlight>
                <a:latin typeface="Consolas" panose="020B0609020204030204" pitchFamily="49" charset="0"/>
              </a:rPr>
              <a:t>div</a:t>
            </a:r>
            <a:r>
              <a:rPr lang="en-IN" sz="1100" b="0" dirty="0">
                <a:solidFill>
                  <a:srgbClr val="FFFFFF"/>
                </a:solidFill>
                <a:effectLst/>
                <a:highlight>
                  <a:srgbClr val="000000"/>
                </a:highlight>
                <a:latin typeface="Consolas" panose="020B0609020204030204" pitchFamily="49" charset="0"/>
              </a:rPr>
              <a:t>&gt;</a:t>
            </a:r>
          </a:p>
          <a:p>
            <a:pPr>
              <a:lnSpc>
                <a:spcPts val="1425"/>
              </a:lnSpc>
            </a:pPr>
            <a:r>
              <a:rPr lang="en-IN" sz="1100" b="0" dirty="0">
                <a:solidFill>
                  <a:srgbClr val="FFFFFF"/>
                </a:solidFill>
                <a:effectLst/>
                <a:highlight>
                  <a:srgbClr val="000000"/>
                </a:highlight>
                <a:latin typeface="Consolas" panose="020B0609020204030204" pitchFamily="49" charset="0"/>
              </a:rPr>
              <a:t>    &lt;/</a:t>
            </a:r>
            <a:r>
              <a:rPr lang="en-IN" sz="1100" b="0" dirty="0">
                <a:solidFill>
                  <a:srgbClr val="FF0077"/>
                </a:solidFill>
                <a:effectLst/>
                <a:highlight>
                  <a:srgbClr val="000000"/>
                </a:highlight>
                <a:latin typeface="Consolas" panose="020B0609020204030204" pitchFamily="49" charset="0"/>
              </a:rPr>
              <a:t>nav</a:t>
            </a:r>
            <a:r>
              <a:rPr lang="en-IN" sz="1100" b="0" dirty="0">
                <a:solidFill>
                  <a:srgbClr val="FFFFFF"/>
                </a:solidFill>
                <a:effectLst/>
                <a:highlight>
                  <a:srgbClr val="000000"/>
                </a:highlight>
                <a:latin typeface="Consolas" panose="020B0609020204030204" pitchFamily="49" charset="0"/>
              </a:rPr>
              <a:t>&gt;</a:t>
            </a:r>
          </a:p>
        </p:txBody>
      </p:sp>
    </p:spTree>
    <p:extLst>
      <p:ext uri="{BB962C8B-B14F-4D97-AF65-F5344CB8AC3E}">
        <p14:creationId xmlns:p14="http://schemas.microsoft.com/office/powerpoint/2010/main" val="2689771954"/>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5" name="TextBox 4">
            <a:extLst>
              <a:ext uri="{FF2B5EF4-FFF2-40B4-BE49-F238E27FC236}">
                <a16:creationId xmlns:a16="http://schemas.microsoft.com/office/drawing/2014/main" id="{D376DA93-3FBB-56F2-CB77-67D2AD79001E}"/>
              </a:ext>
            </a:extLst>
          </p:cNvPr>
          <p:cNvSpPr txBox="1"/>
          <p:nvPr/>
        </p:nvSpPr>
        <p:spPr>
          <a:xfrm>
            <a:off x="323528" y="692696"/>
            <a:ext cx="4591664" cy="6365845"/>
          </a:xfrm>
          <a:prstGeom prst="rect">
            <a:avLst/>
          </a:prstGeom>
          <a:noFill/>
        </p:spPr>
        <p:txBody>
          <a:bodyPr wrap="square">
            <a:spAutoFit/>
          </a:bodyPr>
          <a:lstStyle/>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class</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container</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class</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box</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h1</a:t>
            </a:r>
            <a:r>
              <a:rPr lang="en-IN" sz="1050" b="0" dirty="0">
                <a:solidFill>
                  <a:srgbClr val="FFFFFF"/>
                </a:solidFill>
                <a:effectLst/>
                <a:highlight>
                  <a:srgbClr val="000000"/>
                </a:highlight>
                <a:latin typeface="Consolas" panose="020B0609020204030204" pitchFamily="49" charset="0"/>
              </a:rPr>
              <a:t>&gt;BMI CALCULATOR&lt;/</a:t>
            </a:r>
            <a:r>
              <a:rPr lang="en-IN" sz="1050" b="0" dirty="0">
                <a:solidFill>
                  <a:srgbClr val="FF0077"/>
                </a:solidFill>
                <a:effectLst/>
                <a:highlight>
                  <a:srgbClr val="000000"/>
                </a:highlight>
                <a:latin typeface="Consolas" panose="020B0609020204030204" pitchFamily="49" charset="0"/>
              </a:rPr>
              <a:t>h1</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class</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content</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class</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input</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label</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for</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height</a:t>
            </a:r>
            <a:r>
              <a:rPr lang="en-IN" sz="1050" b="0" dirty="0">
                <a:solidFill>
                  <a:srgbClr val="FFFFFF"/>
                </a:solidFill>
                <a:effectLst/>
                <a:highlight>
                  <a:srgbClr val="000000"/>
                </a:highlight>
                <a:latin typeface="Consolas" panose="020B0609020204030204" pitchFamily="49" charset="0"/>
              </a:rPr>
              <a:t>"&gt;Height(cm)&lt;/</a:t>
            </a:r>
            <a:r>
              <a:rPr lang="en-IN" sz="1050" b="0" dirty="0">
                <a:solidFill>
                  <a:srgbClr val="FF0077"/>
                </a:solidFill>
                <a:effectLst/>
                <a:highlight>
                  <a:srgbClr val="000000"/>
                </a:highlight>
                <a:latin typeface="Consolas" panose="020B0609020204030204" pitchFamily="49" charset="0"/>
              </a:rPr>
              <a:t>label</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input</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type</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number</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id</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height</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class</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input</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label</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for</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weight</a:t>
            </a:r>
            <a:r>
              <a:rPr lang="en-IN" sz="1050" b="0" dirty="0">
                <a:solidFill>
                  <a:srgbClr val="FFFFFF"/>
                </a:solidFill>
                <a:effectLst/>
                <a:highlight>
                  <a:srgbClr val="000000"/>
                </a:highlight>
                <a:latin typeface="Consolas" panose="020B0609020204030204" pitchFamily="49" charset="0"/>
              </a:rPr>
              <a:t>"&gt;Weight(kg)&lt;/</a:t>
            </a:r>
            <a:r>
              <a:rPr lang="en-IN" sz="1050" b="0" dirty="0">
                <a:solidFill>
                  <a:srgbClr val="FF0077"/>
                </a:solidFill>
                <a:effectLst/>
                <a:highlight>
                  <a:srgbClr val="000000"/>
                </a:highlight>
                <a:latin typeface="Consolas" panose="020B0609020204030204" pitchFamily="49" charset="0"/>
              </a:rPr>
              <a:t>label</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input</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type</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number</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id</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weight</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class</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input</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label</a:t>
            </a:r>
            <a:r>
              <a:rPr lang="en-IN" sz="1050" b="0" dirty="0">
                <a:solidFill>
                  <a:srgbClr val="FFFFFF"/>
                </a:solidFill>
                <a:effectLst/>
                <a:highlight>
                  <a:srgbClr val="000000"/>
                </a:highlight>
                <a:latin typeface="Consolas" panose="020B0609020204030204" pitchFamily="49" charset="0"/>
              </a:rPr>
              <a:t>&gt;Gender&lt;/</a:t>
            </a:r>
            <a:r>
              <a:rPr lang="en-IN" sz="1050" b="0" dirty="0">
                <a:solidFill>
                  <a:srgbClr val="FF0077"/>
                </a:solidFill>
                <a:effectLst/>
                <a:highlight>
                  <a:srgbClr val="000000"/>
                </a:highlight>
                <a:latin typeface="Consolas" panose="020B0609020204030204" pitchFamily="49" charset="0"/>
              </a:rPr>
              <a:t>label</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class</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gender-input</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label</a:t>
            </a:r>
            <a:r>
              <a:rPr lang="en-IN" sz="1050" b="0" dirty="0">
                <a:solidFill>
                  <a:srgbClr val="FFFFFF"/>
                </a:solidFill>
                <a:effectLst/>
                <a:highlight>
                  <a:srgbClr val="000000"/>
                </a:highlight>
                <a:latin typeface="Consolas" panose="020B0609020204030204" pitchFamily="49" charset="0"/>
              </a:rPr>
              <a:t>&gt;&lt;</a:t>
            </a:r>
            <a:r>
              <a:rPr lang="en-IN" sz="1050" b="0" dirty="0">
                <a:solidFill>
                  <a:srgbClr val="FF0077"/>
                </a:solidFill>
                <a:effectLst/>
                <a:highlight>
                  <a:srgbClr val="000000"/>
                </a:highlight>
                <a:latin typeface="Consolas" panose="020B0609020204030204" pitchFamily="49" charset="0"/>
              </a:rPr>
              <a:t>input</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type</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radio</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name</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gender</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value</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male</a:t>
            </a:r>
            <a:r>
              <a:rPr lang="en-IN" sz="1050" b="0" dirty="0">
                <a:solidFill>
                  <a:srgbClr val="FFFFFF"/>
                </a:solidFill>
                <a:effectLst/>
                <a:highlight>
                  <a:srgbClr val="000000"/>
                </a:highlight>
                <a:latin typeface="Consolas" panose="020B0609020204030204" pitchFamily="49" charset="0"/>
              </a:rPr>
              <a:t>"&gt; Male&lt;/</a:t>
            </a:r>
            <a:r>
              <a:rPr lang="en-IN" sz="1050" b="0" dirty="0">
                <a:solidFill>
                  <a:srgbClr val="FF0077"/>
                </a:solidFill>
                <a:effectLst/>
                <a:highlight>
                  <a:srgbClr val="000000"/>
                </a:highlight>
                <a:latin typeface="Consolas" panose="020B0609020204030204" pitchFamily="49" charset="0"/>
              </a:rPr>
              <a:t>label</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label</a:t>
            </a:r>
            <a:r>
              <a:rPr lang="en-IN" sz="1050" b="0" dirty="0">
                <a:solidFill>
                  <a:srgbClr val="FFFFFF"/>
                </a:solidFill>
                <a:effectLst/>
                <a:highlight>
                  <a:srgbClr val="000000"/>
                </a:highlight>
                <a:latin typeface="Consolas" panose="020B0609020204030204" pitchFamily="49" charset="0"/>
              </a:rPr>
              <a:t>&gt;&lt;</a:t>
            </a:r>
            <a:r>
              <a:rPr lang="en-IN" sz="1050" b="0" dirty="0">
                <a:solidFill>
                  <a:srgbClr val="FF0077"/>
                </a:solidFill>
                <a:effectLst/>
                <a:highlight>
                  <a:srgbClr val="000000"/>
                </a:highlight>
                <a:latin typeface="Consolas" panose="020B0609020204030204" pitchFamily="49" charset="0"/>
              </a:rPr>
              <a:t>input</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type</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radio</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name</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gender</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value</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female</a:t>
            </a:r>
            <a:r>
              <a:rPr lang="en-IN" sz="1050" b="0" dirty="0">
                <a:solidFill>
                  <a:srgbClr val="FFFFFF"/>
                </a:solidFill>
                <a:effectLst/>
                <a:highlight>
                  <a:srgbClr val="000000"/>
                </a:highlight>
                <a:latin typeface="Consolas" panose="020B0609020204030204" pitchFamily="49" charset="0"/>
              </a:rPr>
              <a:t>"&gt; Female&lt;/</a:t>
            </a:r>
            <a:r>
              <a:rPr lang="en-IN" sz="1050" b="0" dirty="0">
                <a:solidFill>
                  <a:srgbClr val="FF0077"/>
                </a:solidFill>
                <a:effectLst/>
                <a:highlight>
                  <a:srgbClr val="000000"/>
                </a:highlight>
                <a:latin typeface="Consolas" panose="020B0609020204030204" pitchFamily="49" charset="0"/>
              </a:rPr>
              <a:t>label</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button</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id</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calculate</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onclick</a:t>
            </a:r>
            <a:r>
              <a:rPr lang="en-IN" sz="1050" b="0" dirty="0">
                <a:solidFill>
                  <a:srgbClr val="FFFFFF"/>
                </a:solidFill>
                <a:effectLst/>
                <a:highlight>
                  <a:srgbClr val="000000"/>
                </a:highlight>
                <a:latin typeface="Consolas" panose="020B0609020204030204" pitchFamily="49" charset="0"/>
              </a:rPr>
              <a:t>="</a:t>
            </a:r>
            <a:r>
              <a:rPr lang="en-IN" sz="1050" b="0" dirty="0" err="1">
                <a:solidFill>
                  <a:srgbClr val="00FFFF"/>
                </a:solidFill>
                <a:effectLst/>
                <a:highlight>
                  <a:srgbClr val="000000"/>
                </a:highlight>
                <a:latin typeface="Consolas" panose="020B0609020204030204" pitchFamily="49" charset="0"/>
              </a:rPr>
              <a:t>calculateBMI</a:t>
            </a:r>
            <a:r>
              <a:rPr lang="en-IN" sz="1050" b="0" dirty="0">
                <a:solidFill>
                  <a:srgbClr val="EEFF00"/>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"&gt;Calculate BMI&lt;/</a:t>
            </a:r>
            <a:r>
              <a:rPr lang="en-IN" sz="1050" b="0" dirty="0">
                <a:solidFill>
                  <a:srgbClr val="FF0077"/>
                </a:solidFill>
                <a:effectLst/>
                <a:highlight>
                  <a:srgbClr val="000000"/>
                </a:highlight>
                <a:latin typeface="Consolas" panose="020B0609020204030204" pitchFamily="49" charset="0"/>
              </a:rPr>
              <a:t>button</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class</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result</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p</a:t>
            </a:r>
            <a:r>
              <a:rPr lang="en-IN" sz="1050" b="0" dirty="0">
                <a:solidFill>
                  <a:srgbClr val="FFFFFF"/>
                </a:solidFill>
                <a:effectLst/>
                <a:highlight>
                  <a:srgbClr val="000000"/>
                </a:highlight>
                <a:latin typeface="Consolas" panose="020B0609020204030204" pitchFamily="49" charset="0"/>
              </a:rPr>
              <a:t>&gt;Your BMI is&lt;/</a:t>
            </a:r>
            <a:r>
              <a:rPr lang="en-IN" sz="1050" b="0" dirty="0">
                <a:solidFill>
                  <a:srgbClr val="FF0077"/>
                </a:solidFill>
                <a:effectLst/>
                <a:highlight>
                  <a:srgbClr val="000000"/>
                </a:highlight>
                <a:latin typeface="Consolas" panose="020B0609020204030204" pitchFamily="49" charset="0"/>
              </a:rPr>
              <a:t>p</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id</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result</a:t>
            </a:r>
            <a:r>
              <a:rPr lang="en-IN" sz="1050" b="0" dirty="0">
                <a:solidFill>
                  <a:srgbClr val="FFFFFF"/>
                </a:solidFill>
                <a:effectLst/>
                <a:highlight>
                  <a:srgbClr val="000000"/>
                </a:highlight>
                <a:latin typeface="Consolas" panose="020B0609020204030204" pitchFamily="49" charset="0"/>
              </a:rPr>
              <a:t>"&gt;00.00&lt;/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p</a:t>
            </a:r>
            <a:r>
              <a:rPr lang="en-IN" sz="1050" b="0" dirty="0">
                <a:solidFill>
                  <a:srgbClr val="FFFFFF"/>
                </a:solidFill>
                <a:effectLst/>
                <a:highlight>
                  <a:srgbClr val="000000"/>
                </a:highlight>
                <a:latin typeface="Consolas" panose="020B0609020204030204" pitchFamily="49" charset="0"/>
              </a:rPr>
              <a:t> </a:t>
            </a:r>
            <a:r>
              <a:rPr lang="en-IN" sz="1050" b="0" dirty="0">
                <a:solidFill>
                  <a:srgbClr val="00FFF2"/>
                </a:solidFill>
                <a:effectLst/>
                <a:highlight>
                  <a:srgbClr val="000000"/>
                </a:highlight>
                <a:latin typeface="Consolas" panose="020B0609020204030204" pitchFamily="49" charset="0"/>
              </a:rPr>
              <a:t>id</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comment</a:t>
            </a:r>
            <a:r>
              <a:rPr lang="en-IN" sz="1050" b="0" dirty="0">
                <a:solidFill>
                  <a:srgbClr val="FFFFFF"/>
                </a:solidFill>
                <a:effectLst/>
                <a:highlight>
                  <a:srgbClr val="000000"/>
                </a:highlight>
                <a:latin typeface="Consolas" panose="020B0609020204030204" pitchFamily="49" charset="0"/>
              </a:rPr>
              <a:t>"&gt;&lt;/</a:t>
            </a:r>
            <a:r>
              <a:rPr lang="en-IN" sz="1050" b="0" dirty="0">
                <a:solidFill>
                  <a:srgbClr val="FF0077"/>
                </a:solidFill>
                <a:effectLst/>
                <a:highlight>
                  <a:srgbClr val="000000"/>
                </a:highlight>
                <a:latin typeface="Consolas" panose="020B0609020204030204" pitchFamily="49" charset="0"/>
              </a:rPr>
              <a:t>p</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div</a:t>
            </a:r>
            <a:r>
              <a:rPr lang="en-IN" sz="1050" b="0" dirty="0">
                <a:solidFill>
                  <a:srgbClr val="FFFFFF"/>
                </a:solidFill>
                <a:effectLst/>
                <a:highlight>
                  <a:srgbClr val="000000"/>
                </a:highlight>
                <a:latin typeface="Consolas" panose="020B0609020204030204" pitchFamily="49" charset="0"/>
              </a:rPr>
              <a:t>&gt;</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script</a:t>
            </a:r>
            <a:r>
              <a:rPr lang="en-IN" sz="1050" b="0" dirty="0">
                <a:solidFill>
                  <a:srgbClr val="FFFFFF"/>
                </a:solidFill>
                <a:effectLst/>
                <a:highlight>
                  <a:srgbClr val="000000"/>
                </a:highlight>
                <a:latin typeface="Consolas" panose="020B0609020204030204" pitchFamily="49" charset="0"/>
              </a:rPr>
              <a:t>&gt;</a:t>
            </a:r>
          </a:p>
          <a:p>
            <a:pPr>
              <a:lnSpc>
                <a:spcPts val="1425"/>
              </a:lnSpc>
            </a:pPr>
            <a:endParaRPr lang="en-IN" sz="1050" b="0" dirty="0">
              <a:solidFill>
                <a:srgbClr val="FFFFFF"/>
              </a:solidFill>
              <a:effectLst/>
              <a:highlight>
                <a:srgbClr val="000000"/>
              </a:highlight>
              <a:latin typeface="Consolas" panose="020B0609020204030204" pitchFamily="49" charset="0"/>
            </a:endParaRPr>
          </a:p>
        </p:txBody>
      </p:sp>
    </p:spTree>
    <p:extLst>
      <p:ext uri="{BB962C8B-B14F-4D97-AF65-F5344CB8AC3E}">
        <p14:creationId xmlns:p14="http://schemas.microsoft.com/office/powerpoint/2010/main" val="946025792"/>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Highlights(About)</a:t>
            </a:r>
          </a:p>
        </p:txBody>
      </p:sp>
      <p:sp>
        <p:nvSpPr>
          <p:cNvPr id="5" name="TextBox 4">
            <a:extLst>
              <a:ext uri="{FF2B5EF4-FFF2-40B4-BE49-F238E27FC236}">
                <a16:creationId xmlns:a16="http://schemas.microsoft.com/office/drawing/2014/main" id="{90F6EA42-C100-86D2-A411-72CE969580E8}"/>
              </a:ext>
            </a:extLst>
          </p:cNvPr>
          <p:cNvSpPr txBox="1"/>
          <p:nvPr/>
        </p:nvSpPr>
        <p:spPr>
          <a:xfrm>
            <a:off x="323528" y="845423"/>
            <a:ext cx="4591664" cy="6006773"/>
          </a:xfrm>
          <a:prstGeom prst="rect">
            <a:avLst/>
          </a:prstGeom>
          <a:noFill/>
        </p:spPr>
        <p:txBody>
          <a:bodyPr wrap="square">
            <a:spAutoFit/>
          </a:bodyPr>
          <a:lstStyle/>
          <a:p>
            <a:pPr>
              <a:lnSpc>
                <a:spcPts val="1425"/>
              </a:lnSpc>
            </a:pPr>
            <a:r>
              <a:rPr lang="en-IN" sz="1050" b="0" dirty="0">
                <a:solidFill>
                  <a:srgbClr val="FF0062"/>
                </a:solidFill>
                <a:effectLst/>
                <a:highlight>
                  <a:srgbClr val="000000"/>
                </a:highlight>
                <a:latin typeface="Consolas" panose="020B0609020204030204" pitchFamily="49" charset="0"/>
              </a:rPr>
              <a:t>function</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00FFFF"/>
                </a:solidFill>
                <a:effectLst/>
                <a:highlight>
                  <a:srgbClr val="000000"/>
                </a:highlight>
                <a:latin typeface="Consolas" panose="020B0609020204030204" pitchFamily="49" charset="0"/>
              </a:rPr>
              <a:t>calculateBMI</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0062"/>
                </a:solidFill>
                <a:effectLst/>
                <a:highlight>
                  <a:srgbClr val="000000"/>
                </a:highlight>
                <a:latin typeface="Consolas" panose="020B0609020204030204" pitchFamily="49" charset="0"/>
              </a:rPr>
              <a:t>const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07178"/>
                </a:solidFill>
                <a:effectLst/>
                <a:highlight>
                  <a:srgbClr val="000000"/>
                </a:highlight>
                <a:latin typeface="Consolas" panose="020B0609020204030204" pitchFamily="49" charset="0"/>
              </a:rPr>
              <a:t>height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00FFFF"/>
                </a:solidFill>
                <a:effectLst/>
                <a:highlight>
                  <a:srgbClr val="000000"/>
                </a:highlight>
                <a:latin typeface="Consolas" panose="020B0609020204030204" pitchFamily="49" charset="0"/>
              </a:rPr>
              <a:t>parseFloat</a:t>
            </a:r>
            <a:r>
              <a:rPr lang="en-IN" sz="1050" b="0" dirty="0">
                <a:solidFill>
                  <a:srgbClr val="FFFFFF"/>
                </a:solidFill>
                <a:effectLst/>
                <a:highlight>
                  <a:srgbClr val="000000"/>
                </a:highlight>
                <a:latin typeface="Consolas" panose="020B0609020204030204" pitchFamily="49" charset="0"/>
              </a:rPr>
              <a:t>(</a:t>
            </a:r>
            <a:r>
              <a:rPr lang="en-IN" sz="1050" b="0" dirty="0" err="1">
                <a:solidFill>
                  <a:srgbClr val="F07178"/>
                </a:solidFill>
                <a:effectLst/>
                <a:highlight>
                  <a:srgbClr val="000000"/>
                </a:highlight>
                <a:latin typeface="Consolas" panose="020B0609020204030204" pitchFamily="49" charset="0"/>
              </a:rPr>
              <a:t>document</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00FFFF"/>
                </a:solidFill>
                <a:effectLst/>
                <a:highlight>
                  <a:srgbClr val="000000"/>
                </a:highlight>
                <a:latin typeface="Consolas" panose="020B0609020204030204" pitchFamily="49" charset="0"/>
              </a:rPr>
              <a:t>getElementById</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height</a:t>
            </a:r>
            <a:r>
              <a:rPr lang="en-IN" sz="1050" b="0" dirty="0">
                <a:solidFill>
                  <a:srgbClr val="FFFFFF"/>
                </a:solidFill>
                <a:effectLst/>
                <a:highlight>
                  <a:srgbClr val="000000"/>
                </a:highlight>
                <a:latin typeface="Consolas" panose="020B0609020204030204" pitchFamily="49" charset="0"/>
              </a:rPr>
              <a:t>").</a:t>
            </a:r>
            <a:r>
              <a:rPr lang="en-IN" sz="1050" b="0" dirty="0">
                <a:solidFill>
                  <a:srgbClr val="F07178"/>
                </a:solidFill>
                <a:effectLst/>
                <a:highlight>
                  <a:srgbClr val="000000"/>
                </a:highlight>
                <a:latin typeface="Consolas" panose="020B0609020204030204" pitchFamily="49" charset="0"/>
              </a:rPr>
              <a:t>value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0062"/>
                </a:solidFill>
                <a:effectLst/>
                <a:highlight>
                  <a:srgbClr val="000000"/>
                </a:highlight>
                <a:latin typeface="Consolas" panose="020B0609020204030204" pitchFamily="49" charset="0"/>
              </a:rPr>
              <a:t>const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07178"/>
                </a:solidFill>
                <a:effectLst/>
                <a:highlight>
                  <a:srgbClr val="000000"/>
                </a:highlight>
                <a:latin typeface="Consolas" panose="020B0609020204030204" pitchFamily="49" charset="0"/>
              </a:rPr>
              <a:t>weight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00FFFF"/>
                </a:solidFill>
                <a:effectLst/>
                <a:highlight>
                  <a:srgbClr val="000000"/>
                </a:highlight>
                <a:latin typeface="Consolas" panose="020B0609020204030204" pitchFamily="49" charset="0"/>
              </a:rPr>
              <a:t>parseFloat</a:t>
            </a:r>
            <a:r>
              <a:rPr lang="en-IN" sz="1050" b="0" dirty="0">
                <a:solidFill>
                  <a:srgbClr val="FFFFFF"/>
                </a:solidFill>
                <a:effectLst/>
                <a:highlight>
                  <a:srgbClr val="000000"/>
                </a:highlight>
                <a:latin typeface="Consolas" panose="020B0609020204030204" pitchFamily="49" charset="0"/>
              </a:rPr>
              <a:t>(</a:t>
            </a:r>
            <a:r>
              <a:rPr lang="en-IN" sz="1050" b="0" dirty="0" err="1">
                <a:solidFill>
                  <a:srgbClr val="F07178"/>
                </a:solidFill>
                <a:effectLst/>
                <a:highlight>
                  <a:srgbClr val="000000"/>
                </a:highlight>
                <a:latin typeface="Consolas" panose="020B0609020204030204" pitchFamily="49" charset="0"/>
              </a:rPr>
              <a:t>document</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00FFFF"/>
                </a:solidFill>
                <a:effectLst/>
                <a:highlight>
                  <a:srgbClr val="000000"/>
                </a:highlight>
                <a:latin typeface="Consolas" panose="020B0609020204030204" pitchFamily="49" charset="0"/>
              </a:rPr>
              <a:t>getElementById</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weight</a:t>
            </a:r>
            <a:r>
              <a:rPr lang="en-IN" sz="1050" b="0" dirty="0">
                <a:solidFill>
                  <a:srgbClr val="FFFFFF"/>
                </a:solidFill>
                <a:effectLst/>
                <a:highlight>
                  <a:srgbClr val="000000"/>
                </a:highlight>
                <a:latin typeface="Consolas" panose="020B0609020204030204" pitchFamily="49" charset="0"/>
              </a:rPr>
              <a:t>").</a:t>
            </a:r>
            <a:r>
              <a:rPr lang="en-IN" sz="1050" b="0" dirty="0">
                <a:solidFill>
                  <a:srgbClr val="F07178"/>
                </a:solidFill>
                <a:effectLst/>
                <a:highlight>
                  <a:srgbClr val="000000"/>
                </a:highlight>
                <a:latin typeface="Consolas" panose="020B0609020204030204" pitchFamily="49" charset="0"/>
              </a:rPr>
              <a:t>value</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0062"/>
                </a:solidFill>
                <a:effectLst/>
                <a:highlight>
                  <a:srgbClr val="000000"/>
                </a:highlight>
                <a:latin typeface="Consolas" panose="020B0609020204030204" pitchFamily="49" charset="0"/>
              </a:rPr>
              <a:t>const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07178"/>
                </a:solidFill>
                <a:effectLst/>
                <a:highlight>
                  <a:srgbClr val="000000"/>
                </a:highlight>
                <a:latin typeface="Consolas" panose="020B0609020204030204" pitchFamily="49" charset="0"/>
              </a:rPr>
              <a:t>result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document</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00FFFF"/>
                </a:solidFill>
                <a:effectLst/>
                <a:highlight>
                  <a:srgbClr val="000000"/>
                </a:highlight>
                <a:latin typeface="Consolas" panose="020B0609020204030204" pitchFamily="49" charset="0"/>
              </a:rPr>
              <a:t>getElementById</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result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0062"/>
                </a:solidFill>
                <a:effectLst/>
                <a:highlight>
                  <a:srgbClr val="000000"/>
                </a:highlight>
                <a:latin typeface="Consolas" panose="020B0609020204030204" pitchFamily="49" charset="0"/>
              </a:rPr>
              <a:t>const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07178"/>
                </a:solidFill>
                <a:effectLst/>
                <a:highlight>
                  <a:srgbClr val="000000"/>
                </a:highlight>
                <a:latin typeface="Consolas" panose="020B0609020204030204" pitchFamily="49" charset="0"/>
              </a:rPr>
              <a:t>comment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document</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00FFFF"/>
                </a:solidFill>
                <a:effectLst/>
                <a:highlight>
                  <a:srgbClr val="000000"/>
                </a:highlight>
                <a:latin typeface="Consolas" panose="020B0609020204030204" pitchFamily="49" charset="0"/>
              </a:rPr>
              <a:t>getElementById</a:t>
            </a:r>
            <a:r>
              <a:rPr lang="en-IN" sz="1050" b="0" dirty="0">
                <a:solidFill>
                  <a:srgbClr val="FFFFFF"/>
                </a:solidFill>
                <a:effectLst/>
                <a:highlight>
                  <a:srgbClr val="000000"/>
                </a:highlight>
                <a:latin typeface="Consolas" panose="020B0609020204030204" pitchFamily="49" charset="0"/>
              </a:rPr>
              <a:t>("</a:t>
            </a:r>
            <a:r>
              <a:rPr lang="en-IN" sz="1050" b="0" dirty="0">
                <a:solidFill>
                  <a:srgbClr val="EEFF00"/>
                </a:solidFill>
                <a:effectLst/>
                <a:highlight>
                  <a:srgbClr val="000000"/>
                </a:highlight>
                <a:latin typeface="Consolas" panose="020B0609020204030204" pitchFamily="49" charset="0"/>
              </a:rPr>
              <a:t>comment</a:t>
            </a:r>
            <a:r>
              <a:rPr lang="en-IN" sz="1050" b="0" dirty="0">
                <a:solidFill>
                  <a:srgbClr val="FFFFFF"/>
                </a:solidFill>
                <a:effectLst/>
                <a:highlight>
                  <a:srgbClr val="000000"/>
                </a:highlight>
                <a:latin typeface="Consolas" panose="020B0609020204030204" pitchFamily="49" charset="0"/>
              </a:rPr>
              <a:t>");</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a:solidFill>
                  <a:srgbClr val="FF006A"/>
                </a:solidFill>
                <a:effectLst/>
                <a:highlight>
                  <a:srgbClr val="000000"/>
                </a:highlight>
                <a:latin typeface="Consolas" panose="020B0609020204030204" pitchFamily="49" charset="0"/>
              </a:rPr>
              <a:t>if</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07178"/>
                </a:solidFill>
                <a:effectLst/>
                <a:highlight>
                  <a:srgbClr val="000000"/>
                </a:highlight>
                <a:latin typeface="Consolas" panose="020B0609020204030204" pitchFamily="49" charset="0"/>
              </a:rPr>
              <a:t>height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07178"/>
                </a:solidFill>
                <a:effectLst/>
                <a:highlight>
                  <a:srgbClr val="000000"/>
                </a:highlight>
                <a:latin typeface="Consolas" panose="020B0609020204030204" pitchFamily="49" charset="0"/>
              </a:rPr>
              <a:t>weight</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result</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F07178"/>
                </a:solidFill>
                <a:effectLst/>
                <a:highlight>
                  <a:srgbClr val="000000"/>
                </a:highlight>
                <a:latin typeface="Consolas" panose="020B0609020204030204" pitchFamily="49" charset="0"/>
              </a:rPr>
              <a:t>innerText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a:solidFill>
                  <a:srgbClr val="EEFF00"/>
                </a:solidFill>
                <a:effectLst/>
                <a:highlight>
                  <a:srgbClr val="000000"/>
                </a:highlight>
                <a:latin typeface="Consolas" panose="020B0609020204030204" pitchFamily="49" charset="0"/>
              </a:rPr>
              <a:t>00.00</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comment</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F07178"/>
                </a:solidFill>
                <a:effectLst/>
                <a:highlight>
                  <a:srgbClr val="000000"/>
                </a:highlight>
                <a:latin typeface="Consolas" panose="020B0609020204030204" pitchFamily="49" charset="0"/>
              </a:rPr>
              <a:t>innerText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a:solidFill>
                  <a:srgbClr val="EEFF00"/>
                </a:solidFill>
                <a:effectLst/>
                <a:highlight>
                  <a:srgbClr val="000000"/>
                </a:highlight>
                <a:latin typeface="Consolas" panose="020B0609020204030204" pitchFamily="49" charset="0"/>
              </a:rPr>
              <a:t>Please enter valid height and weight values.</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a:solidFill>
                  <a:srgbClr val="FF006A"/>
                </a:solidFill>
                <a:effectLst/>
                <a:highlight>
                  <a:srgbClr val="000000"/>
                </a:highlight>
                <a:latin typeface="Consolas" panose="020B0609020204030204" pitchFamily="49" charset="0"/>
              </a:rPr>
              <a:t>return</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F0062"/>
                </a:solidFill>
                <a:effectLst/>
                <a:highlight>
                  <a:srgbClr val="000000"/>
                </a:highlight>
                <a:latin typeface="Consolas" panose="020B0609020204030204" pitchFamily="49" charset="0"/>
              </a:rPr>
              <a:t>const</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bmi</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07178"/>
                </a:solidFill>
                <a:effectLst/>
                <a:highlight>
                  <a:srgbClr val="000000"/>
                </a:highlight>
                <a:latin typeface="Consolas" panose="020B0609020204030204" pitchFamily="49" charset="0"/>
              </a:rPr>
              <a:t>weight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07178"/>
                </a:solidFill>
                <a:effectLst/>
                <a:highlight>
                  <a:srgbClr val="000000"/>
                </a:highlight>
                <a:latin typeface="Consolas" panose="020B0609020204030204" pitchFamily="49" charset="0"/>
              </a:rPr>
              <a:t>height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100</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2</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result</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F07178"/>
                </a:solidFill>
                <a:effectLst/>
                <a:highlight>
                  <a:srgbClr val="000000"/>
                </a:highlight>
                <a:latin typeface="Consolas" panose="020B0609020204030204" pitchFamily="49" charset="0"/>
              </a:rPr>
              <a:t>innerText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bmi</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00FFFF"/>
                </a:solidFill>
                <a:effectLst/>
                <a:highlight>
                  <a:srgbClr val="000000"/>
                </a:highlight>
                <a:latin typeface="Consolas" panose="020B0609020204030204" pitchFamily="49" charset="0"/>
              </a:rPr>
              <a:t>toFixed</a:t>
            </a:r>
            <a:r>
              <a:rPr lang="en-IN" sz="1050" b="0" dirty="0">
                <a:solidFill>
                  <a:srgbClr val="FFFFFF"/>
                </a:solidFill>
                <a:effectLst/>
                <a:highlight>
                  <a:srgbClr val="000000"/>
                </a:highlight>
                <a:latin typeface="Consolas" panose="020B0609020204030204" pitchFamily="49" charset="0"/>
              </a:rPr>
              <a:t>(</a:t>
            </a:r>
            <a:r>
              <a:rPr lang="en-IN" sz="1050" b="0" dirty="0">
                <a:solidFill>
                  <a:srgbClr val="FF7E34"/>
                </a:solidFill>
                <a:effectLst/>
                <a:highlight>
                  <a:srgbClr val="000000"/>
                </a:highlight>
                <a:latin typeface="Consolas" panose="020B0609020204030204" pitchFamily="49" charset="0"/>
              </a:rPr>
              <a:t>2</a:t>
            </a:r>
            <a:r>
              <a:rPr lang="en-IN" sz="1050" b="0" dirty="0">
                <a:solidFill>
                  <a:srgbClr val="FFFFFF"/>
                </a:solidFill>
                <a:effectLst/>
                <a:highlight>
                  <a:srgbClr val="000000"/>
                </a:highlight>
                <a:latin typeface="Consolas" panose="020B0609020204030204" pitchFamily="49" charset="0"/>
              </a:rPr>
              <a:t>);</a:t>
            </a:r>
          </a:p>
          <a:p>
            <a:pPr>
              <a:lnSpc>
                <a:spcPts val="1425"/>
              </a:lnSpc>
            </a:pPr>
            <a:br>
              <a:rPr lang="en-IN" sz="1050" b="0" dirty="0">
                <a:solidFill>
                  <a:srgbClr val="FFFFFF"/>
                </a:solidFill>
                <a:effectLst/>
                <a:highlight>
                  <a:srgbClr val="000000"/>
                </a:highlight>
                <a:latin typeface="Consolas" panose="020B0609020204030204" pitchFamily="49" charset="0"/>
              </a:rPr>
            </a:br>
            <a:r>
              <a:rPr lang="en-IN" sz="1050" b="0" dirty="0">
                <a:solidFill>
                  <a:srgbClr val="FFFFFF"/>
                </a:solidFill>
                <a:effectLst/>
                <a:highlight>
                  <a:srgbClr val="000000"/>
                </a:highlight>
                <a:latin typeface="Consolas" panose="020B0609020204030204" pitchFamily="49" charset="0"/>
              </a:rPr>
              <a:t>            </a:t>
            </a:r>
            <a:r>
              <a:rPr lang="en-IN" sz="1050" b="0" dirty="0">
                <a:solidFill>
                  <a:srgbClr val="FF006A"/>
                </a:solidFill>
                <a:effectLst/>
                <a:highlight>
                  <a:srgbClr val="000000"/>
                </a:highlight>
                <a:latin typeface="Consolas" panose="020B0609020204030204" pitchFamily="49" charset="0"/>
              </a:rPr>
              <a:t>if</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bmi</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&lt;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18.5</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comment</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F07178"/>
                </a:solidFill>
                <a:effectLst/>
                <a:highlight>
                  <a:srgbClr val="000000"/>
                </a:highlight>
                <a:latin typeface="Consolas" panose="020B0609020204030204" pitchFamily="49" charset="0"/>
              </a:rPr>
              <a:t>innerText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a:solidFill>
                  <a:srgbClr val="EEFF00"/>
                </a:solidFill>
                <a:effectLst/>
                <a:highlight>
                  <a:srgbClr val="000000"/>
                </a:highlight>
                <a:latin typeface="Consolas" panose="020B0609020204030204" pitchFamily="49" charset="0"/>
              </a:rPr>
              <a:t>Underweight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 </a:t>
            </a:r>
            <a:r>
              <a:rPr lang="en-IN" sz="1050" b="0" dirty="0">
                <a:solidFill>
                  <a:srgbClr val="FF006A"/>
                </a:solidFill>
                <a:effectLst/>
                <a:highlight>
                  <a:srgbClr val="000000"/>
                </a:highlight>
                <a:latin typeface="Consolas" panose="020B0609020204030204" pitchFamily="49" charset="0"/>
              </a:rPr>
              <a:t>else</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A"/>
                </a:solidFill>
                <a:effectLst/>
                <a:highlight>
                  <a:srgbClr val="000000"/>
                </a:highlight>
                <a:latin typeface="Consolas" panose="020B0609020204030204" pitchFamily="49" charset="0"/>
              </a:rPr>
              <a:t>if</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bmi</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&gt;=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18.5</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&amp;&amp;</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bmi</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&lt;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24.9</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comment</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F07178"/>
                </a:solidFill>
                <a:effectLst/>
                <a:highlight>
                  <a:srgbClr val="000000"/>
                </a:highlight>
                <a:latin typeface="Consolas" panose="020B0609020204030204" pitchFamily="49" charset="0"/>
              </a:rPr>
              <a:t>innerText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a:solidFill>
                  <a:srgbClr val="EEFF00"/>
                </a:solidFill>
                <a:effectLst/>
                <a:highlight>
                  <a:srgbClr val="000000"/>
                </a:highlight>
                <a:latin typeface="Consolas" panose="020B0609020204030204" pitchFamily="49" charset="0"/>
              </a:rPr>
              <a:t>Normal weight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 </a:t>
            </a:r>
            <a:r>
              <a:rPr lang="en-IN" sz="1050" b="0" dirty="0">
                <a:solidFill>
                  <a:srgbClr val="FF006A"/>
                </a:solidFill>
                <a:effectLst/>
                <a:highlight>
                  <a:srgbClr val="000000"/>
                </a:highlight>
                <a:latin typeface="Consolas" panose="020B0609020204030204" pitchFamily="49" charset="0"/>
              </a:rPr>
              <a:t>else</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A"/>
                </a:solidFill>
                <a:effectLst/>
                <a:highlight>
                  <a:srgbClr val="000000"/>
                </a:highlight>
                <a:latin typeface="Consolas" panose="020B0609020204030204" pitchFamily="49" charset="0"/>
              </a:rPr>
              <a:t>if</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bmi</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&gt;=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25</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&amp;&amp;</a:t>
            </a: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bmi</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&lt;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7E34"/>
                </a:solidFill>
                <a:effectLst/>
                <a:highlight>
                  <a:srgbClr val="000000"/>
                </a:highlight>
                <a:latin typeface="Consolas" panose="020B0609020204030204" pitchFamily="49" charset="0"/>
              </a:rPr>
              <a:t>29.9</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comment</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F07178"/>
                </a:solidFill>
                <a:effectLst/>
                <a:highlight>
                  <a:srgbClr val="000000"/>
                </a:highlight>
                <a:latin typeface="Consolas" panose="020B0609020204030204" pitchFamily="49" charset="0"/>
              </a:rPr>
              <a:t>innerText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a:solidFill>
                  <a:srgbClr val="EEFF00"/>
                </a:solidFill>
                <a:effectLst/>
                <a:highlight>
                  <a:srgbClr val="000000"/>
                </a:highlight>
                <a:latin typeface="Consolas" panose="020B0609020204030204" pitchFamily="49" charset="0"/>
              </a:rPr>
              <a:t>Overweight</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 </a:t>
            </a:r>
            <a:r>
              <a:rPr lang="en-IN" sz="1050" b="0" dirty="0">
                <a:solidFill>
                  <a:srgbClr val="FF006A"/>
                </a:solidFill>
                <a:effectLst/>
                <a:highlight>
                  <a:srgbClr val="000000"/>
                </a:highlight>
                <a:latin typeface="Consolas" panose="020B0609020204030204" pitchFamily="49" charset="0"/>
              </a:rPr>
              <a:t>else</a:t>
            </a: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a:t>
            </a:r>
            <a:r>
              <a:rPr lang="en-IN" sz="1050" b="0" dirty="0" err="1">
                <a:solidFill>
                  <a:srgbClr val="F07178"/>
                </a:solidFill>
                <a:effectLst/>
                <a:highlight>
                  <a:srgbClr val="000000"/>
                </a:highlight>
                <a:latin typeface="Consolas" panose="020B0609020204030204" pitchFamily="49" charset="0"/>
              </a:rPr>
              <a:t>comment</a:t>
            </a:r>
            <a:r>
              <a:rPr lang="en-IN" sz="1050" b="0" dirty="0" err="1">
                <a:solidFill>
                  <a:srgbClr val="FFFFFF"/>
                </a:solidFill>
                <a:effectLst/>
                <a:highlight>
                  <a:srgbClr val="000000"/>
                </a:highlight>
                <a:latin typeface="Consolas" panose="020B0609020204030204" pitchFamily="49" charset="0"/>
              </a:rPr>
              <a:t>.</a:t>
            </a:r>
            <a:r>
              <a:rPr lang="en-IN" sz="1050" b="0" dirty="0" err="1">
                <a:solidFill>
                  <a:srgbClr val="F07178"/>
                </a:solidFill>
                <a:effectLst/>
                <a:highlight>
                  <a:srgbClr val="000000"/>
                </a:highlight>
                <a:latin typeface="Consolas" panose="020B0609020204030204" pitchFamily="49" charset="0"/>
              </a:rPr>
              <a:t>innerText</a:t>
            </a:r>
            <a:r>
              <a:rPr lang="en-IN" sz="1050" b="0" dirty="0">
                <a:solidFill>
                  <a:srgbClr val="FFFFFF"/>
                </a:solidFill>
                <a:effectLst/>
                <a:highlight>
                  <a:srgbClr val="000000"/>
                </a:highlight>
                <a:latin typeface="Consolas" panose="020B0609020204030204" pitchFamily="49" charset="0"/>
              </a:rPr>
              <a:t> </a:t>
            </a:r>
            <a:r>
              <a:rPr lang="en-IN" sz="1050" b="0" dirty="0">
                <a:solidFill>
                  <a:srgbClr val="FF0062"/>
                </a:solidFill>
                <a:effectLst/>
                <a:highlight>
                  <a:srgbClr val="000000"/>
                </a:highlight>
                <a:latin typeface="Consolas" panose="020B0609020204030204" pitchFamily="49" charset="0"/>
              </a:rPr>
              <a:t>=</a:t>
            </a:r>
            <a:r>
              <a:rPr lang="en-IN" sz="1050" b="0" dirty="0">
                <a:solidFill>
                  <a:srgbClr val="FFFFFF"/>
                </a:solidFill>
                <a:effectLst/>
                <a:highlight>
                  <a:srgbClr val="000000"/>
                </a:highlight>
                <a:latin typeface="Consolas" panose="020B0609020204030204" pitchFamily="49" charset="0"/>
              </a:rPr>
              <a:t> "</a:t>
            </a:r>
            <a:r>
              <a:rPr lang="en-IN" sz="1050" b="0" dirty="0">
                <a:solidFill>
                  <a:srgbClr val="EEFF00"/>
                </a:solidFill>
                <a:effectLst/>
                <a:highlight>
                  <a:srgbClr val="000000"/>
                </a:highlight>
                <a:latin typeface="Consolas" panose="020B0609020204030204" pitchFamily="49" charset="0"/>
              </a:rPr>
              <a:t>Obesity</a:t>
            </a:r>
            <a:r>
              <a:rPr lang="en-IN" sz="1050" b="0" dirty="0">
                <a:solidFill>
                  <a:srgbClr val="FFFFFF"/>
                </a:solidFill>
                <a:effectLst/>
                <a:highlight>
                  <a:srgbClr val="000000"/>
                </a:highlight>
                <a:latin typeface="Consolas" panose="020B0609020204030204" pitchFamily="49" charset="0"/>
              </a:rPr>
              <a:t>";</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a:t>
            </a:r>
          </a:p>
          <a:p>
            <a:pPr>
              <a:lnSpc>
                <a:spcPts val="1425"/>
              </a:lnSpc>
            </a:pPr>
            <a:r>
              <a:rPr lang="en-IN" sz="1050" b="0" dirty="0">
                <a:solidFill>
                  <a:srgbClr val="FFFFFF"/>
                </a:solidFill>
                <a:effectLst/>
                <a:highlight>
                  <a:srgbClr val="000000"/>
                </a:highlight>
                <a:latin typeface="Consolas" panose="020B0609020204030204" pitchFamily="49" charset="0"/>
              </a:rPr>
              <a:t>    &lt;/</a:t>
            </a:r>
            <a:r>
              <a:rPr lang="en-IN" sz="1050" b="0" dirty="0">
                <a:solidFill>
                  <a:srgbClr val="FF0077"/>
                </a:solidFill>
                <a:effectLst/>
                <a:highlight>
                  <a:srgbClr val="000000"/>
                </a:highlight>
                <a:latin typeface="Consolas" panose="020B0609020204030204" pitchFamily="49" charset="0"/>
              </a:rPr>
              <a:t>script</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&lt;/</a:t>
            </a:r>
            <a:r>
              <a:rPr lang="en-IN" sz="1050" b="0" dirty="0">
                <a:solidFill>
                  <a:srgbClr val="FF0077"/>
                </a:solidFill>
                <a:effectLst/>
                <a:highlight>
                  <a:srgbClr val="000000"/>
                </a:highlight>
                <a:latin typeface="Consolas" panose="020B0609020204030204" pitchFamily="49" charset="0"/>
              </a:rPr>
              <a:t>body</a:t>
            </a:r>
            <a:r>
              <a:rPr lang="en-IN" sz="1050" b="0" dirty="0">
                <a:solidFill>
                  <a:srgbClr val="FFFFFF"/>
                </a:solidFill>
                <a:effectLst/>
                <a:highlight>
                  <a:srgbClr val="000000"/>
                </a:highlight>
                <a:latin typeface="Consolas" panose="020B0609020204030204" pitchFamily="49" charset="0"/>
              </a:rPr>
              <a:t>&gt;</a:t>
            </a:r>
          </a:p>
          <a:p>
            <a:pPr>
              <a:lnSpc>
                <a:spcPts val="1425"/>
              </a:lnSpc>
            </a:pPr>
            <a:r>
              <a:rPr lang="en-IN" sz="1050" b="0" dirty="0">
                <a:solidFill>
                  <a:srgbClr val="FFFFFF"/>
                </a:solidFill>
                <a:effectLst/>
                <a:highlight>
                  <a:srgbClr val="000000"/>
                </a:highlight>
                <a:latin typeface="Consolas" panose="020B0609020204030204" pitchFamily="49" charset="0"/>
              </a:rPr>
              <a:t>&lt;/</a:t>
            </a:r>
            <a:r>
              <a:rPr lang="en-IN" sz="1050" b="0" dirty="0">
                <a:solidFill>
                  <a:srgbClr val="FF0077"/>
                </a:solidFill>
                <a:effectLst/>
                <a:highlight>
                  <a:srgbClr val="000000"/>
                </a:highlight>
                <a:latin typeface="Consolas" panose="020B0609020204030204" pitchFamily="49" charset="0"/>
              </a:rPr>
              <a:t>html</a:t>
            </a:r>
            <a:r>
              <a:rPr lang="en-IN" sz="1050" b="0" dirty="0">
                <a:solidFill>
                  <a:srgbClr val="FFFFFF"/>
                </a:solidFill>
                <a:effectLst/>
                <a:highlight>
                  <a:srgbClr val="000000"/>
                </a:highlight>
                <a:latin typeface="Consolas" panose="020B0609020204030204" pitchFamily="49" charset="0"/>
              </a:rPr>
              <a:t>&gt;</a:t>
            </a:r>
          </a:p>
        </p:txBody>
      </p:sp>
    </p:spTree>
    <p:extLst>
      <p:ext uri="{BB962C8B-B14F-4D97-AF65-F5344CB8AC3E}">
        <p14:creationId xmlns:p14="http://schemas.microsoft.com/office/powerpoint/2010/main" val="299887236"/>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443118" y="1052736"/>
            <a:ext cx="8136904" cy="523220"/>
          </a:xfrm>
          <a:prstGeom prst="rect">
            <a:avLst/>
          </a:prstGeom>
        </p:spPr>
        <p:txBody>
          <a:bodyPr wrap="square">
            <a:spAutoFit/>
          </a:bodyPr>
          <a:lstStyle/>
          <a:p>
            <a:r>
              <a:rPr lang="en-US" sz="2800" b="1" dirty="0">
                <a:latin typeface="Times New Roman" pitchFamily="18" charset="0"/>
                <a:cs typeface="Times New Roman" pitchFamily="18" charset="0"/>
              </a:rPr>
              <a:t>Project Output :</a:t>
            </a:r>
          </a:p>
        </p:txBody>
      </p:sp>
      <p:pic>
        <p:nvPicPr>
          <p:cNvPr id="12" name="Picture 11" descr="A screenshot of a calculator&#10;&#10;Description automatically generated">
            <a:extLst>
              <a:ext uri="{FF2B5EF4-FFF2-40B4-BE49-F238E27FC236}">
                <a16:creationId xmlns:a16="http://schemas.microsoft.com/office/drawing/2014/main" id="{34C54790-D56A-F2C1-6630-C56B60C4B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118" y="1700808"/>
            <a:ext cx="8136904" cy="3884004"/>
          </a:xfrm>
          <a:prstGeom prst="rect">
            <a:avLst/>
          </a:prstGeom>
        </p:spPr>
      </p:pic>
    </p:spTree>
    <p:extLst>
      <p:ext uri="{BB962C8B-B14F-4D97-AF65-F5344CB8AC3E}">
        <p14:creationId xmlns:p14="http://schemas.microsoft.com/office/powerpoint/2010/main" val="612841972"/>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D4833DD2-2C64-974A-314A-38B2875F54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9223" y="1412776"/>
            <a:ext cx="7905553" cy="3756890"/>
          </a:xfrm>
          <a:prstGeom prst="rect">
            <a:avLst/>
          </a:prstGeom>
        </p:spPr>
      </p:pic>
    </p:spTree>
    <p:extLst>
      <p:ext uri="{BB962C8B-B14F-4D97-AF65-F5344CB8AC3E}">
        <p14:creationId xmlns:p14="http://schemas.microsoft.com/office/powerpoint/2010/main" val="2005890120"/>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6213E39-631D-246B-5818-015A578421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96" y="1340768"/>
            <a:ext cx="8244408" cy="3887817"/>
          </a:xfrm>
          <a:prstGeom prst="rect">
            <a:avLst/>
          </a:prstGeom>
        </p:spPr>
      </p:pic>
    </p:spTree>
    <p:extLst>
      <p:ext uri="{BB962C8B-B14F-4D97-AF65-F5344CB8AC3E}">
        <p14:creationId xmlns:p14="http://schemas.microsoft.com/office/powerpoint/2010/main" val="3878456349"/>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395536" y="1196752"/>
            <a:ext cx="8136904" cy="4832092"/>
          </a:xfrm>
          <a:prstGeom prst="rect">
            <a:avLst/>
          </a:prstGeom>
        </p:spPr>
        <p:txBody>
          <a:bodyPr wrap="square">
            <a:spAutoFit/>
          </a:bodyPr>
          <a:lstStyle/>
          <a:p>
            <a:r>
              <a:rPr lang="en-US" sz="2800" dirty="0"/>
              <a:t>We developed a </a:t>
            </a:r>
            <a:r>
              <a:rPr lang="en-US" sz="2800" b="1" dirty="0"/>
              <a:t>BMI Calculator</a:t>
            </a:r>
            <a:r>
              <a:rPr lang="en-US" sz="2800" dirty="0"/>
              <a:t> using </a:t>
            </a:r>
            <a:r>
              <a:rPr lang="en-US" sz="2800" b="1" dirty="0"/>
              <a:t>HTML</a:t>
            </a:r>
            <a:r>
              <a:rPr lang="en-US" sz="2800" dirty="0"/>
              <a:t> ,</a:t>
            </a:r>
            <a:r>
              <a:rPr lang="en-US" sz="2800" b="1" dirty="0"/>
              <a:t>CSS</a:t>
            </a:r>
            <a:r>
              <a:rPr lang="en-US" sz="2800" dirty="0"/>
              <a:t> And </a:t>
            </a:r>
            <a:r>
              <a:rPr lang="en-US" sz="2800" b="1" dirty="0"/>
              <a:t>JS </a:t>
            </a:r>
            <a:r>
              <a:rPr lang="en-US" sz="2800" dirty="0"/>
              <a:t>allowing users to input their height and weight to calculate their BMI and assess their health status.</a:t>
            </a:r>
          </a:p>
          <a:p>
            <a:endParaRPr lang="en-US" sz="2800" dirty="0"/>
          </a:p>
          <a:p>
            <a:r>
              <a:rPr lang="en-US" sz="2800" b="1" dirty="0"/>
              <a:t>Key Takeaways:</a:t>
            </a:r>
          </a:p>
          <a:p>
            <a:pPr>
              <a:buFont typeface="Arial" panose="020B0604020202020204" pitchFamily="34" charset="0"/>
              <a:buChar char="•"/>
            </a:pPr>
            <a:r>
              <a:rPr lang="en-US" sz="2800" b="1" dirty="0"/>
              <a:t>Web Development Skills</a:t>
            </a:r>
            <a:r>
              <a:rPr lang="en-US" sz="2800" dirty="0"/>
              <a:t>: Enhanced our proficiency in HTML and CSS for building and styling forms.</a:t>
            </a:r>
          </a:p>
          <a:p>
            <a:pPr>
              <a:buFont typeface="Arial" panose="020B0604020202020204" pitchFamily="34" charset="0"/>
              <a:buChar char="•"/>
            </a:pPr>
            <a:r>
              <a:rPr lang="en-US" sz="2800" b="1" dirty="0"/>
              <a:t>User-Centered Design</a:t>
            </a:r>
            <a:r>
              <a:rPr lang="en-US" sz="2800" dirty="0"/>
              <a:t>: Emphasized the importance of a user-friendly, responsive interface.</a:t>
            </a:r>
          </a:p>
          <a:p>
            <a:pPr>
              <a:buFont typeface="Arial" panose="020B0604020202020204" pitchFamily="34" charset="0"/>
              <a:buChar char="•"/>
            </a:pPr>
            <a:r>
              <a:rPr lang="en-US" sz="2800" b="1" dirty="0"/>
              <a:t>Collaboration</a:t>
            </a:r>
            <a:r>
              <a:rPr lang="en-US" sz="2800" dirty="0"/>
              <a:t>: Strengthened teamwork in overcoming challenges and improving design.</a:t>
            </a:r>
          </a:p>
        </p:txBody>
      </p:sp>
    </p:spTree>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4" name="Rectangle 1">
            <a:extLst>
              <a:ext uri="{FF2B5EF4-FFF2-40B4-BE49-F238E27FC236}">
                <a16:creationId xmlns:a16="http://schemas.microsoft.com/office/drawing/2014/main" id="{A977552E-4281-A1D7-342F-6512273F4BD9}"/>
              </a:ext>
            </a:extLst>
          </p:cNvPr>
          <p:cNvSpPr>
            <a:spLocks noChangeArrowheads="1"/>
          </p:cNvSpPr>
          <p:nvPr/>
        </p:nvSpPr>
        <p:spPr bwMode="auto">
          <a:xfrm>
            <a:off x="647564" y="1268760"/>
            <a:ext cx="784887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HTML and CSS Documentation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Mozilla Developer Network (MDN) Web Docs: </a:t>
            </a:r>
            <a:r>
              <a:rPr kumimoji="0" lang="en-US" altLang="en-US" sz="2400" b="0" i="0" u="none" strike="noStrike" cap="none" normalizeH="0" baseline="0" dirty="0">
                <a:ln>
                  <a:noFill/>
                </a:ln>
                <a:solidFill>
                  <a:schemeClr val="tx1"/>
                </a:solidFill>
                <a:effectLst/>
                <a:latin typeface="Arial" panose="020B0604020202020204" pitchFamily="34" charset="0"/>
                <a:hlinkClick r:id="rId2"/>
              </a:rPr>
              <a:t>HTML</a:t>
            </a:r>
            <a:r>
              <a:rPr kumimoji="0" lang="en-US" altLang="en-US" sz="2400" b="0" i="0" u="none" strike="noStrike" cap="none" normalizeH="0" baseline="0" dirty="0">
                <a:ln>
                  <a:noFill/>
                </a:ln>
                <a:solidFill>
                  <a:schemeClr val="tx1"/>
                </a:solidFill>
                <a:effectLst/>
                <a:latin typeface="Arial" panose="020B0604020202020204" pitchFamily="34" charset="0"/>
              </a:rPr>
              <a:t> | </a:t>
            </a:r>
            <a:r>
              <a:rPr kumimoji="0" lang="en-US" altLang="en-US" sz="2400" b="0" i="0" u="none" strike="noStrike" cap="none" normalizeH="0" baseline="0" dirty="0">
                <a:ln>
                  <a:noFill/>
                </a:ln>
                <a:solidFill>
                  <a:schemeClr val="tx1"/>
                </a:solidFill>
                <a:effectLst/>
                <a:latin typeface="Arial" panose="020B0604020202020204" pitchFamily="34" charset="0"/>
                <a:hlinkClick r:id="rId3"/>
              </a:rPr>
              <a:t>CSS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BMI Calculation Formula</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World Health Organization (WHO): </a:t>
            </a:r>
            <a:r>
              <a:rPr kumimoji="0" lang="en-US" altLang="en-US" sz="2400" b="0" i="0" u="none" strike="noStrike" cap="none" normalizeH="0" baseline="0" dirty="0">
                <a:ln>
                  <a:noFill/>
                </a:ln>
                <a:solidFill>
                  <a:schemeClr val="tx1"/>
                </a:solidFill>
                <a:effectLst/>
                <a:latin typeface="Arial" panose="020B0604020202020204" pitchFamily="34" charset="0"/>
                <a:hlinkClick r:id="rId4"/>
              </a:rPr>
              <a:t>BMI Classification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Input Validation Techniques:W3Schools: HTML Form Validation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r>
              <a:rPr lang="en-US" sz="2400" b="1" dirty="0"/>
              <a:t>Sample Projects and Tutorials</a:t>
            </a:r>
            <a:r>
              <a:rPr lang="en-US" sz="2400" dirty="0"/>
              <a:t>:</a:t>
            </a:r>
          </a:p>
          <a:p>
            <a:r>
              <a:rPr lang="en-US" sz="2400" dirty="0" err="1"/>
              <a:t>FreeCodeCamp</a:t>
            </a:r>
            <a:r>
              <a:rPr lang="en-US" sz="2400" dirty="0"/>
              <a:t>: Build a Simple BMI Calculator</a:t>
            </a:r>
          </a:p>
          <a:p>
            <a:r>
              <a:rPr lang="en-US" sz="2400" dirty="0" err="1"/>
              <a:t>Codecademy</a:t>
            </a:r>
            <a:r>
              <a:rPr lang="en-US" sz="2400" dirty="0"/>
              <a:t>: Learn HTML &amp; CSS</a:t>
            </a:r>
          </a:p>
        </p:txBody>
      </p:sp>
    </p:spTree>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95536" y="1196752"/>
            <a:ext cx="8136904" cy="3539430"/>
          </a:xfrm>
          <a:prstGeom prst="rect">
            <a:avLst/>
          </a:prstGeom>
        </p:spPr>
        <p:txBody>
          <a:bodyPr wrap="square">
            <a:spAutoFit/>
          </a:bodyPr>
          <a:lstStyle/>
          <a:p>
            <a:r>
              <a:rPr lang="en-US" sz="3200" dirty="0"/>
              <a:t>This project is a simple </a:t>
            </a:r>
            <a:r>
              <a:rPr lang="en-US" sz="3200" b="1" dirty="0"/>
              <a:t>BMI </a:t>
            </a:r>
            <a:r>
              <a:rPr lang="en-IN" sz="3200" dirty="0"/>
              <a:t>(Body Mass Index) </a:t>
            </a:r>
            <a:r>
              <a:rPr lang="en-US" sz="3200" b="1" dirty="0"/>
              <a:t> Calculator</a:t>
            </a:r>
            <a:r>
              <a:rPr lang="en-US" sz="3200" dirty="0"/>
              <a:t> built with </a:t>
            </a:r>
            <a:r>
              <a:rPr lang="en-US" sz="3200" b="1" dirty="0"/>
              <a:t>HTML</a:t>
            </a:r>
            <a:r>
              <a:rPr lang="en-US" sz="3200" dirty="0"/>
              <a:t> , </a:t>
            </a:r>
            <a:r>
              <a:rPr lang="en-US" sz="3200" b="1" dirty="0"/>
              <a:t>CSS AND JAVSCRIPT</a:t>
            </a:r>
            <a:r>
              <a:rPr lang="en-US" sz="3200" dirty="0"/>
              <a:t>. It allows users to input their weight and height to calculate their BMI, helping them understand their health status. This project showcases basic web development skills, focusing on both functionality and design.</a:t>
            </a:r>
            <a:endParaRPr lang="en-US" sz="3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5016758"/>
          </a:xfrm>
          <a:prstGeom prst="rect">
            <a:avLst/>
          </a:prstGeom>
        </p:spPr>
        <p:txBody>
          <a:bodyPr wrap="square">
            <a:spAutoFit/>
          </a:bodyPr>
          <a:lstStyle/>
          <a:p>
            <a:r>
              <a:rPr lang="en-US" sz="3200" dirty="0"/>
              <a:t>The </a:t>
            </a:r>
            <a:r>
              <a:rPr lang="en-US" sz="3200" b="1" dirty="0"/>
              <a:t>BMI Calculator</a:t>
            </a:r>
            <a:r>
              <a:rPr lang="en-US" sz="3200" dirty="0"/>
              <a:t> project addresses the need for a simple, accessible tool to help individuals assess their health based on their weight and height. With increasing global concerns about obesity and undernutrition, many people lack easy access to professional tools for evaluating their body composition.</a:t>
            </a:r>
          </a:p>
          <a:p>
            <a:r>
              <a:rPr lang="en-US" sz="3200" dirty="0"/>
              <a:t>This project simplifies BMI calculations, providing users with quick and accurate insights into their health status.</a:t>
            </a:r>
            <a:endParaRPr lang="en-US" sz="3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467544" y="1052736"/>
            <a:ext cx="7920880" cy="5632311"/>
          </a:xfrm>
          <a:prstGeom prst="rect">
            <a:avLst/>
          </a:prstGeom>
        </p:spPr>
        <p:txBody>
          <a:bodyPr wrap="square">
            <a:spAutoFit/>
          </a:bodyPr>
          <a:lstStyle/>
          <a:p>
            <a:r>
              <a:rPr lang="en-US" sz="2400" b="1" dirty="0"/>
              <a:t>Technologies and Methods:</a:t>
            </a:r>
          </a:p>
          <a:p>
            <a:pPr>
              <a:buFont typeface="Arial" panose="020B0604020202020204" pitchFamily="34" charset="0"/>
              <a:buChar char="•"/>
            </a:pPr>
            <a:r>
              <a:rPr lang="en-US" sz="2400" b="1" dirty="0"/>
              <a:t>HTML :</a:t>
            </a:r>
            <a:r>
              <a:rPr lang="en-US" sz="2400" dirty="0"/>
              <a:t>Used to structure the webpage, including the input fields for height and weight, as well as the button for calculating the BMI. HTML forms were key in gathering user input.</a:t>
            </a:r>
          </a:p>
          <a:p>
            <a:pPr>
              <a:buFont typeface="Arial" panose="020B0604020202020204" pitchFamily="34" charset="0"/>
              <a:buChar char="•"/>
            </a:pPr>
            <a:r>
              <a:rPr lang="en-US" sz="2400" b="1" dirty="0"/>
              <a:t>CSS :</a:t>
            </a:r>
            <a:r>
              <a:rPr lang="en-US" sz="2400" dirty="0"/>
              <a:t>Applied to design and style the BMI calculator, making the user interface visually appealing and responsive. CSS was used to control layout, colors, fonts, and spacing for a better user experience.</a:t>
            </a:r>
          </a:p>
          <a:p>
            <a:pPr>
              <a:buFont typeface="Arial" panose="020B0604020202020204" pitchFamily="34" charset="0"/>
              <a:buChar char="•"/>
            </a:pPr>
            <a:r>
              <a:rPr lang="en-US" sz="2400" b="1" dirty="0"/>
              <a:t>JavaScrip</a:t>
            </a:r>
            <a:r>
              <a:rPr lang="en-US" sz="2400" dirty="0"/>
              <a:t>t:</a:t>
            </a:r>
            <a:r>
              <a:rPr lang="en-US" sz="2400" dirty="0">
                <a:effectLst/>
                <a:latin typeface="Times New Roman" panose="02020603050405020304" pitchFamily="18" charset="0"/>
                <a:ea typeface="Times New Roman" panose="02020603050405020304" pitchFamily="18" charset="0"/>
              </a:rPr>
              <a:t> </a:t>
            </a:r>
            <a:r>
              <a:rPr lang="en-US" sz="2400" dirty="0">
                <a:effectLst/>
                <a:ea typeface="Times New Roman" panose="02020603050405020304" pitchFamily="18" charset="0"/>
              </a:rPr>
              <a:t>For calculating the BMI and dynamically updating the result and comments based on user input.</a:t>
            </a:r>
            <a:br>
              <a:rPr lang="en-US" sz="2400" dirty="0">
                <a:effectLst/>
                <a:ea typeface="Times New Roman" panose="02020603050405020304" pitchFamily="18" charset="0"/>
              </a:rPr>
            </a:br>
            <a:endParaRPr lang="en-US" sz="2400" dirty="0"/>
          </a:p>
          <a:p>
            <a:endParaRPr lang="en-US" sz="2400" dirty="0"/>
          </a:p>
          <a:p>
            <a:r>
              <a:rPr lang="en-US" sz="2400" dirty="0"/>
              <a:t>Together, HTML and CSS provided a functional, clean, and responsive BMI Calculator.</a:t>
            </a:r>
          </a:p>
        </p:txBody>
      </p:sp>
    </p:spTree>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mc:AlternateContent xmlns:mc="http://schemas.openxmlformats.org/markup-compatibility/2006" xmlns:a14="http://schemas.microsoft.com/office/drawing/2010/main">
        <mc:Choice Requires="a14">
          <p:sp>
            <p:nvSpPr>
              <p:cNvPr id="3" name="Rectangle 2"/>
              <p:cNvSpPr/>
              <p:nvPr/>
            </p:nvSpPr>
            <p:spPr>
              <a:xfrm>
                <a:off x="460323" y="1196752"/>
                <a:ext cx="8496944" cy="5543569"/>
              </a:xfrm>
              <a:prstGeom prst="rect">
                <a:avLst/>
              </a:prstGeom>
            </p:spPr>
            <p:txBody>
              <a:bodyPr wrap="square">
                <a:spAutoFit/>
              </a:bodyPr>
              <a:lstStyle/>
              <a:p>
                <a:r>
                  <a:rPr lang="en-US" sz="2400" b="1" dirty="0"/>
                  <a:t>User Input Fields</a:t>
                </a:r>
                <a:r>
                  <a:rPr lang="en-US" sz="2400" dirty="0"/>
                  <a:t>:</a:t>
                </a:r>
              </a:p>
              <a:p>
                <a:pPr>
                  <a:buFont typeface="Arial" panose="020B0604020202020204" pitchFamily="34" charset="0"/>
                  <a:buChar char="•"/>
                </a:pPr>
                <a:r>
                  <a:rPr lang="en-US" sz="2400" dirty="0"/>
                  <a:t>Create input fields using HTML for users to enter their </a:t>
                </a:r>
                <a:r>
                  <a:rPr lang="en-US" sz="2400" b="1" dirty="0"/>
                  <a:t>weight</a:t>
                </a:r>
                <a:r>
                  <a:rPr lang="en-US" sz="2400" dirty="0"/>
                  <a:t> (in kg) and </a:t>
                </a:r>
                <a:r>
                  <a:rPr lang="en-US" sz="2400" b="1" dirty="0"/>
                  <a:t>height</a:t>
                </a:r>
                <a:r>
                  <a:rPr lang="en-US" sz="2400" dirty="0"/>
                  <a:t> (in cm).</a:t>
                </a:r>
              </a:p>
              <a:p>
                <a:endParaRPr lang="en-US" sz="2400" dirty="0"/>
              </a:p>
              <a:p>
                <a:r>
                  <a:rPr lang="en-IN" sz="2400" b="1" dirty="0"/>
                  <a:t>BMI Formula Integration</a:t>
                </a:r>
                <a:r>
                  <a:rPr lang="en-IN" sz="2400" dirty="0"/>
                  <a:t>:</a:t>
                </a:r>
              </a:p>
              <a:p>
                <a:pPr>
                  <a:buFont typeface="Arial" panose="020B0604020202020204" pitchFamily="34" charset="0"/>
                  <a:buChar char="•"/>
                </a:pPr>
                <a:r>
                  <a:rPr lang="en-IN" sz="2400" dirty="0"/>
                  <a:t>Implement the formula: </a:t>
                </a:r>
                <a:r>
                  <a:rPr lang="en-IN" sz="2000" i="1" dirty="0">
                    <a:latin typeface="Cambria Math" panose="02040503050406030204" pitchFamily="18" charset="0"/>
                    <a:ea typeface="Cambria Math" panose="02040503050406030204" pitchFamily="18" charset="0"/>
                  </a:rPr>
                  <a:t>BMI =</a:t>
                </a:r>
                <a:r>
                  <a:rPr lang="en-IN" sz="2400" dirty="0"/>
                  <a:t> </a:t>
                </a:r>
                <a14:m>
                  <m:oMath xmlns:m="http://schemas.openxmlformats.org/officeDocument/2006/math">
                    <m:f>
                      <m:fPr>
                        <m:ctrlPr>
                          <a:rPr lang="en-IN" sz="2400" i="1" smtClean="0">
                            <a:latin typeface="Cambria Math" panose="02040503050406030204" pitchFamily="18" charset="0"/>
                          </a:rPr>
                        </m:ctrlPr>
                      </m:fPr>
                      <m:num>
                        <m:r>
                          <a:rPr lang="en-US" sz="2400" b="0" i="1" smtClean="0">
                            <a:latin typeface="Cambria Math" panose="02040503050406030204" pitchFamily="18" charset="0"/>
                          </a:rPr>
                          <m:t>𝑊𝑒𝑖𝑔h𝑡</m:t>
                        </m:r>
                        <m:r>
                          <a:rPr lang="en-US" sz="2400" b="0" i="1" smtClean="0">
                            <a:latin typeface="Cambria Math" panose="02040503050406030204" pitchFamily="18" charset="0"/>
                          </a:rPr>
                          <m:t> (</m:t>
                        </m:r>
                        <m:r>
                          <a:rPr lang="en-US" sz="2400" b="0" i="1" smtClean="0">
                            <a:latin typeface="Cambria Math" panose="02040503050406030204" pitchFamily="18" charset="0"/>
                          </a:rPr>
                          <m:t>𝐾𝑔</m:t>
                        </m:r>
                        <m:r>
                          <a:rPr lang="en-US" sz="2400" b="0" i="1" smtClean="0">
                            <a:latin typeface="Cambria Math" panose="02040503050406030204" pitchFamily="18" charset="0"/>
                          </a:rPr>
                          <m:t>)×10000</m:t>
                        </m:r>
                      </m:num>
                      <m:den>
                        <m:r>
                          <a:rPr lang="en-US" sz="2400" b="0" i="1" smtClean="0">
                            <a:latin typeface="Cambria Math" panose="02040503050406030204" pitchFamily="18" charset="0"/>
                          </a:rPr>
                          <m:t>𝐻𝑒𝑖𝑔h𝑡</m:t>
                        </m:r>
                        <m:r>
                          <a:rPr lang="en-US" sz="2400" b="0" i="1" smtClean="0">
                            <a:latin typeface="Cambria Math" panose="02040503050406030204" pitchFamily="18" charset="0"/>
                          </a:rPr>
                          <m:t> (</m:t>
                        </m:r>
                        <m:r>
                          <a:rPr lang="en-US" sz="2400" b="0" i="1" smtClean="0">
                            <a:latin typeface="Cambria Math" panose="02040503050406030204" pitchFamily="18" charset="0"/>
                          </a:rPr>
                          <m:t>𝑐𝑚</m:t>
                        </m:r>
                        <m:r>
                          <a:rPr lang="en-US" sz="2400" b="0" i="1" smtClean="0">
                            <a:latin typeface="Cambria Math" panose="02040503050406030204" pitchFamily="18" charset="0"/>
                          </a:rPr>
                          <m:t>)</m:t>
                        </m:r>
                      </m:den>
                    </m:f>
                  </m:oMath>
                </a14:m>
                <a:endParaRPr lang="en-US" sz="2400" dirty="0">
                  <a:latin typeface="Times New Roman" pitchFamily="18" charset="0"/>
                  <a:cs typeface="Times New Roman" pitchFamily="18" charset="0"/>
                </a:endParaRPr>
              </a:p>
              <a:p>
                <a:r>
                  <a:rPr lang="en-US" sz="2400" b="1" dirty="0"/>
                  <a:t>BMI Category Display</a:t>
                </a:r>
              </a:p>
              <a:p>
                <a:pPr>
                  <a:buFont typeface="Arial" panose="020B0604020202020204" pitchFamily="34" charset="0"/>
                  <a:buChar char="•"/>
                </a:pPr>
                <a:r>
                  <a:rPr lang="en-US" sz="2400" dirty="0"/>
                  <a:t>Once calculated, the BMI should be classified into one of the standard categories:</a:t>
                </a:r>
              </a:p>
              <a:p>
                <a:pPr marL="742950" lvl="1" indent="-285750">
                  <a:buFont typeface="Arial" panose="020B0604020202020204" pitchFamily="34" charset="0"/>
                  <a:buChar char="•"/>
                </a:pPr>
                <a:r>
                  <a:rPr lang="en-US" sz="2400" dirty="0"/>
                  <a:t>Underweight (BMI &lt; 18.5)</a:t>
                </a:r>
              </a:p>
              <a:p>
                <a:pPr marL="742950" lvl="1" indent="-285750">
                  <a:buFont typeface="Arial" panose="020B0604020202020204" pitchFamily="34" charset="0"/>
                  <a:buChar char="•"/>
                </a:pPr>
                <a:r>
                  <a:rPr lang="en-US" sz="2400" dirty="0"/>
                  <a:t>Normal weight (18.5 ≤ BMI &lt; 24.9)</a:t>
                </a:r>
              </a:p>
              <a:p>
                <a:pPr marL="742950" lvl="1" indent="-285750">
                  <a:buFont typeface="Arial" panose="020B0604020202020204" pitchFamily="34" charset="0"/>
                  <a:buChar char="•"/>
                </a:pPr>
                <a:r>
                  <a:rPr lang="en-US" sz="2400" dirty="0"/>
                  <a:t>Overweight (25 ≤ BMI &lt; 29.9)</a:t>
                </a:r>
              </a:p>
              <a:p>
                <a:pPr marL="742950" lvl="1" indent="-285750">
                  <a:buFont typeface="Arial" panose="020B0604020202020204" pitchFamily="34" charset="0"/>
                  <a:buChar char="•"/>
                </a:pPr>
                <a:r>
                  <a:rPr lang="en-US" sz="2400" dirty="0"/>
                  <a:t>Obese (BMI ≥ 30)</a:t>
                </a:r>
              </a:p>
              <a:p>
                <a:endParaRPr lang="en-US" sz="2800" dirty="0">
                  <a:latin typeface="Times New Roman" pitchFamily="18" charset="0"/>
                  <a:cs typeface="Times New Roman" pitchFamily="18"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460323" y="1196752"/>
                <a:ext cx="8496944" cy="5543569"/>
              </a:xfrm>
              <a:prstGeom prst="rect">
                <a:avLst/>
              </a:prstGeom>
              <a:blipFill>
                <a:blip r:embed="rId2"/>
                <a:stretch>
                  <a:fillRect l="-1149" t="-879"/>
                </a:stretch>
              </a:blipFill>
            </p:spPr>
            <p:txBody>
              <a:bodyPr/>
              <a:lstStyle/>
              <a:p>
                <a:r>
                  <a:rPr lang="en-IN">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Key Features</a:t>
            </a:r>
          </a:p>
        </p:txBody>
      </p:sp>
      <p:sp>
        <p:nvSpPr>
          <p:cNvPr id="4" name="Rectangle 1">
            <a:extLst>
              <a:ext uri="{FF2B5EF4-FFF2-40B4-BE49-F238E27FC236}">
                <a16:creationId xmlns:a16="http://schemas.microsoft.com/office/drawing/2014/main" id="{2A713321-AA2D-2FD3-300F-C8D9FA528DCE}"/>
              </a:ext>
            </a:extLst>
          </p:cNvPr>
          <p:cNvSpPr>
            <a:spLocks noChangeArrowheads="1"/>
          </p:cNvSpPr>
          <p:nvPr/>
        </p:nvSpPr>
        <p:spPr bwMode="auto">
          <a:xfrm>
            <a:off x="341530" y="877362"/>
            <a:ext cx="846094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Responsive Design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Use CSS to ensure the layout is responsive and works well across various screen sizes (mobile, tablet, desktop).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Styling and Layout</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Apply CSS for visually appealing forms, buttons, and result display. Make use of padding, margins, and fonts to create a clean interface.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Validation for Inputs</a:t>
            </a:r>
            <a:r>
              <a:rPr kumimoji="0" lang="en-US" altLang="en-US" sz="2400" b="0" i="0" u="none" strike="noStrike" cap="none" normalizeH="0" baseline="0" dirty="0">
                <a:ln>
                  <a:noFill/>
                </a:ln>
                <a:solidFill>
                  <a:schemeClr val="tx1"/>
                </a:solidFill>
                <a:effectLst/>
                <a:latin typeface="Arial" panose="020B0604020202020204" pitchFamily="34" charset="0"/>
              </a:rPr>
              <a:t>:</a:t>
            </a:r>
            <a:r>
              <a:rPr lang="en-US" sz="2400" dirty="0"/>
              <a:t> Ensure HTML form validation </a:t>
            </a:r>
            <a:r>
              <a:rPr kumimoji="0" lang="en-US" altLang="en-US" sz="2400" b="0" i="0" u="none" strike="noStrike" cap="none" normalizeH="0" baseline="0" dirty="0">
                <a:ln>
                  <a:noFill/>
                </a:ln>
                <a:solidFill>
                  <a:schemeClr val="tx1"/>
                </a:solidFill>
                <a:effectLst/>
                <a:latin typeface="Arial" panose="020B0604020202020204" pitchFamily="34" charset="0"/>
              </a:rPr>
              <a:t>to guide users in providing valid inputs.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r>
              <a:rPr lang="en-US" sz="2400" b="1" dirty="0"/>
              <a:t>Display BMI Result</a:t>
            </a:r>
            <a:r>
              <a:rPr lang="en-US" sz="2400" dirty="0"/>
              <a:t>:</a:t>
            </a:r>
          </a:p>
          <a:p>
            <a:pPr>
              <a:buFont typeface="Arial" panose="020B0604020202020204" pitchFamily="34" charset="0"/>
              <a:buChar char="•"/>
            </a:pPr>
            <a:r>
              <a:rPr lang="en-US" sz="2400" dirty="0"/>
              <a:t>A section to display the calculated BMI result along with a category based on the BMI value.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9388205"/>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Highlights(Home)</a:t>
            </a:r>
          </a:p>
        </p:txBody>
      </p:sp>
      <p:sp>
        <p:nvSpPr>
          <p:cNvPr id="3" name="Rectangle 2"/>
          <p:cNvSpPr/>
          <p:nvPr/>
        </p:nvSpPr>
        <p:spPr>
          <a:xfrm>
            <a:off x="683568" y="1484784"/>
            <a:ext cx="8136904" cy="1077218"/>
          </a:xfrm>
          <a:prstGeom prst="rect">
            <a:avLst/>
          </a:prstGeom>
        </p:spPr>
        <p:txBody>
          <a:bodyPr wrap="square">
            <a:spAutoFit/>
          </a:bodyPr>
          <a:lstStyle/>
          <a:p>
            <a:endParaRPr lang="en-US" sz="3200" b="1"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sp>
        <p:nvSpPr>
          <p:cNvPr id="4" name="Rectangle 1">
            <a:extLst>
              <a:ext uri="{FF2B5EF4-FFF2-40B4-BE49-F238E27FC236}">
                <a16:creationId xmlns:a16="http://schemas.microsoft.com/office/drawing/2014/main" id="{4F37CF79-7386-7528-2758-73D76C9FF3FF}"/>
              </a:ext>
            </a:extLst>
          </p:cNvPr>
          <p:cNvSpPr>
            <a:spLocks noChangeArrowheads="1"/>
          </p:cNvSpPr>
          <p:nvPr/>
        </p:nvSpPr>
        <p:spPr bwMode="auto">
          <a:xfrm>
            <a:off x="323528" y="1406637"/>
            <a:ext cx="8496944"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Project Structure and Styling</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HTML structure creates a visually appealing BMI calculator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CSS is used to apply a sleek, modern design with a dark-themed background, clean typography, and rounded container borders for a professional appearance.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Uses Google Fonts (</a:t>
            </a:r>
            <a:r>
              <a:rPr kumimoji="0" lang="en-US" altLang="en-US" sz="2000" b="0" i="0" u="none" strike="noStrike" cap="none" normalizeH="0" baseline="0" dirty="0" err="1">
                <a:ln>
                  <a:noFill/>
                </a:ln>
                <a:solidFill>
                  <a:schemeClr val="tx1"/>
                </a:solidFill>
                <a:effectLst/>
                <a:latin typeface="Arial" panose="020B0604020202020204" pitchFamily="34" charset="0"/>
              </a:rPr>
              <a:t>Nunito</a:t>
            </a:r>
            <a:r>
              <a:rPr kumimoji="0" lang="en-US" altLang="en-US" sz="2000" b="0" i="0" u="none" strike="noStrike" cap="none" normalizeH="0" baseline="0" dirty="0">
                <a:ln>
                  <a:noFill/>
                </a:ln>
                <a:solidFill>
                  <a:schemeClr val="tx1"/>
                </a:solidFill>
                <a:effectLst/>
                <a:latin typeface="Arial" panose="020B0604020202020204" pitchFamily="34" charset="0"/>
              </a:rPr>
              <a:t>) for typography to improve readability.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Buttons and links have subtle hover effects, enhancing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Navigation Bar</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responsive, dark-themed navigation bar is included at the top with links to “Home,” “Know More,” and “Contact” pages.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Provides easy access to other sections of the website.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Input Fields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User inputs are captured through input fields for height (in cm) and weight (in kg).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Gender selection is made possible via radio buttons with labels, giving the form a more comprehensive look.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6005250"/>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8" name="TextBox 7">
            <a:extLst>
              <a:ext uri="{FF2B5EF4-FFF2-40B4-BE49-F238E27FC236}">
                <a16:creationId xmlns:a16="http://schemas.microsoft.com/office/drawing/2014/main" id="{54A2CC85-29CF-FF44-C4B1-824EC8CA0A88}"/>
              </a:ext>
            </a:extLst>
          </p:cNvPr>
          <p:cNvSpPr txBox="1"/>
          <p:nvPr/>
        </p:nvSpPr>
        <p:spPr>
          <a:xfrm>
            <a:off x="251520" y="1124744"/>
            <a:ext cx="8496944" cy="53553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JavaScript BMI Calculation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core functionality is implemented in JavaScript, with a function </a:t>
            </a:r>
            <a:r>
              <a:rPr kumimoji="0" lang="en-US" altLang="en-US" b="0" i="0" u="none" strike="noStrike" cap="none" normalizeH="0" baseline="0" dirty="0" err="1">
                <a:ln>
                  <a:noFill/>
                </a:ln>
                <a:solidFill>
                  <a:schemeClr val="tx1"/>
                </a:solidFill>
                <a:effectLst/>
                <a:latin typeface="Arial Unicode MS"/>
              </a:rPr>
              <a:t>calculateBMI</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that calculates BMI based on user inputs.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Checks for valid inputs; if height or weight is missing, it displays an error message in place of the BMI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Calculates BMI using the formula: BMI=weight (kg)(height (m))2\text{BMI} = \frac{\text{weight (kg)}}{(\text{height (m)})^2}BMI=(height (m))2weight (kg)​.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BMI result is displayed with two decimal precision.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BMI Interpretation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Based on the calculated BMI, a comment provides feedback on the BMI category (Underweight, Normal weight, Overweight, Obesity).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Updates dynamically as soon as the "Calculate BMI" button is clicked.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Responsive and Aesthetic Design</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CSS includes responsive layout adjustments for usability on different screen sizes.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Background with a shadow overlay gives depth, and box shadows create a polished, layered look for the input sections.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Colors and styling choices make the interface visually appealing and easy to navigate.</a:t>
            </a:r>
          </a:p>
        </p:txBody>
      </p:sp>
    </p:spTree>
    <p:extLst>
      <p:ext uri="{BB962C8B-B14F-4D97-AF65-F5344CB8AC3E}">
        <p14:creationId xmlns:p14="http://schemas.microsoft.com/office/powerpoint/2010/main" val="4206154967"/>
      </p:ext>
    </p:extLst>
  </p:cSld>
  <p:clrMapOvr>
    <a:masterClrMapping/>
  </p:clrMapOvr>
  <mc:AlternateContent xmlns:mc="http://schemas.openxmlformats.org/markup-compatibility/2006" xmlns:p14="http://schemas.microsoft.com/office/powerpoint/2010/main">
    <mc:Choice Requires="p14">
      <p:transition spd="slow" p14:dur="1500" advTm="4000">
        <p14:reveal/>
      </p:transition>
    </mc:Choice>
    <mc:Fallback xmlns="">
      <p:transition spd="slow" advTm="4000">
        <p:fade/>
      </p:transition>
    </mc:Fallback>
  </mc:AlternateContent>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997</TotalTime>
  <Words>2861</Words>
  <Application>Microsoft Office PowerPoint</Application>
  <PresentationFormat>On-screen Show (4:3)</PresentationFormat>
  <Paragraphs>364</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Arial Unicode MS</vt:lpstr>
      <vt:lpstr>Calibri</vt:lpstr>
      <vt:lpstr>Cambria Math</vt:lpstr>
      <vt:lpstr>Consolas</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Garv Sapra</cp:lastModifiedBy>
  <cp:revision>43</cp:revision>
  <dcterms:created xsi:type="dcterms:W3CDTF">2022-12-12T14:14:34Z</dcterms:created>
  <dcterms:modified xsi:type="dcterms:W3CDTF">2024-11-04T04:40:00Z</dcterms:modified>
</cp:coreProperties>
</file>