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58" r:id="rId4"/>
    <p:sldId id="297" r:id="rId5"/>
    <p:sldId id="306" r:id="rId6"/>
    <p:sldId id="305" r:id="rId7"/>
    <p:sldId id="307" r:id="rId8"/>
    <p:sldId id="308" r:id="rId9"/>
    <p:sldId id="303" r:id="rId10"/>
    <p:sldId id="261" r:id="rId11"/>
    <p:sldId id="265" r:id="rId12"/>
    <p:sldId id="299"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AB9E8-2A19-4B38-8292-E64950A72BA5}"/>
              </a:ext>
            </a:extLst>
          </p:cNvPr>
          <p:cNvSpPr>
            <a:spLocks noGrp="1"/>
          </p:cNvSpPr>
          <p:nvPr>
            <p:ph type="ctrTitle"/>
          </p:nvPr>
        </p:nvSpPr>
        <p:spPr>
          <a:xfrm>
            <a:off x="2286000" y="1683545"/>
            <a:ext cx="13716000" cy="3581400"/>
          </a:xfrm>
        </p:spPr>
        <p:txBody>
          <a:bodyPr anchor="b"/>
          <a:lstStyle>
            <a:lvl1pPr algn="ctr">
              <a:defRPr sz="9000"/>
            </a:lvl1pPr>
          </a:lstStyle>
          <a:p>
            <a:r>
              <a:rPr lang="fr-FR"/>
              <a:t>Modifiez le style du titre</a:t>
            </a:r>
          </a:p>
        </p:txBody>
      </p:sp>
      <p:sp>
        <p:nvSpPr>
          <p:cNvPr id="3" name="Sous-titre 2">
            <a:extLst>
              <a:ext uri="{FF2B5EF4-FFF2-40B4-BE49-F238E27FC236}">
                <a16:creationId xmlns:a16="http://schemas.microsoft.com/office/drawing/2014/main" id="{90243731-8A07-41DA-882F-4E10000A7847}"/>
              </a:ext>
            </a:extLst>
          </p:cNvPr>
          <p:cNvSpPr>
            <a:spLocks noGrp="1"/>
          </p:cNvSpPr>
          <p:nvPr>
            <p:ph type="subTitle" idx="1"/>
          </p:nvPr>
        </p:nvSpPr>
        <p:spPr>
          <a:xfrm>
            <a:off x="2286000" y="5403058"/>
            <a:ext cx="13716000" cy="2483643"/>
          </a:xfrm>
        </p:spPr>
        <p:txBody>
          <a:bodyPr/>
          <a:lstStyle>
            <a:lvl1pPr marL="0" indent="0" algn="ctr">
              <a:buNone/>
              <a:defRPr sz="3600"/>
            </a:lvl1pPr>
            <a:lvl2pPr marL="685783" indent="0" algn="ctr">
              <a:buNone/>
              <a:defRPr sz="3000"/>
            </a:lvl2pPr>
            <a:lvl3pPr marL="1371566" indent="0" algn="ctr">
              <a:buNone/>
              <a:defRPr sz="2700"/>
            </a:lvl3pPr>
            <a:lvl4pPr marL="2057349" indent="0" algn="ctr">
              <a:buNone/>
              <a:defRPr sz="2400"/>
            </a:lvl4pPr>
            <a:lvl5pPr marL="2743131" indent="0" algn="ctr">
              <a:buNone/>
              <a:defRPr sz="2400"/>
            </a:lvl5pPr>
            <a:lvl6pPr marL="3428914" indent="0" algn="ctr">
              <a:buNone/>
              <a:defRPr sz="2400"/>
            </a:lvl6pPr>
            <a:lvl7pPr marL="4114697" indent="0" algn="ctr">
              <a:buNone/>
              <a:defRPr sz="2400"/>
            </a:lvl7pPr>
            <a:lvl8pPr marL="4800480" indent="0" algn="ctr">
              <a:buNone/>
              <a:defRPr sz="2400"/>
            </a:lvl8pPr>
            <a:lvl9pPr marL="5486263" indent="0" algn="ctr">
              <a:buNone/>
              <a:defRPr sz="24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BED3CA3-4549-48FB-9110-994DEDA909E1}"/>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3EDB28E3-2103-4063-957A-25A8487A257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D912B6C-15A2-4D15-BF79-6EF172D8A684}"/>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9664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BF2AA-9DAC-4201-A8BD-5ADBF0C8F2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739A2E7-55FD-4213-9323-D6EAA93F87C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2526E8-AA47-49EC-B292-22464C0CA0E1}"/>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2B88C047-7AC1-486B-BB3B-765BD9B8B9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1584925-BDFA-4B94-BB84-FC436BFDF7ED}"/>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97263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98082A-D09B-4228-8CD8-0C067673A82A}"/>
              </a:ext>
            </a:extLst>
          </p:cNvPr>
          <p:cNvSpPr>
            <a:spLocks noGrp="1"/>
          </p:cNvSpPr>
          <p:nvPr>
            <p:ph type="title" orient="vert"/>
          </p:nvPr>
        </p:nvSpPr>
        <p:spPr>
          <a:xfrm>
            <a:off x="13087350" y="547690"/>
            <a:ext cx="3943351" cy="8717757"/>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C9F76C8-9E54-4E16-A21E-1B30D23A8B6D}"/>
              </a:ext>
            </a:extLst>
          </p:cNvPr>
          <p:cNvSpPr>
            <a:spLocks noGrp="1"/>
          </p:cNvSpPr>
          <p:nvPr>
            <p:ph type="body" orient="vert" idx="1"/>
          </p:nvPr>
        </p:nvSpPr>
        <p:spPr>
          <a:xfrm>
            <a:off x="1257300" y="547690"/>
            <a:ext cx="11601451" cy="871775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8E2A2C-7AF4-4EB8-987D-C3C3BE5863DB}"/>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35DECD28-64AA-454E-9D90-B00BC3BE803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96089DD-7B66-4F7B-966B-EAD49E7D163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79672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56B4E-EEB8-481E-8952-BAB8D6E895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47E6D7-0F9C-417F-B993-F0A6F4F2DB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024699-AEE4-4EE2-AE5D-63C3A7AEF540}"/>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736C8639-1A67-47D5-986E-A4CE7D0925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277A406-7D1E-4908-BFDA-18D038B182F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43972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9ABA5-3BAB-43B5-996D-71312ED0D273}"/>
              </a:ext>
            </a:extLst>
          </p:cNvPr>
          <p:cNvSpPr>
            <a:spLocks noGrp="1"/>
          </p:cNvSpPr>
          <p:nvPr>
            <p:ph type="title"/>
          </p:nvPr>
        </p:nvSpPr>
        <p:spPr>
          <a:xfrm>
            <a:off x="1247775" y="2564608"/>
            <a:ext cx="15773400" cy="4279106"/>
          </a:xfrm>
        </p:spPr>
        <p:txBody>
          <a:bodyPr anchor="b"/>
          <a:lstStyle>
            <a:lvl1pPr>
              <a:defRPr sz="9000"/>
            </a:lvl1pPr>
          </a:lstStyle>
          <a:p>
            <a:r>
              <a:rPr lang="fr-FR"/>
              <a:t>Modifiez le style du titre</a:t>
            </a:r>
          </a:p>
        </p:txBody>
      </p:sp>
      <p:sp>
        <p:nvSpPr>
          <p:cNvPr id="3" name="Espace réservé du texte 2">
            <a:extLst>
              <a:ext uri="{FF2B5EF4-FFF2-40B4-BE49-F238E27FC236}">
                <a16:creationId xmlns:a16="http://schemas.microsoft.com/office/drawing/2014/main" id="{C5474982-6D18-476F-B4D5-62FE537CA789}"/>
              </a:ext>
            </a:extLst>
          </p:cNvPr>
          <p:cNvSpPr>
            <a:spLocks noGrp="1"/>
          </p:cNvSpPr>
          <p:nvPr>
            <p:ph type="body" idx="1"/>
          </p:nvPr>
        </p:nvSpPr>
        <p:spPr>
          <a:xfrm>
            <a:off x="1247775" y="6884197"/>
            <a:ext cx="15773400" cy="2250281"/>
          </a:xfrm>
        </p:spPr>
        <p:txBody>
          <a:bodyPr/>
          <a:lstStyle>
            <a:lvl1pPr marL="0" indent="0">
              <a:buNone/>
              <a:defRPr sz="3600">
                <a:solidFill>
                  <a:schemeClr val="tx1">
                    <a:tint val="75000"/>
                  </a:schemeClr>
                </a:solidFill>
              </a:defRPr>
            </a:lvl1pPr>
            <a:lvl2pPr marL="685783" indent="0">
              <a:buNone/>
              <a:defRPr sz="3000">
                <a:solidFill>
                  <a:schemeClr val="tx1">
                    <a:tint val="75000"/>
                  </a:schemeClr>
                </a:solidFill>
              </a:defRPr>
            </a:lvl2pPr>
            <a:lvl3pPr marL="1371566" indent="0">
              <a:buNone/>
              <a:defRPr sz="2700">
                <a:solidFill>
                  <a:schemeClr val="tx1">
                    <a:tint val="75000"/>
                  </a:schemeClr>
                </a:solidFill>
              </a:defRPr>
            </a:lvl3pPr>
            <a:lvl4pPr marL="2057349" indent="0">
              <a:buNone/>
              <a:defRPr sz="2400">
                <a:solidFill>
                  <a:schemeClr val="tx1">
                    <a:tint val="75000"/>
                  </a:schemeClr>
                </a:solidFill>
              </a:defRPr>
            </a:lvl4pPr>
            <a:lvl5pPr marL="2743131" indent="0">
              <a:buNone/>
              <a:defRPr sz="2400">
                <a:solidFill>
                  <a:schemeClr val="tx1">
                    <a:tint val="75000"/>
                  </a:schemeClr>
                </a:solidFill>
              </a:defRPr>
            </a:lvl5pPr>
            <a:lvl6pPr marL="3428914" indent="0">
              <a:buNone/>
              <a:defRPr sz="2400">
                <a:solidFill>
                  <a:schemeClr val="tx1">
                    <a:tint val="75000"/>
                  </a:schemeClr>
                </a:solidFill>
              </a:defRPr>
            </a:lvl6pPr>
            <a:lvl7pPr marL="4114697" indent="0">
              <a:buNone/>
              <a:defRPr sz="2400">
                <a:solidFill>
                  <a:schemeClr val="tx1">
                    <a:tint val="75000"/>
                  </a:schemeClr>
                </a:solidFill>
              </a:defRPr>
            </a:lvl7pPr>
            <a:lvl8pPr marL="4800480" indent="0">
              <a:buNone/>
              <a:defRPr sz="2400">
                <a:solidFill>
                  <a:schemeClr val="tx1">
                    <a:tint val="75000"/>
                  </a:schemeClr>
                </a:solidFill>
              </a:defRPr>
            </a:lvl8pPr>
            <a:lvl9pPr marL="5486263" indent="0">
              <a:buNone/>
              <a:defRPr sz="24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FEC33A-552C-48DF-BB26-85210CD3E303}"/>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B7FC2EA2-BBEF-4F2F-BD50-324574140F3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F831A86-45B8-4FCE-95F8-34E8CF2AB83F}"/>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06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24EC6-CF16-42EB-9EA4-0102C2A980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C210315-E4C1-4EE5-975A-67612D5A5103}"/>
              </a:ext>
            </a:extLst>
          </p:cNvPr>
          <p:cNvSpPr>
            <a:spLocks noGrp="1"/>
          </p:cNvSpPr>
          <p:nvPr>
            <p:ph sz="half" idx="1"/>
          </p:nvPr>
        </p:nvSpPr>
        <p:spPr>
          <a:xfrm>
            <a:off x="1257300" y="2738440"/>
            <a:ext cx="7772400" cy="65270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3D7942-1786-42B9-8D49-5E707DF146D9}"/>
              </a:ext>
            </a:extLst>
          </p:cNvPr>
          <p:cNvSpPr>
            <a:spLocks noGrp="1"/>
          </p:cNvSpPr>
          <p:nvPr>
            <p:ph sz="half" idx="2"/>
          </p:nvPr>
        </p:nvSpPr>
        <p:spPr>
          <a:xfrm>
            <a:off x="9258300" y="2738440"/>
            <a:ext cx="7772400" cy="65270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53424F-C81C-46C3-BDE9-81498D4409AE}"/>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Espace réservé du pied de page 5">
            <a:extLst>
              <a:ext uri="{FF2B5EF4-FFF2-40B4-BE49-F238E27FC236}">
                <a16:creationId xmlns:a16="http://schemas.microsoft.com/office/drawing/2014/main" id="{664DB1F0-440E-462F-968A-04F0B8C9DCD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C0A5EC6-165B-4B52-A2F7-211206F85D29}"/>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4710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6AE32-3DF4-4F11-8C07-4B13157A89F1}"/>
              </a:ext>
            </a:extLst>
          </p:cNvPr>
          <p:cNvSpPr>
            <a:spLocks noGrp="1"/>
          </p:cNvSpPr>
          <p:nvPr>
            <p:ph type="title"/>
          </p:nvPr>
        </p:nvSpPr>
        <p:spPr>
          <a:xfrm>
            <a:off x="1259683" y="547690"/>
            <a:ext cx="15773400" cy="1988345"/>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80E224D-6F8C-4CF1-9D77-F8E59F8F25C2}"/>
              </a:ext>
            </a:extLst>
          </p:cNvPr>
          <p:cNvSpPr>
            <a:spLocks noGrp="1"/>
          </p:cNvSpPr>
          <p:nvPr>
            <p:ph type="body" idx="1"/>
          </p:nvPr>
        </p:nvSpPr>
        <p:spPr>
          <a:xfrm>
            <a:off x="1259684" y="2521745"/>
            <a:ext cx="7736681" cy="1235868"/>
          </a:xfrm>
        </p:spPr>
        <p:txBody>
          <a:bodyPr anchor="b"/>
          <a:lstStyle>
            <a:lvl1pPr marL="0" indent="0">
              <a:buNone/>
              <a:defRPr sz="3600" b="1"/>
            </a:lvl1pPr>
            <a:lvl2pPr marL="685783" indent="0">
              <a:buNone/>
              <a:defRPr sz="3000" b="1"/>
            </a:lvl2pPr>
            <a:lvl3pPr marL="1371566" indent="0">
              <a:buNone/>
              <a:defRPr sz="2700" b="1"/>
            </a:lvl3pPr>
            <a:lvl4pPr marL="2057349" indent="0">
              <a:buNone/>
              <a:defRPr sz="2400" b="1"/>
            </a:lvl4pPr>
            <a:lvl5pPr marL="2743131" indent="0">
              <a:buNone/>
              <a:defRPr sz="2400" b="1"/>
            </a:lvl5pPr>
            <a:lvl6pPr marL="3428914" indent="0">
              <a:buNone/>
              <a:defRPr sz="2400" b="1"/>
            </a:lvl6pPr>
            <a:lvl7pPr marL="4114697" indent="0">
              <a:buNone/>
              <a:defRPr sz="2400" b="1"/>
            </a:lvl7pPr>
            <a:lvl8pPr marL="4800480" indent="0">
              <a:buNone/>
              <a:defRPr sz="2400" b="1"/>
            </a:lvl8pPr>
            <a:lvl9pPr marL="5486263" indent="0">
              <a:buNone/>
              <a:defRPr sz="24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58330B-7F2F-4A4F-8F62-65B37142956F}"/>
              </a:ext>
            </a:extLst>
          </p:cNvPr>
          <p:cNvSpPr>
            <a:spLocks noGrp="1"/>
          </p:cNvSpPr>
          <p:nvPr>
            <p:ph sz="half" idx="2"/>
          </p:nvPr>
        </p:nvSpPr>
        <p:spPr>
          <a:xfrm>
            <a:off x="1259684" y="3757613"/>
            <a:ext cx="7736681" cy="55268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03455D-9B2C-4FA3-BF4F-9DF95875C5C0}"/>
              </a:ext>
            </a:extLst>
          </p:cNvPr>
          <p:cNvSpPr>
            <a:spLocks noGrp="1"/>
          </p:cNvSpPr>
          <p:nvPr>
            <p:ph type="body" sz="quarter" idx="3"/>
          </p:nvPr>
        </p:nvSpPr>
        <p:spPr>
          <a:xfrm>
            <a:off x="9258301" y="2521745"/>
            <a:ext cx="7774783" cy="1235868"/>
          </a:xfrm>
        </p:spPr>
        <p:txBody>
          <a:bodyPr anchor="b"/>
          <a:lstStyle>
            <a:lvl1pPr marL="0" indent="0">
              <a:buNone/>
              <a:defRPr sz="3600" b="1"/>
            </a:lvl1pPr>
            <a:lvl2pPr marL="685783" indent="0">
              <a:buNone/>
              <a:defRPr sz="3000" b="1"/>
            </a:lvl2pPr>
            <a:lvl3pPr marL="1371566" indent="0">
              <a:buNone/>
              <a:defRPr sz="2700" b="1"/>
            </a:lvl3pPr>
            <a:lvl4pPr marL="2057349" indent="0">
              <a:buNone/>
              <a:defRPr sz="2400" b="1"/>
            </a:lvl4pPr>
            <a:lvl5pPr marL="2743131" indent="0">
              <a:buNone/>
              <a:defRPr sz="2400" b="1"/>
            </a:lvl5pPr>
            <a:lvl6pPr marL="3428914" indent="0">
              <a:buNone/>
              <a:defRPr sz="2400" b="1"/>
            </a:lvl6pPr>
            <a:lvl7pPr marL="4114697" indent="0">
              <a:buNone/>
              <a:defRPr sz="2400" b="1"/>
            </a:lvl7pPr>
            <a:lvl8pPr marL="4800480" indent="0">
              <a:buNone/>
              <a:defRPr sz="2400" b="1"/>
            </a:lvl8pPr>
            <a:lvl9pPr marL="5486263" indent="0">
              <a:buNone/>
              <a:defRPr sz="24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78B1DE-FA68-462A-AE2B-726D28F651A6}"/>
              </a:ext>
            </a:extLst>
          </p:cNvPr>
          <p:cNvSpPr>
            <a:spLocks noGrp="1"/>
          </p:cNvSpPr>
          <p:nvPr>
            <p:ph sz="quarter" idx="4"/>
          </p:nvPr>
        </p:nvSpPr>
        <p:spPr>
          <a:xfrm>
            <a:off x="9258301" y="3757613"/>
            <a:ext cx="7774783" cy="55268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492D1FE-90BE-47EE-8808-8E20517F9897}"/>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8" name="Espace réservé du pied de page 7">
            <a:extLst>
              <a:ext uri="{FF2B5EF4-FFF2-40B4-BE49-F238E27FC236}">
                <a16:creationId xmlns:a16="http://schemas.microsoft.com/office/drawing/2014/main" id="{6A6F6E4E-5E63-4C8D-BE34-61BA0A585450}"/>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33759B6F-19BA-4DA9-8A76-E3F17987825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96998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21678-DB18-4728-9C1B-99AC312B43C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5CDAF2D-404D-47B3-BFBE-C0F105FD7BD2}"/>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4" name="Espace réservé du pied de page 3">
            <a:extLst>
              <a:ext uri="{FF2B5EF4-FFF2-40B4-BE49-F238E27FC236}">
                <a16:creationId xmlns:a16="http://schemas.microsoft.com/office/drawing/2014/main" id="{573F9A0B-4D2D-4F04-8E04-9A330E5763CC}"/>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5858C95A-2026-4BED-A2EB-45E0DE60AC95}"/>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6872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1ACDE-E914-4026-A5BA-67AF2A16AF8C}"/>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3" name="Espace réservé du pied de page 2">
            <a:extLst>
              <a:ext uri="{FF2B5EF4-FFF2-40B4-BE49-F238E27FC236}">
                <a16:creationId xmlns:a16="http://schemas.microsoft.com/office/drawing/2014/main" id="{13231BB0-5F8B-449C-A60D-3792C76950A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AD9ADF7E-BAC5-4488-AE7E-C63D000EC35E}"/>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9735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A4EB7-2924-4C94-BDD4-AC00D600CB36}"/>
              </a:ext>
            </a:extLst>
          </p:cNvPr>
          <p:cNvSpPr>
            <a:spLocks noGrp="1"/>
          </p:cNvSpPr>
          <p:nvPr>
            <p:ph type="title"/>
          </p:nvPr>
        </p:nvSpPr>
        <p:spPr>
          <a:xfrm>
            <a:off x="1259683" y="685800"/>
            <a:ext cx="5898356" cy="2400300"/>
          </a:xfrm>
        </p:spPr>
        <p:txBody>
          <a:bodyPr anchor="b"/>
          <a:lstStyle>
            <a:lvl1pPr>
              <a:defRPr sz="4800"/>
            </a:lvl1pPr>
          </a:lstStyle>
          <a:p>
            <a:r>
              <a:rPr lang="fr-FR"/>
              <a:t>Modifiez le style du titre</a:t>
            </a:r>
          </a:p>
        </p:txBody>
      </p:sp>
      <p:sp>
        <p:nvSpPr>
          <p:cNvPr id="3" name="Espace réservé du contenu 2">
            <a:extLst>
              <a:ext uri="{FF2B5EF4-FFF2-40B4-BE49-F238E27FC236}">
                <a16:creationId xmlns:a16="http://schemas.microsoft.com/office/drawing/2014/main" id="{B195DBB8-E4E2-4978-92B1-83C383B71BB5}"/>
              </a:ext>
            </a:extLst>
          </p:cNvPr>
          <p:cNvSpPr>
            <a:spLocks noGrp="1"/>
          </p:cNvSpPr>
          <p:nvPr>
            <p:ph idx="1"/>
          </p:nvPr>
        </p:nvSpPr>
        <p:spPr>
          <a:xfrm>
            <a:off x="7774783"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7C4C5F-DB7D-400C-95DD-0265039CF70C}"/>
              </a:ext>
            </a:extLst>
          </p:cNvPr>
          <p:cNvSpPr>
            <a:spLocks noGrp="1"/>
          </p:cNvSpPr>
          <p:nvPr>
            <p:ph type="body" sz="half" idx="2"/>
          </p:nvPr>
        </p:nvSpPr>
        <p:spPr>
          <a:xfrm>
            <a:off x="1259683" y="3086100"/>
            <a:ext cx="5898356" cy="5717382"/>
          </a:xfrm>
        </p:spPr>
        <p:txBody>
          <a:bodyPr/>
          <a:lstStyle>
            <a:lvl1pPr marL="0" indent="0">
              <a:buNone/>
              <a:defRPr sz="2400"/>
            </a:lvl1pPr>
            <a:lvl2pPr marL="685783" indent="0">
              <a:buNone/>
              <a:defRPr sz="2100"/>
            </a:lvl2pPr>
            <a:lvl3pPr marL="1371566" indent="0">
              <a:buNone/>
              <a:defRPr sz="1800"/>
            </a:lvl3pPr>
            <a:lvl4pPr marL="2057349" indent="0">
              <a:buNone/>
              <a:defRPr sz="1500"/>
            </a:lvl4pPr>
            <a:lvl5pPr marL="2743131" indent="0">
              <a:buNone/>
              <a:defRPr sz="1500"/>
            </a:lvl5pPr>
            <a:lvl6pPr marL="3428914" indent="0">
              <a:buNone/>
              <a:defRPr sz="1500"/>
            </a:lvl6pPr>
            <a:lvl7pPr marL="4114697" indent="0">
              <a:buNone/>
              <a:defRPr sz="1500"/>
            </a:lvl7pPr>
            <a:lvl8pPr marL="4800480" indent="0">
              <a:buNone/>
              <a:defRPr sz="1500"/>
            </a:lvl8pPr>
            <a:lvl9pPr marL="5486263" indent="0">
              <a:buNone/>
              <a:defRPr sz="15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C4BE9E-BA3E-4764-96B7-B01B4C466300}"/>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Espace réservé du pied de page 5">
            <a:extLst>
              <a:ext uri="{FF2B5EF4-FFF2-40B4-BE49-F238E27FC236}">
                <a16:creationId xmlns:a16="http://schemas.microsoft.com/office/drawing/2014/main" id="{4B300457-EDB9-4623-91B9-9A13DA9A4D6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0B627AF-A931-4A56-A566-A956B0AF4034}"/>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1541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F038F-C27E-48C5-8A83-16FDA72D4A95}"/>
              </a:ext>
            </a:extLst>
          </p:cNvPr>
          <p:cNvSpPr>
            <a:spLocks noGrp="1"/>
          </p:cNvSpPr>
          <p:nvPr>
            <p:ph type="title"/>
          </p:nvPr>
        </p:nvSpPr>
        <p:spPr>
          <a:xfrm>
            <a:off x="1259683" y="685800"/>
            <a:ext cx="5898356" cy="2400300"/>
          </a:xfrm>
        </p:spPr>
        <p:txBody>
          <a:bodyPr anchor="b"/>
          <a:lstStyle>
            <a:lvl1pPr>
              <a:defRPr sz="4800"/>
            </a:lvl1pPr>
          </a:lstStyle>
          <a:p>
            <a:r>
              <a:rPr lang="fr-FR"/>
              <a:t>Modifiez le style du titre</a:t>
            </a:r>
          </a:p>
        </p:txBody>
      </p:sp>
      <p:sp>
        <p:nvSpPr>
          <p:cNvPr id="3" name="Espace réservé pour une image  2">
            <a:extLst>
              <a:ext uri="{FF2B5EF4-FFF2-40B4-BE49-F238E27FC236}">
                <a16:creationId xmlns:a16="http://schemas.microsoft.com/office/drawing/2014/main" id="{F1E3C842-CABB-471D-A4A5-CA76F9A97108}"/>
              </a:ext>
            </a:extLst>
          </p:cNvPr>
          <p:cNvSpPr>
            <a:spLocks noGrp="1"/>
          </p:cNvSpPr>
          <p:nvPr>
            <p:ph type="pic" idx="1"/>
          </p:nvPr>
        </p:nvSpPr>
        <p:spPr>
          <a:xfrm>
            <a:off x="7774783" y="1481138"/>
            <a:ext cx="9258300" cy="7310438"/>
          </a:xfrm>
        </p:spPr>
        <p:txBody>
          <a:bodyPr/>
          <a:lstStyle>
            <a:lvl1pPr marL="0" indent="0">
              <a:buNone/>
              <a:defRPr sz="4800"/>
            </a:lvl1pPr>
            <a:lvl2pPr marL="685783" indent="0">
              <a:buNone/>
              <a:defRPr sz="4200"/>
            </a:lvl2pPr>
            <a:lvl3pPr marL="1371566" indent="0">
              <a:buNone/>
              <a:defRPr sz="3600"/>
            </a:lvl3pPr>
            <a:lvl4pPr marL="2057349" indent="0">
              <a:buNone/>
              <a:defRPr sz="3000"/>
            </a:lvl4pPr>
            <a:lvl5pPr marL="2743131" indent="0">
              <a:buNone/>
              <a:defRPr sz="3000"/>
            </a:lvl5pPr>
            <a:lvl6pPr marL="3428914" indent="0">
              <a:buNone/>
              <a:defRPr sz="3000"/>
            </a:lvl6pPr>
            <a:lvl7pPr marL="4114697" indent="0">
              <a:buNone/>
              <a:defRPr sz="3000"/>
            </a:lvl7pPr>
            <a:lvl8pPr marL="4800480" indent="0">
              <a:buNone/>
              <a:defRPr sz="3000"/>
            </a:lvl8pPr>
            <a:lvl9pPr marL="5486263" indent="0">
              <a:buNone/>
              <a:defRPr sz="3000"/>
            </a:lvl9pPr>
          </a:lstStyle>
          <a:p>
            <a:endParaRPr lang="fr-FR"/>
          </a:p>
        </p:txBody>
      </p:sp>
      <p:sp>
        <p:nvSpPr>
          <p:cNvPr id="4" name="Espace réservé du texte 3">
            <a:extLst>
              <a:ext uri="{FF2B5EF4-FFF2-40B4-BE49-F238E27FC236}">
                <a16:creationId xmlns:a16="http://schemas.microsoft.com/office/drawing/2014/main" id="{7B02DC58-FCDE-40E7-88B7-2182E4E2EEF8}"/>
              </a:ext>
            </a:extLst>
          </p:cNvPr>
          <p:cNvSpPr>
            <a:spLocks noGrp="1"/>
          </p:cNvSpPr>
          <p:nvPr>
            <p:ph type="body" sz="half" idx="2"/>
          </p:nvPr>
        </p:nvSpPr>
        <p:spPr>
          <a:xfrm>
            <a:off x="1259683" y="3086100"/>
            <a:ext cx="5898356" cy="5717382"/>
          </a:xfrm>
        </p:spPr>
        <p:txBody>
          <a:bodyPr/>
          <a:lstStyle>
            <a:lvl1pPr marL="0" indent="0">
              <a:buNone/>
              <a:defRPr sz="2400"/>
            </a:lvl1pPr>
            <a:lvl2pPr marL="685783" indent="0">
              <a:buNone/>
              <a:defRPr sz="2100"/>
            </a:lvl2pPr>
            <a:lvl3pPr marL="1371566" indent="0">
              <a:buNone/>
              <a:defRPr sz="1800"/>
            </a:lvl3pPr>
            <a:lvl4pPr marL="2057349" indent="0">
              <a:buNone/>
              <a:defRPr sz="1500"/>
            </a:lvl4pPr>
            <a:lvl5pPr marL="2743131" indent="0">
              <a:buNone/>
              <a:defRPr sz="1500"/>
            </a:lvl5pPr>
            <a:lvl6pPr marL="3428914" indent="0">
              <a:buNone/>
              <a:defRPr sz="1500"/>
            </a:lvl6pPr>
            <a:lvl7pPr marL="4114697" indent="0">
              <a:buNone/>
              <a:defRPr sz="1500"/>
            </a:lvl7pPr>
            <a:lvl8pPr marL="4800480" indent="0">
              <a:buNone/>
              <a:defRPr sz="1500"/>
            </a:lvl8pPr>
            <a:lvl9pPr marL="5486263" indent="0">
              <a:buNone/>
              <a:defRPr sz="15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6E590F-55C2-41F8-A209-D9876C7AE734}"/>
              </a:ext>
            </a:extLst>
          </p:cNvPr>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Espace réservé du pied de page 5">
            <a:extLst>
              <a:ext uri="{FF2B5EF4-FFF2-40B4-BE49-F238E27FC236}">
                <a16:creationId xmlns:a16="http://schemas.microsoft.com/office/drawing/2014/main" id="{34A3D1F4-CF0D-4CB6-830E-DC05DBDF396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A7B0B13-40B4-4158-921C-F63C33A0A7D2}"/>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75499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C618FDD-2731-4FB3-AF1C-238336C7B482}"/>
              </a:ext>
            </a:extLst>
          </p:cNvPr>
          <p:cNvSpPr>
            <a:spLocks noGrp="1"/>
          </p:cNvSpPr>
          <p:nvPr>
            <p:ph type="title"/>
          </p:nvPr>
        </p:nvSpPr>
        <p:spPr>
          <a:xfrm>
            <a:off x="1257300" y="547690"/>
            <a:ext cx="15773400" cy="1988345"/>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1C5803-3C83-4997-A3F5-F599A88BF9E1}"/>
              </a:ext>
            </a:extLst>
          </p:cNvPr>
          <p:cNvSpPr>
            <a:spLocks noGrp="1"/>
          </p:cNvSpPr>
          <p:nvPr>
            <p:ph type="body" idx="1"/>
          </p:nvPr>
        </p:nvSpPr>
        <p:spPr>
          <a:xfrm>
            <a:off x="1257300" y="2738440"/>
            <a:ext cx="15773400" cy="6527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F8C33D-80C3-43E9-A4C9-CE47B3B1258D}"/>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5/29/2025</a:t>
            </a:fld>
            <a:endParaRPr lang="en-US"/>
          </a:p>
        </p:txBody>
      </p:sp>
      <p:sp>
        <p:nvSpPr>
          <p:cNvPr id="5" name="Espace réservé du pied de page 4">
            <a:extLst>
              <a:ext uri="{FF2B5EF4-FFF2-40B4-BE49-F238E27FC236}">
                <a16:creationId xmlns:a16="http://schemas.microsoft.com/office/drawing/2014/main" id="{BE52E7E8-6B7D-48FD-91AE-F74724A8B316}"/>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9AEC731D-A693-4990-BD9A-9EE5143C6967}"/>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3481144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1371566"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891" indent="-342891" algn="l" defTabSz="1371566"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674" indent="-342891" algn="l" defTabSz="1371566" rtl="0" eaLnBrk="1" latinLnBrk="0" hangingPunct="1">
        <a:lnSpc>
          <a:spcPct val="90000"/>
        </a:lnSpc>
        <a:spcBef>
          <a:spcPts val="751"/>
        </a:spcBef>
        <a:buFont typeface="Arial" panose="020B0604020202020204" pitchFamily="34" charset="0"/>
        <a:buChar char="•"/>
        <a:defRPr sz="3600" kern="1200">
          <a:solidFill>
            <a:schemeClr val="tx1"/>
          </a:solidFill>
          <a:latin typeface="+mn-lt"/>
          <a:ea typeface="+mn-ea"/>
          <a:cs typeface="+mn-cs"/>
        </a:defRPr>
      </a:lvl2pPr>
      <a:lvl3pPr marL="1714457" indent="-342891" algn="l" defTabSz="1371566" rtl="0" eaLnBrk="1" latinLnBrk="0" hangingPunct="1">
        <a:lnSpc>
          <a:spcPct val="90000"/>
        </a:lnSpc>
        <a:spcBef>
          <a:spcPts val="751"/>
        </a:spcBef>
        <a:buFont typeface="Arial" panose="020B0604020202020204" pitchFamily="34" charset="0"/>
        <a:buChar char="•"/>
        <a:defRPr sz="3000" kern="1200">
          <a:solidFill>
            <a:schemeClr val="tx1"/>
          </a:solidFill>
          <a:latin typeface="+mn-lt"/>
          <a:ea typeface="+mn-ea"/>
          <a:cs typeface="+mn-cs"/>
        </a:defRPr>
      </a:lvl3pPr>
      <a:lvl4pPr marL="2400240"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4pPr>
      <a:lvl5pPr marL="3086023"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371566" rtl="0" eaLnBrk="1" latinLnBrk="0" hangingPunct="1">
        <a:defRPr sz="2700" kern="1200">
          <a:solidFill>
            <a:schemeClr val="tx1"/>
          </a:solidFill>
          <a:latin typeface="+mn-lt"/>
          <a:ea typeface="+mn-ea"/>
          <a:cs typeface="+mn-cs"/>
        </a:defRPr>
      </a:lvl1pPr>
      <a:lvl2pPr marL="685783" algn="l" defTabSz="1371566" rtl="0" eaLnBrk="1" latinLnBrk="0" hangingPunct="1">
        <a:defRPr sz="2700" kern="1200">
          <a:solidFill>
            <a:schemeClr val="tx1"/>
          </a:solidFill>
          <a:latin typeface="+mn-lt"/>
          <a:ea typeface="+mn-ea"/>
          <a:cs typeface="+mn-cs"/>
        </a:defRPr>
      </a:lvl2pPr>
      <a:lvl3pPr marL="1371566" algn="l" defTabSz="1371566" rtl="0" eaLnBrk="1" latinLnBrk="0" hangingPunct="1">
        <a:defRPr sz="2700" kern="1200">
          <a:solidFill>
            <a:schemeClr val="tx1"/>
          </a:solidFill>
          <a:latin typeface="+mn-lt"/>
          <a:ea typeface="+mn-ea"/>
          <a:cs typeface="+mn-cs"/>
        </a:defRPr>
      </a:lvl3pPr>
      <a:lvl4pPr marL="2057349" algn="l" defTabSz="1371566" rtl="0" eaLnBrk="1" latinLnBrk="0" hangingPunct="1">
        <a:defRPr sz="2700" kern="1200">
          <a:solidFill>
            <a:schemeClr val="tx1"/>
          </a:solidFill>
          <a:latin typeface="+mn-lt"/>
          <a:ea typeface="+mn-ea"/>
          <a:cs typeface="+mn-cs"/>
        </a:defRPr>
      </a:lvl4pPr>
      <a:lvl5pPr marL="2743131" algn="l" defTabSz="1371566" rtl="0" eaLnBrk="1" latinLnBrk="0" hangingPunct="1">
        <a:defRPr sz="2700" kern="1200">
          <a:solidFill>
            <a:schemeClr val="tx1"/>
          </a:solidFill>
          <a:latin typeface="+mn-lt"/>
          <a:ea typeface="+mn-ea"/>
          <a:cs typeface="+mn-cs"/>
        </a:defRPr>
      </a:lvl5pPr>
      <a:lvl6pPr marL="3428914" algn="l" defTabSz="1371566" rtl="0" eaLnBrk="1" latinLnBrk="0" hangingPunct="1">
        <a:defRPr sz="2700" kern="1200">
          <a:solidFill>
            <a:schemeClr val="tx1"/>
          </a:solidFill>
          <a:latin typeface="+mn-lt"/>
          <a:ea typeface="+mn-ea"/>
          <a:cs typeface="+mn-cs"/>
        </a:defRPr>
      </a:lvl6pPr>
      <a:lvl7pPr marL="4114697" algn="l" defTabSz="1371566" rtl="0" eaLnBrk="1" latinLnBrk="0" hangingPunct="1">
        <a:defRPr sz="2700" kern="1200">
          <a:solidFill>
            <a:schemeClr val="tx1"/>
          </a:solidFill>
          <a:latin typeface="+mn-lt"/>
          <a:ea typeface="+mn-ea"/>
          <a:cs typeface="+mn-cs"/>
        </a:defRPr>
      </a:lvl7pPr>
      <a:lvl8pPr marL="4800480" algn="l" defTabSz="1371566" rtl="0" eaLnBrk="1" latinLnBrk="0" hangingPunct="1">
        <a:defRPr sz="2700" kern="1200">
          <a:solidFill>
            <a:schemeClr val="tx1"/>
          </a:solidFill>
          <a:latin typeface="+mn-lt"/>
          <a:ea typeface="+mn-ea"/>
          <a:cs typeface="+mn-cs"/>
        </a:defRPr>
      </a:lvl8pPr>
      <a:lvl9pPr marL="5486263" algn="l" defTabSz="1371566"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24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9" name="Titre 8">
            <a:extLst>
              <a:ext uri="{FF2B5EF4-FFF2-40B4-BE49-F238E27FC236}">
                <a16:creationId xmlns:a16="http://schemas.microsoft.com/office/drawing/2014/main" id="{82D6F53D-4B4A-8BD0-FE3A-BABCDBBC185B}"/>
              </a:ext>
            </a:extLst>
          </p:cNvPr>
          <p:cNvSpPr>
            <a:spLocks noGrp="1"/>
          </p:cNvSpPr>
          <p:nvPr>
            <p:ph type="title"/>
          </p:nvPr>
        </p:nvSpPr>
        <p:spPr>
          <a:xfrm>
            <a:off x="443865" y="3867376"/>
            <a:ext cx="17116425" cy="2086725"/>
          </a:xfrm>
          <a:prstGeom prst="rect">
            <a:avLst/>
          </a:prstGeom>
        </p:spPr>
        <p:txBody>
          <a:bodyPr wrap="square">
            <a:spAutoFit/>
          </a:bodyPr>
          <a:lstStyle/>
          <a:p>
            <a:pPr algn="ctr"/>
            <a:r>
              <a:rPr lang="fr-FR" sz="7200" b="1" dirty="0">
                <a:latin typeface="Times New Roman" panose="02020603050405020304" pitchFamily="18" charset="0"/>
                <a:cs typeface="Times New Roman" panose="02020603050405020304" pitchFamily="18" charset="0"/>
              </a:rPr>
              <a:t>SYSTÈME DE GESTION DES PATIENTS</a:t>
            </a:r>
          </a:p>
        </p:txBody>
      </p:sp>
      <p:sp>
        <p:nvSpPr>
          <p:cNvPr id="7" name="Espace réservé du contenu 6">
            <a:extLst>
              <a:ext uri="{FF2B5EF4-FFF2-40B4-BE49-F238E27FC236}">
                <a16:creationId xmlns:a16="http://schemas.microsoft.com/office/drawing/2014/main" id="{37B2D851-FDFF-6928-A37F-1B7A3EC2F314}"/>
              </a:ext>
            </a:extLst>
          </p:cNvPr>
          <p:cNvSpPr>
            <a:spLocks noGrp="1"/>
          </p:cNvSpPr>
          <p:nvPr>
            <p:ph idx="1"/>
          </p:nvPr>
        </p:nvSpPr>
        <p:spPr>
          <a:xfrm>
            <a:off x="585787" y="6175701"/>
            <a:ext cx="17116425" cy="1905000"/>
          </a:xfrm>
        </p:spPr>
        <p:txBody>
          <a:bodyPr>
            <a:normAutofit/>
          </a:bodyPr>
          <a:lstStyle/>
          <a:p>
            <a:pPr marL="0" indent="0" algn="ctr">
              <a:buNone/>
            </a:pPr>
            <a:r>
              <a:rPr lang="fr-FR" sz="3600" dirty="0">
                <a:latin typeface="Times New Roman" panose="02020603050405020304" pitchFamily="18" charset="0"/>
                <a:cs typeface="Times New Roman" panose="02020603050405020304" pitchFamily="18" charset="0"/>
              </a:rPr>
              <a:t>« Une prise en charge moderne pour un suivi sans faille ».</a:t>
            </a:r>
            <a:endParaRPr lang="fr-FR" sz="36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sp>
      <p:sp>
        <p:nvSpPr>
          <p:cNvPr id="6" name="Titre 5">
            <a:extLst>
              <a:ext uri="{FF2B5EF4-FFF2-40B4-BE49-F238E27FC236}">
                <a16:creationId xmlns:a16="http://schemas.microsoft.com/office/drawing/2014/main" id="{DD8381FE-9C28-7CF0-1162-954438DF3CBD}"/>
              </a:ext>
            </a:extLst>
          </p:cNvPr>
          <p:cNvSpPr>
            <a:spLocks noGrp="1"/>
          </p:cNvSpPr>
          <p:nvPr>
            <p:ph type="title"/>
          </p:nvPr>
        </p:nvSpPr>
        <p:spPr>
          <a:xfrm>
            <a:off x="5257800" y="952500"/>
            <a:ext cx="8229600" cy="1143000"/>
          </a:xfrm>
        </p:spPr>
        <p:txBody>
          <a:bodyPr>
            <a:normAutofit/>
          </a:bodyPr>
          <a:lstStyle/>
          <a:p>
            <a:pPr algn="just"/>
            <a:r>
              <a:rPr lang="fr-FR" sz="4400" b="1" u="sng" dirty="0">
                <a:latin typeface="Times New Roman" panose="02020603050405020304" pitchFamily="18" charset="0"/>
                <a:cs typeface="Times New Roman" panose="02020603050405020304" pitchFamily="18" charset="0"/>
              </a:rPr>
              <a:t>DIAGRAMMES UML</a:t>
            </a:r>
            <a:endParaRPr lang="fr-FR" sz="4400" b="1" u="sng" dirty="0"/>
          </a:p>
        </p:txBody>
      </p:sp>
      <p:sp>
        <p:nvSpPr>
          <p:cNvPr id="7" name="Espace réservé du contenu 6">
            <a:extLst>
              <a:ext uri="{FF2B5EF4-FFF2-40B4-BE49-F238E27FC236}">
                <a16:creationId xmlns:a16="http://schemas.microsoft.com/office/drawing/2014/main" id="{EAF54CC9-F5C8-2E2A-920B-9DCE208A348B}"/>
              </a:ext>
            </a:extLst>
          </p:cNvPr>
          <p:cNvSpPr>
            <a:spLocks noGrp="1"/>
          </p:cNvSpPr>
          <p:nvPr>
            <p:ph idx="1"/>
          </p:nvPr>
        </p:nvSpPr>
        <p:spPr>
          <a:xfrm>
            <a:off x="1459232" y="2628901"/>
            <a:ext cx="14858997" cy="8343900"/>
          </a:xfrm>
        </p:spPr>
        <p:txBody>
          <a:bodyPr anchor="t">
            <a:noAutofit/>
          </a:bodyPr>
          <a:lstStyle/>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Diagramme de cas d’utilisation</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Illustration des interactions entre les acteurs (médecins, patients, administrateurs)</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Diagramme de classes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Organisation des entités clés (Patient, Médecin, Rendez-vous) </a:t>
            </a:r>
          </a:p>
          <a:p>
            <a:pPr marL="0" indent="0">
              <a:buNone/>
            </a:pPr>
            <a:endParaRPr lang="fr-F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24DE4B7-B498-4474-449A-04467A7B7DC5}"/>
              </a:ext>
            </a:extLst>
          </p:cNvPr>
          <p:cNvSpPr>
            <a:spLocks noGrp="1"/>
          </p:cNvSpPr>
          <p:nvPr>
            <p:ph type="title"/>
          </p:nvPr>
        </p:nvSpPr>
        <p:spPr>
          <a:xfrm>
            <a:off x="5410200" y="1278593"/>
            <a:ext cx="8229600" cy="1143000"/>
          </a:xfrm>
        </p:spPr>
        <p:txBody>
          <a:bodyPr>
            <a:normAutofit fontScale="90000"/>
          </a:bodyPr>
          <a:lstStyle/>
          <a:p>
            <a:r>
              <a:rPr lang="fr-FR" sz="4900" b="1" u="sng" dirty="0">
                <a:latin typeface="Times New Roman" panose="02020603050405020304" pitchFamily="18" charset="0"/>
                <a:cs typeface="Times New Roman" panose="02020603050405020304" pitchFamily="18" charset="0"/>
              </a:rPr>
              <a:t>AVANTAGES DU SYSTÈME</a:t>
            </a:r>
            <a:br>
              <a:rPr lang="fr-FR" b="1" dirty="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sp>
        <p:nvSpPr>
          <p:cNvPr id="7" name="Espace réservé du contenu 6">
            <a:extLst>
              <a:ext uri="{FF2B5EF4-FFF2-40B4-BE49-F238E27FC236}">
                <a16:creationId xmlns:a16="http://schemas.microsoft.com/office/drawing/2014/main" id="{22030FE2-B786-B8AA-ECE5-3583A1FFE54A}"/>
              </a:ext>
            </a:extLst>
          </p:cNvPr>
          <p:cNvSpPr>
            <a:spLocks noGrp="1"/>
          </p:cNvSpPr>
          <p:nvPr>
            <p:ph idx="1"/>
          </p:nvPr>
        </p:nvSpPr>
        <p:spPr>
          <a:xfrm>
            <a:off x="1214438" y="2539106"/>
            <a:ext cx="15859124" cy="5982076"/>
          </a:xfrm>
        </p:spPr>
        <p:txBody>
          <a:bodyPr anchor="t">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Gain de temps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Automatisation des tâches administratives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Meilleure coordination</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Communication fluide entre les services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Prise en charge optimisée</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Décisions médicales basées sur des données précises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Sécurisation des données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Protection des informations sensibles</a:t>
            </a:r>
          </a:p>
          <a:p>
            <a:pPr algn="ctr"/>
            <a:endParaRPr lang="fr-F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24DE4B7-B498-4474-449A-04467A7B7DC5}"/>
              </a:ext>
            </a:extLst>
          </p:cNvPr>
          <p:cNvSpPr>
            <a:spLocks noGrp="1"/>
          </p:cNvSpPr>
          <p:nvPr>
            <p:ph type="title"/>
          </p:nvPr>
        </p:nvSpPr>
        <p:spPr>
          <a:xfrm>
            <a:off x="4724400" y="1030587"/>
            <a:ext cx="9906000" cy="1687352"/>
          </a:xfrm>
        </p:spPr>
        <p:txBody>
          <a:bodyPr>
            <a:normAutofit/>
          </a:bodyPr>
          <a:lstStyle/>
          <a:p>
            <a:r>
              <a:rPr lang="fr-FR" sz="4400" b="1" u="sng" dirty="0">
                <a:latin typeface="Times New Roman" panose="02020603050405020304" pitchFamily="18" charset="0"/>
                <a:cs typeface="Times New Roman" panose="02020603050405020304" pitchFamily="18" charset="0"/>
              </a:rPr>
              <a:t>PERSPECTIVES D’AMÉLIORATION</a:t>
            </a:r>
            <a:br>
              <a:rPr lang="fr-FR" b="1" dirty="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sp>
        <p:nvSpPr>
          <p:cNvPr id="7" name="Espace réservé du contenu 6">
            <a:extLst>
              <a:ext uri="{FF2B5EF4-FFF2-40B4-BE49-F238E27FC236}">
                <a16:creationId xmlns:a16="http://schemas.microsoft.com/office/drawing/2014/main" id="{22030FE2-B786-B8AA-ECE5-3583A1FFE54A}"/>
              </a:ext>
            </a:extLst>
          </p:cNvPr>
          <p:cNvSpPr>
            <a:spLocks noGrp="1"/>
          </p:cNvSpPr>
          <p:nvPr>
            <p:ph idx="1"/>
          </p:nvPr>
        </p:nvSpPr>
        <p:spPr>
          <a:xfrm>
            <a:off x="1214438" y="2539106"/>
            <a:ext cx="15859124" cy="5982076"/>
          </a:xfrm>
        </p:spPr>
        <p:txBody>
          <a:bodyPr anchor="t">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Ce point explore les évolutions possibles du système, comme : </a:t>
            </a:r>
          </a:p>
          <a:p>
            <a:pPr marL="0" indent="0">
              <a:buNone/>
            </a:pP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👩‍💻L’intégration de l’intelligence artificielle </a:t>
            </a:r>
          </a:p>
          <a:p>
            <a:pPr marL="0" indent="0">
              <a:buNone/>
            </a:pP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🖥La télémédecine</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L’amélioration des protocoles de sécurité.</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En intégrant ces innovations technologiques, le système de gestion des patients pourrait non seulement améliorer le suivi médical, mais aussi transformer la manière dont les soins sont administrés. Avec l’évolution constante du numérique, ces améliorations deviendront des piliers fondamentaux pour une prise en charge encore plus efficace.</a:t>
            </a:r>
          </a:p>
          <a:p>
            <a:pPr algn="ct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809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3771900" y="485118"/>
            <a:ext cx="7858125" cy="1547125"/>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8DFB67CE-3FD2-1647-4F49-E24F7774D2BD}"/>
              </a:ext>
            </a:extLst>
          </p:cNvPr>
          <p:cNvSpPr>
            <a:spLocks noGrp="1"/>
          </p:cNvSpPr>
          <p:nvPr>
            <p:ph type="title"/>
          </p:nvPr>
        </p:nvSpPr>
        <p:spPr>
          <a:xfrm>
            <a:off x="6553200" y="708550"/>
            <a:ext cx="5562600" cy="1547125"/>
          </a:xfrm>
        </p:spPr>
        <p:txBody>
          <a:bodyPr>
            <a:normAutofit/>
          </a:bodyPr>
          <a:lstStyle/>
          <a:p>
            <a:r>
              <a:rPr lang="fr-FR" sz="4400" b="1" u="sng" dirty="0">
                <a:latin typeface="Times New Roman" panose="02020603050405020304" pitchFamily="18" charset="0"/>
                <a:cs typeface="Times New Roman" panose="02020603050405020304" pitchFamily="18" charset="0"/>
              </a:rPr>
              <a:t>CONCLUSION</a:t>
            </a:r>
          </a:p>
        </p:txBody>
      </p:sp>
      <p:sp>
        <p:nvSpPr>
          <p:cNvPr id="7" name="Espace réservé du contenu 6">
            <a:extLst>
              <a:ext uri="{FF2B5EF4-FFF2-40B4-BE49-F238E27FC236}">
                <a16:creationId xmlns:a16="http://schemas.microsoft.com/office/drawing/2014/main" id="{BCF530CF-5AD5-6486-B901-2AFCBAEAE78A}"/>
              </a:ext>
            </a:extLst>
          </p:cNvPr>
          <p:cNvSpPr>
            <a:spLocks noGrp="1"/>
          </p:cNvSpPr>
          <p:nvPr>
            <p:ph idx="1"/>
          </p:nvPr>
        </p:nvSpPr>
        <p:spPr>
          <a:xfrm>
            <a:off x="1693069" y="2361448"/>
            <a:ext cx="15509081" cy="6725403"/>
          </a:xfrm>
        </p:spPr>
        <p:txBody>
          <a:bodyPr>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En résumé, la mise en place d’un système de gestion patients modernisé représente un progrès significatif dans l’optimisation des soins médicaux et la sécurisation des données. À travers une approche structurée et évolutive, il permet aux professionnels de santé de garantir un suivi efficace et d’offrir une prise en charge personnalisé à chaque patient.</a:t>
            </a:r>
          </a:p>
          <a:p>
            <a:pPr marL="0" indent="0">
              <a:buNone/>
            </a:pPr>
            <a:endParaRPr lang="fr-FR" sz="3300" dirty="0">
              <a:latin typeface="Times New Roman" panose="02020603050405020304" pitchFamily="18" charset="0"/>
              <a:cs typeface="Times New Roman" panose="02020603050405020304" pitchFamily="18" charset="0"/>
            </a:endParaRPr>
          </a:p>
          <a:p>
            <a:pPr marL="0" indent="0">
              <a:buNone/>
            </a:pPr>
            <a:endParaRPr lang="fr-F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4648200" y="128441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6DCBDA4-9A60-E0B6-4BAE-872524865A91}"/>
              </a:ext>
            </a:extLst>
          </p:cNvPr>
          <p:cNvSpPr>
            <a:spLocks noGrp="1"/>
          </p:cNvSpPr>
          <p:nvPr>
            <p:ph type="title"/>
          </p:nvPr>
        </p:nvSpPr>
        <p:spPr>
          <a:xfrm>
            <a:off x="5374006" y="1049875"/>
            <a:ext cx="7050629" cy="1115852"/>
          </a:xfrm>
        </p:spPr>
        <p:txBody>
          <a:bodyPr>
            <a:normAutofit/>
          </a:bodyPr>
          <a:lstStyle/>
          <a:p>
            <a:r>
              <a:rPr lang="fr-FR" sz="4400" b="1" u="sng" dirty="0">
                <a:latin typeface="Times New Roman" panose="02020603050405020304" pitchFamily="18" charset="0"/>
                <a:cs typeface="Times New Roman" panose="02020603050405020304" pitchFamily="18" charset="0"/>
              </a:rPr>
              <a:t>INTRODUCTION</a:t>
            </a:r>
          </a:p>
        </p:txBody>
      </p:sp>
      <p:sp>
        <p:nvSpPr>
          <p:cNvPr id="7" name="Espace réservé du contenu 6">
            <a:extLst>
              <a:ext uri="{FF2B5EF4-FFF2-40B4-BE49-F238E27FC236}">
                <a16:creationId xmlns:a16="http://schemas.microsoft.com/office/drawing/2014/main" id="{CC83D349-B214-2882-3D7D-FC24F261287B}"/>
              </a:ext>
            </a:extLst>
          </p:cNvPr>
          <p:cNvSpPr>
            <a:spLocks noGrp="1"/>
          </p:cNvSpPr>
          <p:nvPr>
            <p:ph idx="1"/>
          </p:nvPr>
        </p:nvSpPr>
        <p:spPr>
          <a:xfrm>
            <a:off x="990600" y="2018925"/>
            <a:ext cx="16764000" cy="7798987"/>
          </a:xfrm>
        </p:spPr>
        <p:txBody>
          <a:bodyPr>
            <a:normAutofit/>
          </a:bodyPr>
          <a:lstStyle/>
          <a:p>
            <a:pPr marL="0" indent="0">
              <a:buNone/>
            </a:pPr>
            <a:endParaRPr lang="fr-FR" sz="3600" b="1"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Le suivi des patients dans un établissement médical est crucial pour une prise en charge efficace. Un système informatisé permet de centraliser les informations et d'améliorer la communication entre les acteurs médicaux.</a:t>
            </a:r>
            <a:endParaRPr lang="fr-FR" sz="3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2" y="2"/>
            <a:ext cx="18287999" cy="10144023"/>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flipV="1">
            <a:off x="5429250" y="142977"/>
            <a:ext cx="7829551" cy="914299"/>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txBody>
            <a:bodyPr/>
            <a:lstStyle/>
            <a:p>
              <a:endParaRPr lang="fr-FR" dirty="0"/>
            </a:p>
          </p:txBody>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14A5DC8-93F5-A905-78C9-13B9015672F9}"/>
              </a:ext>
            </a:extLst>
          </p:cNvPr>
          <p:cNvSpPr>
            <a:spLocks noGrp="1"/>
          </p:cNvSpPr>
          <p:nvPr>
            <p:ph type="title"/>
          </p:nvPr>
        </p:nvSpPr>
        <p:spPr>
          <a:xfrm>
            <a:off x="5229225" y="1152947"/>
            <a:ext cx="8229600" cy="1143000"/>
          </a:xfrm>
        </p:spPr>
        <p:txBody>
          <a:bodyPr>
            <a:normAutofit/>
          </a:bodyPr>
          <a:lstStyle/>
          <a:p>
            <a:r>
              <a:rPr lang="fr-FR" sz="4400" b="1" u="sng" dirty="0">
                <a:latin typeface="Times New Roman" panose="02020603050405020304" pitchFamily="18" charset="0"/>
                <a:cs typeface="Times New Roman" panose="02020603050405020304" pitchFamily="18" charset="0"/>
              </a:rPr>
              <a:t>OBJECTIFS DU SYSTÈME</a:t>
            </a:r>
            <a:endParaRPr lang="fr-FR" sz="4400" b="1" u="sng" dirty="0"/>
          </a:p>
        </p:txBody>
      </p:sp>
      <p:sp>
        <p:nvSpPr>
          <p:cNvPr id="7" name="Espace réservé du contenu 6">
            <a:extLst>
              <a:ext uri="{FF2B5EF4-FFF2-40B4-BE49-F238E27FC236}">
                <a16:creationId xmlns:a16="http://schemas.microsoft.com/office/drawing/2014/main" id="{467E6BE9-312E-4325-2AA5-3FF13A7E9667}"/>
              </a:ext>
            </a:extLst>
          </p:cNvPr>
          <p:cNvSpPr>
            <a:spLocks noGrp="1"/>
          </p:cNvSpPr>
          <p:nvPr>
            <p:ph idx="1"/>
          </p:nvPr>
        </p:nvSpPr>
        <p:spPr>
          <a:xfrm>
            <a:off x="1676400" y="2781302"/>
            <a:ext cx="14058901" cy="5644175"/>
          </a:xfrm>
        </p:spPr>
        <p:txBody>
          <a:bodyPr>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Optimiser la gestion des patients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Meilleur suivi médical et historique précis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 Faciliter la planification des rendez-vous et la gestion des consultations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Organisation efficace et notifications automatisées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4876801" y="1093928"/>
            <a:ext cx="9067800" cy="1154112"/>
          </a:xfrm>
        </p:spPr>
        <p:txBody>
          <a:bodyPr>
            <a:normAutofit/>
          </a:bodyPr>
          <a:lstStyle/>
          <a:p>
            <a:r>
              <a:rPr lang="fr-FR" sz="4400" b="1" u="sng" dirty="0">
                <a:latin typeface="Times New Roman" panose="02020603050405020304" pitchFamily="18" charset="0"/>
                <a:cs typeface="Times New Roman" panose="02020603050405020304" pitchFamily="18" charset="0"/>
              </a:rPr>
              <a:t>FONCTIONNALITÉS CLÉS</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2"/>
            <a:ext cx="15840075" cy="7258051"/>
          </a:xfrm>
        </p:spPr>
        <p:txBody>
          <a:bodyPr/>
          <a:lstStyle/>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Gestion des dossiers patients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Enregistrement, consultation et mise à jour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Suivi des consultations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Historique médical et recommandations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Prescription et gestion des médicaments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Stockage des ordonnances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Planification des rendez-vous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Calendrier interactif et rappels</a:t>
            </a:r>
          </a:p>
          <a:p>
            <a:pPr marL="0" indent="0">
              <a:buNone/>
            </a:pPr>
            <a:endParaRPr lang="fr-F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2819400" y="1093928"/>
            <a:ext cx="11125201" cy="1154112"/>
          </a:xfrm>
        </p:spPr>
        <p:txBody>
          <a:bodyPr>
            <a:normAutofit fontScale="90000"/>
          </a:bodyPr>
          <a:lstStyle/>
          <a:p>
            <a:r>
              <a:rPr lang="fr-FR" sz="4400" b="1" u="sng" dirty="0">
                <a:latin typeface="Times New Roman" panose="02020603050405020304" pitchFamily="18" charset="0"/>
                <a:cs typeface="Times New Roman" panose="02020603050405020304" pitchFamily="18" charset="0"/>
              </a:rPr>
              <a:t>INTERFACE ET EXPÉRIENCE UTILISATEUR</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512606"/>
            <a:ext cx="15849600" cy="7774394"/>
          </a:xfrm>
        </p:spPr>
        <p:txBody>
          <a:bodyPr>
            <a:noAutofit/>
          </a:bodyPr>
          <a:lstStyle/>
          <a:p>
            <a:pPr marL="0" indent="0">
              <a:buNone/>
            </a:pPr>
            <a:r>
              <a:rPr lang="fr-FR" sz="3600" dirty="0">
                <a:latin typeface="Times New Roman" panose="02020603050405020304" pitchFamily="18" charset="0"/>
                <a:cs typeface="Times New Roman" panose="02020603050405020304" pitchFamily="18" charset="0"/>
              </a:rPr>
              <a:t>L’application est conçue pour une </a:t>
            </a:r>
            <a:r>
              <a:rPr lang="fr-FR" sz="3600" b="1" dirty="0">
                <a:latin typeface="Times New Roman" panose="02020603050405020304" pitchFamily="18" charset="0"/>
                <a:cs typeface="Times New Roman" panose="02020603050405020304" pitchFamily="18" charset="0"/>
              </a:rPr>
              <a:t>interaction intuitive via la souris</a:t>
            </a:r>
            <a:r>
              <a:rPr lang="fr-FR" sz="3600" dirty="0">
                <a:latin typeface="Times New Roman" panose="02020603050405020304" pitchFamily="18" charset="0"/>
                <a:cs typeface="Times New Roman" panose="02020603050405020304" pitchFamily="18" charset="0"/>
              </a:rPr>
              <a:t>, offrant une navigation fluide et une ergonomie optimisée.</a:t>
            </a:r>
          </a:p>
          <a:p>
            <a:pPr marL="0" indent="0">
              <a:buNone/>
            </a:pPr>
            <a:r>
              <a:rPr lang="fr-FR" sz="3600" b="1" dirty="0">
                <a:latin typeface="Times New Roman" panose="02020603050405020304" pitchFamily="18" charset="0"/>
                <a:cs typeface="Times New Roman" panose="02020603050405020304" pitchFamily="18" charset="0"/>
              </a:rPr>
              <a:t>🔹 Éléments Visuels Clés</a:t>
            </a:r>
          </a:p>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page de connexion: </a:t>
            </a:r>
            <a:r>
              <a:rPr lang="fr-FR" sz="3600" dirty="0">
                <a:latin typeface="Times New Roman" panose="02020603050405020304" pitchFamily="18" charset="0"/>
                <a:cs typeface="Times New Roman" panose="02020603050405020304" pitchFamily="18" charset="0"/>
              </a:rPr>
              <a:t>possibilité de se connecter en tant que patient, médecin ou personnel administratif avec un menu cliquable.</a:t>
            </a: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b="1" u="sng" dirty="0">
                <a:latin typeface="Times New Roman" panose="02020603050405020304" pitchFamily="18" charset="0"/>
                <a:cs typeface="Times New Roman" panose="02020603050405020304" pitchFamily="18" charset="0"/>
              </a:rPr>
              <a:t>Figure 1: </a:t>
            </a:r>
            <a:r>
              <a:rPr lang="fr-FR" sz="3600" dirty="0">
                <a:latin typeface="Times New Roman" panose="02020603050405020304" pitchFamily="18" charset="0"/>
                <a:cs typeface="Times New Roman" panose="02020603050405020304" pitchFamily="18" charset="0"/>
              </a:rPr>
              <a:t>interface page de connexion</a:t>
            </a: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interface personnel administratif  </a:t>
            </a:r>
            <a:r>
              <a:rPr lang="fr-FR" sz="3600" dirty="0">
                <a:latin typeface="Times New Roman" panose="02020603050405020304" pitchFamily="18" charset="0"/>
                <a:cs typeface="Times New Roman" panose="02020603050405020304" pitchFamily="18" charset="0"/>
              </a:rPr>
              <a:t>possibilité </a:t>
            </a:r>
            <a:r>
              <a:rPr lang="fr-FR" sz="3600" b="1" dirty="0">
                <a:latin typeface="Times New Roman" panose="02020603050405020304" pitchFamily="18" charset="0"/>
                <a:cs typeface="Times New Roman" panose="02020603050405020304" pitchFamily="18" charset="0"/>
              </a:rPr>
              <a:t>d’enregistrer un patient</a:t>
            </a: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envoyer un rappel, assurer la facturation</a:t>
            </a:r>
            <a:r>
              <a:rPr lang="fr-FR" sz="3600" dirty="0">
                <a:latin typeface="Times New Roman" panose="02020603050405020304" pitchFamily="18" charset="0"/>
                <a:cs typeface="Times New Roman" panose="02020603050405020304" pitchFamily="18" charset="0"/>
              </a:rPr>
              <a:t> et </a:t>
            </a:r>
            <a:r>
              <a:rPr lang="fr-FR" sz="3600" b="1" dirty="0">
                <a:latin typeface="Times New Roman" panose="02020603050405020304" pitchFamily="18" charset="0"/>
                <a:cs typeface="Times New Roman" panose="02020603050405020304" pitchFamily="18" charset="0"/>
              </a:rPr>
              <a:t>planifier des rendez-vous</a:t>
            </a:r>
          </a:p>
          <a:p>
            <a:pPr marL="0" indent="0">
              <a:buNone/>
            </a:pPr>
            <a:r>
              <a:rPr lang="fr-FR" sz="3600" dirty="0">
                <a:latin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cs typeface="Times New Roman" panose="02020603050405020304" pitchFamily="18" charset="0"/>
              </a:rPr>
              <a:t>interface médecin</a:t>
            </a:r>
            <a:r>
              <a:rPr lang="fr-FR" sz="3600" dirty="0">
                <a:latin typeface="Times New Roman" panose="02020603050405020304" pitchFamily="18" charset="0"/>
                <a:cs typeface="Times New Roman" panose="02020603050405020304" pitchFamily="18" charset="0"/>
              </a:rPr>
              <a:t>: navigation assurée par les options </a:t>
            </a:r>
            <a:r>
              <a:rPr lang="fr-FR" sz="3600" b="1" dirty="0">
                <a:latin typeface="Times New Roman" panose="02020603050405020304" pitchFamily="18" charset="0"/>
                <a:cs typeface="Times New Roman" panose="02020603050405020304" pitchFamily="18" charset="0"/>
              </a:rPr>
              <a:t>consulter le dossier du patient</a:t>
            </a:r>
            <a:r>
              <a:rPr lang="fr-FR" sz="3600" dirty="0">
                <a:latin typeface="Times New Roman" panose="02020603050405020304" pitchFamily="18" charset="0"/>
                <a:cs typeface="Times New Roman" panose="02020603050405020304" pitchFamily="18" charset="0"/>
              </a:rPr>
              <a:t> et </a:t>
            </a:r>
            <a:r>
              <a:rPr lang="fr-FR" sz="3600" b="1" dirty="0">
                <a:latin typeface="Times New Roman" panose="02020603050405020304" pitchFamily="18" charset="0"/>
                <a:cs typeface="Times New Roman" panose="02020603050405020304" pitchFamily="18" charset="0"/>
              </a:rPr>
              <a:t>poser un diagnostic </a:t>
            </a:r>
          </a:p>
          <a:p>
            <a:pPr marL="0" indent="0">
              <a:buNone/>
            </a:pPr>
            <a:endParaRPr lang="fr-FR" sz="3600" dirty="0">
              <a:latin typeface="Times New Roman" panose="02020603050405020304" pitchFamily="18" charset="0"/>
              <a:cs typeface="Times New Roman" panose="02020603050405020304" pitchFamily="18" charset="0"/>
            </a:endParaRPr>
          </a:p>
        </p:txBody>
      </p:sp>
      <p:pic>
        <p:nvPicPr>
          <p:cNvPr id="21" name="Image 20">
            <a:extLst>
              <a:ext uri="{FF2B5EF4-FFF2-40B4-BE49-F238E27FC236}">
                <a16:creationId xmlns:a16="http://schemas.microsoft.com/office/drawing/2014/main" id="{05B14798-8C21-48CD-8094-784EED90D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5507267"/>
            <a:ext cx="9906000" cy="4110671"/>
          </a:xfrm>
          <a:prstGeom prst="rect">
            <a:avLst/>
          </a:prstGeom>
        </p:spPr>
      </p:pic>
    </p:spTree>
    <p:extLst>
      <p:ext uri="{BB962C8B-B14F-4D97-AF65-F5344CB8AC3E}">
        <p14:creationId xmlns:p14="http://schemas.microsoft.com/office/powerpoint/2010/main" val="42342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2819400" y="1093928"/>
            <a:ext cx="11125201" cy="1154112"/>
          </a:xfrm>
        </p:spPr>
        <p:txBody>
          <a:bodyPr>
            <a:normAutofit fontScale="90000"/>
          </a:bodyPr>
          <a:lstStyle/>
          <a:p>
            <a:r>
              <a:rPr lang="fr-FR" sz="4400" b="1" u="sng" dirty="0">
                <a:latin typeface="Times New Roman" panose="02020603050405020304" pitchFamily="18" charset="0"/>
                <a:cs typeface="Times New Roman" panose="02020603050405020304" pitchFamily="18" charset="0"/>
              </a:rPr>
              <a:t>INTERFACE ET EXPÉRIENCE UTILISATEUR</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2"/>
            <a:ext cx="15840075" cy="7258051"/>
          </a:xfrm>
        </p:spPr>
        <p:txBody>
          <a:bodyPr>
            <a:noAutofit/>
          </a:bodyPr>
          <a:lstStyle/>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interface Patient</a:t>
            </a:r>
            <a:r>
              <a:rPr lang="fr-FR" sz="3600" dirty="0">
                <a:latin typeface="Times New Roman" panose="02020603050405020304" pitchFamily="18" charset="0"/>
                <a:cs typeface="Times New Roman" panose="02020603050405020304" pitchFamily="18" charset="0"/>
              </a:rPr>
              <a:t> fenêtre détaillée avec </a:t>
            </a:r>
            <a:r>
              <a:rPr lang="fr-FR" sz="3600" b="1" dirty="0">
                <a:latin typeface="Times New Roman" panose="02020603050405020304" pitchFamily="18" charset="0"/>
                <a:cs typeface="Times New Roman" panose="02020603050405020304" pitchFamily="18" charset="0"/>
              </a:rPr>
              <a:t>boutons pour consulter mes rappels, consulter ma facture, supprimer des rappels </a:t>
            </a:r>
            <a:r>
              <a:rPr lang="fr-FR" sz="3600" dirty="0">
                <a:latin typeface="Times New Roman" panose="02020603050405020304" pitchFamily="18" charset="0"/>
                <a:cs typeface="Times New Roman" panose="02020603050405020304" pitchFamily="18" charset="0"/>
              </a:rPr>
              <a:t>ou encore </a:t>
            </a:r>
            <a:r>
              <a:rPr lang="fr-FR" sz="3600" b="1" dirty="0">
                <a:latin typeface="Times New Roman" panose="02020603050405020304" pitchFamily="18" charset="0"/>
                <a:cs typeface="Times New Roman" panose="02020603050405020304" pitchFamily="18" charset="0"/>
              </a:rPr>
              <a:t>consulter mon dossier médical.</a:t>
            </a: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b="1" u="sng" dirty="0">
                <a:latin typeface="Times New Roman" panose="02020603050405020304" pitchFamily="18" charset="0"/>
                <a:cs typeface="Times New Roman" panose="02020603050405020304" pitchFamily="18" charset="0"/>
              </a:rPr>
              <a:t>Figure 2: </a:t>
            </a:r>
            <a:r>
              <a:rPr lang="fr-FR" sz="3600" dirty="0">
                <a:latin typeface="Times New Roman" panose="02020603050405020304" pitchFamily="18" charset="0"/>
                <a:cs typeface="Times New Roman" panose="02020603050405020304" pitchFamily="18" charset="0"/>
              </a:rPr>
              <a:t>interface patient</a:t>
            </a:r>
            <a:endParaRPr lang="fr-FR" sz="3600" b="1"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p:txBody>
      </p:sp>
      <p:pic>
        <p:nvPicPr>
          <p:cNvPr id="17" name="Image 16">
            <a:extLst>
              <a:ext uri="{FF2B5EF4-FFF2-40B4-BE49-F238E27FC236}">
                <a16:creationId xmlns:a16="http://schemas.microsoft.com/office/drawing/2014/main" id="{9E40983E-A8F3-4080-B7B9-9BC16E903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619007"/>
            <a:ext cx="9753600" cy="4710113"/>
          </a:xfrm>
          <a:prstGeom prst="rect">
            <a:avLst/>
          </a:prstGeom>
        </p:spPr>
      </p:pic>
    </p:spTree>
    <p:extLst>
      <p:ext uri="{BB962C8B-B14F-4D97-AF65-F5344CB8AC3E}">
        <p14:creationId xmlns:p14="http://schemas.microsoft.com/office/powerpoint/2010/main" val="264400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2819400" y="1093928"/>
            <a:ext cx="11125201" cy="1154112"/>
          </a:xfrm>
        </p:spPr>
        <p:txBody>
          <a:bodyPr>
            <a:normAutofit fontScale="90000"/>
          </a:bodyPr>
          <a:lstStyle/>
          <a:p>
            <a:r>
              <a:rPr lang="fr-FR" sz="4400" b="1" u="sng" dirty="0">
                <a:latin typeface="Times New Roman" panose="02020603050405020304" pitchFamily="18" charset="0"/>
                <a:cs typeface="Times New Roman" panose="02020603050405020304" pitchFamily="18" charset="0"/>
              </a:rPr>
              <a:t>INTERFACE ET EXPÉRIENCE UTILISATEUR</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3"/>
            <a:ext cx="15840075" cy="7525068"/>
          </a:xfrm>
        </p:spPr>
        <p:txBody>
          <a:bodyPr>
            <a:noAutofit/>
          </a:bodyPr>
          <a:lstStyle/>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interface personnel administratif  </a:t>
            </a:r>
            <a:r>
              <a:rPr lang="fr-FR" sz="3600" dirty="0">
                <a:latin typeface="Times New Roman" panose="02020603050405020304" pitchFamily="18" charset="0"/>
                <a:cs typeface="Times New Roman" panose="02020603050405020304" pitchFamily="18" charset="0"/>
              </a:rPr>
              <a:t>possibilité </a:t>
            </a:r>
            <a:r>
              <a:rPr lang="fr-FR" sz="3600" b="1" dirty="0">
                <a:latin typeface="Times New Roman" panose="02020603050405020304" pitchFamily="18" charset="0"/>
                <a:cs typeface="Times New Roman" panose="02020603050405020304" pitchFamily="18" charset="0"/>
              </a:rPr>
              <a:t>d’enregistrer un patient</a:t>
            </a: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envoyer un rappel, assurer la facturation</a:t>
            </a:r>
            <a:r>
              <a:rPr lang="fr-FR" sz="3600" dirty="0">
                <a:latin typeface="Times New Roman" panose="02020603050405020304" pitchFamily="18" charset="0"/>
                <a:cs typeface="Times New Roman" panose="02020603050405020304" pitchFamily="18" charset="0"/>
              </a:rPr>
              <a:t> et </a:t>
            </a:r>
            <a:r>
              <a:rPr lang="fr-FR" sz="3600" b="1" dirty="0">
                <a:latin typeface="Times New Roman" panose="02020603050405020304" pitchFamily="18" charset="0"/>
                <a:cs typeface="Times New Roman" panose="02020603050405020304" pitchFamily="18" charset="0"/>
              </a:rPr>
              <a:t>planifier des rendez-vous</a:t>
            </a: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b="1"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b="1" u="sng" dirty="0">
                <a:latin typeface="Times New Roman" panose="02020603050405020304" pitchFamily="18" charset="0"/>
                <a:cs typeface="Times New Roman" panose="02020603050405020304" pitchFamily="18" charset="0"/>
              </a:rPr>
              <a:t>Figure 3: </a:t>
            </a:r>
            <a:r>
              <a:rPr lang="fr-FR" sz="3600" dirty="0">
                <a:latin typeface="Times New Roman" panose="02020603050405020304" pitchFamily="18" charset="0"/>
                <a:cs typeface="Times New Roman" panose="02020603050405020304" pitchFamily="18" charset="0"/>
              </a:rPr>
              <a:t>interface personnel administratif</a:t>
            </a: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p:txBody>
      </p:sp>
      <p:pic>
        <p:nvPicPr>
          <p:cNvPr id="19" name="Image 18">
            <a:extLst>
              <a:ext uri="{FF2B5EF4-FFF2-40B4-BE49-F238E27FC236}">
                <a16:creationId xmlns:a16="http://schemas.microsoft.com/office/drawing/2014/main" id="{1F7F4B8E-76F5-4AD2-A898-0C6AC3EF4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916680"/>
            <a:ext cx="10287000" cy="5448300"/>
          </a:xfrm>
          <a:prstGeom prst="rect">
            <a:avLst/>
          </a:prstGeom>
        </p:spPr>
      </p:pic>
    </p:spTree>
    <p:extLst>
      <p:ext uri="{BB962C8B-B14F-4D97-AF65-F5344CB8AC3E}">
        <p14:creationId xmlns:p14="http://schemas.microsoft.com/office/powerpoint/2010/main" val="194677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2819400" y="1093928"/>
            <a:ext cx="11125201" cy="1154112"/>
          </a:xfrm>
        </p:spPr>
        <p:txBody>
          <a:bodyPr>
            <a:normAutofit fontScale="90000"/>
          </a:bodyPr>
          <a:lstStyle/>
          <a:p>
            <a:r>
              <a:rPr lang="fr-FR" sz="4400" b="1" u="sng" dirty="0">
                <a:latin typeface="Times New Roman" panose="02020603050405020304" pitchFamily="18" charset="0"/>
                <a:cs typeface="Times New Roman" panose="02020603050405020304" pitchFamily="18" charset="0"/>
              </a:rPr>
              <a:t>INTERFACE ET EXPÉRIENCE UTILISATEUR</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2"/>
            <a:ext cx="15840075" cy="7258051"/>
          </a:xfrm>
        </p:spPr>
        <p:txBody>
          <a:bodyPr>
            <a:noAutofit/>
          </a:bodyPr>
          <a:lstStyle/>
          <a:p>
            <a:pPr marL="0" indent="0">
              <a:buNone/>
            </a:pPr>
            <a:r>
              <a:rPr lang="fr-FR" sz="3600" dirty="0">
                <a:latin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cs typeface="Times New Roman" panose="02020603050405020304" pitchFamily="18" charset="0"/>
              </a:rPr>
              <a:t>interface médecin</a:t>
            </a:r>
            <a:r>
              <a:rPr lang="fr-FR" sz="3600" dirty="0">
                <a:latin typeface="Times New Roman" panose="02020603050405020304" pitchFamily="18" charset="0"/>
                <a:cs typeface="Times New Roman" panose="02020603050405020304" pitchFamily="18" charset="0"/>
              </a:rPr>
              <a:t>: navigation assurée par les options </a:t>
            </a:r>
            <a:r>
              <a:rPr lang="fr-FR" sz="3600" b="1" dirty="0">
                <a:latin typeface="Times New Roman" panose="02020603050405020304" pitchFamily="18" charset="0"/>
                <a:cs typeface="Times New Roman" panose="02020603050405020304" pitchFamily="18" charset="0"/>
              </a:rPr>
              <a:t>consulter le dossier du patient</a:t>
            </a:r>
            <a:r>
              <a:rPr lang="fr-FR" sz="3600" dirty="0">
                <a:latin typeface="Times New Roman" panose="02020603050405020304" pitchFamily="18" charset="0"/>
                <a:cs typeface="Times New Roman" panose="02020603050405020304" pitchFamily="18" charset="0"/>
              </a:rPr>
              <a:t> et </a:t>
            </a:r>
            <a:r>
              <a:rPr lang="fr-FR" sz="3600" b="1" dirty="0">
                <a:latin typeface="Times New Roman" panose="02020603050405020304" pitchFamily="18" charset="0"/>
                <a:cs typeface="Times New Roman" panose="02020603050405020304" pitchFamily="18" charset="0"/>
              </a:rPr>
              <a:t>poser un diagnostic </a:t>
            </a: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endParaRPr lang="fr-FR" sz="3600" dirty="0">
              <a:latin typeface="Times New Roman" panose="02020603050405020304" pitchFamily="18" charset="0"/>
              <a:cs typeface="Times New Roman" panose="02020603050405020304" pitchFamily="18" charset="0"/>
            </a:endParaRPr>
          </a:p>
          <a:p>
            <a:pPr marL="0" indent="0">
              <a:buNone/>
            </a:pPr>
            <a:r>
              <a:rPr lang="fr-FR" sz="3600" dirty="0">
                <a:latin typeface="Times New Roman" panose="02020603050405020304" pitchFamily="18" charset="0"/>
                <a:cs typeface="Times New Roman" panose="02020603050405020304" pitchFamily="18" charset="0"/>
              </a:rPr>
              <a:t>                                  </a:t>
            </a:r>
            <a:r>
              <a:rPr lang="fr-FR" sz="3600" b="1" u="sng" dirty="0">
                <a:latin typeface="Times New Roman" panose="02020603050405020304" pitchFamily="18" charset="0"/>
                <a:cs typeface="Times New Roman" panose="02020603050405020304" pitchFamily="18" charset="0"/>
              </a:rPr>
              <a:t>Figure 3: </a:t>
            </a:r>
            <a:r>
              <a:rPr lang="fr-FR" sz="3600" dirty="0">
                <a:latin typeface="Times New Roman" panose="02020603050405020304" pitchFamily="18" charset="0"/>
                <a:cs typeface="Times New Roman" panose="02020603050405020304" pitchFamily="18" charset="0"/>
              </a:rPr>
              <a:t>interface médecin</a:t>
            </a:r>
          </a:p>
        </p:txBody>
      </p:sp>
      <p:pic>
        <p:nvPicPr>
          <p:cNvPr id="9" name="Image 8">
            <a:extLst>
              <a:ext uri="{FF2B5EF4-FFF2-40B4-BE49-F238E27FC236}">
                <a16:creationId xmlns:a16="http://schemas.microsoft.com/office/drawing/2014/main" id="{B977B949-5DA6-46AB-AF02-D169D5462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4000500"/>
            <a:ext cx="10287000" cy="5410200"/>
          </a:xfrm>
          <a:prstGeom prst="rect">
            <a:avLst/>
          </a:prstGeom>
        </p:spPr>
      </p:pic>
    </p:spTree>
    <p:extLst>
      <p:ext uri="{BB962C8B-B14F-4D97-AF65-F5344CB8AC3E}">
        <p14:creationId xmlns:p14="http://schemas.microsoft.com/office/powerpoint/2010/main" val="328899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2667000" y="1093928"/>
            <a:ext cx="13868400" cy="1154112"/>
          </a:xfrm>
        </p:spPr>
        <p:txBody>
          <a:bodyPr>
            <a:noAutofit/>
          </a:bodyPr>
          <a:lstStyle/>
          <a:p>
            <a:r>
              <a:rPr lang="fr-FR" sz="4400" b="1" u="sng" dirty="0">
                <a:latin typeface="Times New Roman" panose="02020603050405020304" pitchFamily="18" charset="0"/>
                <a:cs typeface="Times New Roman" panose="02020603050405020304" pitchFamily="18" charset="0"/>
              </a:rPr>
              <a:t>INTERFACE ET EXPÉRIENCE UTILISATEUR</a:t>
            </a:r>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2"/>
            <a:ext cx="15840075" cy="7258051"/>
          </a:xfrm>
        </p:spPr>
        <p:txBody>
          <a:bodyPr>
            <a:noAutofit/>
          </a:bodyPr>
          <a:lstStyle/>
          <a:p>
            <a:pPr marL="0" indent="0">
              <a:buNone/>
            </a:pPr>
            <a:r>
              <a:rPr lang="fr-FR" sz="3600" b="1" dirty="0">
                <a:latin typeface="Times New Roman" panose="02020603050405020304" pitchFamily="18" charset="0"/>
                <a:cs typeface="Times New Roman" panose="02020603050405020304" pitchFamily="18" charset="0"/>
              </a:rPr>
              <a:t>🎨 Ergonomie et Design</a:t>
            </a:r>
          </a:p>
          <a:p>
            <a:pPr marL="0" indent="0">
              <a:buNone/>
            </a:pPr>
            <a:r>
              <a:rPr lang="fr-FR" sz="3600" dirty="0">
                <a:latin typeface="Times New Roman" panose="02020603050405020304" pitchFamily="18" charset="0"/>
                <a:cs typeface="Times New Roman" panose="02020603050405020304" pitchFamily="18" charset="0"/>
              </a:rPr>
              <a:t>La conception basée sur </a:t>
            </a:r>
            <a:r>
              <a:rPr lang="fr-FR" sz="3600" b="1" dirty="0">
                <a:latin typeface="Times New Roman" panose="02020603050405020304" pitchFamily="18" charset="0"/>
                <a:cs typeface="Times New Roman" panose="02020603050405020304" pitchFamily="18" charset="0"/>
              </a:rPr>
              <a:t>l’intuitivité</a:t>
            </a:r>
            <a:r>
              <a:rPr lang="fr-FR" sz="3600" dirty="0">
                <a:latin typeface="Times New Roman" panose="02020603050405020304" pitchFamily="18" charset="0"/>
                <a:cs typeface="Times New Roman" panose="02020603050405020304" pitchFamily="18" charset="0"/>
              </a:rPr>
              <a:t> :</a:t>
            </a:r>
          </a:p>
          <a:p>
            <a:r>
              <a:rPr lang="fr-FR" sz="3600" b="1" dirty="0">
                <a:latin typeface="Times New Roman" panose="02020603050405020304" pitchFamily="18" charset="0"/>
                <a:cs typeface="Times New Roman" panose="02020603050405020304" pitchFamily="18" charset="0"/>
              </a:rPr>
              <a:t>Boutons bien visibles</a:t>
            </a:r>
            <a:r>
              <a:rPr lang="fr-FR" sz="3600" dirty="0">
                <a:latin typeface="Times New Roman" panose="02020603050405020304" pitchFamily="18" charset="0"/>
                <a:cs typeface="Times New Roman" panose="02020603050405020304" pitchFamily="18" charset="0"/>
              </a:rPr>
              <a:t> pour les actions principales.</a:t>
            </a:r>
          </a:p>
          <a:p>
            <a:r>
              <a:rPr lang="fr-FR" sz="3600" b="1" dirty="0">
                <a:latin typeface="Times New Roman" panose="02020603050405020304" pitchFamily="18" charset="0"/>
                <a:cs typeface="Times New Roman" panose="02020603050405020304" pitchFamily="18" charset="0"/>
              </a:rPr>
              <a:t>Menu latéral ou en haut</a:t>
            </a:r>
            <a:r>
              <a:rPr lang="fr-FR" sz="3600" dirty="0">
                <a:latin typeface="Times New Roman" panose="02020603050405020304" pitchFamily="18" charset="0"/>
                <a:cs typeface="Times New Roman" panose="02020603050405020304" pitchFamily="18" charset="0"/>
              </a:rPr>
              <a:t> pour une navigation rapide.</a:t>
            </a:r>
          </a:p>
          <a:p>
            <a:endParaRPr lang="fr-FR" sz="3600" dirty="0">
              <a:latin typeface="Times New Roman" panose="02020603050405020304" pitchFamily="18" charset="0"/>
              <a:cs typeface="Times New Roman" panose="02020603050405020304" pitchFamily="18" charset="0"/>
            </a:endParaRPr>
          </a:p>
          <a:p>
            <a:pPr marL="0" indent="0">
              <a:buNone/>
            </a:pPr>
            <a:r>
              <a:rPr lang="fr-FR" sz="3600" b="1" dirty="0">
                <a:latin typeface="Times New Roman" panose="02020603050405020304" pitchFamily="18" charset="0"/>
                <a:cs typeface="Times New Roman" panose="02020603050405020304" pitchFamily="18" charset="0"/>
              </a:rPr>
              <a:t>🚀 Expérience Utilisateur</a:t>
            </a:r>
          </a:p>
          <a:p>
            <a:pPr marL="0" indent="0">
              <a:buNone/>
            </a:pPr>
            <a:r>
              <a:rPr lang="fr-FR" sz="3600" dirty="0">
                <a:latin typeface="Times New Roman" panose="02020603050405020304" pitchFamily="18" charset="0"/>
                <a:cs typeface="Times New Roman" panose="02020603050405020304" pitchFamily="18" charset="0"/>
              </a:rPr>
              <a:t>🎯 Adaptation aux besoins des professionnels de santé : </a:t>
            </a:r>
          </a:p>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Navigation entièrement à la souris</a:t>
            </a:r>
            <a:r>
              <a:rPr lang="fr-FR" sz="3600" dirty="0">
                <a:latin typeface="Times New Roman" panose="02020603050405020304" pitchFamily="18" charset="0"/>
                <a:cs typeface="Times New Roman" panose="02020603050405020304" pitchFamily="18" charset="0"/>
              </a:rPr>
              <a:t>, sans complexité inutile. </a:t>
            </a:r>
          </a:p>
          <a:p>
            <a:pPr marL="0" indent="0">
              <a:buNone/>
            </a:pPr>
            <a:r>
              <a:rPr lang="fr-FR" sz="3600"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Affichage dynamique</a:t>
            </a:r>
            <a:r>
              <a:rPr lang="fr-FR" sz="3600" dirty="0">
                <a:latin typeface="Times New Roman" panose="02020603050405020304" pitchFamily="18" charset="0"/>
                <a:cs typeface="Times New Roman" panose="02020603050405020304" pitchFamily="18" charset="0"/>
              </a:rPr>
              <a:t>, facilitant la gestion des patients. </a:t>
            </a:r>
          </a:p>
        </p:txBody>
      </p:sp>
      <p:sp>
        <p:nvSpPr>
          <p:cNvPr id="8" name="Titre 5">
            <a:extLst>
              <a:ext uri="{FF2B5EF4-FFF2-40B4-BE49-F238E27FC236}">
                <a16:creationId xmlns:a16="http://schemas.microsoft.com/office/drawing/2014/main" id="{F2971E2E-497F-4878-8C5C-94EAF040C8DF}"/>
              </a:ext>
            </a:extLst>
          </p:cNvPr>
          <p:cNvSpPr txBox="1">
            <a:spLocks/>
          </p:cNvSpPr>
          <p:nvPr/>
        </p:nvSpPr>
        <p:spPr>
          <a:xfrm>
            <a:off x="2819400" y="1093928"/>
            <a:ext cx="11125201" cy="1154112"/>
          </a:xfrm>
          <a:prstGeom prst="rect">
            <a:avLst/>
          </a:prstGeom>
        </p:spPr>
        <p:txBody>
          <a:bodyPr vert="horz" lIns="91440" tIns="45720" rIns="91440" bIns="45720" rtlCol="0" anchor="ctr">
            <a:normAutofit fontScale="97500"/>
          </a:bodyPr>
          <a:lstStyle>
            <a:lvl1pPr algn="l" defTabSz="1371566" rtl="0" eaLnBrk="1" latinLnBrk="0" hangingPunct="1">
              <a:lnSpc>
                <a:spcPct val="90000"/>
              </a:lnSpc>
              <a:spcBef>
                <a:spcPct val="0"/>
              </a:spcBef>
              <a:buNone/>
              <a:defRPr sz="6600" kern="1200">
                <a:solidFill>
                  <a:schemeClr val="tx1"/>
                </a:solidFill>
                <a:latin typeface="+mj-lt"/>
                <a:ea typeface="+mj-ea"/>
                <a:cs typeface="+mj-cs"/>
              </a:defRPr>
            </a:lvl1pPr>
          </a:lstStyle>
          <a:p>
            <a:endParaRPr lang="fr-FR" sz="4400" u="sng" dirty="0"/>
          </a:p>
        </p:txBody>
      </p:sp>
    </p:spTree>
    <p:extLst>
      <p:ext uri="{BB962C8B-B14F-4D97-AF65-F5344CB8AC3E}">
        <p14:creationId xmlns:p14="http://schemas.microsoft.com/office/powerpoint/2010/main" val="627923972"/>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TotalTime>
  <Words>610</Words>
  <Application>Microsoft Office PowerPoint</Application>
  <PresentationFormat>Personnalisé</PresentationFormat>
  <Paragraphs>86</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Calibri Light</vt:lpstr>
      <vt:lpstr>Times New Roman</vt:lpstr>
      <vt:lpstr>Arial</vt:lpstr>
      <vt:lpstr>Calibri</vt:lpstr>
      <vt:lpstr>Thème Office</vt:lpstr>
      <vt:lpstr>SYSTÈME DE GESTION DES PATIENTS</vt:lpstr>
      <vt:lpstr>INTRODUCTION</vt:lpstr>
      <vt:lpstr>OBJECTIFS DU SYSTÈME</vt:lpstr>
      <vt:lpstr>FONCTIONNALITÉS CLÉS</vt:lpstr>
      <vt:lpstr>INTERFACE ET EXPÉRIENCE UTILISATEUR</vt:lpstr>
      <vt:lpstr>INTERFACE ET EXPÉRIENCE UTILISATEUR</vt:lpstr>
      <vt:lpstr>INTERFACE ET EXPÉRIENCE UTILISATEUR</vt:lpstr>
      <vt:lpstr>INTERFACE ET EXPÉRIENCE UTILISATEUR</vt:lpstr>
      <vt:lpstr>INTERFACE ET EXPÉRIENCE UTILISATEUR</vt:lpstr>
      <vt:lpstr>DIAGRAMMES UML</vt:lpstr>
      <vt:lpstr>AVANTAGES DU SYSTÈME </vt:lpstr>
      <vt:lpstr>PERSPECTIVES D’AMÉLIORATION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Minimalist Medical Presentation</dc:title>
  <dc:creator>Indira</dc:creator>
  <cp:lastModifiedBy>SOP TECH</cp:lastModifiedBy>
  <cp:revision>122</cp:revision>
  <dcterms:created xsi:type="dcterms:W3CDTF">2006-08-16T00:00:00Z</dcterms:created>
  <dcterms:modified xsi:type="dcterms:W3CDTF">2025-05-29T15:18:21Z</dcterms:modified>
  <dc:identifier>DAGAnIKRzTM</dc:identifier>
</cp:coreProperties>
</file>