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1" r:id="rId4"/>
    <p:sldId id="274" r:id="rId5"/>
    <p:sldId id="281" r:id="rId6"/>
    <p:sldId id="275" r:id="rId7"/>
    <p:sldId id="276" r:id="rId8"/>
    <p:sldId id="280" r:id="rId9"/>
    <p:sldId id="277" r:id="rId10"/>
    <p:sldId id="282" r:id="rId11"/>
    <p:sldId id="278" r:id="rId12"/>
    <p:sldId id="279" r:id="rId13"/>
    <p:sldId id="273" r:id="rId14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7:40:5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7:41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1647 469 8191,'-1'-9'0,"-3"4"5063,-8 0-5063,-10 5 2818,-11 0-2818,-9 0 1719,-8-1-1719,-7-5 6784,-4-3-6784,1-3 0,8-2 0,12 3 0,16-2 0,12 2 0,9 0 0,3 1 0,0 2 0,0 3 0,1 1 0,2 2 0,9-3 0,18-10 0,18-12 0,18-10 0,14-6 0,1 2 0,-9 6 0,-18 13 0,-23 11 0,-15 7 0,-10 6 0,-3 4 0,-3 8 0,0 11 0,-2 9 0,-4 4 0,-2-2 0,0-6 0,1-9 0,4-8 0,-1-5 0,-5 0 0,-10 8 0,-12 12 0,-9 7 0,2-1 0,13-11 0,11-12 0,11-12 0,10-14 0,10-14 0,6-7 0,1-3 0,-7 11 0,-11 12 0,-14 14 0,-13 15 0,-6 6 0,2 2 0,11-6 0,8-9 0,7-9 0,9-11 0,4-8 0,3-4 0,-4 4 0,-8 10 0,-8 7 0,-7 7 0,-5 7 0,-3 4 0,3 2 0,6-2 0,6-6 0,7-6 0,4-7 0,1-3 0,-2 1 0,-4 2 0,-7 6 0,-8 8 0,-7 7 0,-2 6 0,3 0 0,7-7 0,11-10 0,11-11 0,11-8 0,4-2 0,-1 4 0,-9 6 0,-7 6 0,-5 8 0,-4 8 0,0 6 0,0 0 0,1-7 0,1-6 0,4-6 0,3-2 0,6-2 0,5-5 0,0-2 0,-3-2 0,-3 3 0,-5 4 0,-3 4 0,-2 3 0,-1 3 0,2-2 0,8-1 0,10-3 0,11 0 0,7 0 0,-4-2 0,-8-1 0,-12 0 0,-10 1 0,-5 1 0,-3-1 0,-2-5 0,2-10 0,-1-12 0,1-10 0,-2-3 0,-2 11 0,-3 11 0,-4 13 0,-7 12 0,-11 14 0,-8 13 0,-4 8 0,5-4 0,9-13 0,12-11 0,9-10 0,5-12 0,3-12 0,2-10 0,1 0 0,-1 9 0,-3 11 0,-5 11 0,-4 8 0,-3 6 0,0 2 0,4-1 0,5-6 0,2-5 0,1 0 0,-1 3 0,-5 9 0,-3 7 0,1 1 0,2-5 0,4-10 0,2-9 0,0-8 0,0-3 0,0 0 0,-9 5 0,-14 8 0,-20 13 0,-17 17 0,-4 8 0,10 0 0,19-12 0,18-15 0,17-27 0,21-25 0,14-23 0,8-10 0,-5 15 0,-14 21 0,-14 20 0,-10 20 0,-13 20 0,-12 17 0,-8 13 0,1 0 0,8-12 0,11-16 0,8-15 0,6-14 0,5-12 0,4-5 0,2 1 0,-1 9 0,-4 10 0,-5 12 0,-4 10 0,-1 5 0,-1-4 0,3-9 0,10-15 0,11-16 0,8-9 0,1-3 0,-7 9 0,-10 11 0,-4 7 0,-1 3 0,14-14 0,11-12 0,5-8 0,-3 0 0,-18 17 0,-14 9 0,-12 10 0,-12 7 0,-6 6 0,0 5 0,8-3 0,7-5 0,8-8 0,4-9 0,1-3 0,-1 0 0,0 2 0,-5 5 0,-6 4 0,-6 8 0,-3 7 0,3 6 0,6-1 0,6-8 0,4-7 0,2-6 0,-1-2 0,-2 3 0,-7 14 0,-7 12 0,-3 8 0,2-2 0,9-14 0,4-13 0,12-25 0,14-24 0,12-26 0,5-11 0,-8 12 0,-10 21 0,-15 23 0,-11 20 0,-16 26 0,-11 22 0,-5 22 0,2 8 0,12-13 0,11-17 0,8-21 0,5-11 0,0-2 0,0 5 0,1 2 0,0 1 0,0-7 0,-2-7 0,-17-12 0,-25-18 0,-25-14 0,-18-8 0,2 5 0,16 11 0,23 12 0,26 12 0,22 4 0,33 4 0,33 0 0,25 0 0,-43 0 0,0-1 0,31-5 0,-29-5 0,-28-5 0,-43-5 0,-48-1 0,12 10 0,-7 1 0,-14 0 0,-4 2 0,1 0 0,0 3 0,5 3 0,4 2 0,12 3 0,5 3 0,-22 11 0,29 2 0,27-5 0,29-8 0,35-4 0,26-3 0,24-2 0,-4-3 0,-21-5 0,-23 0 0,-24 1 0,-15 2 0,-6 3 0,-7 0 0,-10-1 0,-15-2 0,-15-2 0,-13-2 0,-3 2 0,8 1 0,17 3 0,17 1 0,12 1 0,23-1 0,30-2 0,25-1 0,19-1 0,-8 2 0,-22 2 0,-24 2 0,-24 2 0,-25 0 0,-26 3 0,-27 5 0,-18 9 0,3 7 0,16 1 0,26-2 0,19-5 0,22-6 0,30-2 0,31-3 0,23-3 0,8-2 0,-16-2 0,-23 0 0,-22-2 0,-19-2 0,-12 0 0,-7-1 0,-4 2 0,-1 0 0,2 0 0,3 1 0,5-2 0,6-2 0,10-6 0,12-6 0,6-5 0,-1 0 0,-9 4 0,-14 8 0,-24 6 0,-31 4 0,-23 9 0,-14 11 0,5 8 0,19 2 0,20-7 0,23-9 0,24-7 0,30-5 0,25-2 0,23-5 0,2-4 0,-17-2 0,-23 0 0,-26 5 0,-24 5 0,-17 0 0,-14 2 0,-6 0 0,6 0 0,11 0 0,12 0 0,7 0 0,8 0 0,3 0 0,2 0 0,-1 1 0,-4 2 0,-4 3 0,-2 2 0,0 0 0,1-3 0,3-4 0,6-1 0,12 0 0,13 0 0,5 0 0,-3 0 0,-10 0 0,-14 0 0,-12 0 0,-12 0 0,-9 0 0,-2 0 0,5 1 0,13 5 0,16 11 0,13 7 0,10 5 0,-3-3 0,-8-9 0,-11-8 0,-10-4 0,-10-7 0,-17-6 0,-18-5 0,-16-4 0,-5 2 0,9 5 0,16 6 0,17 3 0,12 3 0,8 1 0,5 0 0,3 1 0,1-3 0,0 1 0,-4-1 0,-2 1 0,-11 5 0,-16 2 0,-12 5 0,-5 1 0,7-1 0,16-4 0,26-4 0,36-5 0,34-1 0,-26 0 0,2-1 0,1-3 0,0-1 0,34-12 0,-26-6 0,-32-2 0,-25 3 0,-24-1 0,-26 1 0,-23 2 0,-13 3 0,8 8 0,18 3 0,24 5 0,28 3 0,22 5 0,14 3 0,5 1 0,-7-2 0,-18-4 0,-24-5 0,-36-4 0,-37-1 0,31 2 0,-2 2 0,-4 1 0,1 4 0,-41 10 0,26 10 0,27 6 0,24-2 0,13-4 0,10-6 0,9-5 0,7-6 0,2-4 0,-8-2 0,-17-1 0,-20 0 0,-17 0 0,-12 0 0,3 0 0,15 3 0,15 0 0,16 1 0,10 0 0,14-3 0,15-3 0,8-7 0,-2-9 0,-16-6 0,-13-3 0,-14 2 0,-14 4 0,-9 7 0,-4 7 0,8 4 0,9 4 0,9 0 0,12 0 0,23 1 0,20-2 0,16 0 0,1 0 0,-17-2 0,-18-3 0,-17-1 0,-28-1 0,-25 3 0,-22 0 0,-14 3 0,6 1 0,14 2 0,19 5 0,17 2 0,11 4 0,7 0 0,10 2 0,9 4 0,4 0 0,-2-1 0,-15-3 0,-37 2 0,-38 5 0,19-10 0,-4-1 0,-5 1 0,2-2 0,-38 9 0,30-8 0,36-6 0,26-11 0,39-25 0,3-1 0,5-6 0,16-11 0,4-4 0,7-6 0,0-1 0,-6 5 0,-5 2 0,-14 12 0,-7 4 0,7-13 0,-38 21 0,-38 15 0,-26 9 0,-16 13 0,0 17 0,18 13 0,18 7 0,19-6 0,12-10 0,7-9 0,5-4 0,4-5 0,2-3 0,-3-1 0,-14 2 0,-22 8 0,-26 14 0,-17 12 0,1 3 0,18-6 0,23-15 0,16-11 0,18-10 0,18-12 0,17-14 0,12-10 0,-6-5 0,-16 8 0,-22 12 0,-27 18 0,-25 20 0,-17 22 0,-7 15 0,12-2 0,20-13 0,18-21 0,11-23 0,11-29 0,10-29 0,9-20 0,3 1 0,-7 21 0,-13 28 0,-10 26 0,-9 19 0,-4 8 0,1 3 0,5-4 0,5-12 0,2-17 0,3-17 0,2-11 0,-1-1 0,0 11 0,-2 15 0,-1 13 0,-8 20 0,-4 16 0,-3 5 0,2-3 0,6-16 0,5-19 0,2-21 0,4-22 0,5-10 0,2 5 0,-1 22 0,-9 41 0,-14 33 0,-7 21 0,-3 0 0,5-25 0,10-25 0,7-28 0,12-23 0,8-16 0,2-3 0,-1 9 0,-11 16 0,-4 18 0,-4 15 0,-1 5 0,0 2 0,0-5 0,1-9 0,9-12 0,17-17 0,17-16 0,11-9 0,-6 7 0,-14 15 0,-16 15 0,-11 11 0,-5 7 0,-3 4 0,0 0 0,0-7 0,0-19 0,5-18 0,5-13 0,3-1 0,-1 13 0,-4 16 0,-9 17 0,-11 19 0,-12 20 0,-7 14 0,0 1 0,8-13 0,11-16 0,8-17 0,4-12 0,0-9 0,0-2 0,-2 2 0,-4 10 0,-6 13 0,-2 8 0,0 2 0,4-2 0,5-10 0,5-10 0,5-10 0,3-7 0,1 3 0,-6 12 0,-14 25 0,-16 22 0,-7 10 0,2-3 0,12-18 0,11-18 0,9-17 0,12-26 0,13-19 0,9-14 0,1 1 0,-10 20 0,-12 20 0,-13 24 0,-7 16 0,-2 4 0,2-1 0,6-13 0,11-19 0,13-19 0,11-17 0,2-4 0,-10 9 0,-13 16 0,-16 17 0,-17 17 0,-13 16 0,-3 9 0,6-1 0,15-11 0,10-12 0,13-15 0,13-16 0,13-13 0,6-4 0,-8 9 0,-11 13 0,-13 13 0,-10 20 0,-7 16 0,-3 12 0,2-1 0,5-15 0,4-14 0,7-14 0,3-8 0,4-4 0,-2 1 0,-4 9 0,-4 15 0,-2 16 0,-3 12 0,1 0 0,-1-11 0,2-15 0,2-12 0,1-7 0,-4-1 0,-13 2 0,-17 14 0,-13 16 0,-3 9 0,10 0 0,16-13 0,11-13 0,8-10 0,4-9 0,0-4 0,2-1 0,-2 3 0,1 5 0,2 3 0,11 1 0,18-3 0,25-9 0,19-9 0,3-6 0,-9 2 0,-24 8 0,-20 6 0,-16 6 0,-11 4 0,-9 1 0,-11 1 0,-12 0 0,-12 2 0,-11 0 0,-3 1 0,8-1 0,13 0 0,15 0 0,13-1 0,6 0 0,1 1 0,1 1 0,-1 0 0,-6 1 0,-6 2 0,-5 2 0,1 0 0,5-2 0,8-2 0,5-2 0,5-1 0,4-1 0,12 0 0,17 0 0,15 0 0,14 0 0,1 0 0,-11 0 0,-15 0 0,-17 0 0,-12 0 0,-5 0 0,-2 0 0,-3 0 0,1 0 0,2-2 0,6-1 0,7-3 0,10-2 0,7 0 0,0 1 0,-5 4 0,-10 1 0,-8 2 0,-6 0 0,-7 0 0,-9 0 0,-15 0 0,-20 0 0,-28 0 0,22 0 0,-4 0 0,-12 0 0,-2 0 0,-4 1 0,0-2 0,0 0 0,2-2 0,9 1 0,5-2 0,-25-4 0,32 1 0,30 4 0,30 1 0,27 4 0,32 8 0,21 7 0,-39-7 0,0 2 0,1 0 0,-2-1 0,37 8 0,-19-6 0,-26-5 0,-17-4 0,-12-3 0,-7 1 0,-3-2 0,-2 0 0,0 0 0,1 0 0,3 0 0,8-1 0,15-3 0,25-5 0,25-8 0,-32 6 0,3 0 0,7-2 0,2-1 0,2 0 0,2 0 0,3 2 0,0 0 0,-2 0 0,0 1 0,-7 1 0,-1 0 0,-7 1 0,-2-1 0,29-11 0,-17-5 0,-14-5 0,-11-4 0,-17 14 0,-6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55321-1E3F-5346-9D27-519D038D335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6641D-D736-8F4C-B815-AC98ABE7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3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6641D-D736-8F4C-B815-AC98ABE7E0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FA22-6150-87D3-F4E4-A6E5E71E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96D70-106B-C1B2-8AD7-3215E51BA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8B5F-6D7D-A9BC-C6A9-F6C81209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AE4-C0A5-8346-AB3F-FE569D005B29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A440-992D-7A05-8819-EC8EDA82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9483-C254-E6E0-FFC8-D7D512D9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5545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FA5-32D8-DCC3-0050-3074522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82B6-C75A-14EE-FDC0-19D6C0F8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2B6B-F669-2776-AA5C-28B97FDD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CECE-4C74-0147-B4F3-2552900D651D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CCCC-C3ED-2FF6-292A-2E57D140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102F-6D58-6B87-315E-3D20616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60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74C96-7BF2-711C-084C-73959B8DC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95A7-2DFF-A0C7-FEF1-214A7A19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8240-43C3-6F5B-2539-F5AA303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18C4-98EA-FC49-B735-EEF747DC219C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596B-CD84-40D5-36CD-1FC935FD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DF2D-982B-FC5A-70E3-510138BA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298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5801-8A40-7EA4-7C5C-A70DAC87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CD9-061D-BB86-C602-45CF2FB1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B4BD-0566-AF27-2E94-6D2C6A9F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07A6-E693-2740-950D-2A15C39D05C7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5DFC-419F-15A4-D57A-3068E13D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8967-1982-4AE2-21E1-4C70AD2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686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22A-EE5D-40D4-E228-21046EF4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A77B-E02A-E49D-D9CB-0B5A18DF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68E6-4383-5D31-6954-34891672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621-16F7-4F42-AD10-399D1148F525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AEF9-06C6-4C31-07BD-5B9F8C64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F56E-0DAC-5CED-7B8A-30D1A9D5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26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E6DB-4950-9F48-7F7A-35532E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6A93-6FAA-1D57-5F72-57D94002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3DF2-9A77-C44D-F481-9A1780AA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A6C9-8ED6-E0B7-E455-4F063A09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567-25C4-3B45-8F2C-0C23FBED1928}" type="datetime1">
              <a:rPr lang="en-US" smtClean="0"/>
              <a:t>9/25/23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16D73-7C73-960F-1ABD-812440CB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8202-F795-72B1-C01A-BBBECC5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62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EE-99B4-1F23-5BA7-BF4874D7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E704-479A-CBC2-7E7B-6A919EA2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895AB-12A0-6DEA-A374-07855B927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AF909-6198-7413-6D6A-CC588B349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A35F2-8B50-5263-5D3D-AFA15DA5A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611A-9EF7-043B-892D-B25088C6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4C7-D1E7-0749-8980-54E1877BDF7D}" type="datetime1">
              <a:rPr lang="en-US" smtClean="0"/>
              <a:t>9/25/23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1725C-C9DF-994B-AAF7-8B23C62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67922-56FE-B517-71E6-6BD4AA14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258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6C7-2EE3-1ACC-B04A-5A73D359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2683B-E739-8FB5-05A3-9ED1F4FF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64C-D971-B049-BCBF-9CC84F1AC5AF}" type="datetime1">
              <a:rPr lang="en-US" smtClean="0"/>
              <a:t>9/25/23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424BD-3090-0463-841D-AB71B899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55DA8-E31E-910A-5625-5BB9BB82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2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87285-BC26-5F77-587C-9D2BE43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BF3-C6F9-5A4C-9A05-5AF6F0DBF233}" type="datetime1">
              <a:rPr lang="en-US" smtClean="0"/>
              <a:t>9/25/23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1BC4-5BEC-BD02-25EE-4399915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921F-E276-8E35-6BDB-30EEFD8D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2531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21D2-0EB4-DB74-4A3D-C7A9315D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C3BF-4EE6-BA46-D7A2-092DF1B9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E7A8-C56E-8630-9C5D-147E53D0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8A3E3-131F-7FED-8F98-E63EE30D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1FB4-570C-7046-B0DB-87E41A81FABD}" type="datetime1">
              <a:rPr lang="en-US" smtClean="0"/>
              <a:t>9/25/23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C419-25C9-EF01-0A79-465B105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6407-6B20-0AE4-8BC2-F5F362C5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46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C490-719E-C016-6539-E2FC802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F2D08-F7A7-C7F0-8B5A-2993D70F1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87B67-2142-DBA8-2A8F-D490D5D8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428C-9FA8-8F94-017B-931FE95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9A3-38B5-804E-9FDF-916E07DFB3F4}" type="datetime1">
              <a:rPr lang="en-US" smtClean="0"/>
              <a:t>9/25/23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F395-17E2-9493-D188-4CF45D6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36D0-23A4-A5E0-B72A-57CF5E6D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93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88AD2-1A71-A29F-92B4-8A878296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3C6E-287D-B601-FE42-3D79310E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4903-5F4D-1FC8-C87F-4EAE6CAF9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F247-471D-7045-B8F6-C9DCE92EC649}" type="datetime1">
              <a:rPr lang="en-US" smtClean="0"/>
              <a:t>9/25/23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78DB-175A-7AA4-3D3B-F4BB072E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9BA2-FD9A-571D-2A39-4100D12CD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D71F-6386-D049-806A-92B4F81B15F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89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orange glowing background&#10;&#10;Description automatically generated with medium confidence">
            <a:extLst>
              <a:ext uri="{FF2B5EF4-FFF2-40B4-BE49-F238E27FC236}">
                <a16:creationId xmlns:a16="http://schemas.microsoft.com/office/drawing/2014/main" id="{DCFD483A-FFD0-C37C-8002-06C1009BD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57" r="9089" b="1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0AF10-5ED0-BCA2-3163-BE18D87C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55026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Gas Diverges as a Fuel Mechanism for the Active Galactic Nucleus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C354-A10B-7D4A-DDE1-1BDFC978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454474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Emmanouil Karathanasis</a:t>
            </a:r>
          </a:p>
          <a:p>
            <a:pPr algn="l"/>
            <a:endParaRPr lang="en-GR" sz="2000" dirty="0">
              <a:solidFill>
                <a:schemeClr val="bg1"/>
              </a:solidFill>
            </a:endParaRPr>
          </a:p>
          <a:p>
            <a:pPr algn="l"/>
            <a:endParaRPr lang="en-GR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7ED64-639C-819F-3711-E82DA1034E2D}"/>
              </a:ext>
            </a:extLst>
          </p:cNvPr>
          <p:cNvSpPr txBox="1"/>
          <p:nvPr/>
        </p:nvSpPr>
        <p:spPr>
          <a:xfrm>
            <a:off x="481029" y="6232317"/>
            <a:ext cx="40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E.Karathanasis-2015@hull.ac.uk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B0382-FDDD-8E46-24B3-8A295315AF37}"/>
              </a:ext>
            </a:extLst>
          </p:cNvPr>
          <p:cNvSpPr txBox="1"/>
          <p:nvPr/>
        </p:nvSpPr>
        <p:spPr>
          <a:xfrm>
            <a:off x="470342" y="6488668"/>
            <a:ext cx="30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e.karathanasiss@gmail.com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E3C9BE-BA30-293F-F5C6-DDE7163D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65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10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5201071" y="141069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Picture 5" descr="A graph of different levels of energy&#10;&#10;Description automatically generated">
            <a:extLst>
              <a:ext uri="{FF2B5EF4-FFF2-40B4-BE49-F238E27FC236}">
                <a16:creationId xmlns:a16="http://schemas.microsoft.com/office/drawing/2014/main" id="{A6114ED6-70F7-2127-7E2A-B6C0D64B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" t="7517" r="8378" b="7004"/>
          <a:stretch/>
        </p:blipFill>
        <p:spPr>
          <a:xfrm>
            <a:off x="6559550" y="1600382"/>
            <a:ext cx="2362200" cy="4413250"/>
          </a:xfrm>
          <a:prstGeom prst="rect">
            <a:avLst/>
          </a:prstGeom>
        </p:spPr>
      </p:pic>
      <p:pic>
        <p:nvPicPr>
          <p:cNvPr id="8" name="Picture 7" descr="A graph of different types of energy&#10;&#10;Description automatically generated">
            <a:extLst>
              <a:ext uri="{FF2B5EF4-FFF2-40B4-BE49-F238E27FC236}">
                <a16:creationId xmlns:a16="http://schemas.microsoft.com/office/drawing/2014/main" id="{4CA1F950-6F08-6A5E-6BCC-BDF36F129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0" t="7407" r="6734" b="6969"/>
          <a:stretch/>
        </p:blipFill>
        <p:spPr>
          <a:xfrm>
            <a:off x="9414602" y="1603557"/>
            <a:ext cx="2441482" cy="441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E2336-12CC-9F41-31A1-DEB8B15E15A9}"/>
              </a:ext>
            </a:extLst>
          </p:cNvPr>
          <p:cNvSpPr txBox="1"/>
          <p:nvPr/>
        </p:nvSpPr>
        <p:spPr>
          <a:xfrm>
            <a:off x="685799" y="974695"/>
            <a:ext cx="4946651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Data: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of the Gas and AGN Activity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Velocity of the Gas and AGN Activity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F86C6-3EF9-69F7-2CC1-7F16434BB183}"/>
              </a:ext>
            </a:extLst>
          </p:cNvPr>
          <p:cNvSpPr txBox="1"/>
          <p:nvPr/>
        </p:nvSpPr>
        <p:spPr>
          <a:xfrm>
            <a:off x="685798" y="2519599"/>
            <a:ext cx="3505202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accuracies: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Regression: 83.15%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and Random Forest: 83.15%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 classifier: 66.7%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1D67EC-A6E5-FD78-BC30-A0C4B5DA88BE}"/>
                  </a:ext>
                </a:extLst>
              </p:cNvPr>
              <p:cNvSpPr txBox="1"/>
              <p:nvPr/>
            </p:nvSpPr>
            <p:spPr>
              <a:xfrm>
                <a:off x="685798" y="4889354"/>
                <a:ext cx="5511802" cy="1348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Accuracies with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Logistic Regression and Decision Tree: 98.26%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Neural Network: 98.26% (over-fitting problem)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1D67EC-A6E5-FD78-BC30-A0C4B5DA8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8" y="4889354"/>
                <a:ext cx="5511802" cy="1348318"/>
              </a:xfrm>
              <a:prstGeom prst="rect">
                <a:avLst/>
              </a:prstGeom>
              <a:blipFill>
                <a:blip r:embed="rId4"/>
                <a:stretch>
                  <a:fillRect l="-1147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11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684777" y="93444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53DB9-9316-E6D3-7498-70B04FB03F6C}"/>
              </a:ext>
            </a:extLst>
          </p:cNvPr>
          <p:cNvSpPr txBox="1"/>
          <p:nvPr/>
        </p:nvSpPr>
        <p:spPr>
          <a:xfrm>
            <a:off x="595377" y="2762150"/>
            <a:ext cx="4044950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analyses: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TNG Galaxies validates the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Illustris Galaxies do not validate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22EEF-4792-6FBA-74EE-E11CAF389CA1}"/>
                  </a:ext>
                </a:extLst>
              </p:cNvPr>
              <p:cNvSpPr txBox="1"/>
              <p:nvPr/>
            </p:nvSpPr>
            <p:spPr>
              <a:xfrm>
                <a:off x="6911845" y="2762150"/>
                <a:ext cx="4667250" cy="175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Further analyses: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predictive model fails to prove the theory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22EEF-4792-6FBA-74EE-E11CAF38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45" y="2762150"/>
                <a:ext cx="4667250" cy="1758751"/>
              </a:xfrm>
              <a:prstGeom prst="rect">
                <a:avLst/>
              </a:prstGeom>
              <a:blipFill>
                <a:blip r:embed="rId2"/>
                <a:stretch>
                  <a:fillRect l="-1359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0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12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890050" y="141069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B20E2-F59A-7C5B-8825-A6115998DC27}"/>
                  </a:ext>
                </a:extLst>
              </p:cNvPr>
              <p:cNvSpPr txBox="1"/>
              <p:nvPr/>
            </p:nvSpPr>
            <p:spPr>
              <a:xfrm>
                <a:off x="1136650" y="2195379"/>
                <a:ext cx="4540250" cy="259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Conclusion: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study fails to prove the theory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Divergence and radial velocities of the gas alone are insufficient for prediction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B20E2-F59A-7C5B-8825-A6115998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2195379"/>
                <a:ext cx="4540250" cy="2593210"/>
              </a:xfrm>
              <a:prstGeom prst="rect">
                <a:avLst/>
              </a:prstGeom>
              <a:blipFill>
                <a:blip r:embed="rId2"/>
                <a:stretch>
                  <a:fillRect l="-1397" b="-2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2FA58F-47E3-0B7B-8E04-5DAF7C8391BA}"/>
              </a:ext>
            </a:extLst>
          </p:cNvPr>
          <p:cNvSpPr txBox="1"/>
          <p:nvPr/>
        </p:nvSpPr>
        <p:spPr>
          <a:xfrm>
            <a:off x="6993618" y="2168258"/>
            <a:ext cx="4540250" cy="142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grand unification theory of AGN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Gaps in our understanding of AGN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87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D71F-6386-D049-806A-92B4F81B15FF}" type="slidenum">
              <a:rPr lang="en-GR" smtClean="0"/>
              <a:t>13</a:t>
            </a:fld>
            <a:endParaRPr lang="en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8FE13-F510-838E-C6CD-A52FC484D1BD}"/>
              </a:ext>
            </a:extLst>
          </p:cNvPr>
          <p:cNvSpPr txBox="1"/>
          <p:nvPr/>
        </p:nvSpPr>
        <p:spPr>
          <a:xfrm>
            <a:off x="3225800" y="971550"/>
            <a:ext cx="57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AD23C-2402-04C7-8C8F-09C83AAE0F85}"/>
              </a:ext>
            </a:extLst>
          </p:cNvPr>
          <p:cNvSpPr txBox="1"/>
          <p:nvPr/>
        </p:nvSpPr>
        <p:spPr>
          <a:xfrm>
            <a:off x="4921250" y="3167390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 section</a:t>
            </a:r>
          </a:p>
        </p:txBody>
      </p:sp>
    </p:spTree>
    <p:extLst>
      <p:ext uri="{BB962C8B-B14F-4D97-AF65-F5344CB8AC3E}">
        <p14:creationId xmlns:p14="http://schemas.microsoft.com/office/powerpoint/2010/main" val="39077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and orange glowing background&#10;&#10;Description automatically generated with medium confidence">
            <a:extLst>
              <a:ext uri="{FF2B5EF4-FFF2-40B4-BE49-F238E27FC236}">
                <a16:creationId xmlns:a16="http://schemas.microsoft.com/office/drawing/2014/main" id="{B3FB2E6F-39D2-5D1B-30D4-428E50AFE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6" r="9090" b="188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69B4-CFE3-F540-5B3C-A521141E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DC58D-8C1B-6B96-3AE5-D5ED95C5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AA22-33D6-0B07-CAA7-89696696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255D71F-6386-D049-806A-92B4F81B15FF}" type="slidenum">
              <a:rPr lang="en-G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A29CA1-25BC-6464-019D-F97B6C2BAAD4}"/>
                  </a:ext>
                </a:extLst>
              </p14:cNvPr>
              <p14:cNvContentPartPr/>
              <p14:nvPr/>
            </p14:nvContentPartPr>
            <p14:xfrm>
              <a:off x="795320" y="8180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A29CA1-25BC-6464-019D-F97B6C2BA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80" y="8090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F5594E-9420-9F05-FC91-808420E72259}"/>
                  </a:ext>
                </a:extLst>
              </p14:cNvPr>
              <p14:cNvContentPartPr/>
              <p14:nvPr/>
            </p14:nvContentPartPr>
            <p14:xfrm>
              <a:off x="395720" y="743498"/>
              <a:ext cx="702000" cy="23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F5594E-9420-9F05-FC91-808420E72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720" y="734858"/>
                <a:ext cx="719640" cy="248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4527BC-ABD8-CCEF-7A77-D1D112C94A2B}"/>
              </a:ext>
            </a:extLst>
          </p:cNvPr>
          <p:cNvSpPr/>
          <p:nvPr/>
        </p:nvSpPr>
        <p:spPr>
          <a:xfrm>
            <a:off x="279918" y="671804"/>
            <a:ext cx="1057470" cy="4043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9C986-05A8-5031-F357-CF815E59FD17}"/>
              </a:ext>
            </a:extLst>
          </p:cNvPr>
          <p:cNvSpPr txBox="1"/>
          <p:nvPr/>
        </p:nvSpPr>
        <p:spPr>
          <a:xfrm>
            <a:off x="7429500" y="6538912"/>
            <a:ext cx="484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The IllustrisTNG Simulations: Public Data Release</a:t>
            </a:r>
          </a:p>
        </p:txBody>
      </p:sp>
    </p:spTree>
    <p:extLst>
      <p:ext uri="{BB962C8B-B14F-4D97-AF65-F5344CB8AC3E}">
        <p14:creationId xmlns:p14="http://schemas.microsoft.com/office/powerpoint/2010/main" val="969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3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803775" y="141069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6" name="Picture 5" descr="A diagram of a nuclear explosion&#10;&#10;Description automatically generated">
            <a:extLst>
              <a:ext uri="{FF2B5EF4-FFF2-40B4-BE49-F238E27FC236}">
                <a16:creationId xmlns:a16="http://schemas.microsoft.com/office/drawing/2014/main" id="{6362FE32-09CF-B9BC-8FD9-4542071B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52" y="1696471"/>
            <a:ext cx="4478448" cy="365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CCEBE-5925-860F-75E6-27CB5D94A615}"/>
              </a:ext>
            </a:extLst>
          </p:cNvPr>
          <p:cNvSpPr txBox="1"/>
          <p:nvPr/>
        </p:nvSpPr>
        <p:spPr>
          <a:xfrm>
            <a:off x="785390" y="1338481"/>
            <a:ext cx="4240699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Active Galactic Nucleus: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Supermassive Black Hole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Luminous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Immense amount of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AB05-E02E-06B9-9003-0604DC14E027}"/>
              </a:ext>
            </a:extLst>
          </p:cNvPr>
          <p:cNvSpPr txBox="1"/>
          <p:nvPr/>
        </p:nvSpPr>
        <p:spPr>
          <a:xfrm>
            <a:off x="785390" y="4106066"/>
            <a:ext cx="38674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Active Galactic Nucleus: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Seyfert galaxies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Blazars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Quasars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135CD-B87B-2096-CFBF-9A9AA251FD5B}"/>
              </a:ext>
            </a:extLst>
          </p:cNvPr>
          <p:cNvSpPr txBox="1"/>
          <p:nvPr/>
        </p:nvSpPr>
        <p:spPr>
          <a:xfrm>
            <a:off x="6741302" y="5352561"/>
            <a:ext cx="4366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https://fermi.gsfc.nasa.gov/science/eteu/agn/ </a:t>
            </a:r>
          </a:p>
        </p:txBody>
      </p:sp>
    </p:spTree>
    <p:extLst>
      <p:ext uri="{BB962C8B-B14F-4D97-AF65-F5344CB8AC3E}">
        <p14:creationId xmlns:p14="http://schemas.microsoft.com/office/powerpoint/2010/main" val="1801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4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803775" y="141069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8B64E-A95E-DC19-E177-EBC317584E40}"/>
              </a:ext>
            </a:extLst>
          </p:cNvPr>
          <p:cNvSpPr txBox="1"/>
          <p:nvPr/>
        </p:nvSpPr>
        <p:spPr>
          <a:xfrm>
            <a:off x="1013926" y="2300254"/>
            <a:ext cx="48705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Kawata &amp; Gibson (2005) research paper: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Elliptical galaxies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 heating 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Self-regulated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21AF4-1A89-C717-68E6-11E537EB2613}"/>
              </a:ext>
            </a:extLst>
          </p:cNvPr>
          <p:cNvSpPr txBox="1"/>
          <p:nvPr/>
        </p:nvSpPr>
        <p:spPr>
          <a:xfrm>
            <a:off x="7388225" y="2368679"/>
            <a:ext cx="437916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a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whether gas divergence serves as a heating mechanism for the AGN.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implanted to a predictive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5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803775" y="141069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A7A8-B2DB-1B97-023A-D7CBA93439CB}"/>
              </a:ext>
            </a:extLst>
          </p:cNvPr>
          <p:cNvSpPr txBox="1"/>
          <p:nvPr/>
        </p:nvSpPr>
        <p:spPr>
          <a:xfrm>
            <a:off x="3854353" y="819254"/>
            <a:ext cx="4483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Illustris-1 and TNG100-1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54ED5-6D18-0585-F9D9-20D7C9D74AE3}"/>
              </a:ext>
            </a:extLst>
          </p:cNvPr>
          <p:cNvSpPr txBox="1"/>
          <p:nvPr/>
        </p:nvSpPr>
        <p:spPr>
          <a:xfrm>
            <a:off x="607300" y="2656114"/>
            <a:ext cx="3638938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arges cosmological simulations of galaxy 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Λ-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 paradigm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0317F-377F-F4F9-DD75-845C0FA47324}"/>
              </a:ext>
            </a:extLst>
          </p:cNvPr>
          <p:cNvSpPr txBox="1"/>
          <p:nvPr/>
        </p:nvSpPr>
        <p:spPr>
          <a:xfrm>
            <a:off x="8403771" y="3953981"/>
            <a:ext cx="34308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data for TNG: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more detailed runs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Black Hole mass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D98AF9-CD06-AABE-6D05-08CB4FD292A7}"/>
              </a:ext>
            </a:extLst>
          </p:cNvPr>
          <p:cNvCxnSpPr/>
          <p:nvPr/>
        </p:nvCxnSpPr>
        <p:spPr>
          <a:xfrm flipH="1">
            <a:off x="2276670" y="1779036"/>
            <a:ext cx="2121159" cy="8770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D3DE5-6EC6-943D-CBD6-B4CDAAFB9E88}"/>
              </a:ext>
            </a:extLst>
          </p:cNvPr>
          <p:cNvCxnSpPr>
            <a:cxnSpLocks/>
          </p:cNvCxnSpPr>
          <p:nvPr/>
        </p:nvCxnSpPr>
        <p:spPr>
          <a:xfrm>
            <a:off x="4727510" y="3383902"/>
            <a:ext cx="3346580" cy="796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9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6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803775" y="141069"/>
            <a:ext cx="258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5155-01AC-F6E7-B910-A3CDD6B713BE}"/>
              </a:ext>
            </a:extLst>
          </p:cNvPr>
          <p:cNvSpPr txBox="1"/>
          <p:nvPr/>
        </p:nvSpPr>
        <p:spPr>
          <a:xfrm>
            <a:off x="5512836" y="873914"/>
            <a:ext cx="239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31B89E-BAC3-3CA8-D3F8-859A1E29B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t="55048" r="26975" b="12900"/>
          <a:stretch/>
        </p:blipFill>
        <p:spPr>
          <a:xfrm>
            <a:off x="7052387" y="2345423"/>
            <a:ext cx="4422711" cy="25130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4528A4-4CCE-490C-1E51-DD661D1AB3F9}"/>
              </a:ext>
            </a:extLst>
          </p:cNvPr>
          <p:cNvSpPr txBox="1"/>
          <p:nvPr/>
        </p:nvSpPr>
        <p:spPr>
          <a:xfrm>
            <a:off x="716902" y="1435721"/>
            <a:ext cx="437761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ways to access the data: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snapshots or groupcats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49E29-7528-2DBC-A960-CDCA75E90D7B}"/>
              </a:ext>
            </a:extLst>
          </p:cNvPr>
          <p:cNvSpPr txBox="1"/>
          <p:nvPr/>
        </p:nvSpPr>
        <p:spPr>
          <a:xfrm>
            <a:off x="6977742" y="4846358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https://www.tng-project.org/data/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31365-6FDE-F2F6-67C9-AF489E443F45}"/>
              </a:ext>
            </a:extLst>
          </p:cNvPr>
          <p:cNvSpPr txBox="1"/>
          <p:nvPr/>
        </p:nvSpPr>
        <p:spPr>
          <a:xfrm>
            <a:off x="716902" y="3961500"/>
            <a:ext cx="430918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criteria for the galaxies: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Galaxies from each simulation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Black Hole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massive galaxies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7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7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616353" y="93444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D3F7-0A5E-289B-3222-4193B191A6DB}"/>
              </a:ext>
            </a:extLst>
          </p:cNvPr>
          <p:cNvSpPr txBox="1"/>
          <p:nvPr/>
        </p:nvSpPr>
        <p:spPr>
          <a:xfrm>
            <a:off x="6096000" y="3925996"/>
            <a:ext cx="2736980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Velocities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velocity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7E5C-9C00-A8C8-EAFA-7911A76958B6}"/>
              </a:ext>
            </a:extLst>
          </p:cNvPr>
          <p:cNvSpPr txBox="1"/>
          <p:nvPr/>
        </p:nvSpPr>
        <p:spPr>
          <a:xfrm>
            <a:off x="476216" y="1129871"/>
            <a:ext cx="31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accretion rate of the Black hole:</a:t>
            </a:r>
          </a:p>
          <a:p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E78F33-1456-BA2C-B54F-F8590D62DE28}"/>
                  </a:ext>
                </a:extLst>
              </p:cNvPr>
              <p:cNvSpPr txBox="1"/>
              <p:nvPr/>
            </p:nvSpPr>
            <p:spPr>
              <a:xfrm>
                <a:off x="310210" y="1960156"/>
                <a:ext cx="1752210" cy="72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𝐵𝑜𝑛𝑑𝑖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𝐸𝑑𝑑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𝜒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E78F33-1456-BA2C-B54F-F8590D6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0" y="1960156"/>
                <a:ext cx="1752210" cy="721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83265-BF4F-04C1-3A4D-AF13F23EEBB8}"/>
                  </a:ext>
                </a:extLst>
              </p:cNvPr>
              <p:cNvSpPr txBox="1"/>
              <p:nvPr/>
            </p:nvSpPr>
            <p:spPr>
              <a:xfrm>
                <a:off x="2497494" y="2106702"/>
                <a:ext cx="954832" cy="428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𝑏𝑜𝑙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𝐸𝑑𝑑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GB" dirty="0">
                    <a:solidFill>
                      <a:schemeClr val="bg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83265-BF4F-04C1-3A4D-AF13F23E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494" y="2106702"/>
                <a:ext cx="954832" cy="428451"/>
              </a:xfrm>
              <a:prstGeom prst="rect">
                <a:avLst/>
              </a:prstGeom>
              <a:blipFill>
                <a:blip r:embed="rId3"/>
                <a:stretch>
                  <a:fillRect l="-6410" t="-5714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82C7826-D2EC-4F3C-358C-BE85C2915CEA}"/>
              </a:ext>
            </a:extLst>
          </p:cNvPr>
          <p:cNvSpPr txBox="1"/>
          <p:nvPr/>
        </p:nvSpPr>
        <p:spPr>
          <a:xfrm>
            <a:off x="583789" y="3429000"/>
            <a:ext cx="175221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Luminosities: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D958C-DC9B-8688-3D61-AB0E5C3FFADC}"/>
                  </a:ext>
                </a:extLst>
              </p:cNvPr>
              <p:cNvSpPr txBox="1"/>
              <p:nvPr/>
            </p:nvSpPr>
            <p:spPr>
              <a:xfrm>
                <a:off x="670757" y="4269854"/>
                <a:ext cx="13916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𝑏𝑜𝑙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D958C-DC9B-8688-3D61-AB0E5C3F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7" y="4269854"/>
                <a:ext cx="1391663" cy="285656"/>
              </a:xfrm>
              <a:prstGeom prst="rect">
                <a:avLst/>
              </a:prstGeom>
              <a:blipFill>
                <a:blip r:embed="rId4"/>
                <a:stretch>
                  <a:fillRect l="-3509" t="-10638" r="-1754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410793-39E2-693F-DD46-E40D04CBC9E1}"/>
                  </a:ext>
                </a:extLst>
              </p:cNvPr>
              <p:cNvSpPr txBox="1"/>
              <p:nvPr/>
            </p:nvSpPr>
            <p:spPr>
              <a:xfrm>
                <a:off x="670757" y="4899368"/>
                <a:ext cx="1771639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𝐸𝑑𝑑</m:t>
                          </m:r>
                        </m:sub>
                      </m:sSub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𝐸𝑑𝑑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410793-39E2-693F-DD46-E40D04CB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7" y="4899368"/>
                <a:ext cx="1771639" cy="285656"/>
              </a:xfrm>
              <a:prstGeom prst="rect">
                <a:avLst/>
              </a:prstGeom>
              <a:blipFill>
                <a:blip r:embed="rId5"/>
                <a:stretch>
                  <a:fillRect l="-2405" t="-14894" r="-1031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59474A1-6B2B-FCE7-76CF-F0CBEBE4A2C3}"/>
              </a:ext>
            </a:extLst>
          </p:cNvPr>
          <p:cNvSpPr txBox="1"/>
          <p:nvPr/>
        </p:nvSpPr>
        <p:spPr>
          <a:xfrm>
            <a:off x="6027575" y="1235028"/>
            <a:ext cx="20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Feedback: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90B317-CF9A-1002-8CF9-CBBC3F43928A}"/>
                  </a:ext>
                </a:extLst>
              </p:cNvPr>
              <p:cNvSpPr txBox="1"/>
              <p:nvPr/>
            </p:nvSpPr>
            <p:spPr>
              <a:xfrm>
                <a:off x="6096000" y="2105230"/>
                <a:ext cx="1878912" cy="31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90B317-CF9A-1002-8CF9-CBBC3F43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05230"/>
                <a:ext cx="1878912" cy="314253"/>
              </a:xfrm>
              <a:prstGeom prst="rect">
                <a:avLst/>
              </a:prstGeom>
              <a:blipFill>
                <a:blip r:embed="rId6"/>
                <a:stretch>
                  <a:fillRect l="-2273" t="-9615" r="-974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09F520-534A-2BB7-E392-8955B2D8D8CB}"/>
                  </a:ext>
                </a:extLst>
              </p:cNvPr>
              <p:cNvSpPr txBox="1"/>
              <p:nvPr/>
            </p:nvSpPr>
            <p:spPr>
              <a:xfrm>
                <a:off x="6027575" y="2763066"/>
                <a:ext cx="1930465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09F520-534A-2BB7-E392-8955B2D8D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575" y="2763066"/>
                <a:ext cx="1930465" cy="314573"/>
              </a:xfrm>
              <a:prstGeom prst="rect">
                <a:avLst/>
              </a:prstGeom>
              <a:blipFill>
                <a:blip r:embed="rId7"/>
                <a:stretch>
                  <a:fillRect l="-949" t="-9615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A0A92-17B4-40CC-C472-3005B6A06290}"/>
                  </a:ext>
                </a:extLst>
              </p:cNvPr>
              <p:cNvSpPr txBox="1"/>
              <p:nvPr/>
            </p:nvSpPr>
            <p:spPr>
              <a:xfrm>
                <a:off x="9095047" y="2647859"/>
                <a:ext cx="1341469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= 0.2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= 0.1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A0A92-17B4-40CC-C472-3005B6A06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047" y="2647859"/>
                <a:ext cx="1341469" cy="967829"/>
              </a:xfrm>
              <a:prstGeom prst="rect">
                <a:avLst/>
              </a:prstGeom>
              <a:blipFill>
                <a:blip r:embed="rId8"/>
                <a:stretch>
                  <a:fillRect t="-2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A199-5F57-63C8-33DE-E9ACCCC4E4EE}"/>
                  </a:ext>
                </a:extLst>
              </p:cNvPr>
              <p:cNvSpPr txBox="1"/>
              <p:nvPr/>
            </p:nvSpPr>
            <p:spPr>
              <a:xfrm>
                <a:off x="9095047" y="1730035"/>
                <a:ext cx="181851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solidFill>
                          <a:schemeClr val="bg1"/>
                        </a:solidFill>
                      </a:rPr>
                      <m:t> = 0.1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for Illustris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= 0.2 for TNG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A199-5F57-63C8-33DE-E9ACCCC4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047" y="1730035"/>
                <a:ext cx="1818511" cy="830997"/>
              </a:xfrm>
              <a:prstGeom prst="rect">
                <a:avLst/>
              </a:prstGeom>
              <a:blipFill>
                <a:blip r:embed="rId9"/>
                <a:stretch>
                  <a:fillRect l="-3356" t="-9559" r="-8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  <p:bldP spid="15" grpId="0"/>
      <p:bldP spid="16" grpId="0"/>
      <p:bldP spid="19" grpId="0"/>
      <p:bldP spid="20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8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4616353" y="93444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169D1-2B82-0321-7276-BC9DAECCBBC9}"/>
              </a:ext>
            </a:extLst>
          </p:cNvPr>
          <p:cNvSpPr txBox="1"/>
          <p:nvPr/>
        </p:nvSpPr>
        <p:spPr>
          <a:xfrm>
            <a:off x="634480" y="1026368"/>
            <a:ext cx="370736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Data: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mass of their Black Holes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Formation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injected in quasar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injected in radio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Merges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 descr="A group of images of gas temperature visualization&#10;&#10;Description automatically generated">
            <a:extLst>
              <a:ext uri="{FF2B5EF4-FFF2-40B4-BE49-F238E27FC236}">
                <a16:creationId xmlns:a16="http://schemas.microsoft.com/office/drawing/2014/main" id="{818A42D8-D5FE-E1A0-0330-386352E4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54" y="978743"/>
            <a:ext cx="5266778" cy="3009587"/>
          </a:xfrm>
          <a:prstGeom prst="rect">
            <a:avLst/>
          </a:prstGeom>
        </p:spPr>
      </p:pic>
      <p:pic>
        <p:nvPicPr>
          <p:cNvPr id="9" name="Picture 8" descr="A bright light in the dark&#10;&#10;Description automatically generated">
            <a:extLst>
              <a:ext uri="{FF2B5EF4-FFF2-40B4-BE49-F238E27FC236}">
                <a16:creationId xmlns:a16="http://schemas.microsoft.com/office/drawing/2014/main" id="{0AE57288-8678-22DA-78E5-9525A22D4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92" r="9458"/>
          <a:stretch/>
        </p:blipFill>
        <p:spPr>
          <a:xfrm>
            <a:off x="5467350" y="4655955"/>
            <a:ext cx="601980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DE569-EAB1-B69A-8F05-32F40BFD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67" y="4837898"/>
            <a:ext cx="2517866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DE63-A4F4-76CB-A65E-D4CC7E1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3" y="6416493"/>
            <a:ext cx="2743200" cy="365125"/>
          </a:xfrm>
        </p:spPr>
        <p:txBody>
          <a:bodyPr/>
          <a:lstStyle/>
          <a:p>
            <a:fld id="{5255D71F-6386-D049-806A-92B4F81B15FF}" type="slidenum">
              <a:rPr lang="en-GR" smtClean="0"/>
              <a:t>9</a:t>
            </a:fld>
            <a:endParaRPr lang="en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1F891-07FC-2CF7-2B8F-EF812908B36A}"/>
              </a:ext>
            </a:extLst>
          </p:cNvPr>
          <p:cNvSpPr/>
          <p:nvPr/>
        </p:nvSpPr>
        <p:spPr>
          <a:xfrm>
            <a:off x="0" y="692150"/>
            <a:ext cx="12192000" cy="95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3812-70EE-53ED-BB83-76A4D93E14E1}"/>
              </a:ext>
            </a:extLst>
          </p:cNvPr>
          <p:cNvSpPr txBox="1"/>
          <p:nvPr/>
        </p:nvSpPr>
        <p:spPr>
          <a:xfrm>
            <a:off x="5201071" y="141069"/>
            <a:ext cx="28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Picture 5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33BD13F0-B2E0-1E8B-536C-D1F67BDA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8" t="7220" r="9224" b="2911"/>
          <a:stretch/>
        </p:blipFill>
        <p:spPr>
          <a:xfrm>
            <a:off x="1708150" y="4073547"/>
            <a:ext cx="6553200" cy="2525508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E23BAF8-4221-FBF7-5EF6-B45461FB5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3" r="7870" b="5415"/>
          <a:stretch/>
        </p:blipFill>
        <p:spPr>
          <a:xfrm>
            <a:off x="9625239" y="1060450"/>
            <a:ext cx="2020207" cy="3751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94C0F5-7822-9620-0696-BA805C5B14DD}"/>
              </a:ext>
            </a:extLst>
          </p:cNvPr>
          <p:cNvSpPr txBox="1"/>
          <p:nvPr/>
        </p:nvSpPr>
        <p:spPr>
          <a:xfrm>
            <a:off x="2585583" y="1338481"/>
            <a:ext cx="44586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analyses for the six galaxies: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Formation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Hole mass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0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470</Words>
  <Application>Microsoft Macintosh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The Gas Diverges as a Fuel Mechanism for the Active Galactic Nucleus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manolis karathanasis</dc:creator>
  <cp:lastModifiedBy>manolis karathanasis</cp:lastModifiedBy>
  <cp:revision>4</cp:revision>
  <dcterms:created xsi:type="dcterms:W3CDTF">2023-09-21T09:28:21Z</dcterms:created>
  <dcterms:modified xsi:type="dcterms:W3CDTF">2023-09-25T08:15:37Z</dcterms:modified>
</cp:coreProperties>
</file>