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8.xml" ContentType="application/vnd.ms-office.chartstyle+xml"/>
  <Override PartName="/ppt/slideMasters/slideMaster1.xml" ContentType="application/vnd.openxmlformats-officedocument.presentationml.slideMaster+xml"/>
  <Override PartName="/ppt/charts/colors8.xml" ContentType="application/vnd.ms-office.chartcolorstyle+xml"/>
  <Override PartName="/ppt/charts/style6.xml" ContentType="application/vnd.ms-office.chartstyle+xml"/>
  <Override PartName="/ppt/charts/style7.xml" ContentType="application/vnd.ms-office.chartstyle+xml"/>
  <Override PartName="/ppt/charts/colors6.xml" ContentType="application/vnd.ms-office.chartcolorstyle+xml"/>
  <Override PartName="/ppt/slideLayouts/slideLayout4.xml" ContentType="application/vnd.openxmlformats-officedocument.presentationml.slideLayout+xml"/>
  <Override PartName="/ppt/charts/style5.xml" ContentType="application/vnd.ms-office.chartstyle+xml"/>
  <Override PartName="/ppt/charts/colors5.xml" ContentType="application/vnd.ms-office.chartcolorstyle+xml"/>
  <Override PartName="/ppt/charts/colors7.xml" ContentType="application/vnd.ms-office.chartcolorstyle+xml"/>
  <Override PartName="/ppt/charts/style4.xml" ContentType="application/vnd.ms-office.chartstyle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charts/chart6.xml" ContentType="application/vnd.openxmlformats-officedocument.drawingml.chart+xml"/>
  <Override PartName="/ppt/charts/colors4.xml" ContentType="application/vnd.ms-office.chartcolorstyle+xml"/>
  <Override PartName="/ppt/charts/chart8.xml" ContentType="application/vnd.openxmlformats-officedocument.drawingml.chart+xml"/>
  <Override PartName="/ppt/slideLayouts/slideLayout3.xml" ContentType="application/vnd.openxmlformats-officedocument.presentationml.slideLayout+xml"/>
  <Override PartName="/ppt/charts/style3.xml" ContentType="application/vnd.ms-office.chartstyle+xml"/>
  <Override PartName="/ppt/charts/colors3.xml" ContentType="application/vnd.ms-office.chartcolor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slideLayouts/slideLayout13.xml" ContentType="application/vnd.openxmlformats-officedocument.presentationml.slideLayou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_rels/chart2.xml.rels><?xml version="1.0" encoding="UTF-8" standalone="yes"?><Relationships xmlns="http://schemas.openxmlformats.org/package/2006/relationships"><Relationship Id="rId1" Type="http://schemas.microsoft.com/office/2011/relationships/chartStyle" Target="style2.xml" /><Relationship Id="rId2" Type="http://schemas.microsoft.com/office/2011/relationships/chartColorStyle" Target="colors2.xml" /><Relationship Id="rId3" Type="http://schemas.openxmlformats.org/officeDocument/2006/relationships/package" Target="../embeddings/Microsoft_Excel_Worksheet2.xlsx" /></Relationships>
</file>

<file path=ppt/charts/_rels/chart3.xml.rels><?xml version="1.0" encoding="UTF-8" standalone="yes"?><Relationships xmlns="http://schemas.openxmlformats.org/package/2006/relationships"><Relationship Id="rId1" Type="http://schemas.microsoft.com/office/2011/relationships/chartStyle" Target="style3.xml" /><Relationship Id="rId2" Type="http://schemas.microsoft.com/office/2011/relationships/chartColorStyle" Target="colors3.xml" /><Relationship Id="rId3" Type="http://schemas.openxmlformats.org/officeDocument/2006/relationships/package" Target="../embeddings/Microsoft_Excel_Worksheet3.xlsx" /></Relationships>
</file>

<file path=ppt/charts/_rels/chart4.xml.rels><?xml version="1.0" encoding="UTF-8" standalone="yes"?><Relationships xmlns="http://schemas.openxmlformats.org/package/2006/relationships"><Relationship Id="rId1" Type="http://schemas.microsoft.com/office/2011/relationships/chartStyle" Target="style4.xml" /><Relationship Id="rId2" Type="http://schemas.microsoft.com/office/2011/relationships/chartColorStyle" Target="colors4.xml" /><Relationship Id="rId3" Type="http://schemas.openxmlformats.org/officeDocument/2006/relationships/package" Target="../embeddings/Microsoft_Excel_Worksheet4.xlsx" /></Relationships>
</file>

<file path=ppt/charts/_rels/chart5.xml.rels><?xml version="1.0" encoding="UTF-8" standalone="yes"?><Relationships xmlns="http://schemas.openxmlformats.org/package/2006/relationships"><Relationship Id="rId1" Type="http://schemas.microsoft.com/office/2011/relationships/chartStyle" Target="style5.xml" /><Relationship Id="rId2" Type="http://schemas.microsoft.com/office/2011/relationships/chartColorStyle" Target="colors5.xml" /><Relationship Id="rId3" Type="http://schemas.openxmlformats.org/officeDocument/2006/relationships/package" Target="../embeddings/Microsoft_Excel_Worksheet5.xlsx" /></Relationships>
</file>

<file path=ppt/charts/_rels/chart6.xml.rels><?xml version="1.0" encoding="UTF-8" standalone="yes"?><Relationships xmlns="http://schemas.openxmlformats.org/package/2006/relationships"><Relationship Id="rId1" Type="http://schemas.microsoft.com/office/2011/relationships/chartStyle" Target="style6.xml" /><Relationship Id="rId2" Type="http://schemas.microsoft.com/office/2011/relationships/chartColorStyle" Target="colors6.xml" /><Relationship Id="rId3" Type="http://schemas.openxmlformats.org/officeDocument/2006/relationships/package" Target="../embeddings/Microsoft_Excel_Worksheet6.xlsx" /></Relationships>
</file>

<file path=ppt/charts/_rels/chart7.xml.rels><?xml version="1.0" encoding="UTF-8" standalone="yes"?><Relationships xmlns="http://schemas.openxmlformats.org/package/2006/relationships"><Relationship Id="rId1" Type="http://schemas.microsoft.com/office/2011/relationships/chartStyle" Target="style7.xml" /><Relationship Id="rId2" Type="http://schemas.microsoft.com/office/2011/relationships/chartColorStyle" Target="colors7.xml" /><Relationship Id="rId3" Type="http://schemas.openxmlformats.org/officeDocument/2006/relationships/package" Target="../embeddings/Microsoft_Excel_Worksheet7.xlsx" /></Relationships>
</file>

<file path=ppt/charts/_rels/chart8.xml.rels><?xml version="1.0" encoding="UTF-8" standalone="yes"?><Relationships xmlns="http://schemas.openxmlformats.org/package/2006/relationships"><Relationship Id="rId1" Type="http://schemas.microsoft.com/office/2011/relationships/chartStyle" Target="style8.xml" /><Relationship Id="rId2" Type="http://schemas.microsoft.com/office/2011/relationships/chartColorStyle" Target="colors8.xml" /><Relationship Id="rId3" Type="http://schemas.openxmlformats.org/officeDocument/2006/relationships/package" Target="../embeddings/Microsoft_Excel_Worksheet8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ru-RU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50" b="0" i="0" u="none" strike="noStrike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 bwMode="auto"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 bwMode="auto"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 bwMode="auto"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 xml:space="preserve">Кв. 1</c:v>
                </c:pt>
                <c:pt idx="1">
                  <c:v xml:space="preserve">Кв. 2</c:v>
                </c:pt>
                <c:pt idx="2">
                  <c:v xml:space="preserve">Кв. 3</c:v>
                </c:pt>
                <c:pt idx="3">
                  <c:v xml:space="preserve"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BubbleSize val="0"/>
          <c:showCatName val="0"/>
          <c:showLeaderLines val="1"/>
          <c:showLegendKey val="0"/>
          <c:showPercent val="0"/>
          <c:showSerName val="0"/>
          <c:showVal val="0"/>
        </c:dLbls>
        <c:firstSliceAng val="0"/>
        <c:holeSize val="75"/>
      </c:doughnutChart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 bwMode="auto">
    <a:xfrm>
      <a:off x="6697980" y="1812175"/>
      <a:ext cx="4148050" cy="4031672"/>
    </a:xfrm>
    <a:prstGeom prst="rect">
      <a:avLst/>
    </a:prstGeom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ru-RU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50" b="0" i="0" u="none" strike="noStrike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 bwMode="auto"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 bwMode="auto"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 bwMode="auto"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 xml:space="preserve">Кв. 1</c:v>
                </c:pt>
                <c:pt idx="1">
                  <c:v xml:space="preserve">Кв. 2</c:v>
                </c:pt>
                <c:pt idx="2">
                  <c:v xml:space="preserve">Кв. 3</c:v>
                </c:pt>
                <c:pt idx="3">
                  <c:v xml:space="preserve"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BubbleSize val="0"/>
          <c:showCatName val="0"/>
          <c:showLeaderLines val="1"/>
          <c:showLegendKey val="0"/>
          <c:showPercent val="0"/>
          <c:showSerName val="0"/>
          <c:showVal val="0"/>
        </c:dLbls>
        <c:firstSliceAng val="0"/>
        <c:holeSize val="75"/>
      </c:doughnutChart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 bwMode="auto">
    <a:xfrm>
      <a:off x="6697980" y="1812175"/>
      <a:ext cx="4148050" cy="4031672"/>
    </a:xfrm>
    <a:prstGeom prst="rect">
      <a:avLst/>
    </a:prstGeom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ru-RU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50" b="0" i="0" u="none" strike="noStrike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 bwMode="auto"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 bwMode="auto"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 bwMode="auto"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 xml:space="preserve">Кв. 1</c:v>
                </c:pt>
                <c:pt idx="1">
                  <c:v xml:space="preserve">Кв. 2</c:v>
                </c:pt>
                <c:pt idx="2">
                  <c:v xml:space="preserve">Кв. 3</c:v>
                </c:pt>
                <c:pt idx="3">
                  <c:v xml:space="preserve"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BubbleSize val="0"/>
          <c:showCatName val="0"/>
          <c:showLeaderLines val="1"/>
          <c:showLegendKey val="0"/>
          <c:showPercent val="0"/>
          <c:showSerName val="0"/>
          <c:showVal val="0"/>
        </c:dLbls>
        <c:firstSliceAng val="0"/>
        <c:holeSize val="75"/>
      </c:doughnutChart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 bwMode="auto">
    <a:xfrm>
      <a:off x="6697980" y="1812175"/>
      <a:ext cx="4148050" cy="4031672"/>
    </a:xfrm>
    <a:prstGeom prst="rect">
      <a:avLst/>
    </a:prstGeom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ru-RU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50" b="0" i="0" u="none" strike="noStrike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 bwMode="auto"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 bwMode="auto"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 bwMode="auto"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 xml:space="preserve">Кв. 1</c:v>
                </c:pt>
                <c:pt idx="1">
                  <c:v xml:space="preserve">Кв. 2</c:v>
                </c:pt>
                <c:pt idx="2">
                  <c:v xml:space="preserve">Кв. 3</c:v>
                </c:pt>
                <c:pt idx="3">
                  <c:v xml:space="preserve"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BubbleSize val="0"/>
          <c:showCatName val="0"/>
          <c:showLeaderLines val="1"/>
          <c:showLegendKey val="0"/>
          <c:showPercent val="0"/>
          <c:showSerName val="0"/>
          <c:showVal val="0"/>
        </c:dLbls>
        <c:firstSliceAng val="0"/>
        <c:holeSize val="75"/>
      </c:doughnutChart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 bwMode="auto">
    <a:xfrm>
      <a:off x="6697980" y="1812175"/>
      <a:ext cx="4148050" cy="4031672"/>
    </a:xfrm>
    <a:prstGeom prst="rect">
      <a:avLst/>
    </a:prstGeom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ru-RU"/>
  <c:roundedCorners val="0"/>
  <mc:AlternateContent>
    <mc:Choice Requires="c14">
      <c14:style val="108"/>
    </mc:Choice>
    <mc:Fallback>
      <c:style val="8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50" b="0" i="0" u="none" strike="noStrike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 xml:space="preserve">Кв. 1</c:v>
                </c:pt>
                <c:pt idx="1">
                  <c:v xml:space="preserve">Кв. 2</c:v>
                </c:pt>
                <c:pt idx="2">
                  <c:v xml:space="preserve">Кв. 3</c:v>
                </c:pt>
                <c:pt idx="3">
                  <c:v xml:space="preserve"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gapWidth val="150"/>
        <c:axId val="158672000"/>
        <c:axId val="158673536"/>
      </c:barChart>
      <c:catAx>
        <c:axId val="158672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673536"/>
        <c:crosses val="autoZero"/>
        <c:auto val="1"/>
        <c:lblAlgn val="ctr"/>
        <c:lblOffset val="100"/>
        <c:noMultiLvlLbl val="0"/>
      </c:catAx>
      <c:valAx>
        <c:axId val="158673536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672000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 bwMode="auto">
    <a:xfrm>
      <a:off x="6697980" y="1895301"/>
      <a:ext cx="4148050" cy="3948546"/>
    </a:xfrm>
    <a:prstGeom prst="rect">
      <a:avLst/>
    </a:prstGeom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ru-RU"/>
  <c:roundedCorners val="0"/>
  <mc:AlternateContent>
    <mc:Choice Requires="c14">
      <c14:style val="108"/>
    </mc:Choice>
    <mc:Fallback>
      <c:style val="8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50" b="0" i="0" u="none" strike="noStrike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 bwMode="auto">
            <a:prstGeom prst="rect">
              <a:avLst/>
            </a:prstGeom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 xml:space="preserve">Кв. 1</c:v>
                </c:pt>
                <c:pt idx="1">
                  <c:v xml:space="preserve">Кв. 2</c:v>
                </c:pt>
                <c:pt idx="2">
                  <c:v xml:space="preserve">Кв. 3</c:v>
                </c:pt>
                <c:pt idx="3">
                  <c:v xml:space="preserve"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gapWidth val="150"/>
        <c:axId val="158723456"/>
        <c:axId val="158598272"/>
      </c:barChart>
      <c:catAx>
        <c:axId val="15872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598272"/>
        <c:crosses val="autoZero"/>
        <c:auto val="1"/>
        <c:lblAlgn val="ctr"/>
        <c:lblOffset val="100"/>
        <c:noMultiLvlLbl val="0"/>
      </c:catAx>
      <c:valAx>
        <c:axId val="15859827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723456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 bwMode="auto">
    <a:xfrm>
      <a:off x="6697980" y="1895301"/>
      <a:ext cx="4148050" cy="3948546"/>
    </a:xfrm>
    <a:prstGeom prst="rect">
      <a:avLst/>
    </a:prstGeom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ru-RU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50" b="0" i="0" u="none" strike="noStrike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 xml:space="preserve">Кв. 1</c:v>
                </c:pt>
                <c:pt idx="1">
                  <c:v xml:space="preserve">Кв. 2</c:v>
                </c:pt>
                <c:pt idx="2">
                  <c:v xml:space="preserve">Кв. 3</c:v>
                </c:pt>
                <c:pt idx="3">
                  <c:v xml:space="preserve"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gapWidth val="150"/>
        <c:axId val="158633344"/>
        <c:axId val="158815360"/>
      </c:barChart>
      <c:catAx>
        <c:axId val="158633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15360"/>
        <c:crosses val="autoZero"/>
        <c:auto val="1"/>
        <c:lblAlgn val="ctr"/>
        <c:lblOffset val="100"/>
        <c:noMultiLvlLbl val="0"/>
      </c:catAx>
      <c:valAx>
        <c:axId val="158815360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633344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 bwMode="auto">
    <a:xfrm>
      <a:off x="6697980" y="1895301"/>
      <a:ext cx="4148050" cy="3948546"/>
    </a:xfrm>
    <a:prstGeom prst="rect">
      <a:avLst/>
    </a:prstGeom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ru-RU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50" b="0" i="0" u="none" strike="noStrike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 bwMode="auto">
              <a:prstGeom prst="rect">
                <a:avLst/>
              </a:prstGeom>
              <a:solidFill>
                <a:srgbClr val="80BC00"/>
              </a:solidFill>
              <a:ln w="19050">
                <a:solidFill>
                  <a:schemeClr val="lt1"/>
                </a:solidFill>
                <a:bevel/>
              </a:ln>
              <a:effectLst/>
            </c:spPr>
          </c:dPt>
          <c:dPt>
            <c:idx val="1"/>
            <c:invertIfNegative val="0"/>
            <c:bubble3D val="0"/>
            <c:spPr bwMode="auto">
              <a:prstGeom prst="rect">
                <a:avLst/>
              </a:prstGeom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bubble3D val="0"/>
            <c:spPr bwMode="auto">
              <a:prstGeom prst="rect">
                <a:avLst/>
              </a:prstGeom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bubble3D val="0"/>
            <c:spPr bwMode="auto">
              <a:prstGeom prst="rect">
                <a:avLst/>
              </a:prstGeom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 xml:space="preserve">Кв. 1</c:v>
                </c:pt>
                <c:pt idx="1">
                  <c:v xml:space="preserve">Кв. 2</c:v>
                </c:pt>
                <c:pt idx="2">
                  <c:v xml:space="preserve">Кв. 3</c:v>
                </c:pt>
                <c:pt idx="3">
                  <c:v xml:space="preserve"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gapWidth val="150"/>
        <c:axId val="158856320"/>
        <c:axId val="158857856"/>
      </c:barChart>
      <c:catAx>
        <c:axId val="158856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57856"/>
        <c:crosses val="autoZero"/>
        <c:auto val="1"/>
        <c:lblAlgn val="ctr"/>
        <c:lblOffset val="100"/>
        <c:noMultiLvlLbl val="0"/>
      </c:catAx>
      <c:valAx>
        <c:axId val="158857856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56320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 bwMode="auto">
    <a:xfrm>
      <a:off x="6697980" y="1895301"/>
      <a:ext cx="4148050" cy="3948546"/>
    </a:xfrm>
    <a:prstGeom prst="rect">
      <a:avLst/>
    </a:prstGeom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  <a:round/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  <a:round/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  <a:round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5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 bwMode="auto">
      <a:prstGeom prst="rect">
        <a:avLst/>
      </a:prstGeom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2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5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2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2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5.xml" /><Relationship Id="rId3" Type="http://schemas.openxmlformats.org/officeDocument/2006/relationships/chart" Target="../charts/chart6.xml" 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7.xml" /><Relationship Id="rId3" Type="http://schemas.openxmlformats.org/officeDocument/2006/relationships/chart" Target="../charts/chart8.xml" 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image" Target="../media/image3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image" Target="../media/image3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 /><Relationship Id="rId3" Type="http://schemas.openxmlformats.org/officeDocument/2006/relationships/chart" Target="../charts/chart2.xml" 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 /><Relationship Id="rId3" Type="http://schemas.openxmlformats.org/officeDocument/2006/relationships/chart" Target="../charts/chart4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" preserve="0" showMasterPhAnim="0" userDrawn="1">
  <p:cSld name="Титул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Google Shape;15;p2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2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7;p2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9" name="Google Shape;19;p22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Гистограмма (зеленый)" preserve="0" showMasterPhAnim="0" userDrawn="1">
  <p:cSld name="Гистограмма (зелены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Google Shape;172;p38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3" name="Google Shape;173;p3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620489" y="1895301"/>
            <a:ext cx="5165168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graphicFrame>
        <p:nvGraphicFramePr>
          <p:cNvPr id="174" name="Google Shape;174;p3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Гистограмма (синий)" preserve="0" showMasterPhAnim="0" userDrawn="1">
  <p:cSld name="Гистограмма (сини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" name="Google Shape;178;p39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p39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620489" y="1895301"/>
            <a:ext cx="5165168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graphicFrame>
        <p:nvGraphicFramePr>
          <p:cNvPr id="180" name="Google Shape;180;p39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аблица (зеленый)" preserve="0" showMasterPhAnim="0" userDrawn="1">
  <p:cSld name="Таблица (зелены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40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aphicFrame>
        <p:nvGraphicFramePr>
          <p:cNvPr id="185" name="Google Shape;185;p40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firstCol="0" lastRow="0" lastCol="0" bandRow="1" bandCol="0">
                <a:noFill/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  <a:bevel/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  <a:bevel/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/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  <a:round/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аблица (синий)" preserve="0" showMasterPhAnim="0" userDrawn="1">
  <p:cSld name="Таблица (сини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" name="Google Shape;188;p4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aphicFrame>
        <p:nvGraphicFramePr>
          <p:cNvPr id="189" name="Google Shape;189;p41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20489" y="1605189"/>
          <a:ext cx="10951000" cy="4497490"/>
        </p:xfrm>
        <a:graphic>
          <a:graphicData uri="http://schemas.openxmlformats.org/drawingml/2006/table">
            <a:tbl>
              <a:tblPr firstRow="1" firstCol="0" lastRow="0" lastCol="0" bandRow="1" bandCol="0">
                <a:noFill/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800"/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/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endParaRPr sz="12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  <a:defRPr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200"/>
                    </a:p>
                  </a:txBody>
                  <a:tcPr marL="91450" marR="91450" marT="45725" marB="45725">
                    <a:lnL w="9525" algn="ctr">
                      <a:solidFill>
                        <a:srgbClr val="F2F2F2"/>
                      </a:solidFill>
                    </a:lnL>
                    <a:lnR w="9525" algn="ctr">
                      <a:solidFill>
                        <a:srgbClr val="F2F2F2"/>
                      </a:solidFill>
                    </a:lnR>
                    <a:lnT w="9525" algn="ctr">
                      <a:solidFill>
                        <a:srgbClr val="F2F2F2"/>
                      </a:solidFill>
                    </a:lnT>
                    <a:lnB w="9525" algn="ctr">
                      <a:solidFill>
                        <a:srgbClr val="F2F2F2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хема (зеленый)" preserve="0" showMasterPhAnim="0" userDrawn="1">
  <p:cSld name="Схема (зелены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" name="Google Shape;192;p4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3" name="Google Shape;193;p4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хема (синий)" preserve="0" showMasterPhAnim="0" userDrawn="1">
  <p:cSld name="Схема (сини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" name="Google Shape;195;p43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4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 (синий)" preserve="0" showMasterPhAnim="0" userDrawn="1">
  <p:cSld name="Заголовок раздела (синий)">
    <p:bg>
      <p:bgPr shadeToTitle="0">
        <a:solidFill>
          <a:srgbClr val="0071CE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2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екст+картинка (синий)" preserve="0" showMasterPhAnim="0" userDrawn="1">
  <p:cSld name="текст+картинка (сини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24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24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24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24" hidden="0"/>
          <p:cNvSpPr txBox="1">
            <a:spLocks noGrp="1"/>
          </p:cNvSpPr>
          <p:nvPr isPhoto="0" userDrawn="0">
            <p:ph type="body" idx="3" hasCustomPrompt="0"/>
          </p:nvPr>
        </p:nvSpPr>
        <p:spPr bwMode="auto"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2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крывающий слайд" preserve="0" showMasterPhAnim="0" userDrawn="1">
  <p:cSld name="Закрывающи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3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32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32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87" name="Google Shape;87;p3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 (зеленый)" preserve="0" showMasterPhAnim="0" userDrawn="1">
  <p:cSld name="Заголовок раздела (зеленый)">
    <p:bg>
      <p:bgPr shadeToTitle="0">
        <a:solidFill>
          <a:srgbClr val="80BC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3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Иконки (зеленый)" preserve="0" showMasterPhAnim="0" userDrawn="1">
  <p:cSld name="Иконки (зелены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34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838198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93" name="Google Shape;93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 hidden="0"/>
          <p:cNvPicPr/>
          <p:nvPr isPhoto="0" userDrawn="0"/>
        </p:nvPicPr>
        <p:blipFill>
          <a:blip r:embed="rId7">
            <a:alphaModFix/>
          </a:blip>
          <a:stretch/>
        </p:blipFill>
        <p:spPr bwMode="auto">
          <a:xfrm>
            <a:off x="7936386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 hidden="0"/>
          <p:cNvPicPr/>
          <p:nvPr isPhoto="0" userDrawn="0"/>
        </p:nvPicPr>
        <p:blipFill>
          <a:blip r:embed="rId8">
            <a:alphaModFix/>
          </a:blip>
          <a:stretch/>
        </p:blipFill>
        <p:spPr bwMode="auto"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 hidden="0"/>
          <p:cNvPicPr/>
          <p:nvPr isPhoto="0" userDrawn="0"/>
        </p:nvPicPr>
        <p:blipFill>
          <a:blip r:embed="rId9">
            <a:alphaModFix/>
          </a:blip>
          <a:stretch/>
        </p:blipFill>
        <p:spPr bwMode="auto"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 hidden="0"/>
          <p:cNvPicPr/>
          <p:nvPr isPhoto="0" userDrawn="0"/>
        </p:nvPicPr>
        <p:blipFill>
          <a:blip r:embed="rId10">
            <a:alphaModFix/>
          </a:blip>
          <a:stretch/>
        </p:blipFill>
        <p:spPr bwMode="auto">
          <a:xfrm>
            <a:off x="3693438" y="5487179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 hidden="0"/>
          <p:cNvPicPr/>
          <p:nvPr isPhoto="0" userDrawn="0"/>
        </p:nvPicPr>
        <p:blipFill>
          <a:blip r:embed="rId11">
            <a:alphaModFix/>
          </a:blip>
          <a:stretch/>
        </p:blipFill>
        <p:spPr bwMode="auto">
          <a:xfrm>
            <a:off x="5182431" y="5487179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 hidden="0"/>
          <p:cNvPicPr/>
          <p:nvPr isPhoto="0" userDrawn="0"/>
        </p:nvPicPr>
        <p:blipFill>
          <a:blip r:embed="rId12">
            <a:alphaModFix/>
          </a:blip>
          <a:stretch/>
        </p:blipFill>
        <p:spPr bwMode="auto"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 hidden="0"/>
          <p:cNvPicPr/>
          <p:nvPr isPhoto="0" userDrawn="0"/>
        </p:nvPicPr>
        <p:blipFill>
          <a:blip r:embed="rId13">
            <a:alphaModFix/>
          </a:blip>
          <a:stretch/>
        </p:blipFill>
        <p:spPr bwMode="auto"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838198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 hidden="0"/>
          <p:cNvPicPr/>
          <p:nvPr isPhoto="0" userDrawn="0"/>
        </p:nvPicPr>
        <p:blipFill>
          <a:blip r:embed="rId16">
            <a:alphaModFix/>
          </a:blip>
          <a:stretch/>
        </p:blipFill>
        <p:spPr bwMode="auto"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 hidden="0"/>
          <p:cNvPicPr/>
          <p:nvPr isPhoto="0" userDrawn="0"/>
        </p:nvPicPr>
        <p:blipFill>
          <a:blip r:embed="rId17">
            <a:alphaModFix/>
          </a:blip>
          <a:stretch/>
        </p:blipFill>
        <p:spPr bwMode="auto"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 hidden="0"/>
          <p:cNvPicPr/>
          <p:nvPr isPhoto="0" userDrawn="0"/>
        </p:nvPicPr>
        <p:blipFill>
          <a:blip r:embed="rId18">
            <a:alphaModFix/>
          </a:blip>
          <a:stretch/>
        </p:blipFill>
        <p:spPr bwMode="auto"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 hidden="0"/>
          <p:cNvPicPr/>
          <p:nvPr isPhoto="0" userDrawn="0"/>
        </p:nvPicPr>
        <p:blipFill>
          <a:blip r:embed="rId19">
            <a:alphaModFix/>
          </a:blip>
          <a:stretch/>
        </p:blipFill>
        <p:spPr bwMode="auto"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 hidden="0"/>
          <p:cNvPicPr/>
          <p:nvPr isPhoto="0" userDrawn="0"/>
        </p:nvPicPr>
        <p:blipFill>
          <a:blip r:embed="rId20">
            <a:alphaModFix/>
          </a:blip>
          <a:stretch/>
        </p:blipFill>
        <p:spPr bwMode="auto"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 hidden="0"/>
          <p:cNvPicPr/>
          <p:nvPr isPhoto="0" userDrawn="0"/>
        </p:nvPicPr>
        <p:blipFill>
          <a:blip r:embed="rId21">
            <a:alphaModFix/>
          </a:blip>
          <a:stretch/>
        </p:blipFill>
        <p:spPr bwMode="auto">
          <a:xfrm>
            <a:off x="10831948" y="5487179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 hidden="0"/>
          <p:cNvPicPr/>
          <p:nvPr isPhoto="0" userDrawn="0"/>
        </p:nvPicPr>
        <p:blipFill>
          <a:blip r:embed="rId22">
            <a:alphaModFix/>
          </a:blip>
          <a:stretch/>
        </p:blipFill>
        <p:spPr bwMode="auto">
          <a:xfrm>
            <a:off x="8025490" y="5487179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 hidden="0"/>
          <p:cNvPicPr/>
          <p:nvPr isPhoto="0" userDrawn="0"/>
        </p:nvPicPr>
        <p:blipFill>
          <a:blip r:embed="rId23">
            <a:alphaModFix/>
          </a:blip>
          <a:stretch/>
        </p:blipFill>
        <p:spPr bwMode="auto"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 hidden="0"/>
          <p:cNvPicPr/>
          <p:nvPr isPhoto="0" userDrawn="0"/>
        </p:nvPicPr>
        <p:blipFill>
          <a:blip r:embed="rId24">
            <a:alphaModFix/>
          </a:blip>
          <a:stretch/>
        </p:blipFill>
        <p:spPr bwMode="auto"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 hidden="0"/>
          <p:cNvPicPr/>
          <p:nvPr isPhoto="0" userDrawn="0"/>
        </p:nvPicPr>
        <p:blipFill>
          <a:blip r:embed="rId25">
            <a:alphaModFix/>
          </a:blip>
          <a:stretch/>
        </p:blipFill>
        <p:spPr bwMode="auto">
          <a:xfrm>
            <a:off x="838227" y="5487179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 hidden="0"/>
          <p:cNvPicPr/>
          <p:nvPr isPhoto="0" userDrawn="0"/>
        </p:nvPicPr>
        <p:blipFill>
          <a:blip r:embed="rId26">
            <a:alphaModFix/>
          </a:blip>
          <a:stretch/>
        </p:blipFill>
        <p:spPr bwMode="auto">
          <a:xfrm>
            <a:off x="2265763" y="5487179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 hidden="0"/>
          <p:cNvPicPr/>
          <p:nvPr isPhoto="0" userDrawn="0"/>
        </p:nvPicPr>
        <p:blipFill>
          <a:blip r:embed="rId27">
            <a:alphaModFix/>
          </a:blip>
          <a:stretch/>
        </p:blipFill>
        <p:spPr bwMode="auto"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 hidden="0"/>
          <p:cNvPicPr/>
          <p:nvPr isPhoto="0" userDrawn="0"/>
        </p:nvPicPr>
        <p:blipFill>
          <a:blip r:embed="rId28">
            <a:alphaModFix/>
          </a:blip>
          <a:stretch/>
        </p:blipFill>
        <p:spPr bwMode="auto"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 hidden="0"/>
          <p:cNvPicPr/>
          <p:nvPr isPhoto="0" userDrawn="0"/>
        </p:nvPicPr>
        <p:blipFill>
          <a:blip r:embed="rId29">
            <a:alphaModFix/>
          </a:blip>
          <a:stretch/>
        </p:blipFill>
        <p:spPr bwMode="auto"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 hidden="0"/>
          <p:cNvPicPr/>
          <p:nvPr isPhoto="0" userDrawn="0"/>
        </p:nvPicPr>
        <p:blipFill>
          <a:blip r:embed="rId30">
            <a:alphaModFix/>
          </a:blip>
          <a:stretch/>
        </p:blipFill>
        <p:spPr bwMode="auto"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 hidden="0"/>
          <p:cNvPicPr/>
          <p:nvPr isPhoto="0" userDrawn="0"/>
        </p:nvPicPr>
        <p:blipFill>
          <a:blip r:embed="rId31">
            <a:alphaModFix/>
          </a:blip>
          <a:stretch/>
        </p:blipFill>
        <p:spPr bwMode="auto"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 hidden="0"/>
          <p:cNvPicPr/>
          <p:nvPr isPhoto="0" userDrawn="0"/>
        </p:nvPicPr>
        <p:blipFill>
          <a:blip r:embed="rId32">
            <a:alphaModFix/>
          </a:blip>
          <a:stretch/>
        </p:blipFill>
        <p:spPr bwMode="auto"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 hidden="0"/>
          <p:cNvPicPr/>
          <p:nvPr isPhoto="0" userDrawn="0"/>
        </p:nvPicPr>
        <p:blipFill>
          <a:blip r:embed="rId33">
            <a:alphaModFix/>
          </a:blip>
          <a:stretch/>
        </p:blipFill>
        <p:spPr bwMode="auto"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Иконки (синий)" preserve="0" showMasterPhAnim="0" userDrawn="1">
  <p:cSld name="Иконки (сини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Google Shape;126;p35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127" name="Google Shape;127;p3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 hidden="0"/>
          <p:cNvPicPr/>
          <p:nvPr isPhoto="0" userDrawn="0"/>
        </p:nvPicPr>
        <p:blipFill>
          <a:blip r:embed="rId6">
            <a:alphaModFix/>
          </a:blip>
          <a:stretch/>
        </p:blipFill>
        <p:spPr bwMode="auto"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 hidden="0"/>
          <p:cNvPicPr/>
          <p:nvPr isPhoto="0" userDrawn="0"/>
        </p:nvPicPr>
        <p:blipFill>
          <a:blip r:embed="rId7">
            <a:alphaModFix/>
          </a:blip>
          <a:stretch/>
        </p:blipFill>
        <p:spPr bwMode="auto">
          <a:xfrm>
            <a:off x="7936386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 hidden="0"/>
          <p:cNvPicPr/>
          <p:nvPr isPhoto="0" userDrawn="0"/>
        </p:nvPicPr>
        <p:blipFill>
          <a:blip r:embed="rId8">
            <a:alphaModFix/>
          </a:blip>
          <a:stretch/>
        </p:blipFill>
        <p:spPr bwMode="auto"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 hidden="0"/>
          <p:cNvPicPr/>
          <p:nvPr isPhoto="0" userDrawn="0"/>
        </p:nvPicPr>
        <p:blipFill>
          <a:blip r:embed="rId9">
            <a:alphaModFix/>
          </a:blip>
          <a:stretch/>
        </p:blipFill>
        <p:spPr bwMode="auto"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 hidden="0"/>
          <p:cNvPicPr/>
          <p:nvPr isPhoto="0" userDrawn="0"/>
        </p:nvPicPr>
        <p:blipFill>
          <a:blip r:embed="rId10">
            <a:alphaModFix/>
          </a:blip>
          <a:stretch/>
        </p:blipFill>
        <p:spPr bwMode="auto">
          <a:xfrm>
            <a:off x="3693438" y="5487179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 hidden="0"/>
          <p:cNvPicPr/>
          <p:nvPr isPhoto="0" userDrawn="0"/>
        </p:nvPicPr>
        <p:blipFill>
          <a:blip r:embed="rId11">
            <a:alphaModFix/>
          </a:blip>
          <a:stretch/>
        </p:blipFill>
        <p:spPr bwMode="auto">
          <a:xfrm>
            <a:off x="5182431" y="5487179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 hidden="0"/>
          <p:cNvPicPr/>
          <p:nvPr isPhoto="0" userDrawn="0"/>
        </p:nvPicPr>
        <p:blipFill>
          <a:blip r:embed="rId12">
            <a:alphaModFix/>
          </a:blip>
          <a:stretch/>
        </p:blipFill>
        <p:spPr bwMode="auto"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 hidden="0"/>
          <p:cNvPicPr/>
          <p:nvPr isPhoto="0" userDrawn="0"/>
        </p:nvPicPr>
        <p:blipFill>
          <a:blip r:embed="rId13">
            <a:alphaModFix/>
          </a:blip>
          <a:stretch/>
        </p:blipFill>
        <p:spPr bwMode="auto"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838198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 hidden="0"/>
          <p:cNvPicPr/>
          <p:nvPr isPhoto="0" userDrawn="0"/>
        </p:nvPicPr>
        <p:blipFill>
          <a:blip r:embed="rId16">
            <a:alphaModFix/>
          </a:blip>
          <a:stretch/>
        </p:blipFill>
        <p:spPr bwMode="auto"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 hidden="0"/>
          <p:cNvPicPr/>
          <p:nvPr isPhoto="0" userDrawn="0"/>
        </p:nvPicPr>
        <p:blipFill>
          <a:blip r:embed="rId17">
            <a:alphaModFix/>
          </a:blip>
          <a:stretch/>
        </p:blipFill>
        <p:spPr bwMode="auto"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 hidden="0"/>
          <p:cNvPicPr/>
          <p:nvPr isPhoto="0" userDrawn="0"/>
        </p:nvPicPr>
        <p:blipFill>
          <a:blip r:embed="rId18">
            <a:alphaModFix/>
          </a:blip>
          <a:stretch/>
        </p:blipFill>
        <p:spPr bwMode="auto"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 hidden="0"/>
          <p:cNvPicPr/>
          <p:nvPr isPhoto="0" userDrawn="0"/>
        </p:nvPicPr>
        <p:blipFill>
          <a:blip r:embed="rId19">
            <a:alphaModFix/>
          </a:blip>
          <a:stretch/>
        </p:blipFill>
        <p:spPr bwMode="auto"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 hidden="0"/>
          <p:cNvPicPr/>
          <p:nvPr isPhoto="0" userDrawn="0"/>
        </p:nvPicPr>
        <p:blipFill>
          <a:blip r:embed="rId20">
            <a:alphaModFix/>
          </a:blip>
          <a:stretch/>
        </p:blipFill>
        <p:spPr bwMode="auto"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 hidden="0"/>
          <p:cNvPicPr/>
          <p:nvPr isPhoto="0" userDrawn="0"/>
        </p:nvPicPr>
        <p:blipFill>
          <a:blip r:embed="rId21">
            <a:alphaModFix/>
          </a:blip>
          <a:stretch/>
        </p:blipFill>
        <p:spPr bwMode="auto">
          <a:xfrm>
            <a:off x="10831948" y="5487179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 hidden="0"/>
          <p:cNvPicPr/>
          <p:nvPr isPhoto="0" userDrawn="0"/>
        </p:nvPicPr>
        <p:blipFill>
          <a:blip r:embed="rId22">
            <a:alphaModFix/>
          </a:blip>
          <a:stretch/>
        </p:blipFill>
        <p:spPr bwMode="auto">
          <a:xfrm>
            <a:off x="8025490" y="5487179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 hidden="0"/>
          <p:cNvPicPr/>
          <p:nvPr isPhoto="0" userDrawn="0"/>
        </p:nvPicPr>
        <p:blipFill>
          <a:blip r:embed="rId23">
            <a:alphaModFix/>
          </a:blip>
          <a:stretch/>
        </p:blipFill>
        <p:spPr bwMode="auto"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 hidden="0"/>
          <p:cNvPicPr/>
          <p:nvPr isPhoto="0" userDrawn="0"/>
        </p:nvPicPr>
        <p:blipFill>
          <a:blip r:embed="rId24">
            <a:alphaModFix/>
          </a:blip>
          <a:stretch/>
        </p:blipFill>
        <p:spPr bwMode="auto"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 hidden="0"/>
          <p:cNvPicPr/>
          <p:nvPr isPhoto="0" userDrawn="0"/>
        </p:nvPicPr>
        <p:blipFill>
          <a:blip r:embed="rId25">
            <a:alphaModFix/>
          </a:blip>
          <a:stretch/>
        </p:blipFill>
        <p:spPr bwMode="auto">
          <a:xfrm>
            <a:off x="838227" y="5487179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 hidden="0"/>
          <p:cNvPicPr/>
          <p:nvPr isPhoto="0" userDrawn="0"/>
        </p:nvPicPr>
        <p:blipFill>
          <a:blip r:embed="rId26">
            <a:alphaModFix/>
          </a:blip>
          <a:stretch/>
        </p:blipFill>
        <p:spPr bwMode="auto">
          <a:xfrm>
            <a:off x="2265763" y="5487179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 hidden="0"/>
          <p:cNvPicPr/>
          <p:nvPr isPhoto="0" userDrawn="0"/>
        </p:nvPicPr>
        <p:blipFill>
          <a:blip r:embed="rId27">
            <a:alphaModFix/>
          </a:blip>
          <a:stretch/>
        </p:blipFill>
        <p:spPr bwMode="auto"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 hidden="0"/>
          <p:cNvPicPr/>
          <p:nvPr isPhoto="0" userDrawn="0"/>
        </p:nvPicPr>
        <p:blipFill>
          <a:blip r:embed="rId28">
            <a:alphaModFix/>
          </a:blip>
          <a:stretch/>
        </p:blipFill>
        <p:spPr bwMode="auto"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 hidden="0"/>
          <p:cNvPicPr/>
          <p:nvPr isPhoto="0" userDrawn="0"/>
        </p:nvPicPr>
        <p:blipFill>
          <a:blip r:embed="rId29">
            <a:alphaModFix/>
          </a:blip>
          <a:stretch/>
        </p:blipFill>
        <p:spPr bwMode="auto"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 hidden="0"/>
          <p:cNvPicPr/>
          <p:nvPr isPhoto="0" userDrawn="0"/>
        </p:nvPicPr>
        <p:blipFill>
          <a:blip r:embed="rId30">
            <a:alphaModFix/>
          </a:blip>
          <a:stretch/>
        </p:blipFill>
        <p:spPr bwMode="auto"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 hidden="0"/>
          <p:cNvPicPr/>
          <p:nvPr isPhoto="0" userDrawn="0"/>
        </p:nvPicPr>
        <p:blipFill>
          <a:blip r:embed="rId31">
            <a:alphaModFix/>
          </a:blip>
          <a:stretch/>
        </p:blipFill>
        <p:spPr bwMode="auto"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 hidden="0"/>
          <p:cNvPicPr/>
          <p:nvPr isPhoto="0" userDrawn="0"/>
        </p:nvPicPr>
        <p:blipFill>
          <a:blip r:embed="rId32">
            <a:alphaModFix/>
          </a:blip>
          <a:stretch/>
        </p:blipFill>
        <p:spPr bwMode="auto"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 hidden="0"/>
          <p:cNvPicPr/>
          <p:nvPr isPhoto="0" userDrawn="0"/>
        </p:nvPicPr>
        <p:blipFill>
          <a:blip r:embed="rId33">
            <a:alphaModFix/>
          </a:blip>
          <a:stretch/>
        </p:blipFill>
        <p:spPr bwMode="auto"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Круговая диаграмма (зеленый)" preserve="0" showMasterPhAnim="0" userDrawn="1">
  <p:cSld name="Круговая диаграмма (зелены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Google Shape;160;p36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" name="Google Shape;161;p3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620489" y="1895301"/>
            <a:ext cx="5165168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graphicFrame>
        <p:nvGraphicFramePr>
          <p:cNvPr id="162" name="Google Shape;162;p36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Круговая диаграмма (синий)" preserve="0" showMasterPhAnim="0" userDrawn="1">
  <p:cSld name="Круговая диаграмма (синий)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" name="Google Shape;166;p37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7" name="Google Shape;167;p37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620489" y="1895301"/>
            <a:ext cx="5165168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graphicFrame>
        <p:nvGraphicFramePr>
          <p:cNvPr id="168" name="Google Shape;168;p37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2078183"/>
            <a:ext cx="10515600" cy="400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1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" name="Google Shape;201;p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649940" y="4431436"/>
            <a:ext cx="11270311" cy="845644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4" tIns="45699" rIns="91424" bIns="45699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 b="1" i="0" u="none" spc="0">
                <a:solidFill>
                  <a:srgbClr val="80BC00"/>
                </a:solidFill>
                <a:latin typeface="Calibri"/>
                <a:ea typeface="Calibri"/>
                <a:cs typeface="Calibri"/>
              </a:rPr>
              <a:t>Итоговая аттестация курса «Linux и инструменты DevOps»</a:t>
            </a:r>
            <a:endParaRPr sz="2800"/>
          </a:p>
        </p:txBody>
      </p:sp>
      <p:sp>
        <p:nvSpPr>
          <p:cNvPr id="202" name="Google Shape;202;p1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0" y="5910549"/>
            <a:ext cx="12192000" cy="94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defRPr/>
            </a:pPr>
            <a:r>
              <a:rPr lang="ru-RU" sz="2200" i="1"/>
              <a:t>Дмитриева Екатерина Владимировна</a:t>
            </a:r>
            <a:endParaRPr lang="ru-RU" sz="2200" i="1"/>
          </a:p>
          <a:p>
            <a:pPr marL="0" lvl="0" indent="0">
              <a:spcBef>
                <a:spcPts val="0"/>
              </a:spcBef>
              <a:defRPr/>
            </a:pPr>
            <a:endParaRPr sz="2200" i="1">
              <a:latin typeface="Calibri"/>
              <a:ea typeface="Calibri"/>
              <a:cs typeface="Calibri"/>
            </a:endParaRPr>
          </a:p>
          <a:p>
            <a:pPr marL="0" lvl="0" indent="0">
              <a:spcBef>
                <a:spcPts val="0"/>
              </a:spcBef>
              <a:defRPr/>
            </a:pPr>
            <a:r>
              <a:rPr lang="ru-RU" sz="2200" i="1"/>
              <a:t>Группа: ПЦС 21-04 (STC-Linux; декабрь 2021 г.)</a:t>
            </a:r>
            <a:endParaRPr sz="2200" i="1">
              <a:latin typeface="Calibri"/>
              <a:ea typeface="Calibri"/>
              <a:cs typeface="Calibri"/>
            </a:endParaRPr>
          </a:p>
        </p:txBody>
      </p:sp>
      <p:pic>
        <p:nvPicPr>
          <p:cNvPr id="203" name="Google Shape;203;p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5704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Прямая соединительная линия 6" hidden="0"/>
          <p:cNvCxnSpPr>
            <a:cxnSpLocks/>
          </p:cNvCxnSpPr>
          <p:nvPr isPhoto="0" userDrawn="0"/>
        </p:nvCxnSpPr>
        <p:spPr bwMode="auto">
          <a:xfrm flipV="1">
            <a:off x="0" y="5805889"/>
            <a:ext cx="12192000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80BC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" name="Google Shape;219;p2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19813" y="899821"/>
            <a:ext cx="11388572" cy="5447969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4" tIns="45699" rIns="91424" bIns="45699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lnSpc>
                <a:spcPct val="100000"/>
              </a:lnSpc>
              <a:defRPr/>
            </a:pPr>
            <a:br>
              <a:rPr lang="ru-RU" sz="2400"/>
            </a:br>
            <a:r>
              <a:rPr lang="ru-RU" sz="2400" b="1"/>
              <a:t>Цели и задачи: </a:t>
            </a:r>
            <a:r>
              <a:rPr lang="ru-RU" sz="2800" b="1"/>
              <a:t>выполнить типовые </a:t>
            </a:r>
            <a:r>
              <a:rPr lang="ru-RU" sz="2800" b="1"/>
              <a:t>работы на позиции </a:t>
            </a:r>
            <a:r>
              <a:rPr lang="ru-RU" sz="2800" b="1"/>
              <a:t>devops</a:t>
            </a:r>
            <a:r>
              <a:rPr lang="ru-RU" sz="2800" b="1"/>
              <a:t>-инженер</a:t>
            </a:r>
            <a:br>
              <a:rPr lang="ru-RU" sz="2800" b="1">
                <a:latin typeface="Calibri"/>
                <a:ea typeface="Calibri"/>
                <a:cs typeface="Calibri"/>
              </a:rPr>
            </a:br>
            <a:br>
              <a:rPr lang="ru-RU" sz="2800" b="1">
                <a:latin typeface="Calibri"/>
                <a:ea typeface="Calibri"/>
                <a:cs typeface="Calibri"/>
              </a:rPr>
            </a:br>
            <a:r>
              <a:rPr lang="ru-RU" sz="2000" b="1"/>
              <a:t>Задачи </a:t>
            </a:r>
            <a:r>
              <a:rPr lang="ru-RU" sz="2000" b="1"/>
              <a:t>: </a:t>
            </a:r>
            <a:br>
              <a:rPr lang="ru-RU" sz="2000" b="1"/>
            </a:br>
            <a:br>
              <a:rPr lang="ru-RU" sz="2200" b="1"/>
            </a:br>
            <a:r>
              <a:rPr lang="ru-RU" sz="2200" b="1"/>
              <a:t>- </a:t>
            </a:r>
            <a:r>
              <a:rPr lang="ru-RU" sz="2200" b="1"/>
              <a:t>Приложение</a:t>
            </a:r>
            <a:r>
              <a:rPr lang="ru-RU" sz="2200" b="1"/>
              <a:t>:</a:t>
            </a:r>
            <a:br>
              <a:rPr lang="ru-RU" sz="2200" b="1"/>
            </a:br>
            <a:r>
              <a:rPr lang="ru-RU" sz="2200" b="1"/>
              <a:t>	</a:t>
            </a:r>
            <a:r>
              <a:rPr lang="ru-RU" sz="2200" b="1"/>
              <a:t>Исходный </a:t>
            </a:r>
            <a:r>
              <a:rPr lang="ru-RU" sz="2200" b="1"/>
              <a:t>код расположен в </a:t>
            </a:r>
            <a:r>
              <a:rPr lang="ru-RU" sz="2200" b="1"/>
              <a:t>github</a:t>
            </a:r>
            <a:r>
              <a:rPr lang="ru-RU" sz="2200" b="1"/>
              <a:t>/</a:t>
            </a:r>
            <a:r>
              <a:rPr lang="ru-RU" sz="2200" b="1"/>
              <a:t>gitlab</a:t>
            </a:r>
            <a:r>
              <a:rPr lang="ru-RU" sz="2200" b="1"/>
              <a:t>/</a:t>
            </a:r>
            <a:r>
              <a:rPr lang="ru-RU" sz="2200" b="1"/>
              <a:t>bitbucket</a:t>
            </a:r>
            <a:br>
              <a:rPr lang="ru-RU" sz="2200" b="1"/>
            </a:br>
            <a:r>
              <a:rPr lang="ru-RU" sz="2200" b="1"/>
              <a:t>- Собирается </a:t>
            </a:r>
            <a:r>
              <a:rPr lang="ru-RU" sz="2200" b="1"/>
              <a:t>в образ и работает в </a:t>
            </a:r>
            <a:r>
              <a:rPr lang="ru-RU" sz="2200" b="1"/>
              <a:t>контейнере:</a:t>
            </a:r>
            <a:br>
              <a:rPr lang="ru-RU" sz="2200" b="1"/>
            </a:br>
            <a:r>
              <a:rPr lang="ru-RU" sz="2200" b="1"/>
              <a:t>	</a:t>
            </a:r>
            <a:r>
              <a:rPr lang="ru-RU" sz="2200" b="1"/>
              <a:t>Инфраструктура</a:t>
            </a:r>
            <a:r>
              <a:rPr lang="ru-RU" sz="2200" b="1"/>
              <a:t>: Среда для запуска приложения в контейнере (</a:t>
            </a:r>
            <a:r>
              <a:rPr lang="ru-RU" sz="2200" b="1"/>
              <a:t>Ansible-playbook</a:t>
            </a:r>
            <a:r>
              <a:rPr lang="ru-RU" sz="2200" b="1"/>
              <a:t>, </a:t>
            </a:r>
            <a:r>
              <a:rPr lang="ru-RU" sz="2200" b="1"/>
              <a:t>Dockerfile</a:t>
            </a:r>
            <a:r>
              <a:rPr lang="ru-RU" sz="2200" b="1"/>
              <a:t>, </a:t>
            </a:r>
            <a:r>
              <a:rPr lang="ru-RU" sz="2200" b="1"/>
              <a:t>Flask</a:t>
            </a:r>
            <a:r>
              <a:rPr lang="ru-RU" sz="2200" b="1"/>
              <a:t>, </a:t>
            </a:r>
            <a:r>
              <a:rPr lang="ru-RU" sz="2200" b="1"/>
              <a:t>nginx</a:t>
            </a:r>
            <a:r>
              <a:rPr lang="ru-RU" sz="2200" b="1"/>
              <a:t>)</a:t>
            </a:r>
            <a:br>
              <a:rPr lang="ru-RU" sz="2200" b="1"/>
            </a:br>
            <a:br>
              <a:rPr lang="ru-RU" sz="2200" b="1"/>
            </a:br>
            <a:r>
              <a:rPr lang="ru-RU" sz="2200" b="1"/>
              <a:t>- Инфраструктура:</a:t>
            </a:r>
            <a:br>
              <a:rPr lang="ru-RU" sz="2200" b="1"/>
            </a:br>
            <a:r>
              <a:rPr lang="ru-RU" sz="2200" b="1"/>
              <a:t>	Сервис </a:t>
            </a:r>
            <a:r>
              <a:rPr lang="ru-RU" sz="2200" b="1"/>
              <a:t>CD настроен на выкладку готового образа приложения вручную (запуск по кнопке/команде</a:t>
            </a:r>
            <a:r>
              <a:rPr lang="ru-RU" sz="2200" b="1"/>
              <a:t>)</a:t>
            </a:r>
            <a:br>
              <a:rPr lang="ru-RU" sz="2200" b="1"/>
            </a:br>
            <a:r>
              <a:rPr lang="ru-RU" sz="2200" b="1"/>
              <a:t>	Сервис </a:t>
            </a:r>
            <a:r>
              <a:rPr lang="ru-RU" sz="2200" b="1"/>
              <a:t>балансировки нагрузки на контейнеры приложения</a:t>
            </a:r>
            <a:br>
              <a:rPr lang="ru-RU" sz="2200"/>
            </a:br>
            <a:br>
              <a:rPr lang="ru-RU" sz="2800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ru-RU" b="1"/>
              <a:t>Ссылка на </a:t>
            </a:r>
            <a:r>
              <a:rPr lang="ru-RU" b="1"/>
              <a:t>репозиторий</a:t>
            </a:r>
            <a:r>
              <a:rPr lang="ru-RU" b="1"/>
              <a:t> проекта в </a:t>
            </a:r>
            <a:r>
              <a:rPr lang="en-US" b="1"/>
              <a:t>Githab</a:t>
            </a:r>
            <a:endParaRPr lang="ru-RU" b="1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idx="12" hasCustomPrompt="0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/>
          </a:p>
        </p:txBody>
      </p:sp>
      <p:sp>
        <p:nvSpPr>
          <p:cNvPr id="4" name="Прямоугольник 3" hidden="0"/>
          <p:cNvSpPr/>
          <p:nvPr isPhoto="0" userDrawn="0"/>
        </p:nvSpPr>
        <p:spPr bwMode="auto">
          <a:xfrm>
            <a:off x="816864" y="1645920"/>
            <a:ext cx="980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>
                <a:latin typeface="Calibri"/>
              </a:rPr>
              <a:t>https://github.com/Ekarry/ItogProgectInno</a:t>
            </a:r>
            <a:endParaRPr lang="ru-RU" sz="4000" b="1">
              <a:latin typeface="Calibri"/>
            </a:endParaRPr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4376928" y="2377440"/>
            <a:ext cx="342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>
                <a:latin typeface="Calibri"/>
              </a:rPr>
              <a:t>branch master</a:t>
            </a:r>
            <a:endParaRPr lang="ru-RU" sz="3600" b="1"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5388044" name="CustomShape 1" hidden="0"/>
          <p:cNvSpPr/>
          <p:nvPr isPhoto="0" userDrawn="0"/>
        </p:nvSpPr>
        <p:spPr bwMode="auto">
          <a:xfrm>
            <a:off x="10668239" y="6356520"/>
            <a:ext cx="684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1479524221" name="Google Shape;212;g1057795b482_0_4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78389" y="91440"/>
            <a:ext cx="4312080" cy="1378080"/>
          </a:xfrm>
          <a:prstGeom prst="rect">
            <a:avLst/>
          </a:prstGeom>
          <a:ln>
            <a:noFill/>
          </a:ln>
        </p:spPr>
      </p:pic>
      <p:pic>
        <p:nvPicPr>
          <p:cNvPr id="1126518774" name="Рисунок 178" hidden="0"/>
          <p:cNvPicPr/>
          <p:nvPr isPhoto="0" userDrawn="0"/>
        </p:nvPicPr>
        <p:blipFill>
          <a:blip r:embed="rId3"/>
          <a:stretch/>
        </p:blipFill>
        <p:spPr bwMode="auto">
          <a:xfrm>
            <a:off x="8027519" y="4707905"/>
            <a:ext cx="1511640" cy="822240"/>
          </a:xfrm>
          <a:prstGeom prst="rect">
            <a:avLst/>
          </a:prstGeom>
          <a:ln>
            <a:noFill/>
          </a:ln>
        </p:spPr>
      </p:pic>
      <p:pic>
        <p:nvPicPr>
          <p:cNvPr id="1145977560" name="Рисунок 181" hidden="0"/>
          <p:cNvPicPr/>
          <p:nvPr isPhoto="0" userDrawn="0"/>
        </p:nvPicPr>
        <p:blipFill>
          <a:blip r:embed="rId4"/>
          <a:stretch/>
        </p:blipFill>
        <p:spPr bwMode="auto">
          <a:xfrm>
            <a:off x="8227715" y="2342880"/>
            <a:ext cx="948960" cy="948960"/>
          </a:xfrm>
          <a:prstGeom prst="rect">
            <a:avLst/>
          </a:prstGeom>
          <a:ln>
            <a:noFill/>
          </a:ln>
        </p:spPr>
      </p:pic>
      <p:sp>
        <p:nvSpPr>
          <p:cNvPr id="2018078391" name="Line 4" hidden="0"/>
          <p:cNvSpPr/>
          <p:nvPr isPhoto="0" userDrawn="0"/>
        </p:nvSpPr>
        <p:spPr bwMode="auto">
          <a:xfrm>
            <a:off x="8783339" y="4437824"/>
            <a:ext cx="0" cy="286913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8693957" name="CustomShape 2" hidden="0"/>
          <p:cNvSpPr/>
          <p:nvPr isPhoto="0" userDrawn="0"/>
        </p:nvSpPr>
        <p:spPr bwMode="auto">
          <a:xfrm>
            <a:off x="7953394" y="5899140"/>
            <a:ext cx="547920" cy="63936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132406347" name="Рисунок 180" hidden="0"/>
          <p:cNvPicPr/>
          <p:nvPr isPhoto="0" userDrawn="0"/>
        </p:nvPicPr>
        <p:blipFill>
          <a:blip r:embed="rId5"/>
          <a:stretch/>
        </p:blipFill>
        <p:spPr bwMode="auto">
          <a:xfrm>
            <a:off x="8044835" y="5990580"/>
            <a:ext cx="365040" cy="365040"/>
          </a:xfrm>
          <a:prstGeom prst="rect">
            <a:avLst/>
          </a:prstGeom>
          <a:ln>
            <a:noFill/>
          </a:ln>
        </p:spPr>
      </p:pic>
      <p:sp>
        <p:nvSpPr>
          <p:cNvPr id="1340673160" name="CustomShape 3" hidden="0"/>
          <p:cNvSpPr/>
          <p:nvPr isPhoto="0" userDrawn="0"/>
        </p:nvSpPr>
        <p:spPr bwMode="auto">
          <a:xfrm>
            <a:off x="9233555" y="5899140"/>
            <a:ext cx="547920" cy="63936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5484718" name="Рисунок 183" hidden="0"/>
          <p:cNvPicPr/>
          <p:nvPr isPhoto="0" userDrawn="0"/>
        </p:nvPicPr>
        <p:blipFill>
          <a:blip r:embed="rId5"/>
          <a:stretch/>
        </p:blipFill>
        <p:spPr bwMode="auto">
          <a:xfrm>
            <a:off x="9324995" y="5990580"/>
            <a:ext cx="365040" cy="365040"/>
          </a:xfrm>
          <a:prstGeom prst="rect">
            <a:avLst/>
          </a:prstGeom>
          <a:ln>
            <a:noFill/>
          </a:ln>
        </p:spPr>
      </p:pic>
      <p:sp>
        <p:nvSpPr>
          <p:cNvPr id="737408051" name="Line 5" hidden="0"/>
          <p:cNvSpPr/>
          <p:nvPr isPhoto="0" userDrawn="0"/>
        </p:nvSpPr>
        <p:spPr bwMode="auto">
          <a:xfrm>
            <a:off x="8227715" y="571626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49256123" name="Line 6" hidden="0"/>
          <p:cNvSpPr/>
          <p:nvPr isPhoto="0" userDrawn="0"/>
        </p:nvSpPr>
        <p:spPr bwMode="auto">
          <a:xfrm>
            <a:off x="9416434" y="5716260"/>
            <a:ext cx="0" cy="1828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829157975" name="Line 7" hidden="0"/>
          <p:cNvSpPr/>
          <p:nvPr isPhoto="0" userDrawn="0"/>
        </p:nvSpPr>
        <p:spPr bwMode="auto">
          <a:xfrm>
            <a:off x="8227715" y="5716260"/>
            <a:ext cx="1188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36687870" name="Line 10" hidden="0"/>
          <p:cNvSpPr/>
          <p:nvPr isPhoto="0" userDrawn="0"/>
        </p:nvSpPr>
        <p:spPr bwMode="auto">
          <a:xfrm>
            <a:off x="5724807" y="2817360"/>
            <a:ext cx="2479624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08363483" name="Line 11" hidden="0"/>
          <p:cNvSpPr/>
          <p:nvPr isPhoto="0" userDrawn="0"/>
        </p:nvSpPr>
        <p:spPr bwMode="auto">
          <a:xfrm>
            <a:off x="2384049" y="2729466"/>
            <a:ext cx="1445814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91693502" name="Line 13" hidden="0"/>
          <p:cNvSpPr/>
          <p:nvPr isPhoto="0" userDrawn="0"/>
        </p:nvSpPr>
        <p:spPr bwMode="auto">
          <a:xfrm>
            <a:off x="8755391" y="329184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92312947" name="CustomShape 14" hidden="0"/>
          <p:cNvSpPr/>
          <p:nvPr isPhoto="0" userDrawn="0"/>
        </p:nvSpPr>
        <p:spPr bwMode="auto">
          <a:xfrm>
            <a:off x="7132320" y="3749040"/>
            <a:ext cx="3199680" cy="2833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55903946" name="Line 15" hidden="0"/>
          <p:cNvSpPr/>
          <p:nvPr isPhoto="0" userDrawn="0"/>
        </p:nvSpPr>
        <p:spPr bwMode="auto">
          <a:xfrm>
            <a:off x="7155720" y="4420991"/>
            <a:ext cx="32004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1959514948" name="Рисунок 197" hidden="0"/>
          <p:cNvPicPr/>
          <p:nvPr isPhoto="0" userDrawn="0"/>
        </p:nvPicPr>
        <p:blipFill>
          <a:blip r:embed="rId6"/>
          <a:stretch/>
        </p:blipFill>
        <p:spPr bwMode="auto">
          <a:xfrm>
            <a:off x="8459460" y="3828407"/>
            <a:ext cx="592920" cy="507240"/>
          </a:xfrm>
          <a:prstGeom prst="rect">
            <a:avLst/>
          </a:prstGeom>
          <a:ln>
            <a:noFill/>
          </a:ln>
        </p:spPr>
      </p:pic>
      <p:pic>
        <p:nvPicPr>
          <p:cNvPr id="548097648" name="Рисунок 27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829864" y="1758659"/>
            <a:ext cx="1971949" cy="1941611"/>
          </a:xfrm>
          <a:prstGeom prst="rect">
            <a:avLst/>
          </a:prstGeom>
        </p:spPr>
      </p:pic>
      <p:cxnSp>
        <p:nvCxnSpPr>
          <p:cNvPr id="1277389781" name="Прямая соединительная линия 3" hidden="0"/>
          <p:cNvCxnSpPr>
            <a:cxnSpLocks/>
          </p:cNvCxnSpPr>
          <p:nvPr isPhoto="0" userDrawn="0"/>
        </p:nvCxnSpPr>
        <p:spPr bwMode="auto">
          <a:xfrm>
            <a:off x="8783339" y="5530144"/>
            <a:ext cx="0" cy="18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6992289" name="TextBox 8" hidden="0"/>
          <p:cNvSpPr txBox="1"/>
          <p:nvPr isPhoto="0" userDrawn="0"/>
        </p:nvSpPr>
        <p:spPr bwMode="auto">
          <a:xfrm>
            <a:off x="779753" y="2367891"/>
            <a:ext cx="1586068" cy="731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/>
              <a:t>PUSH</a:t>
            </a:r>
            <a:endParaRPr/>
          </a:p>
          <a:p>
            <a:pPr algn="ctr">
              <a:defRPr/>
            </a:pPr>
            <a:r>
              <a:rPr lang="en-US"/>
              <a:t>or</a:t>
            </a:r>
            <a:endParaRPr/>
          </a:p>
          <a:p>
            <a:pPr algn="ctr">
              <a:defRPr/>
            </a:pPr>
            <a:r>
              <a:rPr lang="en-US"/>
              <a:t>PULL_REQEUST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" name="Google Shape;465;p20" hidden="0"/>
          <p:cNvSpPr/>
          <p:nvPr isPhoto="0" userDrawn="0"/>
        </p:nvSpPr>
        <p:spPr bwMode="auto"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66" name="Google Shape;466;p2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4;p3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2888201" y="5274107"/>
            <a:ext cx="6621559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/>
            </a:pPr>
            <a:r>
              <a:rPr lang="ru-RU" sz="4800" b="1"/>
              <a:t>Спасибо за внимание</a:t>
            </a:r>
            <a:endParaRPr sz="4800" b="1">
              <a:solidFill>
                <a:srgbClr val="80BC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Произвольный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subject/>
  <dc:creator>Ольга Саетгареева</dc:creator>
  <cp:keywords/>
  <dc:description/>
  <dc:identifier/>
  <dc:language/>
  <cp:lastModifiedBy/>
  <cp:revision>29</cp:revision>
  <dcterms:created xsi:type="dcterms:W3CDTF">2018-09-03T06:41:35Z</dcterms:created>
  <dcterms:modified xsi:type="dcterms:W3CDTF">2021-12-24T12:13:08Z</dcterms:modified>
  <cp:category/>
  <cp:contentStatus/>
  <cp:version/>
</cp:coreProperties>
</file>