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79" r:id="rId4"/>
    <p:sldId id="281" r:id="rId5"/>
    <p:sldId id="27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1" autoAdjust="0"/>
  </p:normalViewPr>
  <p:slideViewPr>
    <p:cSldViewPr snapToGrid="0">
      <p:cViewPr>
        <p:scale>
          <a:sx n="78" d="100"/>
          <a:sy n="78" d="100"/>
        </p:scale>
        <p:origin x="-396" y="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____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____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____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____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832192"/>
        <c:axId val="37833728"/>
      </c:barChart>
      <c:catAx>
        <c:axId val="3783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833728"/>
        <c:crosses val="autoZero"/>
        <c:auto val="1"/>
        <c:lblAlgn val="ctr"/>
        <c:lblOffset val="100"/>
        <c:noMultiLvlLbl val="0"/>
      </c:catAx>
      <c:valAx>
        <c:axId val="378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83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908480"/>
        <c:axId val="37910016"/>
      </c:barChart>
      <c:catAx>
        <c:axId val="3790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910016"/>
        <c:crosses val="autoZero"/>
        <c:auto val="1"/>
        <c:lblAlgn val="ctr"/>
        <c:lblOffset val="100"/>
        <c:noMultiLvlLbl val="0"/>
      </c:catAx>
      <c:valAx>
        <c:axId val="3791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90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949440"/>
        <c:axId val="37950976"/>
      </c:barChart>
      <c:catAx>
        <c:axId val="37949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950976"/>
        <c:crosses val="autoZero"/>
        <c:auto val="1"/>
        <c:lblAlgn val="ctr"/>
        <c:lblOffset val="100"/>
        <c:noMultiLvlLbl val="0"/>
      </c:catAx>
      <c:valAx>
        <c:axId val="3795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94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058240"/>
        <c:axId val="58059776"/>
      </c:barChart>
      <c:catAx>
        <c:axId val="5805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059776"/>
        <c:crosses val="autoZero"/>
        <c:auto val="1"/>
        <c:lblAlgn val="ctr"/>
        <c:lblOffset val="100"/>
        <c:noMultiLvlLbl val="0"/>
      </c:catAx>
      <c:valAx>
        <c:axId val="5805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05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2311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10951000" cy="449749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10951000" cy="449749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microsoft.com/office/2007/relationships/hdphoto" Target="../media/hdphoto1.wdp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0" y="4431436"/>
            <a:ext cx="11270311" cy="84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 algn="ctr">
              <a:buSzPts val="3240"/>
            </a:pPr>
            <a:r>
              <a:rPr lang="ru-RU" b="1" dirty="0"/>
              <a:t>Интеграция веб-приложения в систему инфраструктуры</a:t>
            </a:r>
            <a:r>
              <a:rPr lang="ru-RU" dirty="0" smtClean="0"/>
              <a:t> </a:t>
            </a: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0" y="5910549"/>
            <a:ext cx="12192000" cy="94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ru-RU" sz="2200" i="1" dirty="0" smtClean="0"/>
              <a:t>Выполнено в рамках итоговой аттестации по программе дополнительного профессионального образования – программы профессиональной переподготовки «</a:t>
            </a:r>
            <a:r>
              <a:rPr lang="ru-RU" sz="2200" i="1" dirty="0" err="1" smtClean="0"/>
              <a:t>Linux</a:t>
            </a:r>
            <a:r>
              <a:rPr lang="ru-RU" sz="2200" i="1" dirty="0" smtClean="0"/>
              <a:t> и инструменты </a:t>
            </a:r>
            <a:r>
              <a:rPr lang="ru-RU" sz="2200" i="1" dirty="0" err="1" smtClean="0"/>
              <a:t>DevOps</a:t>
            </a:r>
            <a:r>
              <a:rPr lang="ru-RU" sz="2200" i="1" dirty="0" smtClean="0"/>
              <a:t>» </a:t>
            </a:r>
          </a:p>
          <a:p>
            <a:pPr marL="0" lvl="0" indent="0">
              <a:spcBef>
                <a:spcPts val="0"/>
              </a:spcBef>
            </a:pPr>
            <a:r>
              <a:rPr lang="ru-RU" sz="2200" i="1" dirty="0" smtClean="0"/>
              <a:t>обучающимся Дмитриевой Екатериной Владимировной 19.12.2021</a:t>
            </a:r>
            <a:endParaRPr sz="22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 flipV="1">
            <a:off x="0" y="5805889"/>
            <a:ext cx="12192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388572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fontAlgn="base">
              <a:lnSpc>
                <a:spcPct val="100000"/>
              </a:lnSpc>
            </a:pP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Цели и задачи: </a:t>
            </a:r>
            <a:r>
              <a:rPr lang="ru-RU" sz="2800" dirty="0" smtClean="0"/>
              <a:t>выполнить типовые </a:t>
            </a:r>
            <a:r>
              <a:rPr lang="ru-RU" sz="2800" dirty="0"/>
              <a:t>работы на позиции </a:t>
            </a:r>
            <a:r>
              <a:rPr lang="ru-RU" sz="2800" dirty="0" err="1"/>
              <a:t>devops</a:t>
            </a:r>
            <a:r>
              <a:rPr lang="ru-RU" sz="2800" dirty="0"/>
              <a:t>-инженер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b="1" dirty="0">
                <a:sym typeface="Calibri"/>
              </a:rPr>
              <a:t>Задачи </a:t>
            </a:r>
            <a:r>
              <a:rPr lang="ru-RU" sz="2000" b="1" dirty="0" smtClean="0">
                <a:sym typeface="Calibri"/>
              </a:rPr>
              <a:t>: </a:t>
            </a:r>
            <a:r>
              <a:rPr lang="ru-RU" sz="2000" b="1" dirty="0">
                <a:sym typeface="Calibri"/>
              </a:rPr>
              <a:t/>
            </a:r>
            <a:br>
              <a:rPr lang="ru-RU" sz="2000" b="1" dirty="0">
                <a:sym typeface="Calibri"/>
              </a:rPr>
            </a:br>
            <a:r>
              <a:rPr lang="ru-RU" sz="2000" dirty="0">
                <a:sym typeface="Calibri"/>
              </a:rPr>
              <a:t/>
            </a:r>
            <a:br>
              <a:rPr lang="ru-RU" sz="2000" dirty="0">
                <a:sym typeface="Calibri"/>
              </a:rPr>
            </a:br>
            <a:r>
              <a:rPr lang="ru-RU" sz="2000" dirty="0">
                <a:sym typeface="Calibri"/>
              </a:rPr>
              <a:t>- </a:t>
            </a:r>
            <a:r>
              <a:rPr lang="ru-RU" sz="2000" dirty="0"/>
              <a:t>Приложение</a:t>
            </a:r>
            <a:r>
              <a:rPr lang="ru-RU" sz="2000" dirty="0" smtClean="0"/>
              <a:t>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	</a:t>
            </a:r>
            <a:r>
              <a:rPr lang="ru-RU" sz="2000" dirty="0" smtClean="0"/>
              <a:t>Исходный </a:t>
            </a:r>
            <a:r>
              <a:rPr lang="ru-RU" sz="2000" dirty="0"/>
              <a:t>код расположен в </a:t>
            </a:r>
            <a:r>
              <a:rPr lang="ru-RU" sz="2000" dirty="0" err="1" smtClean="0"/>
              <a:t>github</a:t>
            </a:r>
            <a:r>
              <a:rPr lang="ru-RU" sz="2000" dirty="0" smtClean="0"/>
              <a:t>/</a:t>
            </a:r>
            <a:r>
              <a:rPr lang="ru-RU" sz="2000" dirty="0" err="1" smtClean="0"/>
              <a:t>gitlab</a:t>
            </a:r>
            <a:r>
              <a:rPr lang="ru-RU" sz="2000" dirty="0" smtClean="0"/>
              <a:t>/</a:t>
            </a:r>
            <a:r>
              <a:rPr lang="ru-RU" sz="2000" dirty="0" err="1" smtClean="0"/>
              <a:t>bitbucket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Собирается </a:t>
            </a:r>
            <a:r>
              <a:rPr lang="ru-RU" sz="2000" dirty="0"/>
              <a:t>в образ и работает в </a:t>
            </a:r>
            <a:r>
              <a:rPr lang="ru-RU" sz="2000" dirty="0" smtClean="0"/>
              <a:t>контейнере: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	</a:t>
            </a:r>
            <a:r>
              <a:rPr lang="ru-RU" sz="2000" dirty="0" smtClean="0"/>
              <a:t>Инфраструктура</a:t>
            </a:r>
            <a:r>
              <a:rPr lang="ru-RU" sz="2000" dirty="0"/>
              <a:t>: Среда для запуска приложения в контейнере (</a:t>
            </a:r>
            <a:r>
              <a:rPr lang="ru-RU" sz="2000" dirty="0" err="1"/>
              <a:t>Ansible-playbook</a:t>
            </a:r>
            <a:r>
              <a:rPr lang="ru-RU" sz="2000" dirty="0"/>
              <a:t>, </a:t>
            </a:r>
            <a:r>
              <a:rPr lang="ru-RU" sz="2000" dirty="0" err="1"/>
              <a:t>Dockerfile</a:t>
            </a:r>
            <a:r>
              <a:rPr lang="ru-RU" sz="2000" dirty="0"/>
              <a:t>, </a:t>
            </a:r>
            <a:r>
              <a:rPr lang="ru-RU" sz="2000" dirty="0" err="1"/>
              <a:t>Flask</a:t>
            </a:r>
            <a:r>
              <a:rPr lang="ru-RU" sz="2000" dirty="0"/>
              <a:t>, </a:t>
            </a:r>
            <a:r>
              <a:rPr lang="ru-RU" sz="2000" dirty="0" err="1"/>
              <a:t>nginx</a:t>
            </a:r>
            <a:r>
              <a:rPr lang="ru-RU" sz="2000" dirty="0" smtClean="0"/>
              <a:t>)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Инфраструктура: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	Сервис </a:t>
            </a:r>
            <a:r>
              <a:rPr lang="ru-RU" sz="2000" dirty="0"/>
              <a:t>CD настроен на выкладку готового образа приложения вручную (запуск по кнопке/команде</a:t>
            </a:r>
            <a:r>
              <a:rPr lang="ru-RU" sz="2000" dirty="0" smtClean="0"/>
              <a:t>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	Сервис </a:t>
            </a:r>
            <a:r>
              <a:rPr lang="ru-RU" sz="2000" dirty="0"/>
              <a:t>балансировки нагрузки на контейнеры приложения</a:t>
            </a:r>
            <a:br>
              <a:rPr lang="ru-RU" sz="20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Ссылка на </a:t>
            </a:r>
            <a:r>
              <a:rPr lang="ru-RU" b="1" dirty="0" err="1" smtClean="0"/>
              <a:t>репозиторий</a:t>
            </a:r>
            <a:r>
              <a:rPr lang="ru-RU" b="1" dirty="0" smtClean="0"/>
              <a:t> проекта в </a:t>
            </a:r>
            <a:r>
              <a:rPr lang="en-US" b="1" dirty="0" err="1" smtClean="0"/>
              <a:t>Githab</a:t>
            </a:r>
            <a:endParaRPr lang="ru-RU" b="1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16865" y="1645920"/>
            <a:ext cx="980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Calibri" pitchFamily="34" charset="0"/>
              </a:rPr>
              <a:t>https://github.com/Ekarry/ItogProgectInno</a:t>
            </a:r>
            <a:endParaRPr lang="ru-RU" sz="40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6928" y="2377440"/>
            <a:ext cx="342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itchFamily="34" charset="0"/>
              </a:rPr>
              <a:t>branch master</a:t>
            </a:r>
            <a:endParaRPr lang="ru-RU" sz="3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Архитектура веб-приложения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D0B23039-C32E-439D-95D9-BCE71B1DC250}"/>
              </a:ext>
            </a:extLst>
          </p:cNvPr>
          <p:cNvSpPr/>
          <p:nvPr/>
        </p:nvSpPr>
        <p:spPr>
          <a:xfrm>
            <a:off x="6916365" y="1498059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xmlns="" id="{60CB636F-C714-414A-A60A-5FF9529250B0}"/>
              </a:ext>
            </a:extLst>
          </p:cNvPr>
          <p:cNvSpPr/>
          <p:nvPr/>
        </p:nvSpPr>
        <p:spPr>
          <a:xfrm>
            <a:off x="6915140" y="4112377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xmlns="" id="{684A7692-DA91-4FC5-A12F-DCFA420666A4}"/>
              </a:ext>
            </a:extLst>
          </p:cNvPr>
          <p:cNvSpPr/>
          <p:nvPr/>
        </p:nvSpPr>
        <p:spPr>
          <a:xfrm rot="16200000">
            <a:off x="2654231" y="2796472"/>
            <a:ext cx="4931465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091D418-15F8-4DB7-8F9E-BF832067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98" y="1239501"/>
            <a:ext cx="1415802" cy="1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A474ABE-0FDE-41C3-BF75-D69F35FFB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476" y="1218380"/>
            <a:ext cx="1420491" cy="12193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0508803-0ECC-405E-8DB8-11A10F55A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898" y="3832698"/>
            <a:ext cx="1420491" cy="12193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25BD6E1-5860-4D29-AA17-A7A55D775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381" y="2004585"/>
            <a:ext cx="1150289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3D763C6-F4EF-428E-847D-93739B3C2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6381" y="4611784"/>
            <a:ext cx="1152244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C48299E-F52F-427C-9D16-FEB6FE63B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8143" y="2043538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324B604A-41EE-47B3-B82D-A588360D0B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0835" y="3134663"/>
            <a:ext cx="1658256" cy="1658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xmlns="" id="{73A85FF5-18CB-444A-8248-1408CF9C040A}"/>
              </a:ext>
            </a:extLst>
          </p:cNvPr>
          <p:cNvCxnSpPr/>
          <p:nvPr/>
        </p:nvCxnSpPr>
        <p:spPr>
          <a:xfrm flipV="1">
            <a:off x="5949091" y="2631440"/>
            <a:ext cx="2127290" cy="1330960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xmlns="" id="{FD20F097-87C4-496A-A58C-C34E3F4786C0}"/>
              </a:ext>
            </a:extLst>
          </p:cNvPr>
          <p:cNvCxnSpPr>
            <a:stCxn id="8" idx="1"/>
          </p:cNvCxnSpPr>
          <p:nvPr/>
        </p:nvCxnSpPr>
        <p:spPr>
          <a:xfrm rot="10800000">
            <a:off x="5949091" y="3962401"/>
            <a:ext cx="2127290" cy="1259037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097BA4CD-9838-4E88-999E-A83D4ADA47F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236397" y="2651517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DFF64BC4-2664-4B84-9AAC-CA2302CB89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40574" y="4590056"/>
            <a:ext cx="2621507" cy="2456901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11"/>
          <a:stretch/>
        </p:blipFill>
        <p:spPr>
          <a:xfrm>
            <a:off x="2377677" y="3134663"/>
            <a:ext cx="1296844" cy="948960"/>
          </a:xfrm>
          <a:prstGeom prst="rect">
            <a:avLst/>
          </a:prstGeom>
          <a:ln>
            <a:noFill/>
          </a:ln>
        </p:spPr>
      </p:pic>
      <p:sp>
        <p:nvSpPr>
          <p:cNvPr id="22" name="Line 10"/>
          <p:cNvSpPr/>
          <p:nvPr/>
        </p:nvSpPr>
        <p:spPr>
          <a:xfrm>
            <a:off x="1821287" y="3589319"/>
            <a:ext cx="55639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11"/>
          <p:cNvSpPr/>
          <p:nvPr/>
        </p:nvSpPr>
        <p:spPr>
          <a:xfrm>
            <a:off x="1268984" y="2437686"/>
            <a:ext cx="1" cy="696977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9B4D0B-52A7-46B6-AD74-B00A1B806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265" y="3134663"/>
            <a:ext cx="1225437" cy="88291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0294" y="1635253"/>
            <a:ext cx="2217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PULL_REQEUST</a:t>
            </a:r>
            <a:endParaRPr lang="ru-RU" dirty="0"/>
          </a:p>
        </p:txBody>
      </p:sp>
      <p:sp>
        <p:nvSpPr>
          <p:cNvPr id="27" name="Line 10"/>
          <p:cNvSpPr/>
          <p:nvPr/>
        </p:nvSpPr>
        <p:spPr>
          <a:xfrm>
            <a:off x="3674448" y="3576119"/>
            <a:ext cx="278195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7944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4;p3"/>
          <p:cNvSpPr txBox="1">
            <a:spLocks noGrp="1"/>
          </p:cNvSpPr>
          <p:nvPr>
            <p:ph type="ctrTitle"/>
          </p:nvPr>
        </p:nvSpPr>
        <p:spPr>
          <a:xfrm>
            <a:off x="2888201" y="5274108"/>
            <a:ext cx="6621559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sz="4800" b="1" dirty="0" smtClean="0"/>
              <a:t>Спасибо за внимание</a:t>
            </a:r>
            <a:endParaRPr sz="4800"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49</Words>
  <Application>Microsoft Office PowerPoint</Application>
  <PresentationFormat>Произвольный</PresentationFormat>
  <Paragraphs>12</Paragraphs>
  <Slides>5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IU</vt:lpstr>
      <vt:lpstr>Интеграция веб-приложения в систему инфраструктуры </vt:lpstr>
      <vt:lpstr> Цели и задачи: выполнить типовые работы на позиции devops-инженер Задачи :   - Приложение:  Исходный код расположен в github/gitlab/bitbucket - Собирается в образ и работает в контейнере:  Инфраструктура: Среда для запуска приложения в контейнере (Ansible-playbook, Dockerfile, Flask, nginx)  - Инфраструктура:  Сервис CD настроен на выкладку готового образа приложения вручную (запуск по кнопке/команде)  Сервис балансировки нагрузки на контейнеры приложения  </vt:lpstr>
      <vt:lpstr>Ссылка на репозиторий проекта в Githab</vt:lpstr>
      <vt:lpstr>Архитектура веб-приложения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в одну или в две строчки или в одну, или в две</dc:title>
  <dc:creator>Ольга Саетгареева</dc:creator>
  <cp:lastModifiedBy>user</cp:lastModifiedBy>
  <cp:revision>32</cp:revision>
  <dcterms:created xsi:type="dcterms:W3CDTF">2018-09-03T06:41:35Z</dcterms:created>
  <dcterms:modified xsi:type="dcterms:W3CDTF">2022-01-16T14:03:16Z</dcterms:modified>
</cp:coreProperties>
</file>