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1" r:id="rId2"/>
  </p:sldMasterIdLst>
  <p:notesMasterIdLst>
    <p:notesMasterId r:id="rId8"/>
  </p:notesMasterIdLst>
  <p:sldIdLst>
    <p:sldId id="256" r:id="rId3"/>
    <p:sldId id="258" r:id="rId4"/>
    <p:sldId id="279" r:id="rId5"/>
    <p:sldId id="280" r:id="rId6"/>
    <p:sldId id="27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>
        <p:scale>
          <a:sx n="78" d="100"/>
          <a:sy n="78" d="100"/>
        </p:scale>
        <p:origin x="-360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____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752512"/>
        <c:axId val="66754048"/>
      </c:barChart>
      <c:catAx>
        <c:axId val="6675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754048"/>
        <c:crosses val="autoZero"/>
        <c:auto val="1"/>
        <c:lblAlgn val="ctr"/>
        <c:lblOffset val="100"/>
        <c:noMultiLvlLbl val="0"/>
      </c:catAx>
      <c:valAx>
        <c:axId val="6675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75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120064"/>
        <c:axId val="80125952"/>
      </c:barChart>
      <c:catAx>
        <c:axId val="8012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125952"/>
        <c:crosses val="autoZero"/>
        <c:auto val="1"/>
        <c:lblAlgn val="ctr"/>
        <c:lblOffset val="100"/>
        <c:noMultiLvlLbl val="0"/>
      </c:catAx>
      <c:valAx>
        <c:axId val="8012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12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84768"/>
        <c:axId val="78807040"/>
      </c:barChart>
      <c:catAx>
        <c:axId val="7878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807040"/>
        <c:crosses val="autoZero"/>
        <c:auto val="1"/>
        <c:lblAlgn val="ctr"/>
        <c:lblOffset val="100"/>
        <c:noMultiLvlLbl val="0"/>
      </c:catAx>
      <c:valAx>
        <c:axId val="78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78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54048"/>
        <c:axId val="81155584"/>
      </c:barChart>
      <c:catAx>
        <c:axId val="8115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155584"/>
        <c:crosses val="autoZero"/>
        <c:auto val="1"/>
        <c:lblAlgn val="ctr"/>
        <c:lblOffset val="100"/>
        <c:noMultiLvlLbl val="0"/>
      </c:catAx>
      <c:valAx>
        <c:axId val="811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15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311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223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93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3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98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116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671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5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41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008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50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9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076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0" y="4431436"/>
            <a:ext cx="11270311" cy="84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 algn="ctr">
              <a:buSzPts val="3240"/>
            </a:pPr>
            <a:r>
              <a:rPr lang="ru-RU" b="1" dirty="0"/>
              <a:t>Интеграция веб-приложения в систему инфраструктуры</a:t>
            </a:r>
            <a:r>
              <a:rPr lang="ru-RU" dirty="0" smtClean="0"/>
              <a:t> 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0" y="5910549"/>
            <a:ext cx="12192000" cy="9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sz="2200" i="1" dirty="0" smtClean="0"/>
              <a:t>Выполнено в рамках итоговой аттестации по программе дополнительного профессионального образования – программы профессиональной переподготовки «</a:t>
            </a:r>
            <a:r>
              <a:rPr lang="ru-RU" sz="2200" i="1" dirty="0" err="1" smtClean="0"/>
              <a:t>Linux</a:t>
            </a:r>
            <a:r>
              <a:rPr lang="ru-RU" sz="2200" i="1" dirty="0" smtClean="0"/>
              <a:t> и инструменты </a:t>
            </a:r>
            <a:r>
              <a:rPr lang="ru-RU" sz="2200" i="1" dirty="0" err="1" smtClean="0"/>
              <a:t>DevOps</a:t>
            </a:r>
            <a:r>
              <a:rPr lang="ru-RU" sz="2200" i="1" dirty="0" smtClean="0"/>
              <a:t>» </a:t>
            </a:r>
          </a:p>
          <a:p>
            <a:pPr marL="0" lvl="0" indent="0">
              <a:spcBef>
                <a:spcPts val="0"/>
              </a:spcBef>
            </a:pPr>
            <a:r>
              <a:rPr lang="ru-RU" sz="2200" i="1" dirty="0" smtClean="0"/>
              <a:t>обучающимся Дмитриевой Екатериной Владимировной 19.12.2021</a:t>
            </a:r>
            <a:endParaRPr sz="22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0" y="5805889"/>
            <a:ext cx="12192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388572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fontAlgn="base">
              <a:lnSpc>
                <a:spcPct val="100000"/>
              </a:lnSpc>
            </a:pP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Цели и задачи: </a:t>
            </a:r>
            <a:r>
              <a:rPr lang="ru-RU" sz="2800" dirty="0" smtClean="0"/>
              <a:t>выполнить типовые </a:t>
            </a:r>
            <a:r>
              <a:rPr lang="ru-RU" sz="2800" dirty="0"/>
              <a:t>работы на позиции </a:t>
            </a:r>
            <a:r>
              <a:rPr lang="ru-RU" sz="2800" dirty="0" err="1"/>
              <a:t>devops</a:t>
            </a:r>
            <a:r>
              <a:rPr lang="ru-RU" sz="2800" dirty="0"/>
              <a:t>-инженер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1" dirty="0">
                <a:sym typeface="Calibri"/>
              </a:rPr>
              <a:t>Задачи </a:t>
            </a:r>
            <a:r>
              <a:rPr lang="ru-RU" sz="2000" b="1" dirty="0" smtClean="0">
                <a:sym typeface="Calibri"/>
              </a:rPr>
              <a:t>: </a:t>
            </a:r>
            <a:r>
              <a:rPr lang="ru-RU" sz="2000" b="1" dirty="0">
                <a:sym typeface="Calibri"/>
              </a:rPr>
              <a:t/>
            </a:r>
            <a:br>
              <a:rPr lang="ru-RU" sz="2000" b="1" dirty="0">
                <a:sym typeface="Calibri"/>
              </a:rPr>
            </a:br>
            <a:r>
              <a:rPr lang="ru-RU" sz="2000" dirty="0">
                <a:sym typeface="Calibri"/>
              </a:rPr>
              <a:t/>
            </a:r>
            <a:br>
              <a:rPr lang="ru-RU" sz="2000" dirty="0">
                <a:sym typeface="Calibri"/>
              </a:rPr>
            </a:br>
            <a:r>
              <a:rPr lang="ru-RU" sz="2000" dirty="0">
                <a:sym typeface="Calibri"/>
              </a:rPr>
              <a:t>- </a:t>
            </a:r>
            <a:r>
              <a:rPr lang="ru-RU" sz="2000" dirty="0"/>
              <a:t>Приложение</a:t>
            </a:r>
            <a:r>
              <a:rPr lang="ru-RU" sz="2000" dirty="0" smtClean="0"/>
              <a:t>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</a:t>
            </a:r>
            <a:r>
              <a:rPr lang="ru-RU" sz="2000" dirty="0" smtClean="0"/>
              <a:t>Исходный </a:t>
            </a:r>
            <a:r>
              <a:rPr lang="ru-RU" sz="2000" dirty="0"/>
              <a:t>код расположен в </a:t>
            </a:r>
            <a:r>
              <a:rPr lang="ru-RU" sz="2000" dirty="0" err="1" smtClean="0"/>
              <a:t>github</a:t>
            </a:r>
            <a:r>
              <a:rPr lang="ru-RU" sz="2000" dirty="0" smtClean="0"/>
              <a:t>/</a:t>
            </a:r>
            <a:r>
              <a:rPr lang="ru-RU" sz="2000" dirty="0" err="1" smtClean="0"/>
              <a:t>gitlab</a:t>
            </a:r>
            <a:r>
              <a:rPr lang="ru-RU" sz="2000" dirty="0" smtClean="0"/>
              <a:t>/</a:t>
            </a:r>
            <a:r>
              <a:rPr lang="ru-RU" sz="2000" dirty="0" err="1" smtClean="0"/>
              <a:t>bitbucket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Собирается </a:t>
            </a:r>
            <a:r>
              <a:rPr lang="ru-RU" sz="2000" dirty="0"/>
              <a:t>в образ и работает в </a:t>
            </a:r>
            <a:r>
              <a:rPr lang="ru-RU" sz="2000" dirty="0" smtClean="0"/>
              <a:t>контейнере: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</a:t>
            </a:r>
            <a:r>
              <a:rPr lang="ru-RU" sz="2000" dirty="0" smtClean="0"/>
              <a:t>Инфраструктура</a:t>
            </a:r>
            <a:r>
              <a:rPr lang="ru-RU" sz="2000" dirty="0"/>
              <a:t>: Среда для запуска приложения в контейнере (</a:t>
            </a:r>
            <a:r>
              <a:rPr lang="ru-RU" sz="2000" dirty="0" err="1"/>
              <a:t>Ansible-playbook</a:t>
            </a:r>
            <a:r>
              <a:rPr lang="ru-RU" sz="2000" dirty="0"/>
              <a:t>, </a:t>
            </a:r>
            <a:r>
              <a:rPr lang="ru-RU" sz="2000" dirty="0" err="1"/>
              <a:t>Dockerfile</a:t>
            </a:r>
            <a:r>
              <a:rPr lang="ru-RU" sz="2000" dirty="0"/>
              <a:t>, </a:t>
            </a:r>
            <a:r>
              <a:rPr lang="ru-RU" sz="2000" dirty="0" err="1"/>
              <a:t>Flask</a:t>
            </a:r>
            <a:r>
              <a:rPr lang="ru-RU" sz="2000" dirty="0"/>
              <a:t>, </a:t>
            </a:r>
            <a:r>
              <a:rPr lang="ru-RU" sz="2000" dirty="0" err="1"/>
              <a:t>nginx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Инфраструктура: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Сервис </a:t>
            </a:r>
            <a:r>
              <a:rPr lang="ru-RU" sz="2000" dirty="0"/>
              <a:t>CD настроен на выкладку готового образа приложения вручную (запуск по кнопке/команде</a:t>
            </a:r>
            <a:r>
              <a:rPr lang="ru-RU" sz="2000" dirty="0" smtClean="0"/>
              <a:t>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Сервис </a:t>
            </a:r>
            <a:r>
              <a:rPr lang="ru-RU" sz="2000" dirty="0"/>
              <a:t>балансировки нагрузки на контейнеры приложения</a:t>
            </a:r>
            <a:br>
              <a:rPr lang="ru-RU" sz="20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Ссылка на </a:t>
            </a:r>
            <a:r>
              <a:rPr lang="ru-RU" b="1" dirty="0" err="1" smtClean="0"/>
              <a:t>репозиторий</a:t>
            </a:r>
            <a:r>
              <a:rPr lang="ru-RU" b="1" dirty="0" smtClean="0"/>
              <a:t> проекта в </a:t>
            </a:r>
            <a:r>
              <a:rPr lang="en-US" b="1" dirty="0" err="1" smtClean="0"/>
              <a:t>Githab</a:t>
            </a:r>
            <a:endParaRPr lang="ru-RU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16865" y="1645920"/>
            <a:ext cx="980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itchFamily="34" charset="0"/>
              </a:rPr>
              <a:t>https://github.com/Ekarry/ItogProgectInno</a:t>
            </a:r>
            <a:endParaRPr lang="ru-RU" sz="40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928" y="2377440"/>
            <a:ext cx="342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branch master</a:t>
            </a:r>
            <a:endParaRPr lang="ru-RU" sz="3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668240" y="6356520"/>
            <a:ext cx="684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6" name="Google Shape;212;g1057795b482_0_4"/>
          <p:cNvPicPr/>
          <p:nvPr/>
        </p:nvPicPr>
        <p:blipFill>
          <a:blip r:embed="rId2"/>
          <a:stretch/>
        </p:blipFill>
        <p:spPr>
          <a:xfrm>
            <a:off x="91800" y="91440"/>
            <a:ext cx="4312080" cy="137808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78"/>
          <p:cNvPicPr/>
          <p:nvPr/>
        </p:nvPicPr>
        <p:blipFill>
          <a:blip r:embed="rId3"/>
          <a:stretch/>
        </p:blipFill>
        <p:spPr>
          <a:xfrm>
            <a:off x="8027520" y="4707906"/>
            <a:ext cx="1511640" cy="82224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181"/>
          <p:cNvPicPr/>
          <p:nvPr/>
        </p:nvPicPr>
        <p:blipFill>
          <a:blip r:embed="rId4"/>
          <a:stretch/>
        </p:blipFill>
        <p:spPr>
          <a:xfrm>
            <a:off x="8227716" y="2342880"/>
            <a:ext cx="948960" cy="948960"/>
          </a:xfrm>
          <a:prstGeom prst="rect">
            <a:avLst/>
          </a:prstGeom>
          <a:ln>
            <a:noFill/>
          </a:ln>
        </p:spPr>
      </p:pic>
      <p:sp>
        <p:nvSpPr>
          <p:cNvPr id="185" name="Line 4"/>
          <p:cNvSpPr/>
          <p:nvPr/>
        </p:nvSpPr>
        <p:spPr>
          <a:xfrm>
            <a:off x="8783340" y="4437825"/>
            <a:ext cx="0" cy="286914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7953396" y="5899140"/>
            <a:ext cx="547920" cy="63936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1" name="Рисунок 180"/>
          <p:cNvPicPr/>
          <p:nvPr/>
        </p:nvPicPr>
        <p:blipFill>
          <a:blip r:embed="rId5"/>
          <a:stretch/>
        </p:blipFill>
        <p:spPr>
          <a:xfrm>
            <a:off x="8044836" y="5990580"/>
            <a:ext cx="365040" cy="36504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9233556" y="5899140"/>
            <a:ext cx="547920" cy="63936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Рисунок 183"/>
          <p:cNvPicPr/>
          <p:nvPr/>
        </p:nvPicPr>
        <p:blipFill>
          <a:blip r:embed="rId5"/>
          <a:stretch/>
        </p:blipFill>
        <p:spPr>
          <a:xfrm>
            <a:off x="9324996" y="5990580"/>
            <a:ext cx="365040" cy="365040"/>
          </a:xfrm>
          <a:prstGeom prst="rect">
            <a:avLst/>
          </a:prstGeom>
          <a:ln>
            <a:noFill/>
          </a:ln>
        </p:spPr>
      </p:pic>
      <p:sp>
        <p:nvSpPr>
          <p:cNvPr id="186" name="Line 5"/>
          <p:cNvSpPr/>
          <p:nvPr/>
        </p:nvSpPr>
        <p:spPr>
          <a:xfrm>
            <a:off x="8227716" y="571626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6"/>
          <p:cNvSpPr/>
          <p:nvPr/>
        </p:nvSpPr>
        <p:spPr>
          <a:xfrm>
            <a:off x="9416436" y="571626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7"/>
          <p:cNvSpPr/>
          <p:nvPr/>
        </p:nvSpPr>
        <p:spPr>
          <a:xfrm>
            <a:off x="8227716" y="5716260"/>
            <a:ext cx="1188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10"/>
          <p:cNvSpPr/>
          <p:nvPr/>
        </p:nvSpPr>
        <p:spPr>
          <a:xfrm>
            <a:off x="5724808" y="2817360"/>
            <a:ext cx="2479625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11"/>
          <p:cNvSpPr/>
          <p:nvPr/>
        </p:nvSpPr>
        <p:spPr>
          <a:xfrm>
            <a:off x="2384050" y="2729466"/>
            <a:ext cx="1445815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13"/>
          <p:cNvSpPr/>
          <p:nvPr/>
        </p:nvSpPr>
        <p:spPr>
          <a:xfrm>
            <a:off x="8755392" y="329184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7132320" y="3749040"/>
            <a:ext cx="3199680" cy="2833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5"/>
          <p:cNvSpPr/>
          <p:nvPr/>
        </p:nvSpPr>
        <p:spPr>
          <a:xfrm>
            <a:off x="7155720" y="4420992"/>
            <a:ext cx="32004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Рисунок 197"/>
          <p:cNvPicPr/>
          <p:nvPr/>
        </p:nvPicPr>
        <p:blipFill>
          <a:blip r:embed="rId6"/>
          <a:stretch/>
        </p:blipFill>
        <p:spPr>
          <a:xfrm>
            <a:off x="8459460" y="3828408"/>
            <a:ext cx="592920" cy="507240"/>
          </a:xfrm>
          <a:prstGeom prst="rect">
            <a:avLst/>
          </a:prstGeom>
          <a:ln>
            <a:noFill/>
          </a:ln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9B4D0B-52A7-46B6-AD74-B00A1B806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865" y="1758660"/>
            <a:ext cx="1971950" cy="1941612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>
            <a:stCxn id="179" idx="2"/>
          </p:cNvCxnSpPr>
          <p:nvPr/>
        </p:nvCxnSpPr>
        <p:spPr>
          <a:xfrm>
            <a:off x="8783340" y="5530146"/>
            <a:ext cx="0" cy="18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490" y="2367892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PULL_REQEUST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6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4;p3"/>
          <p:cNvSpPr txBox="1">
            <a:spLocks noGrp="1"/>
          </p:cNvSpPr>
          <p:nvPr>
            <p:ph type="ctrTitle"/>
          </p:nvPr>
        </p:nvSpPr>
        <p:spPr>
          <a:xfrm>
            <a:off x="2888201" y="5274108"/>
            <a:ext cx="6621559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sz="4800" b="1" dirty="0" smtClean="0"/>
              <a:t>Спасибо за внимание</a:t>
            </a:r>
            <a:endParaRPr sz="4800"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47</Words>
  <Application>Microsoft Office PowerPoint</Application>
  <PresentationFormat>Произвольный</PresentationFormat>
  <Paragraphs>11</Paragraphs>
  <Slides>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IU</vt:lpstr>
      <vt:lpstr>Office Theme</vt:lpstr>
      <vt:lpstr>Интеграция веб-приложения в систему инфраструктуры </vt:lpstr>
      <vt:lpstr> Цели и задачи: выполнить типовые работы на позиции devops-инженер Задачи :   - Приложение:  Исходный код расположен в github/gitlab/bitbucket - Собирается в образ и работает в контейнере:  Инфраструктура: Среда для запуска приложения в контейнере (Ansible-playbook, Dockerfile, Flask, nginx)  - Инфраструктура:  Сервис CD настроен на выкладку готового образа приложения вручную (запуск по кнопке/команде)  Сервис балансировки нагрузки на контейнеры приложения  </vt:lpstr>
      <vt:lpstr>Ссылка на репозиторий проекта в Githab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user</cp:lastModifiedBy>
  <cp:revision>30</cp:revision>
  <dcterms:created xsi:type="dcterms:W3CDTF">2018-09-03T06:41:35Z</dcterms:created>
  <dcterms:modified xsi:type="dcterms:W3CDTF">2021-12-24T12:03:48Z</dcterms:modified>
</cp:coreProperties>
</file>