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3" r:id="rId5"/>
    <p:sldId id="258" r:id="rId6"/>
    <p:sldId id="259" r:id="rId7"/>
    <p:sldId id="260" r:id="rId8"/>
    <p:sldId id="264" r:id="rId9"/>
    <p:sldId id="261" r:id="rId10"/>
    <p:sldId id="265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922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29.10.2021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29.10.2021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29.10.2021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29.10.2021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29.10.2021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29.10.2021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29.10.2021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29.10.2021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29.10.2021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29.10.2021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29.10.2021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29.10.2021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GC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G1 GC</a:t>
            </a:r>
            <a:endParaRPr lang="ru-RU" dirty="0"/>
          </a:p>
        </p:txBody>
      </p:sp>
      <p:pic>
        <p:nvPicPr>
          <p:cNvPr id="4" name="Picture 4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83568" y="1484784"/>
            <a:ext cx="6502856" cy="473343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Native memory</a:t>
            </a:r>
            <a:endParaRPr lang="ru-RU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692696"/>
            <a:ext cx="8462514" cy="5194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Время жизни объектов</a:t>
            </a:r>
            <a:endParaRPr lang="ru-RU" dirty="0"/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>
          <a:xfrm>
            <a:off x="179512" y="1484784"/>
            <a:ext cx="3322712" cy="4493096"/>
          </a:xfrm>
        </p:spPr>
        <p:txBody>
          <a:bodyPr>
            <a:normAutofit lnSpcReduction="10000"/>
          </a:bodyPr>
          <a:lstStyle/>
          <a:p>
            <a:r>
              <a:rPr lang="ru-RU" sz="1600" dirty="0" smtClean="0"/>
              <a:t>Итераторы, локальные переменные методов, результаты </a:t>
            </a:r>
            <a:r>
              <a:rPr lang="ru-RU" sz="1600" dirty="0" err="1" smtClean="0"/>
              <a:t>боксинга</a:t>
            </a:r>
            <a:r>
              <a:rPr lang="ru-RU" sz="1600" dirty="0" smtClean="0"/>
              <a:t> и прочие временные объекты, которые зачастую создаются </a:t>
            </a:r>
            <a:r>
              <a:rPr lang="ru-RU" sz="1600" dirty="0" smtClean="0"/>
              <a:t>не</a:t>
            </a:r>
            <a:r>
              <a:rPr lang="en-US" sz="1600" dirty="0" smtClean="0"/>
              <a:t>.</a:t>
            </a:r>
            <a:r>
              <a:rPr lang="ru-RU" sz="1600" dirty="0" smtClean="0"/>
              <a:t>явно</a:t>
            </a:r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r>
              <a:rPr lang="ru-RU" sz="1600" dirty="0" smtClean="0"/>
              <a:t> объекты, создаваемые для выполнения более-менее долгих </a:t>
            </a:r>
            <a:r>
              <a:rPr lang="ru-RU" sz="1600" dirty="0" smtClean="0"/>
              <a:t>вычислений</a:t>
            </a:r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r>
              <a:rPr lang="ru-RU" sz="1600" dirty="0" smtClean="0"/>
              <a:t>данные программы, загружаемые часто в самом начале и проживающие долгую и счастливую жизнь</a:t>
            </a:r>
            <a:endParaRPr lang="ru-RU" sz="1600" dirty="0"/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46070" y="1268760"/>
            <a:ext cx="5597930" cy="396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Полилиния 10"/>
          <p:cNvSpPr/>
          <p:nvPr/>
        </p:nvSpPr>
        <p:spPr>
          <a:xfrm>
            <a:off x="3264408" y="1828800"/>
            <a:ext cx="1289304" cy="190442"/>
          </a:xfrm>
          <a:custGeom>
            <a:avLst/>
            <a:gdLst>
              <a:gd name="connsiteX0" fmla="*/ 0 w 1289304"/>
              <a:gd name="connsiteY0" fmla="*/ 91440 h 190442"/>
              <a:gd name="connsiteX1" fmla="*/ 64008 w 1289304"/>
              <a:gd name="connsiteY1" fmla="*/ 82296 h 190442"/>
              <a:gd name="connsiteX2" fmla="*/ 118872 w 1289304"/>
              <a:gd name="connsiteY2" fmla="*/ 73152 h 190442"/>
              <a:gd name="connsiteX3" fmla="*/ 201168 w 1289304"/>
              <a:gd name="connsiteY3" fmla="*/ 64008 h 190442"/>
              <a:gd name="connsiteX4" fmla="*/ 356616 w 1289304"/>
              <a:gd name="connsiteY4" fmla="*/ 45720 h 190442"/>
              <a:gd name="connsiteX5" fmla="*/ 429768 w 1289304"/>
              <a:gd name="connsiteY5" fmla="*/ 27432 h 190442"/>
              <a:gd name="connsiteX6" fmla="*/ 493776 w 1289304"/>
              <a:gd name="connsiteY6" fmla="*/ 18288 h 190442"/>
              <a:gd name="connsiteX7" fmla="*/ 548640 w 1289304"/>
              <a:gd name="connsiteY7" fmla="*/ 9144 h 190442"/>
              <a:gd name="connsiteX8" fmla="*/ 621792 w 1289304"/>
              <a:gd name="connsiteY8" fmla="*/ 0 h 190442"/>
              <a:gd name="connsiteX9" fmla="*/ 859536 w 1289304"/>
              <a:gd name="connsiteY9" fmla="*/ 9144 h 190442"/>
              <a:gd name="connsiteX10" fmla="*/ 1024128 w 1289304"/>
              <a:gd name="connsiteY10" fmla="*/ 0 h 190442"/>
              <a:gd name="connsiteX11" fmla="*/ 1179576 w 1289304"/>
              <a:gd name="connsiteY11" fmla="*/ 18288 h 190442"/>
              <a:gd name="connsiteX12" fmla="*/ 1234440 w 1289304"/>
              <a:gd name="connsiteY12" fmla="*/ 36576 h 190442"/>
              <a:gd name="connsiteX13" fmla="*/ 1261872 w 1289304"/>
              <a:gd name="connsiteY13" fmla="*/ 45720 h 190442"/>
              <a:gd name="connsiteX14" fmla="*/ 1271016 w 1289304"/>
              <a:gd name="connsiteY14" fmla="*/ 73152 h 190442"/>
              <a:gd name="connsiteX15" fmla="*/ 1216152 w 1289304"/>
              <a:gd name="connsiteY15" fmla="*/ 109728 h 190442"/>
              <a:gd name="connsiteX16" fmla="*/ 1197864 w 1289304"/>
              <a:gd name="connsiteY16" fmla="*/ 82296 h 190442"/>
              <a:gd name="connsiteX17" fmla="*/ 1243584 w 1289304"/>
              <a:gd name="connsiteY17" fmla="*/ 36576 h 190442"/>
              <a:gd name="connsiteX18" fmla="*/ 1271016 w 1289304"/>
              <a:gd name="connsiteY18" fmla="*/ 91440 h 190442"/>
              <a:gd name="connsiteX19" fmla="*/ 1261872 w 1289304"/>
              <a:gd name="connsiteY19" fmla="*/ 137160 h 190442"/>
              <a:gd name="connsiteX20" fmla="*/ 1225296 w 1289304"/>
              <a:gd name="connsiteY20" fmla="*/ 128016 h 190442"/>
              <a:gd name="connsiteX21" fmla="*/ 1261872 w 1289304"/>
              <a:gd name="connsiteY21" fmla="*/ 64008 h 190442"/>
              <a:gd name="connsiteX22" fmla="*/ 1280160 w 1289304"/>
              <a:gd name="connsiteY22" fmla="*/ 118872 h 190442"/>
              <a:gd name="connsiteX23" fmla="*/ 1289304 w 1289304"/>
              <a:gd name="connsiteY23" fmla="*/ 146304 h 190442"/>
              <a:gd name="connsiteX24" fmla="*/ 1234440 w 1289304"/>
              <a:gd name="connsiteY24" fmla="*/ 182880 h 190442"/>
              <a:gd name="connsiteX25" fmla="*/ 1207008 w 1289304"/>
              <a:gd name="connsiteY25" fmla="*/ 128016 h 190442"/>
              <a:gd name="connsiteX26" fmla="*/ 1234440 w 1289304"/>
              <a:gd name="connsiteY26" fmla="*/ 73152 h 190442"/>
              <a:gd name="connsiteX27" fmla="*/ 1234440 w 1289304"/>
              <a:gd name="connsiteY27" fmla="*/ 82296 h 190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289304" h="190442">
                <a:moveTo>
                  <a:pt x="0" y="91440"/>
                </a:moveTo>
                <a:lnTo>
                  <a:pt x="64008" y="82296"/>
                </a:lnTo>
                <a:cubicBezTo>
                  <a:pt x="82333" y="79477"/>
                  <a:pt x="100494" y="75602"/>
                  <a:pt x="118872" y="73152"/>
                </a:cubicBezTo>
                <a:cubicBezTo>
                  <a:pt x="146231" y="69504"/>
                  <a:pt x="173780" y="67431"/>
                  <a:pt x="201168" y="64008"/>
                </a:cubicBezTo>
                <a:cubicBezTo>
                  <a:pt x="362880" y="43794"/>
                  <a:pt x="147965" y="66585"/>
                  <a:pt x="356616" y="45720"/>
                </a:cubicBezTo>
                <a:cubicBezTo>
                  <a:pt x="381000" y="39624"/>
                  <a:pt x="404886" y="30987"/>
                  <a:pt x="429768" y="27432"/>
                </a:cubicBezTo>
                <a:lnTo>
                  <a:pt x="493776" y="18288"/>
                </a:lnTo>
                <a:cubicBezTo>
                  <a:pt x="512101" y="15469"/>
                  <a:pt x="530286" y="11766"/>
                  <a:pt x="548640" y="9144"/>
                </a:cubicBezTo>
                <a:cubicBezTo>
                  <a:pt x="572967" y="5669"/>
                  <a:pt x="597408" y="3048"/>
                  <a:pt x="621792" y="0"/>
                </a:cubicBezTo>
                <a:cubicBezTo>
                  <a:pt x="701040" y="3048"/>
                  <a:pt x="780229" y="9144"/>
                  <a:pt x="859536" y="9144"/>
                </a:cubicBezTo>
                <a:cubicBezTo>
                  <a:pt x="914485" y="9144"/>
                  <a:pt x="969179" y="0"/>
                  <a:pt x="1024128" y="0"/>
                </a:cubicBezTo>
                <a:cubicBezTo>
                  <a:pt x="1035986" y="0"/>
                  <a:pt x="1163494" y="16278"/>
                  <a:pt x="1179576" y="18288"/>
                </a:cubicBezTo>
                <a:lnTo>
                  <a:pt x="1234440" y="36576"/>
                </a:lnTo>
                <a:lnTo>
                  <a:pt x="1261872" y="45720"/>
                </a:lnTo>
                <a:cubicBezTo>
                  <a:pt x="1264920" y="54864"/>
                  <a:pt x="1276618" y="65309"/>
                  <a:pt x="1271016" y="73152"/>
                </a:cubicBezTo>
                <a:cubicBezTo>
                  <a:pt x="1258241" y="91037"/>
                  <a:pt x="1216152" y="109728"/>
                  <a:pt x="1216152" y="109728"/>
                </a:cubicBezTo>
                <a:cubicBezTo>
                  <a:pt x="1210056" y="100584"/>
                  <a:pt x="1197864" y="93286"/>
                  <a:pt x="1197864" y="82296"/>
                </a:cubicBezTo>
                <a:cubicBezTo>
                  <a:pt x="1197864" y="61976"/>
                  <a:pt x="1231392" y="44704"/>
                  <a:pt x="1243584" y="36576"/>
                </a:cubicBezTo>
                <a:cubicBezTo>
                  <a:pt x="1252830" y="50446"/>
                  <a:pt x="1271016" y="72511"/>
                  <a:pt x="1271016" y="91440"/>
                </a:cubicBezTo>
                <a:cubicBezTo>
                  <a:pt x="1271016" y="106982"/>
                  <a:pt x="1264920" y="121920"/>
                  <a:pt x="1261872" y="137160"/>
                </a:cubicBezTo>
                <a:cubicBezTo>
                  <a:pt x="1249680" y="134112"/>
                  <a:pt x="1230246" y="139567"/>
                  <a:pt x="1225296" y="128016"/>
                </a:cubicBezTo>
                <a:cubicBezTo>
                  <a:pt x="1202498" y="74820"/>
                  <a:pt x="1234281" y="73205"/>
                  <a:pt x="1261872" y="64008"/>
                </a:cubicBezTo>
                <a:lnTo>
                  <a:pt x="1280160" y="118872"/>
                </a:lnTo>
                <a:lnTo>
                  <a:pt x="1289304" y="146304"/>
                </a:lnTo>
                <a:cubicBezTo>
                  <a:pt x="1282956" y="152652"/>
                  <a:pt x="1253345" y="190442"/>
                  <a:pt x="1234440" y="182880"/>
                </a:cubicBezTo>
                <a:cubicBezTo>
                  <a:pt x="1220805" y="177426"/>
                  <a:pt x="1210857" y="139564"/>
                  <a:pt x="1207008" y="128016"/>
                </a:cubicBezTo>
                <a:cubicBezTo>
                  <a:pt x="1214445" y="105705"/>
                  <a:pt x="1216714" y="90878"/>
                  <a:pt x="1234440" y="73152"/>
                </a:cubicBezTo>
                <a:lnTo>
                  <a:pt x="1234440" y="82296"/>
                </a:lnTo>
              </a:path>
            </a:pathLst>
          </a:cu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олилиния 11"/>
          <p:cNvSpPr/>
          <p:nvPr/>
        </p:nvSpPr>
        <p:spPr>
          <a:xfrm>
            <a:off x="2999232" y="3767328"/>
            <a:ext cx="2834640" cy="438912"/>
          </a:xfrm>
          <a:custGeom>
            <a:avLst/>
            <a:gdLst>
              <a:gd name="connsiteX0" fmla="*/ 0 w 2834640"/>
              <a:gd name="connsiteY0" fmla="*/ 0 h 438912"/>
              <a:gd name="connsiteX1" fmla="*/ 292608 w 2834640"/>
              <a:gd name="connsiteY1" fmla="*/ 27432 h 438912"/>
              <a:gd name="connsiteX2" fmla="*/ 365760 w 2834640"/>
              <a:gd name="connsiteY2" fmla="*/ 36576 h 438912"/>
              <a:gd name="connsiteX3" fmla="*/ 448056 w 2834640"/>
              <a:gd name="connsiteY3" fmla="*/ 45720 h 438912"/>
              <a:gd name="connsiteX4" fmla="*/ 649224 w 2834640"/>
              <a:gd name="connsiteY4" fmla="*/ 64008 h 438912"/>
              <a:gd name="connsiteX5" fmla="*/ 932688 w 2834640"/>
              <a:gd name="connsiteY5" fmla="*/ 82296 h 438912"/>
              <a:gd name="connsiteX6" fmla="*/ 1060704 w 2834640"/>
              <a:gd name="connsiteY6" fmla="*/ 91440 h 438912"/>
              <a:gd name="connsiteX7" fmla="*/ 1106424 w 2834640"/>
              <a:gd name="connsiteY7" fmla="*/ 100584 h 438912"/>
              <a:gd name="connsiteX8" fmla="*/ 1252728 w 2834640"/>
              <a:gd name="connsiteY8" fmla="*/ 118872 h 438912"/>
              <a:gd name="connsiteX9" fmla="*/ 1280160 w 2834640"/>
              <a:gd name="connsiteY9" fmla="*/ 128016 h 438912"/>
              <a:gd name="connsiteX10" fmla="*/ 1335024 w 2834640"/>
              <a:gd name="connsiteY10" fmla="*/ 137160 h 438912"/>
              <a:gd name="connsiteX11" fmla="*/ 1417320 w 2834640"/>
              <a:gd name="connsiteY11" fmla="*/ 155448 h 438912"/>
              <a:gd name="connsiteX12" fmla="*/ 1554480 w 2834640"/>
              <a:gd name="connsiteY12" fmla="*/ 164592 h 438912"/>
              <a:gd name="connsiteX13" fmla="*/ 1645920 w 2834640"/>
              <a:gd name="connsiteY13" fmla="*/ 173736 h 438912"/>
              <a:gd name="connsiteX14" fmla="*/ 1947672 w 2834640"/>
              <a:gd name="connsiteY14" fmla="*/ 164592 h 438912"/>
              <a:gd name="connsiteX15" fmla="*/ 2295144 w 2834640"/>
              <a:gd name="connsiteY15" fmla="*/ 155448 h 438912"/>
              <a:gd name="connsiteX16" fmla="*/ 2322576 w 2834640"/>
              <a:gd name="connsiteY16" fmla="*/ 146304 h 438912"/>
              <a:gd name="connsiteX17" fmla="*/ 2386584 w 2834640"/>
              <a:gd name="connsiteY17" fmla="*/ 137160 h 438912"/>
              <a:gd name="connsiteX18" fmla="*/ 2569464 w 2834640"/>
              <a:gd name="connsiteY18" fmla="*/ 146304 h 438912"/>
              <a:gd name="connsiteX19" fmla="*/ 2651760 w 2834640"/>
              <a:gd name="connsiteY19" fmla="*/ 192024 h 438912"/>
              <a:gd name="connsiteX20" fmla="*/ 2679192 w 2834640"/>
              <a:gd name="connsiteY20" fmla="*/ 210312 h 438912"/>
              <a:gd name="connsiteX21" fmla="*/ 2706624 w 2834640"/>
              <a:gd name="connsiteY21" fmla="*/ 228600 h 438912"/>
              <a:gd name="connsiteX22" fmla="*/ 2761488 w 2834640"/>
              <a:gd name="connsiteY22" fmla="*/ 265176 h 438912"/>
              <a:gd name="connsiteX23" fmla="*/ 2816352 w 2834640"/>
              <a:gd name="connsiteY23" fmla="*/ 320040 h 438912"/>
              <a:gd name="connsiteX24" fmla="*/ 2834640 w 2834640"/>
              <a:gd name="connsiteY24" fmla="*/ 374904 h 438912"/>
              <a:gd name="connsiteX25" fmla="*/ 2816352 w 2834640"/>
              <a:gd name="connsiteY25" fmla="*/ 429768 h 438912"/>
              <a:gd name="connsiteX26" fmla="*/ 2788920 w 2834640"/>
              <a:gd name="connsiteY26" fmla="*/ 438912 h 438912"/>
              <a:gd name="connsiteX27" fmla="*/ 2660904 w 2834640"/>
              <a:gd name="connsiteY27" fmla="*/ 429768 h 438912"/>
              <a:gd name="connsiteX28" fmla="*/ 2606040 w 2834640"/>
              <a:gd name="connsiteY28" fmla="*/ 402336 h 438912"/>
              <a:gd name="connsiteX29" fmla="*/ 2596896 w 2834640"/>
              <a:gd name="connsiteY29" fmla="*/ 374904 h 438912"/>
              <a:gd name="connsiteX30" fmla="*/ 2606040 w 2834640"/>
              <a:gd name="connsiteY30" fmla="*/ 292608 h 438912"/>
              <a:gd name="connsiteX31" fmla="*/ 2633472 w 2834640"/>
              <a:gd name="connsiteY31" fmla="*/ 265176 h 438912"/>
              <a:gd name="connsiteX32" fmla="*/ 2688336 w 2834640"/>
              <a:gd name="connsiteY32" fmla="*/ 246888 h 438912"/>
              <a:gd name="connsiteX33" fmla="*/ 2752344 w 2834640"/>
              <a:gd name="connsiteY33" fmla="*/ 265176 h 438912"/>
              <a:gd name="connsiteX34" fmla="*/ 2761488 w 2834640"/>
              <a:gd name="connsiteY34" fmla="*/ 292608 h 438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2834640" h="438912">
                <a:moveTo>
                  <a:pt x="0" y="0"/>
                </a:moveTo>
                <a:cubicBezTo>
                  <a:pt x="235197" y="33600"/>
                  <a:pt x="17689" y="6284"/>
                  <a:pt x="292608" y="27432"/>
                </a:cubicBezTo>
                <a:cubicBezTo>
                  <a:pt x="317109" y="29317"/>
                  <a:pt x="341355" y="33705"/>
                  <a:pt x="365760" y="36576"/>
                </a:cubicBezTo>
                <a:lnTo>
                  <a:pt x="448056" y="45720"/>
                </a:lnTo>
                <a:lnTo>
                  <a:pt x="649224" y="64008"/>
                </a:lnTo>
                <a:cubicBezTo>
                  <a:pt x="743640" y="71134"/>
                  <a:pt x="838244" y="75550"/>
                  <a:pt x="932688" y="82296"/>
                </a:cubicBezTo>
                <a:lnTo>
                  <a:pt x="1060704" y="91440"/>
                </a:lnTo>
                <a:cubicBezTo>
                  <a:pt x="1075944" y="94488"/>
                  <a:pt x="1091019" y="98530"/>
                  <a:pt x="1106424" y="100584"/>
                </a:cubicBezTo>
                <a:cubicBezTo>
                  <a:pt x="1169666" y="109016"/>
                  <a:pt x="1195882" y="106240"/>
                  <a:pt x="1252728" y="118872"/>
                </a:cubicBezTo>
                <a:cubicBezTo>
                  <a:pt x="1262137" y="120963"/>
                  <a:pt x="1270751" y="125925"/>
                  <a:pt x="1280160" y="128016"/>
                </a:cubicBezTo>
                <a:cubicBezTo>
                  <a:pt x="1298259" y="132038"/>
                  <a:pt x="1316844" y="133524"/>
                  <a:pt x="1335024" y="137160"/>
                </a:cubicBezTo>
                <a:cubicBezTo>
                  <a:pt x="1365571" y="143269"/>
                  <a:pt x="1385380" y="152254"/>
                  <a:pt x="1417320" y="155448"/>
                </a:cubicBezTo>
                <a:cubicBezTo>
                  <a:pt x="1462914" y="160007"/>
                  <a:pt x="1508804" y="160938"/>
                  <a:pt x="1554480" y="164592"/>
                </a:cubicBezTo>
                <a:cubicBezTo>
                  <a:pt x="1585014" y="167035"/>
                  <a:pt x="1615440" y="170688"/>
                  <a:pt x="1645920" y="173736"/>
                </a:cubicBezTo>
                <a:lnTo>
                  <a:pt x="1947672" y="164592"/>
                </a:lnTo>
                <a:cubicBezTo>
                  <a:pt x="2063490" y="161330"/>
                  <a:pt x="2179418" y="161093"/>
                  <a:pt x="2295144" y="155448"/>
                </a:cubicBezTo>
                <a:cubicBezTo>
                  <a:pt x="2304771" y="154978"/>
                  <a:pt x="2313125" y="148194"/>
                  <a:pt x="2322576" y="146304"/>
                </a:cubicBezTo>
                <a:cubicBezTo>
                  <a:pt x="2343710" y="142077"/>
                  <a:pt x="2365248" y="140208"/>
                  <a:pt x="2386584" y="137160"/>
                </a:cubicBezTo>
                <a:cubicBezTo>
                  <a:pt x="2447544" y="140208"/>
                  <a:pt x="2508657" y="141016"/>
                  <a:pt x="2569464" y="146304"/>
                </a:cubicBezTo>
                <a:cubicBezTo>
                  <a:pt x="2597227" y="148718"/>
                  <a:pt x="2635670" y="181297"/>
                  <a:pt x="2651760" y="192024"/>
                </a:cubicBezTo>
                <a:lnTo>
                  <a:pt x="2679192" y="210312"/>
                </a:lnTo>
                <a:cubicBezTo>
                  <a:pt x="2688336" y="216408"/>
                  <a:pt x="2698853" y="220829"/>
                  <a:pt x="2706624" y="228600"/>
                </a:cubicBezTo>
                <a:cubicBezTo>
                  <a:pt x="2740872" y="262848"/>
                  <a:pt x="2721788" y="251943"/>
                  <a:pt x="2761488" y="265176"/>
                </a:cubicBezTo>
                <a:cubicBezTo>
                  <a:pt x="2779776" y="283464"/>
                  <a:pt x="2808173" y="295504"/>
                  <a:pt x="2816352" y="320040"/>
                </a:cubicBezTo>
                <a:lnTo>
                  <a:pt x="2834640" y="374904"/>
                </a:lnTo>
                <a:cubicBezTo>
                  <a:pt x="2828544" y="393192"/>
                  <a:pt x="2827557" y="414081"/>
                  <a:pt x="2816352" y="429768"/>
                </a:cubicBezTo>
                <a:cubicBezTo>
                  <a:pt x="2810750" y="437611"/>
                  <a:pt x="2798559" y="438912"/>
                  <a:pt x="2788920" y="438912"/>
                </a:cubicBezTo>
                <a:cubicBezTo>
                  <a:pt x="2746139" y="438912"/>
                  <a:pt x="2703576" y="432816"/>
                  <a:pt x="2660904" y="429768"/>
                </a:cubicBezTo>
                <a:cubicBezTo>
                  <a:pt x="2642833" y="423744"/>
                  <a:pt x="2618932" y="418450"/>
                  <a:pt x="2606040" y="402336"/>
                </a:cubicBezTo>
                <a:cubicBezTo>
                  <a:pt x="2600019" y="394810"/>
                  <a:pt x="2599944" y="384048"/>
                  <a:pt x="2596896" y="374904"/>
                </a:cubicBezTo>
                <a:cubicBezTo>
                  <a:pt x="2599944" y="347472"/>
                  <a:pt x="2597312" y="318792"/>
                  <a:pt x="2606040" y="292608"/>
                </a:cubicBezTo>
                <a:cubicBezTo>
                  <a:pt x="2610129" y="280340"/>
                  <a:pt x="2622168" y="271456"/>
                  <a:pt x="2633472" y="265176"/>
                </a:cubicBezTo>
                <a:cubicBezTo>
                  <a:pt x="2650323" y="255814"/>
                  <a:pt x="2688336" y="246888"/>
                  <a:pt x="2688336" y="246888"/>
                </a:cubicBezTo>
                <a:cubicBezTo>
                  <a:pt x="2688652" y="246967"/>
                  <a:pt x="2747971" y="260803"/>
                  <a:pt x="2752344" y="265176"/>
                </a:cubicBezTo>
                <a:cubicBezTo>
                  <a:pt x="2759160" y="271992"/>
                  <a:pt x="2761488" y="292608"/>
                  <a:pt x="2761488" y="292608"/>
                </a:cubicBez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олилиния 13"/>
          <p:cNvSpPr/>
          <p:nvPr/>
        </p:nvSpPr>
        <p:spPr>
          <a:xfrm>
            <a:off x="3575304" y="4340135"/>
            <a:ext cx="3968496" cy="1425184"/>
          </a:xfrm>
          <a:custGeom>
            <a:avLst/>
            <a:gdLst>
              <a:gd name="connsiteX0" fmla="*/ 0 w 3968496"/>
              <a:gd name="connsiteY0" fmla="*/ 1210273 h 1425184"/>
              <a:gd name="connsiteX1" fmla="*/ 228600 w 3968496"/>
              <a:gd name="connsiteY1" fmla="*/ 1237705 h 1425184"/>
              <a:gd name="connsiteX2" fmla="*/ 292608 w 3968496"/>
              <a:gd name="connsiteY2" fmla="*/ 1255993 h 1425184"/>
              <a:gd name="connsiteX3" fmla="*/ 420624 w 3968496"/>
              <a:gd name="connsiteY3" fmla="*/ 1274281 h 1425184"/>
              <a:gd name="connsiteX4" fmla="*/ 475488 w 3968496"/>
              <a:gd name="connsiteY4" fmla="*/ 1283425 h 1425184"/>
              <a:gd name="connsiteX5" fmla="*/ 603504 w 3968496"/>
              <a:gd name="connsiteY5" fmla="*/ 1320001 h 1425184"/>
              <a:gd name="connsiteX6" fmla="*/ 731520 w 3968496"/>
              <a:gd name="connsiteY6" fmla="*/ 1338289 h 1425184"/>
              <a:gd name="connsiteX7" fmla="*/ 795528 w 3968496"/>
              <a:gd name="connsiteY7" fmla="*/ 1347433 h 1425184"/>
              <a:gd name="connsiteX8" fmla="*/ 923544 w 3968496"/>
              <a:gd name="connsiteY8" fmla="*/ 1356577 h 1425184"/>
              <a:gd name="connsiteX9" fmla="*/ 1069848 w 3968496"/>
              <a:gd name="connsiteY9" fmla="*/ 1374865 h 1425184"/>
              <a:gd name="connsiteX10" fmla="*/ 1133856 w 3968496"/>
              <a:gd name="connsiteY10" fmla="*/ 1384009 h 1425184"/>
              <a:gd name="connsiteX11" fmla="*/ 1225296 w 3968496"/>
              <a:gd name="connsiteY11" fmla="*/ 1393153 h 1425184"/>
              <a:gd name="connsiteX12" fmla="*/ 1280160 w 3968496"/>
              <a:gd name="connsiteY12" fmla="*/ 1402297 h 1425184"/>
              <a:gd name="connsiteX13" fmla="*/ 1408176 w 3968496"/>
              <a:gd name="connsiteY13" fmla="*/ 1420585 h 1425184"/>
              <a:gd name="connsiteX14" fmla="*/ 1645920 w 3968496"/>
              <a:gd name="connsiteY14" fmla="*/ 1411441 h 1425184"/>
              <a:gd name="connsiteX15" fmla="*/ 1682496 w 3968496"/>
              <a:gd name="connsiteY15" fmla="*/ 1402297 h 1425184"/>
              <a:gd name="connsiteX16" fmla="*/ 1737360 w 3968496"/>
              <a:gd name="connsiteY16" fmla="*/ 1393153 h 1425184"/>
              <a:gd name="connsiteX17" fmla="*/ 1783080 w 3968496"/>
              <a:gd name="connsiteY17" fmla="*/ 1384009 h 1425184"/>
              <a:gd name="connsiteX18" fmla="*/ 1874520 w 3968496"/>
              <a:gd name="connsiteY18" fmla="*/ 1374865 h 1425184"/>
              <a:gd name="connsiteX19" fmla="*/ 1911096 w 3968496"/>
              <a:gd name="connsiteY19" fmla="*/ 1365721 h 1425184"/>
              <a:gd name="connsiteX20" fmla="*/ 1965960 w 3968496"/>
              <a:gd name="connsiteY20" fmla="*/ 1356577 h 1425184"/>
              <a:gd name="connsiteX21" fmla="*/ 2093976 w 3968496"/>
              <a:gd name="connsiteY21" fmla="*/ 1320001 h 1425184"/>
              <a:gd name="connsiteX22" fmla="*/ 2441448 w 3968496"/>
              <a:gd name="connsiteY22" fmla="*/ 1292569 h 1425184"/>
              <a:gd name="connsiteX23" fmla="*/ 2523744 w 3968496"/>
              <a:gd name="connsiteY23" fmla="*/ 1283425 h 1425184"/>
              <a:gd name="connsiteX24" fmla="*/ 2688336 w 3968496"/>
              <a:gd name="connsiteY24" fmla="*/ 1265137 h 1425184"/>
              <a:gd name="connsiteX25" fmla="*/ 2752344 w 3968496"/>
              <a:gd name="connsiteY25" fmla="*/ 1246849 h 1425184"/>
              <a:gd name="connsiteX26" fmla="*/ 2852928 w 3968496"/>
              <a:gd name="connsiteY26" fmla="*/ 1219417 h 1425184"/>
              <a:gd name="connsiteX27" fmla="*/ 2926080 w 3968496"/>
              <a:gd name="connsiteY27" fmla="*/ 1191985 h 1425184"/>
              <a:gd name="connsiteX28" fmla="*/ 3017520 w 3968496"/>
              <a:gd name="connsiteY28" fmla="*/ 1155409 h 1425184"/>
              <a:gd name="connsiteX29" fmla="*/ 3090672 w 3968496"/>
              <a:gd name="connsiteY29" fmla="*/ 1137121 h 1425184"/>
              <a:gd name="connsiteX30" fmla="*/ 3136392 w 3968496"/>
              <a:gd name="connsiteY30" fmla="*/ 1109689 h 1425184"/>
              <a:gd name="connsiteX31" fmla="*/ 3163824 w 3968496"/>
              <a:gd name="connsiteY31" fmla="*/ 1100545 h 1425184"/>
              <a:gd name="connsiteX32" fmla="*/ 3200400 w 3968496"/>
              <a:gd name="connsiteY32" fmla="*/ 1082257 h 1425184"/>
              <a:gd name="connsiteX33" fmla="*/ 3319272 w 3968496"/>
              <a:gd name="connsiteY33" fmla="*/ 1045681 h 1425184"/>
              <a:gd name="connsiteX34" fmla="*/ 3383280 w 3968496"/>
              <a:gd name="connsiteY34" fmla="*/ 990817 h 1425184"/>
              <a:gd name="connsiteX35" fmla="*/ 3410712 w 3968496"/>
              <a:gd name="connsiteY35" fmla="*/ 981673 h 1425184"/>
              <a:gd name="connsiteX36" fmla="*/ 3483864 w 3968496"/>
              <a:gd name="connsiteY36" fmla="*/ 926809 h 1425184"/>
              <a:gd name="connsiteX37" fmla="*/ 3520440 w 3968496"/>
              <a:gd name="connsiteY37" fmla="*/ 890233 h 1425184"/>
              <a:gd name="connsiteX38" fmla="*/ 3593592 w 3968496"/>
              <a:gd name="connsiteY38" fmla="*/ 862801 h 1425184"/>
              <a:gd name="connsiteX39" fmla="*/ 3621024 w 3968496"/>
              <a:gd name="connsiteY39" fmla="*/ 835369 h 1425184"/>
              <a:gd name="connsiteX40" fmla="*/ 3685032 w 3968496"/>
              <a:gd name="connsiteY40" fmla="*/ 789649 h 1425184"/>
              <a:gd name="connsiteX41" fmla="*/ 3721608 w 3968496"/>
              <a:gd name="connsiteY41" fmla="*/ 762217 h 1425184"/>
              <a:gd name="connsiteX42" fmla="*/ 3785616 w 3968496"/>
              <a:gd name="connsiteY42" fmla="*/ 716497 h 1425184"/>
              <a:gd name="connsiteX43" fmla="*/ 3803904 w 3968496"/>
              <a:gd name="connsiteY43" fmla="*/ 689065 h 1425184"/>
              <a:gd name="connsiteX44" fmla="*/ 3849624 w 3968496"/>
              <a:gd name="connsiteY44" fmla="*/ 625057 h 1425184"/>
              <a:gd name="connsiteX45" fmla="*/ 3858768 w 3968496"/>
              <a:gd name="connsiteY45" fmla="*/ 597625 h 1425184"/>
              <a:gd name="connsiteX46" fmla="*/ 3886200 w 3968496"/>
              <a:gd name="connsiteY46" fmla="*/ 533617 h 1425184"/>
              <a:gd name="connsiteX47" fmla="*/ 3895344 w 3968496"/>
              <a:gd name="connsiteY47" fmla="*/ 487897 h 1425184"/>
              <a:gd name="connsiteX48" fmla="*/ 3922776 w 3968496"/>
              <a:gd name="connsiteY48" fmla="*/ 396457 h 1425184"/>
              <a:gd name="connsiteX49" fmla="*/ 3931920 w 3968496"/>
              <a:gd name="connsiteY49" fmla="*/ 268441 h 1425184"/>
              <a:gd name="connsiteX50" fmla="*/ 3941064 w 3968496"/>
              <a:gd name="connsiteY50" fmla="*/ 222721 h 1425184"/>
              <a:gd name="connsiteX51" fmla="*/ 3959352 w 3968496"/>
              <a:gd name="connsiteY51" fmla="*/ 158713 h 1425184"/>
              <a:gd name="connsiteX52" fmla="*/ 3968496 w 3968496"/>
              <a:gd name="connsiteY52" fmla="*/ 85561 h 1425184"/>
              <a:gd name="connsiteX53" fmla="*/ 3959352 w 3968496"/>
              <a:gd name="connsiteY53" fmla="*/ 48985 h 1425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3968496" h="1425184">
                <a:moveTo>
                  <a:pt x="0" y="1210273"/>
                </a:moveTo>
                <a:cubicBezTo>
                  <a:pt x="71407" y="1217414"/>
                  <a:pt x="160350" y="1225296"/>
                  <a:pt x="228600" y="1237705"/>
                </a:cubicBezTo>
                <a:cubicBezTo>
                  <a:pt x="250432" y="1241674"/>
                  <a:pt x="270810" y="1251841"/>
                  <a:pt x="292608" y="1255993"/>
                </a:cubicBezTo>
                <a:cubicBezTo>
                  <a:pt x="334952" y="1264059"/>
                  <a:pt x="378105" y="1267195"/>
                  <a:pt x="420624" y="1274281"/>
                </a:cubicBezTo>
                <a:cubicBezTo>
                  <a:pt x="438912" y="1277329"/>
                  <a:pt x="457501" y="1278928"/>
                  <a:pt x="475488" y="1283425"/>
                </a:cubicBezTo>
                <a:cubicBezTo>
                  <a:pt x="518542" y="1294189"/>
                  <a:pt x="559570" y="1313725"/>
                  <a:pt x="603504" y="1320001"/>
                </a:cubicBezTo>
                <a:lnTo>
                  <a:pt x="731520" y="1338289"/>
                </a:lnTo>
                <a:cubicBezTo>
                  <a:pt x="752856" y="1341337"/>
                  <a:pt x="774030" y="1345897"/>
                  <a:pt x="795528" y="1347433"/>
                </a:cubicBezTo>
                <a:lnTo>
                  <a:pt x="923544" y="1356577"/>
                </a:lnTo>
                <a:cubicBezTo>
                  <a:pt x="1014454" y="1374759"/>
                  <a:pt x="927408" y="1359038"/>
                  <a:pt x="1069848" y="1374865"/>
                </a:cubicBezTo>
                <a:cubicBezTo>
                  <a:pt x="1091269" y="1377245"/>
                  <a:pt x="1112451" y="1381491"/>
                  <a:pt x="1133856" y="1384009"/>
                </a:cubicBezTo>
                <a:cubicBezTo>
                  <a:pt x="1164278" y="1387588"/>
                  <a:pt x="1194901" y="1389354"/>
                  <a:pt x="1225296" y="1393153"/>
                </a:cubicBezTo>
                <a:cubicBezTo>
                  <a:pt x="1243693" y="1395453"/>
                  <a:pt x="1261806" y="1399675"/>
                  <a:pt x="1280160" y="1402297"/>
                </a:cubicBezTo>
                <a:cubicBezTo>
                  <a:pt x="1440371" y="1425184"/>
                  <a:pt x="1277269" y="1398767"/>
                  <a:pt x="1408176" y="1420585"/>
                </a:cubicBezTo>
                <a:cubicBezTo>
                  <a:pt x="1487424" y="1417537"/>
                  <a:pt x="1566789" y="1416716"/>
                  <a:pt x="1645920" y="1411441"/>
                </a:cubicBezTo>
                <a:cubicBezTo>
                  <a:pt x="1658459" y="1410605"/>
                  <a:pt x="1670173" y="1404762"/>
                  <a:pt x="1682496" y="1402297"/>
                </a:cubicBezTo>
                <a:cubicBezTo>
                  <a:pt x="1700676" y="1398661"/>
                  <a:pt x="1719119" y="1396470"/>
                  <a:pt x="1737360" y="1393153"/>
                </a:cubicBezTo>
                <a:cubicBezTo>
                  <a:pt x="1752651" y="1390373"/>
                  <a:pt x="1767675" y="1386063"/>
                  <a:pt x="1783080" y="1384009"/>
                </a:cubicBezTo>
                <a:cubicBezTo>
                  <a:pt x="1813443" y="1379961"/>
                  <a:pt x="1844040" y="1377913"/>
                  <a:pt x="1874520" y="1374865"/>
                </a:cubicBezTo>
                <a:cubicBezTo>
                  <a:pt x="1886712" y="1371817"/>
                  <a:pt x="1898773" y="1368186"/>
                  <a:pt x="1911096" y="1365721"/>
                </a:cubicBezTo>
                <a:cubicBezTo>
                  <a:pt x="1929276" y="1362085"/>
                  <a:pt x="1948536" y="1362913"/>
                  <a:pt x="1965960" y="1356577"/>
                </a:cubicBezTo>
                <a:cubicBezTo>
                  <a:pt x="2100294" y="1307728"/>
                  <a:pt x="1893155" y="1342314"/>
                  <a:pt x="2093976" y="1320001"/>
                </a:cubicBezTo>
                <a:cubicBezTo>
                  <a:pt x="2255887" y="1279523"/>
                  <a:pt x="2142008" y="1302550"/>
                  <a:pt x="2441448" y="1292569"/>
                </a:cubicBezTo>
                <a:cubicBezTo>
                  <a:pt x="2468880" y="1289521"/>
                  <a:pt x="2496257" y="1285924"/>
                  <a:pt x="2523744" y="1283425"/>
                </a:cubicBezTo>
                <a:cubicBezTo>
                  <a:pt x="2635776" y="1273240"/>
                  <a:pt x="2612382" y="1282016"/>
                  <a:pt x="2688336" y="1265137"/>
                </a:cubicBezTo>
                <a:cubicBezTo>
                  <a:pt x="2842271" y="1230929"/>
                  <a:pt x="2630151" y="1277397"/>
                  <a:pt x="2752344" y="1246849"/>
                </a:cubicBezTo>
                <a:cubicBezTo>
                  <a:pt x="2779826" y="1239979"/>
                  <a:pt x="2829388" y="1235110"/>
                  <a:pt x="2852928" y="1219417"/>
                </a:cubicBezTo>
                <a:cubicBezTo>
                  <a:pt x="2893292" y="1192508"/>
                  <a:pt x="2869584" y="1203284"/>
                  <a:pt x="2926080" y="1191985"/>
                </a:cubicBezTo>
                <a:cubicBezTo>
                  <a:pt x="2963919" y="1173066"/>
                  <a:pt x="2972323" y="1166708"/>
                  <a:pt x="3017520" y="1155409"/>
                </a:cubicBezTo>
                <a:lnTo>
                  <a:pt x="3090672" y="1137121"/>
                </a:lnTo>
                <a:cubicBezTo>
                  <a:pt x="3105912" y="1127977"/>
                  <a:pt x="3120496" y="1117637"/>
                  <a:pt x="3136392" y="1109689"/>
                </a:cubicBezTo>
                <a:cubicBezTo>
                  <a:pt x="3145013" y="1105378"/>
                  <a:pt x="3154965" y="1104342"/>
                  <a:pt x="3163824" y="1100545"/>
                </a:cubicBezTo>
                <a:cubicBezTo>
                  <a:pt x="3176353" y="1095175"/>
                  <a:pt x="3187678" y="1087150"/>
                  <a:pt x="3200400" y="1082257"/>
                </a:cubicBezTo>
                <a:cubicBezTo>
                  <a:pt x="3258726" y="1059824"/>
                  <a:pt x="3270243" y="1057938"/>
                  <a:pt x="3319272" y="1045681"/>
                </a:cubicBezTo>
                <a:cubicBezTo>
                  <a:pt x="3340891" y="1024062"/>
                  <a:pt x="3355909" y="1006457"/>
                  <a:pt x="3383280" y="990817"/>
                </a:cubicBezTo>
                <a:cubicBezTo>
                  <a:pt x="3391649" y="986035"/>
                  <a:pt x="3401568" y="984721"/>
                  <a:pt x="3410712" y="981673"/>
                </a:cubicBezTo>
                <a:cubicBezTo>
                  <a:pt x="3522699" y="869686"/>
                  <a:pt x="3379868" y="1004806"/>
                  <a:pt x="3483864" y="926809"/>
                </a:cubicBezTo>
                <a:cubicBezTo>
                  <a:pt x="3497658" y="916464"/>
                  <a:pt x="3506646" y="900578"/>
                  <a:pt x="3520440" y="890233"/>
                </a:cubicBezTo>
                <a:cubicBezTo>
                  <a:pt x="3544348" y="872302"/>
                  <a:pt x="3565834" y="869740"/>
                  <a:pt x="3593592" y="862801"/>
                </a:cubicBezTo>
                <a:cubicBezTo>
                  <a:pt x="3602736" y="853657"/>
                  <a:pt x="3611206" y="843785"/>
                  <a:pt x="3621024" y="835369"/>
                </a:cubicBezTo>
                <a:cubicBezTo>
                  <a:pt x="3650908" y="809754"/>
                  <a:pt x="3656085" y="810325"/>
                  <a:pt x="3685032" y="789649"/>
                </a:cubicBezTo>
                <a:cubicBezTo>
                  <a:pt x="3697433" y="780791"/>
                  <a:pt x="3709207" y="771075"/>
                  <a:pt x="3721608" y="762217"/>
                </a:cubicBezTo>
                <a:cubicBezTo>
                  <a:pt x="3739780" y="749237"/>
                  <a:pt x="3770674" y="731439"/>
                  <a:pt x="3785616" y="716497"/>
                </a:cubicBezTo>
                <a:cubicBezTo>
                  <a:pt x="3793387" y="708726"/>
                  <a:pt x="3797516" y="698008"/>
                  <a:pt x="3803904" y="689065"/>
                </a:cubicBezTo>
                <a:cubicBezTo>
                  <a:pt x="3810807" y="679401"/>
                  <a:pt x="3842441" y="639423"/>
                  <a:pt x="3849624" y="625057"/>
                </a:cubicBezTo>
                <a:cubicBezTo>
                  <a:pt x="3853935" y="616436"/>
                  <a:pt x="3854971" y="606484"/>
                  <a:pt x="3858768" y="597625"/>
                </a:cubicBezTo>
                <a:cubicBezTo>
                  <a:pt x="3874470" y="560988"/>
                  <a:pt x="3877622" y="567928"/>
                  <a:pt x="3886200" y="533617"/>
                </a:cubicBezTo>
                <a:cubicBezTo>
                  <a:pt x="3889969" y="518539"/>
                  <a:pt x="3890878" y="502783"/>
                  <a:pt x="3895344" y="487897"/>
                </a:cubicBezTo>
                <a:cubicBezTo>
                  <a:pt x="3931434" y="367597"/>
                  <a:pt x="3899022" y="515226"/>
                  <a:pt x="3922776" y="396457"/>
                </a:cubicBezTo>
                <a:cubicBezTo>
                  <a:pt x="3925824" y="353785"/>
                  <a:pt x="3927442" y="310987"/>
                  <a:pt x="3931920" y="268441"/>
                </a:cubicBezTo>
                <a:cubicBezTo>
                  <a:pt x="3933547" y="252985"/>
                  <a:pt x="3937295" y="237799"/>
                  <a:pt x="3941064" y="222721"/>
                </a:cubicBezTo>
                <a:cubicBezTo>
                  <a:pt x="3951935" y="179237"/>
                  <a:pt x="3950800" y="210025"/>
                  <a:pt x="3959352" y="158713"/>
                </a:cubicBezTo>
                <a:cubicBezTo>
                  <a:pt x="3963392" y="134474"/>
                  <a:pt x="3965448" y="109945"/>
                  <a:pt x="3968496" y="85561"/>
                </a:cubicBezTo>
                <a:cubicBezTo>
                  <a:pt x="3958059" y="12501"/>
                  <a:pt x="3959352" y="0"/>
                  <a:pt x="3959352" y="48985"/>
                </a:cubicBezTo>
              </a:path>
            </a:pathLst>
          </a:cu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Вам быстро, дешево или качественно</a:t>
            </a:r>
            <a:r>
              <a:rPr lang="ru-RU" dirty="0" smtClean="0"/>
              <a:t>?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b="1" dirty="0" smtClean="0"/>
              <a:t>Максимальная задержка </a:t>
            </a:r>
            <a:r>
              <a:rPr lang="ru-RU" dirty="0" smtClean="0"/>
              <a:t>— максимальное время, на которое сборщик приостанавливает выполнение программы для выполнения одной сборки. Такие остановки называются </a:t>
            </a:r>
            <a:r>
              <a:rPr lang="ru-RU" i="1" dirty="0" err="1" smtClean="0"/>
              <a:t>stop-the-world</a:t>
            </a:r>
            <a:r>
              <a:rPr lang="ru-RU" dirty="0" smtClean="0"/>
              <a:t> (или </a:t>
            </a:r>
            <a:r>
              <a:rPr lang="ru-RU" i="1" dirty="0" smtClean="0"/>
              <a:t>STW</a:t>
            </a:r>
            <a:r>
              <a:rPr lang="ru-RU" dirty="0" smtClean="0"/>
              <a:t>).</a:t>
            </a:r>
          </a:p>
          <a:p>
            <a:r>
              <a:rPr lang="ru-RU" b="1" dirty="0" smtClean="0"/>
              <a:t>Пропускная способность </a:t>
            </a:r>
            <a:r>
              <a:rPr lang="ru-RU" dirty="0" smtClean="0"/>
              <a:t>— отношение общего времени работы программы к общему времени простоя, вызванного сборкой мусора, на длительном промежутке времени.</a:t>
            </a:r>
          </a:p>
          <a:p>
            <a:r>
              <a:rPr lang="ru-RU" b="1" dirty="0" smtClean="0"/>
              <a:t>Потребляемые ресурсы </a:t>
            </a:r>
            <a:r>
              <a:rPr lang="ru-RU" dirty="0" smtClean="0"/>
              <a:t>— объем ресурсов процессора и/или дополнительной памяти, потребляемых сборщиком.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Tracing</a:t>
            </a:r>
            <a:endParaRPr lang="ru-RU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196752"/>
            <a:ext cx="6001052" cy="41950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62475" y="5157192"/>
            <a:ext cx="4581525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Прямоугольник 5"/>
          <p:cNvSpPr/>
          <p:nvPr/>
        </p:nvSpPr>
        <p:spPr>
          <a:xfrm>
            <a:off x="4427984" y="5085184"/>
            <a:ext cx="4392488" cy="10081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 </a:t>
            </a:r>
            <a:r>
              <a:rPr lang="en-US" dirty="0" err="1" smtClean="0"/>
              <a:t>Mark&amp;Sweep</a:t>
            </a:r>
            <a:endParaRPr lang="ru-RU" dirty="0"/>
          </a:p>
        </p:txBody>
      </p:sp>
      <p:pic>
        <p:nvPicPr>
          <p:cNvPr id="307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700808"/>
            <a:ext cx="8374617" cy="36638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Поколения</a:t>
            </a:r>
            <a:endParaRPr lang="ru-RU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916832"/>
            <a:ext cx="7680960" cy="3284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Information about GC</a:t>
            </a:r>
            <a:br>
              <a:rPr lang="en-US" dirty="0" smtClean="0"/>
            </a:br>
            <a:r>
              <a:rPr lang="ru-RU" altLang="ru-RU" sz="2200" b="1" dirty="0" err="1" smtClean="0">
                <a:solidFill>
                  <a:srgbClr val="002060"/>
                </a:solidFill>
                <a:latin typeface="Arial Unicode MS"/>
              </a:rPr>
              <a:t>java</a:t>
            </a:r>
            <a:r>
              <a:rPr lang="ru-RU" altLang="ru-RU" sz="2200" b="1" dirty="0" smtClean="0">
                <a:solidFill>
                  <a:srgbClr val="002060"/>
                </a:solidFill>
                <a:latin typeface="Arial Unicode MS"/>
              </a:rPr>
              <a:t> </a:t>
            </a:r>
            <a:r>
              <a:rPr lang="en-US" altLang="ru-RU" sz="2200" b="1" dirty="0" smtClean="0">
                <a:solidFill>
                  <a:srgbClr val="002060"/>
                </a:solidFill>
                <a:latin typeface="Arial Unicode MS"/>
              </a:rPr>
              <a:t> </a:t>
            </a:r>
            <a:r>
              <a:rPr lang="ru-RU" altLang="ru-RU" sz="2200" b="1" dirty="0" smtClean="0">
                <a:solidFill>
                  <a:srgbClr val="002060"/>
                </a:solidFill>
                <a:latin typeface="Arial Unicode MS"/>
              </a:rPr>
              <a:t>-</a:t>
            </a:r>
            <a:r>
              <a:rPr lang="ru-RU" altLang="ru-RU" sz="2200" b="1" dirty="0" err="1" smtClean="0">
                <a:solidFill>
                  <a:srgbClr val="002060"/>
                </a:solidFill>
                <a:latin typeface="Arial Unicode MS"/>
              </a:rPr>
              <a:t>XX:+PrintCommandLineFlags</a:t>
            </a:r>
            <a:r>
              <a:rPr lang="ru-RU" altLang="ru-RU" sz="2200" b="1" dirty="0" smtClean="0">
                <a:solidFill>
                  <a:srgbClr val="002060"/>
                </a:solidFill>
                <a:latin typeface="Arial Unicode MS"/>
              </a:rPr>
              <a:t> </a:t>
            </a:r>
            <a:r>
              <a:rPr lang="en-US" altLang="ru-RU" sz="2200" b="1" dirty="0" smtClean="0">
                <a:solidFill>
                  <a:srgbClr val="002060"/>
                </a:solidFill>
                <a:latin typeface="Arial Unicode MS"/>
              </a:rPr>
              <a:t> </a:t>
            </a:r>
            <a:r>
              <a:rPr lang="ru-RU" altLang="ru-RU" sz="2200" b="1" dirty="0" smtClean="0">
                <a:solidFill>
                  <a:srgbClr val="002060"/>
                </a:solidFill>
                <a:latin typeface="Arial Unicode MS"/>
              </a:rPr>
              <a:t>-</a:t>
            </a:r>
            <a:r>
              <a:rPr lang="ru-RU" altLang="ru-RU" sz="2200" b="1" dirty="0" err="1" smtClean="0">
                <a:solidFill>
                  <a:srgbClr val="002060"/>
                </a:solidFill>
                <a:latin typeface="Arial Unicode MS"/>
              </a:rPr>
              <a:t>version</a:t>
            </a:r>
            <a:r>
              <a:rPr lang="ru-RU" altLang="ru-RU" sz="2200" b="1" dirty="0" smtClean="0">
                <a:solidFill>
                  <a:srgbClr val="002060"/>
                </a:solidFill>
              </a:rPr>
              <a:t> </a:t>
            </a:r>
            <a:endParaRPr lang="ru-RU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772816"/>
            <a:ext cx="8448939" cy="345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Прямоугольник 6"/>
          <p:cNvSpPr/>
          <p:nvPr/>
        </p:nvSpPr>
        <p:spPr>
          <a:xfrm>
            <a:off x="467544" y="3068960"/>
            <a:ext cx="864096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332656"/>
            <a:ext cx="7992888" cy="62714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61</Words>
  <Application>Microsoft Office PowerPoint</Application>
  <PresentationFormat>Экран (4:3)</PresentationFormat>
  <Paragraphs>20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Тема Office</vt:lpstr>
      <vt:lpstr>GC</vt:lpstr>
      <vt:lpstr>Native memory</vt:lpstr>
      <vt:lpstr>Время жизни объектов</vt:lpstr>
      <vt:lpstr>Вам быстро, дешево или качественно?</vt:lpstr>
      <vt:lpstr>Tracing</vt:lpstr>
      <vt:lpstr>Алгоритм Mark&amp;Sweep</vt:lpstr>
      <vt:lpstr>Поколения</vt:lpstr>
      <vt:lpstr>Information about GC java  -XX:+PrintCommandLineFlags  -version </vt:lpstr>
      <vt:lpstr>Слайд 9</vt:lpstr>
      <vt:lpstr>G1 GC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GC</dc:title>
  <dc:creator>katiaryna rudzenka</dc:creator>
  <cp:lastModifiedBy>katiaryna rudzenka</cp:lastModifiedBy>
  <cp:revision>9</cp:revision>
  <dcterms:created xsi:type="dcterms:W3CDTF">2021-10-28T23:28:03Z</dcterms:created>
  <dcterms:modified xsi:type="dcterms:W3CDTF">2021-10-29T00:54:43Z</dcterms:modified>
</cp:coreProperties>
</file>