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9" r:id="rId24"/>
    <p:sldId id="278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5.xml"/><Relationship Id="rId1" Type="http://schemas.openxmlformats.org/officeDocument/2006/relationships/slide" Target="../slides/slide3.xml"/><Relationship Id="rId5" Type="http://schemas.openxmlformats.org/officeDocument/2006/relationships/slide" Target="../slides/slide18.xml"/><Relationship Id="rId4" Type="http://schemas.openxmlformats.org/officeDocument/2006/relationships/slide" Target="../slides/slide1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64B25-CE37-4BC2-9FFA-D3C5BA2CCF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BC6305-79E4-43EC-B4EE-466B7DD34E3C}">
      <dgm:prSet phldrT="[Text]"/>
      <dgm:spPr/>
      <dgm:t>
        <a:bodyPr lIns="49530"/>
        <a:lstStyle/>
        <a:p>
          <a:r>
            <a:rPr lang="mk-MK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Што е </a:t>
          </a:r>
          <a:r>
            <a: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SharePoint?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60288B7-A84B-41AF-8703-121951DAB67D}" type="parTrans" cxnId="{D7D42512-EE91-4F92-8E3C-E221F53D2CE7}">
      <dgm:prSet/>
      <dgm:spPr/>
      <dgm:t>
        <a:bodyPr/>
        <a:lstStyle/>
        <a:p>
          <a:endParaRPr lang="en-US"/>
        </a:p>
      </dgm:t>
    </dgm:pt>
    <dgm:pt modelId="{4FAB4D88-2A38-4AE5-8F19-3699A6D48B7C}" type="sibTrans" cxnId="{D7D42512-EE91-4F92-8E3C-E221F53D2CE7}">
      <dgm:prSet/>
      <dgm:spPr/>
      <dgm:t>
        <a:bodyPr/>
        <a:lstStyle/>
        <a:p>
          <a:endParaRPr lang="en-US"/>
        </a:p>
      </dgm:t>
    </dgm:pt>
    <dgm:pt modelId="{6ED3E741-83D3-4BE7-98C3-323B573DCBFA}">
      <dgm:prSet phldrT="[Text]"/>
      <dgm:spPr/>
      <dgm:t>
        <a:bodyPr/>
        <a:lstStyle/>
        <a:p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Најава на </a:t>
          </a:r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SharePoint</a:t>
          </a:r>
          <a:endParaRPr 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7DEA543-5A36-4BEE-B5D8-80A282B1A567}" type="parTrans" cxnId="{2B512568-066F-4D1B-B986-F9C12FD6C46F}">
      <dgm:prSet/>
      <dgm:spPr/>
      <dgm:t>
        <a:bodyPr/>
        <a:lstStyle/>
        <a:p>
          <a:endParaRPr lang="en-US"/>
        </a:p>
      </dgm:t>
    </dgm:pt>
    <dgm:pt modelId="{0BD9CC4C-407A-4978-A4E8-1B2A698E4E7F}" type="sibTrans" cxnId="{2B512568-066F-4D1B-B986-F9C12FD6C46F}">
      <dgm:prSet/>
      <dgm:spPr/>
      <dgm:t>
        <a:bodyPr/>
        <a:lstStyle/>
        <a:p>
          <a:endParaRPr lang="en-US"/>
        </a:p>
      </dgm:t>
    </dgm:pt>
    <dgm:pt modelId="{504E0F4E-3C1B-4869-A0FB-FF90D02C0254}">
      <dgm:prSet phldrT="[Text]"/>
      <dgm:spPr/>
      <dgm:t>
        <a:bodyPr/>
        <a:lstStyle/>
        <a:p>
          <a:r>
            <a:rPr lang="mk-MK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Почетна страница на </a:t>
          </a:r>
          <a:r>
            <a: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SharePoint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07ED68C-5B15-4E6C-87A4-403FE5CDCE08}" type="parTrans" cxnId="{6CEC8A17-46EB-44D0-B9C8-B6182BC24F51}">
      <dgm:prSet/>
      <dgm:spPr/>
      <dgm:t>
        <a:bodyPr/>
        <a:lstStyle/>
        <a:p>
          <a:endParaRPr lang="en-US"/>
        </a:p>
      </dgm:t>
    </dgm:pt>
    <dgm:pt modelId="{60166E1E-0A85-4C03-B658-95333BBBEA49}" type="sibTrans" cxnId="{6CEC8A17-46EB-44D0-B9C8-B6182BC24F51}">
      <dgm:prSet/>
      <dgm:spPr/>
      <dgm:t>
        <a:bodyPr/>
        <a:lstStyle/>
        <a:p>
          <a:endParaRPr lang="en-US"/>
        </a:p>
      </dgm:t>
    </dgm:pt>
    <dgm:pt modelId="{28BE7673-7E77-4FC1-B5FC-4C9E8398EB6C}">
      <dgm:prSet phldrT="[Text]"/>
      <dgm:spPr/>
      <dgm:t>
        <a:bodyPr/>
        <a:lstStyle/>
        <a:p>
          <a:r>
            <a:rPr lang="ru-RU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Што може да направите со SharePoint?</a:t>
          </a:r>
          <a:endParaRPr lang="en-US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01F9732D-3F84-4633-A3B1-534B68D487D7}" type="parTrans" cxnId="{A6DD07C1-66A1-4EBE-9747-4E5B1797BA59}">
      <dgm:prSet/>
      <dgm:spPr/>
      <dgm:t>
        <a:bodyPr/>
        <a:lstStyle/>
        <a:p>
          <a:endParaRPr lang="en-US"/>
        </a:p>
      </dgm:t>
    </dgm:pt>
    <dgm:pt modelId="{0BEC1FCF-46CC-448D-A32C-278E03C49D99}" type="sibTrans" cxnId="{A6DD07C1-66A1-4EBE-9747-4E5B1797BA59}">
      <dgm:prSet/>
      <dgm:spPr/>
      <dgm:t>
        <a:bodyPr/>
        <a:lstStyle/>
        <a:p>
          <a:endParaRPr lang="en-US"/>
        </a:p>
      </dgm:t>
    </dgm:pt>
    <dgm:pt modelId="{233FB735-9BC4-4C78-8B32-FE345CE1D3B4}">
      <dgm:prSet phldrT="[Text]"/>
      <dgm:spPr/>
      <dgm:t>
        <a:bodyPr/>
        <a:lstStyle/>
        <a:p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Календар</a:t>
          </a:r>
          <a:endParaRPr lang="en-US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C762F6D2-8677-4A8E-AB82-2E0FF45BC553}" type="parTrans" cxnId="{8D03F514-B7A5-4DA1-9295-8A8C16BF6708}">
      <dgm:prSet/>
      <dgm:spPr/>
      <dgm:t>
        <a:bodyPr/>
        <a:lstStyle/>
        <a:p>
          <a:endParaRPr lang="en-US"/>
        </a:p>
      </dgm:t>
    </dgm:pt>
    <dgm:pt modelId="{88B6E90D-6AA1-4B9B-AFAD-3D0CC8F4ADEB}" type="sibTrans" cxnId="{8D03F514-B7A5-4DA1-9295-8A8C16BF6708}">
      <dgm:prSet/>
      <dgm:spPr/>
      <dgm:t>
        <a:bodyPr/>
        <a:lstStyle/>
        <a:p>
          <a:endParaRPr lang="en-US"/>
        </a:p>
      </dgm:t>
    </dgm:pt>
    <dgm:pt modelId="{16155F20-D2F6-4C09-96AF-3238F3E684CE}" type="pres">
      <dgm:prSet presAssocID="{D3A64B25-CE37-4BC2-9FFA-D3C5BA2CCF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18F3CB-8D53-4041-AB72-62C4F8DF1E01}" type="pres">
      <dgm:prSet presAssocID="{CABC6305-79E4-43EC-B4EE-466B7DD34E3C}" presName="parentText" presStyleLbl="node1" presStyleIdx="0" presStyleCnt="5" custScaleY="1046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8A4F6F-29E3-484E-88F1-85FB55A3D3D2}" type="pres">
      <dgm:prSet presAssocID="{4FAB4D88-2A38-4AE5-8F19-3699A6D48B7C}" presName="spacer" presStyleCnt="0"/>
      <dgm:spPr/>
    </dgm:pt>
    <dgm:pt modelId="{6BDE2EB7-3212-4C40-8DD3-37B3154EAD53}" type="pres">
      <dgm:prSet presAssocID="{6ED3E741-83D3-4BE7-98C3-323B573DCBF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AA98-00E1-4171-8A5D-F894FD25642B}" type="pres">
      <dgm:prSet presAssocID="{0BD9CC4C-407A-4978-A4E8-1B2A698E4E7F}" presName="spacer" presStyleCnt="0"/>
      <dgm:spPr/>
    </dgm:pt>
    <dgm:pt modelId="{5A39324B-704C-4947-8C3D-561FE07D1990}" type="pres">
      <dgm:prSet presAssocID="{504E0F4E-3C1B-4869-A0FB-FF90D02C025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716CB-9F5A-4AF6-9860-904A9D1AE168}" type="pres">
      <dgm:prSet presAssocID="{60166E1E-0A85-4C03-B658-95333BBBEA49}" presName="spacer" presStyleCnt="0"/>
      <dgm:spPr/>
    </dgm:pt>
    <dgm:pt modelId="{53AF327F-295D-4148-9CA9-DBBBA6A5837A}" type="pres">
      <dgm:prSet presAssocID="{28BE7673-7E77-4FC1-B5FC-4C9E8398EB6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5C3E6-CD62-408F-927B-19790671A7EF}" type="pres">
      <dgm:prSet presAssocID="{0BEC1FCF-46CC-448D-A32C-278E03C49D99}" presName="spacer" presStyleCnt="0"/>
      <dgm:spPr/>
    </dgm:pt>
    <dgm:pt modelId="{CF6B1F4F-E47D-461A-9961-344290305AFF}" type="pres">
      <dgm:prSet presAssocID="{233FB735-9BC4-4C78-8B32-FE345CE1D3B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FFEFE4-27A7-4232-BA2C-C3BBDE38165F}" type="presOf" srcId="{CABC6305-79E4-43EC-B4EE-466B7DD34E3C}" destId="{8D18F3CB-8D53-4041-AB72-62C4F8DF1E01}" srcOrd="0" destOrd="0" presId="urn:microsoft.com/office/officeart/2005/8/layout/vList2"/>
    <dgm:cxn modelId="{61F15E58-8263-4786-82C0-0236EB02F128}" type="presOf" srcId="{28BE7673-7E77-4FC1-B5FC-4C9E8398EB6C}" destId="{53AF327F-295D-4148-9CA9-DBBBA6A5837A}" srcOrd="0" destOrd="0" presId="urn:microsoft.com/office/officeart/2005/8/layout/vList2"/>
    <dgm:cxn modelId="{8D03F514-B7A5-4DA1-9295-8A8C16BF6708}" srcId="{D3A64B25-CE37-4BC2-9FFA-D3C5BA2CCF88}" destId="{233FB735-9BC4-4C78-8B32-FE345CE1D3B4}" srcOrd="4" destOrd="0" parTransId="{C762F6D2-8677-4A8E-AB82-2E0FF45BC553}" sibTransId="{88B6E90D-6AA1-4B9B-AFAD-3D0CC8F4ADEB}"/>
    <dgm:cxn modelId="{116C7B57-0C77-4C63-B68A-6F7D0C7531F5}" type="presOf" srcId="{6ED3E741-83D3-4BE7-98C3-323B573DCBFA}" destId="{6BDE2EB7-3212-4C40-8DD3-37B3154EAD53}" srcOrd="0" destOrd="0" presId="urn:microsoft.com/office/officeart/2005/8/layout/vList2"/>
    <dgm:cxn modelId="{2B512568-066F-4D1B-B986-F9C12FD6C46F}" srcId="{D3A64B25-CE37-4BC2-9FFA-D3C5BA2CCF88}" destId="{6ED3E741-83D3-4BE7-98C3-323B573DCBFA}" srcOrd="1" destOrd="0" parTransId="{C7DEA543-5A36-4BEE-B5D8-80A282B1A567}" sibTransId="{0BD9CC4C-407A-4978-A4E8-1B2A698E4E7F}"/>
    <dgm:cxn modelId="{D7D42512-EE91-4F92-8E3C-E221F53D2CE7}" srcId="{D3A64B25-CE37-4BC2-9FFA-D3C5BA2CCF88}" destId="{CABC6305-79E4-43EC-B4EE-466B7DD34E3C}" srcOrd="0" destOrd="0" parTransId="{260288B7-A84B-41AF-8703-121951DAB67D}" sibTransId="{4FAB4D88-2A38-4AE5-8F19-3699A6D48B7C}"/>
    <dgm:cxn modelId="{E84F357D-2D0D-4B2B-BAAD-6E7BF5D19505}" type="presOf" srcId="{D3A64B25-CE37-4BC2-9FFA-D3C5BA2CCF88}" destId="{16155F20-D2F6-4C09-96AF-3238F3E684CE}" srcOrd="0" destOrd="0" presId="urn:microsoft.com/office/officeart/2005/8/layout/vList2"/>
    <dgm:cxn modelId="{5106F218-5D34-4FC5-B503-53BC5DB8CC2C}" type="presOf" srcId="{233FB735-9BC4-4C78-8B32-FE345CE1D3B4}" destId="{CF6B1F4F-E47D-461A-9961-344290305AFF}" srcOrd="0" destOrd="0" presId="urn:microsoft.com/office/officeart/2005/8/layout/vList2"/>
    <dgm:cxn modelId="{A6DD07C1-66A1-4EBE-9747-4E5B1797BA59}" srcId="{D3A64B25-CE37-4BC2-9FFA-D3C5BA2CCF88}" destId="{28BE7673-7E77-4FC1-B5FC-4C9E8398EB6C}" srcOrd="3" destOrd="0" parTransId="{01F9732D-3F84-4633-A3B1-534B68D487D7}" sibTransId="{0BEC1FCF-46CC-448D-A32C-278E03C49D99}"/>
    <dgm:cxn modelId="{7F488687-FF94-4933-A228-D4386827AE6B}" type="presOf" srcId="{504E0F4E-3C1B-4869-A0FB-FF90D02C0254}" destId="{5A39324B-704C-4947-8C3D-561FE07D1990}" srcOrd="0" destOrd="0" presId="urn:microsoft.com/office/officeart/2005/8/layout/vList2"/>
    <dgm:cxn modelId="{6CEC8A17-46EB-44D0-B9C8-B6182BC24F51}" srcId="{D3A64B25-CE37-4BC2-9FFA-D3C5BA2CCF88}" destId="{504E0F4E-3C1B-4869-A0FB-FF90D02C0254}" srcOrd="2" destOrd="0" parTransId="{107ED68C-5B15-4E6C-87A4-403FE5CDCE08}" sibTransId="{60166E1E-0A85-4C03-B658-95333BBBEA49}"/>
    <dgm:cxn modelId="{A006880C-5507-47B7-8255-91F65F072EEC}" type="presParOf" srcId="{16155F20-D2F6-4C09-96AF-3238F3E684CE}" destId="{8D18F3CB-8D53-4041-AB72-62C4F8DF1E01}" srcOrd="0" destOrd="0" presId="urn:microsoft.com/office/officeart/2005/8/layout/vList2"/>
    <dgm:cxn modelId="{EEB9CB61-2AFF-4F10-9663-4B5E1ED9DC9E}" type="presParOf" srcId="{16155F20-D2F6-4C09-96AF-3238F3E684CE}" destId="{B48A4F6F-29E3-484E-88F1-85FB55A3D3D2}" srcOrd="1" destOrd="0" presId="urn:microsoft.com/office/officeart/2005/8/layout/vList2"/>
    <dgm:cxn modelId="{7543D504-E132-4160-9DFD-6AC4EA380442}" type="presParOf" srcId="{16155F20-D2F6-4C09-96AF-3238F3E684CE}" destId="{6BDE2EB7-3212-4C40-8DD3-37B3154EAD53}" srcOrd="2" destOrd="0" presId="urn:microsoft.com/office/officeart/2005/8/layout/vList2"/>
    <dgm:cxn modelId="{292906D9-9395-4251-9BE5-EAF73F48BA46}" type="presParOf" srcId="{16155F20-D2F6-4C09-96AF-3238F3E684CE}" destId="{B332AA98-00E1-4171-8A5D-F894FD25642B}" srcOrd="3" destOrd="0" presId="urn:microsoft.com/office/officeart/2005/8/layout/vList2"/>
    <dgm:cxn modelId="{B04ADD46-9C31-46FA-AB29-00C5C1053F80}" type="presParOf" srcId="{16155F20-D2F6-4C09-96AF-3238F3E684CE}" destId="{5A39324B-704C-4947-8C3D-561FE07D1990}" srcOrd="4" destOrd="0" presId="urn:microsoft.com/office/officeart/2005/8/layout/vList2"/>
    <dgm:cxn modelId="{1B54DE08-2E3C-4391-9E7E-1929394A44FD}" type="presParOf" srcId="{16155F20-D2F6-4C09-96AF-3238F3E684CE}" destId="{25C716CB-9F5A-4AF6-9860-904A9D1AE168}" srcOrd="5" destOrd="0" presId="urn:microsoft.com/office/officeart/2005/8/layout/vList2"/>
    <dgm:cxn modelId="{B3E3F3CD-4B2C-4299-A81B-D8979FDE614A}" type="presParOf" srcId="{16155F20-D2F6-4C09-96AF-3238F3E684CE}" destId="{53AF327F-295D-4148-9CA9-DBBBA6A5837A}" srcOrd="6" destOrd="0" presId="urn:microsoft.com/office/officeart/2005/8/layout/vList2"/>
    <dgm:cxn modelId="{F7462EBF-1A28-4AC2-B236-5317C8CB7641}" type="presParOf" srcId="{16155F20-D2F6-4C09-96AF-3238F3E684CE}" destId="{F345C3E6-CD62-408F-927B-19790671A7EF}" srcOrd="7" destOrd="0" presId="urn:microsoft.com/office/officeart/2005/8/layout/vList2"/>
    <dgm:cxn modelId="{030A5632-FCB0-4E91-B2A6-45956340DB46}" type="presParOf" srcId="{16155F20-D2F6-4C09-96AF-3238F3E684CE}" destId="{CF6B1F4F-E47D-461A-9961-344290305AF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8F3CB-8D53-4041-AB72-62C4F8DF1E01}">
      <dsp:nvSpPr>
        <dsp:cNvPr id="0" name=""/>
        <dsp:cNvSpPr/>
      </dsp:nvSpPr>
      <dsp:spPr>
        <a:xfrm>
          <a:off x="0" y="887075"/>
          <a:ext cx="6387058" cy="6731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5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Што е </a:t>
          </a:r>
          <a:r>
            <a:rPr lang="en-US" sz="25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SharePoint?</a:t>
          </a:r>
          <a:endParaRPr lang="en-US" sz="2500" kern="1200" dirty="0"/>
        </a:p>
      </dsp:txBody>
      <dsp:txXfrm>
        <a:off x="32863" y="919938"/>
        <a:ext cx="6321332" cy="607471"/>
      </dsp:txXfrm>
    </dsp:sp>
    <dsp:sp modelId="{6BDE2EB7-3212-4C40-8DD3-37B3154EAD53}">
      <dsp:nvSpPr>
        <dsp:cNvPr id="0" name=""/>
        <dsp:cNvSpPr/>
      </dsp:nvSpPr>
      <dsp:spPr>
        <a:xfrm>
          <a:off x="0" y="1632273"/>
          <a:ext cx="6387058" cy="643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5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Најава на </a:t>
          </a:r>
          <a:r>
            <a:rPr lang="en-US" sz="25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SharePoint</a:t>
          </a:r>
          <a:endParaRPr lang="en-US" sz="2500" kern="1200"/>
        </a:p>
      </dsp:txBody>
      <dsp:txXfrm>
        <a:off x="31413" y="1663686"/>
        <a:ext cx="6324232" cy="580674"/>
      </dsp:txXfrm>
    </dsp:sp>
    <dsp:sp modelId="{5A39324B-704C-4947-8C3D-561FE07D1990}">
      <dsp:nvSpPr>
        <dsp:cNvPr id="0" name=""/>
        <dsp:cNvSpPr/>
      </dsp:nvSpPr>
      <dsp:spPr>
        <a:xfrm>
          <a:off x="0" y="2347773"/>
          <a:ext cx="6387058" cy="643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5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Почетна страница на </a:t>
          </a:r>
          <a:r>
            <a:rPr lang="en-US" sz="25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SharePoint</a:t>
          </a:r>
        </a:p>
      </dsp:txBody>
      <dsp:txXfrm>
        <a:off x="31413" y="2379186"/>
        <a:ext cx="6324232" cy="580674"/>
      </dsp:txXfrm>
    </dsp:sp>
    <dsp:sp modelId="{53AF327F-295D-4148-9CA9-DBBBA6A5837A}">
      <dsp:nvSpPr>
        <dsp:cNvPr id="0" name=""/>
        <dsp:cNvSpPr/>
      </dsp:nvSpPr>
      <dsp:spPr>
        <a:xfrm>
          <a:off x="0" y="3063273"/>
          <a:ext cx="6387058" cy="643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Што може да направите со SharePoint?</a:t>
          </a:r>
          <a:endParaRPr lang="en-US" sz="2500" kern="12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1413" y="3094686"/>
        <a:ext cx="6324232" cy="580674"/>
      </dsp:txXfrm>
    </dsp:sp>
    <dsp:sp modelId="{CF6B1F4F-E47D-461A-9961-344290305AFF}">
      <dsp:nvSpPr>
        <dsp:cNvPr id="0" name=""/>
        <dsp:cNvSpPr/>
      </dsp:nvSpPr>
      <dsp:spPr>
        <a:xfrm>
          <a:off x="0" y="3778773"/>
          <a:ext cx="6387058" cy="643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5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Календар</a:t>
          </a:r>
          <a:endParaRPr lang="en-US" sz="2500" kern="12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1413" y="3810186"/>
        <a:ext cx="6324232" cy="58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1EF9D-5453-40AA-BE74-606D22027A4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81BFF-8DAC-4F36-B99C-7D895519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7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01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2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47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8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41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08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04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80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64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3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90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82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69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56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3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6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9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0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1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2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09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1BFF-8DAC-4F36-B99C-7D895519B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0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" Target="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ccount.microsoft.com/account?lang=en-h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notesSlide" Target="../notesSlides/notesSlide7.xml"/><Relationship Id="rId7" Type="http://schemas.openxmlformats.org/officeDocument/2006/relationships/slide" Target="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slide" Target="slide10.xml"/><Relationship Id="rId11" Type="http://schemas.openxmlformats.org/officeDocument/2006/relationships/image" Target="../media/image4.png"/><Relationship Id="rId5" Type="http://schemas.openxmlformats.org/officeDocument/2006/relationships/slide" Target="slide9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1510" y="1753793"/>
            <a:ext cx="10212877" cy="2534942"/>
          </a:xfrm>
        </p:spPr>
        <p:txBody>
          <a:bodyPr>
            <a:normAutofit/>
          </a:bodyPr>
          <a:lstStyle/>
          <a:p>
            <a:pPr algn="ctr"/>
            <a:r>
              <a:rPr lang="mk-MK" sz="4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Тренинг курс за системот </a:t>
            </a:r>
            <a:r>
              <a:rPr lang="en-US" sz="4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SharePoint </a:t>
            </a:r>
            <a:r>
              <a:rPr lang="mk-MK" sz="4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од </a:t>
            </a:r>
            <a:r>
              <a:rPr lang="en-US" sz="4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Office 365 </a:t>
            </a:r>
            <a:r>
              <a:rPr lang="mk-MK" sz="40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пакетот </a:t>
            </a:r>
            <a:r>
              <a:rPr lang="en-US" smtClean="0"/>
              <a:t/>
            </a:r>
            <a:br>
              <a:rPr lang="en-US" smtClean="0"/>
            </a:br>
            <a:r>
              <a:rPr lang="mk-MK" sz="3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наменет </a:t>
            </a:r>
            <a:r>
              <a:rPr lang="mk-MK" sz="35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за студентите на ФИНКИ</a:t>
            </a:r>
            <a:endParaRPr lang="en-US" sz="35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050" name="Picture 2" descr="SharePoint logo - Inj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766" y="314039"/>
            <a:ext cx="3476724" cy="169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453175" y="4460932"/>
            <a:ext cx="1209906" cy="727696"/>
            <a:chOff x="5382837" y="4430787"/>
            <a:chExt cx="1209906" cy="727696"/>
          </a:xfrm>
        </p:grpSpPr>
        <p:sp>
          <p:nvSpPr>
            <p:cNvPr id="5" name="Freeform 4">
              <a:hlinkClick r:id="rId7" action="ppaction://hlinksldjump"/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382837" y="4430787"/>
              <a:ext cx="1209906" cy="727696"/>
            </a:xfrm>
            <a:custGeom>
              <a:avLst/>
              <a:gdLst>
                <a:gd name="T0" fmla="*/ 56 w 831"/>
                <a:gd name="T1" fmla="*/ 0 h 486"/>
                <a:gd name="T2" fmla="*/ 775 w 831"/>
                <a:gd name="T3" fmla="*/ 0 h 486"/>
                <a:gd name="T4" fmla="*/ 792 w 831"/>
                <a:gd name="T5" fmla="*/ 2 h 486"/>
                <a:gd name="T6" fmla="*/ 807 w 831"/>
                <a:gd name="T7" fmla="*/ 11 h 486"/>
                <a:gd name="T8" fmla="*/ 820 w 831"/>
                <a:gd name="T9" fmla="*/ 22 h 486"/>
                <a:gd name="T10" fmla="*/ 829 w 831"/>
                <a:gd name="T11" fmla="*/ 38 h 486"/>
                <a:gd name="T12" fmla="*/ 831 w 831"/>
                <a:gd name="T13" fmla="*/ 56 h 486"/>
                <a:gd name="T14" fmla="*/ 831 w 831"/>
                <a:gd name="T15" fmla="*/ 429 h 486"/>
                <a:gd name="T16" fmla="*/ 829 w 831"/>
                <a:gd name="T17" fmla="*/ 447 h 486"/>
                <a:gd name="T18" fmla="*/ 820 w 831"/>
                <a:gd name="T19" fmla="*/ 463 h 486"/>
                <a:gd name="T20" fmla="*/ 807 w 831"/>
                <a:gd name="T21" fmla="*/ 474 h 486"/>
                <a:gd name="T22" fmla="*/ 792 w 831"/>
                <a:gd name="T23" fmla="*/ 483 h 486"/>
                <a:gd name="T24" fmla="*/ 775 w 831"/>
                <a:gd name="T25" fmla="*/ 486 h 486"/>
                <a:gd name="T26" fmla="*/ 56 w 831"/>
                <a:gd name="T27" fmla="*/ 486 h 486"/>
                <a:gd name="T28" fmla="*/ 38 w 831"/>
                <a:gd name="T29" fmla="*/ 483 h 486"/>
                <a:gd name="T30" fmla="*/ 23 w 831"/>
                <a:gd name="T31" fmla="*/ 474 h 486"/>
                <a:gd name="T32" fmla="*/ 11 w 831"/>
                <a:gd name="T33" fmla="*/ 463 h 486"/>
                <a:gd name="T34" fmla="*/ 3 w 831"/>
                <a:gd name="T35" fmla="*/ 447 h 486"/>
                <a:gd name="T36" fmla="*/ 0 w 831"/>
                <a:gd name="T37" fmla="*/ 429 h 486"/>
                <a:gd name="T38" fmla="*/ 0 w 831"/>
                <a:gd name="T39" fmla="*/ 56 h 486"/>
                <a:gd name="T40" fmla="*/ 3 w 831"/>
                <a:gd name="T41" fmla="*/ 38 h 486"/>
                <a:gd name="T42" fmla="*/ 11 w 831"/>
                <a:gd name="T43" fmla="*/ 22 h 486"/>
                <a:gd name="T44" fmla="*/ 23 w 831"/>
                <a:gd name="T45" fmla="*/ 11 h 486"/>
                <a:gd name="T46" fmla="*/ 38 w 831"/>
                <a:gd name="T47" fmla="*/ 2 h 486"/>
                <a:gd name="T48" fmla="*/ 56 w 831"/>
                <a:gd name="T49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1" h="486">
                  <a:moveTo>
                    <a:pt x="56" y="0"/>
                  </a:moveTo>
                  <a:lnTo>
                    <a:pt x="775" y="0"/>
                  </a:lnTo>
                  <a:lnTo>
                    <a:pt x="792" y="2"/>
                  </a:lnTo>
                  <a:lnTo>
                    <a:pt x="807" y="11"/>
                  </a:lnTo>
                  <a:lnTo>
                    <a:pt x="820" y="22"/>
                  </a:lnTo>
                  <a:lnTo>
                    <a:pt x="829" y="38"/>
                  </a:lnTo>
                  <a:lnTo>
                    <a:pt x="831" y="56"/>
                  </a:lnTo>
                  <a:lnTo>
                    <a:pt x="831" y="429"/>
                  </a:lnTo>
                  <a:lnTo>
                    <a:pt x="829" y="447"/>
                  </a:lnTo>
                  <a:lnTo>
                    <a:pt x="820" y="463"/>
                  </a:lnTo>
                  <a:lnTo>
                    <a:pt x="807" y="474"/>
                  </a:lnTo>
                  <a:lnTo>
                    <a:pt x="792" y="483"/>
                  </a:lnTo>
                  <a:lnTo>
                    <a:pt x="775" y="486"/>
                  </a:lnTo>
                  <a:lnTo>
                    <a:pt x="56" y="486"/>
                  </a:lnTo>
                  <a:lnTo>
                    <a:pt x="38" y="483"/>
                  </a:lnTo>
                  <a:lnTo>
                    <a:pt x="23" y="474"/>
                  </a:lnTo>
                  <a:lnTo>
                    <a:pt x="11" y="463"/>
                  </a:lnTo>
                  <a:lnTo>
                    <a:pt x="3" y="447"/>
                  </a:lnTo>
                  <a:lnTo>
                    <a:pt x="0" y="429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1" y="22"/>
                  </a:lnTo>
                  <a:lnTo>
                    <a:pt x="23" y="11"/>
                  </a:lnTo>
                  <a:lnTo>
                    <a:pt x="38" y="2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254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6" name="Freeform 5">
              <a:hlinkClick r:id="rId7" action="ppaction://hlinksldjump"/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870166" y="4596989"/>
              <a:ext cx="337783" cy="392297"/>
            </a:xfrm>
            <a:custGeom>
              <a:avLst/>
              <a:gdLst>
                <a:gd name="T0" fmla="*/ 14 w 232"/>
                <a:gd name="T1" fmla="*/ 0 h 262"/>
                <a:gd name="T2" fmla="*/ 19 w 232"/>
                <a:gd name="T3" fmla="*/ 2 h 262"/>
                <a:gd name="T4" fmla="*/ 225 w 232"/>
                <a:gd name="T5" fmla="*/ 119 h 262"/>
                <a:gd name="T6" fmla="*/ 227 w 232"/>
                <a:gd name="T7" fmla="*/ 120 h 262"/>
                <a:gd name="T8" fmla="*/ 230 w 232"/>
                <a:gd name="T9" fmla="*/ 123 h 262"/>
                <a:gd name="T10" fmla="*/ 232 w 232"/>
                <a:gd name="T11" fmla="*/ 129 h 262"/>
                <a:gd name="T12" fmla="*/ 232 w 232"/>
                <a:gd name="T13" fmla="*/ 136 h 262"/>
                <a:gd name="T14" fmla="*/ 227 w 232"/>
                <a:gd name="T15" fmla="*/ 143 h 262"/>
                <a:gd name="T16" fmla="*/ 22 w 232"/>
                <a:gd name="T17" fmla="*/ 260 h 262"/>
                <a:gd name="T18" fmla="*/ 21 w 232"/>
                <a:gd name="T19" fmla="*/ 260 h 262"/>
                <a:gd name="T20" fmla="*/ 19 w 232"/>
                <a:gd name="T21" fmla="*/ 262 h 262"/>
                <a:gd name="T22" fmla="*/ 18 w 232"/>
                <a:gd name="T23" fmla="*/ 262 h 262"/>
                <a:gd name="T24" fmla="*/ 15 w 232"/>
                <a:gd name="T25" fmla="*/ 262 h 262"/>
                <a:gd name="T26" fmla="*/ 12 w 232"/>
                <a:gd name="T27" fmla="*/ 262 h 262"/>
                <a:gd name="T28" fmla="*/ 9 w 232"/>
                <a:gd name="T29" fmla="*/ 262 h 262"/>
                <a:gd name="T30" fmla="*/ 7 w 232"/>
                <a:gd name="T31" fmla="*/ 260 h 262"/>
                <a:gd name="T32" fmla="*/ 4 w 232"/>
                <a:gd name="T33" fmla="*/ 257 h 262"/>
                <a:gd name="T34" fmla="*/ 1 w 232"/>
                <a:gd name="T35" fmla="*/ 254 h 262"/>
                <a:gd name="T36" fmla="*/ 0 w 232"/>
                <a:gd name="T37" fmla="*/ 249 h 262"/>
                <a:gd name="T38" fmla="*/ 0 w 232"/>
                <a:gd name="T39" fmla="*/ 14 h 262"/>
                <a:gd name="T40" fmla="*/ 0 w 232"/>
                <a:gd name="T41" fmla="*/ 13 h 262"/>
                <a:gd name="T42" fmla="*/ 0 w 232"/>
                <a:gd name="T43" fmla="*/ 12 h 262"/>
                <a:gd name="T44" fmla="*/ 1 w 232"/>
                <a:gd name="T45" fmla="*/ 10 h 262"/>
                <a:gd name="T46" fmla="*/ 2 w 232"/>
                <a:gd name="T47" fmla="*/ 7 h 262"/>
                <a:gd name="T48" fmla="*/ 4 w 232"/>
                <a:gd name="T49" fmla="*/ 4 h 262"/>
                <a:gd name="T50" fmla="*/ 7 w 232"/>
                <a:gd name="T51" fmla="*/ 3 h 262"/>
                <a:gd name="T52" fmla="*/ 9 w 232"/>
                <a:gd name="T53" fmla="*/ 2 h 262"/>
                <a:gd name="T54" fmla="*/ 14 w 232"/>
                <a:gd name="T5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2" h="262">
                  <a:moveTo>
                    <a:pt x="14" y="0"/>
                  </a:moveTo>
                  <a:lnTo>
                    <a:pt x="19" y="2"/>
                  </a:lnTo>
                  <a:lnTo>
                    <a:pt x="225" y="119"/>
                  </a:lnTo>
                  <a:lnTo>
                    <a:pt x="227" y="120"/>
                  </a:lnTo>
                  <a:lnTo>
                    <a:pt x="230" y="123"/>
                  </a:lnTo>
                  <a:lnTo>
                    <a:pt x="232" y="129"/>
                  </a:lnTo>
                  <a:lnTo>
                    <a:pt x="232" y="136"/>
                  </a:lnTo>
                  <a:lnTo>
                    <a:pt x="227" y="143"/>
                  </a:lnTo>
                  <a:lnTo>
                    <a:pt x="22" y="260"/>
                  </a:lnTo>
                  <a:lnTo>
                    <a:pt x="21" y="260"/>
                  </a:lnTo>
                  <a:lnTo>
                    <a:pt x="19" y="262"/>
                  </a:lnTo>
                  <a:lnTo>
                    <a:pt x="18" y="262"/>
                  </a:lnTo>
                  <a:lnTo>
                    <a:pt x="15" y="262"/>
                  </a:lnTo>
                  <a:lnTo>
                    <a:pt x="12" y="262"/>
                  </a:lnTo>
                  <a:lnTo>
                    <a:pt x="9" y="262"/>
                  </a:lnTo>
                  <a:lnTo>
                    <a:pt x="7" y="260"/>
                  </a:lnTo>
                  <a:lnTo>
                    <a:pt x="4" y="257"/>
                  </a:lnTo>
                  <a:lnTo>
                    <a:pt x="1" y="254"/>
                  </a:lnTo>
                  <a:lnTo>
                    <a:pt x="0" y="249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2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9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4566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190" y="557202"/>
            <a:ext cx="4521551" cy="881305"/>
          </a:xfrm>
        </p:spPr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Create news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2741" y="780585"/>
            <a:ext cx="5586761" cy="456084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Create news post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Способност да се создаде објава за вести.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започнува со додавање име што ќе послужи како наслов. Може да се користи лентата со </a:t>
            </a:r>
            <a:r>
              <a:rPr lang="ru-RU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алатки </a:t>
            </a:r>
            <a:r>
              <a:rPr lang="ru-RU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(икона со слика) од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левата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страна на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екранот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за да се додаде или промени слика.</a:t>
            </a:r>
          </a:p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 клик на + се додаваат делови како што се текст, слики, видео и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друго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Кога е завршено креирањето на  страницата, се кликнува на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 news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 горниот десен агол и  приказната се појавува во делот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News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како најнова приказна</a:t>
            </a:r>
            <a:r>
              <a:rPr lang="ru-RU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ru-RU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Вестите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прикажуваат и на почетната страница на SharePoint и може да бидат прикажани на други места што ќе бидат избрани. Дополнително, за објавената вест во апликација SharePoint добиваат известување и соработниците.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154" y="1727742"/>
            <a:ext cx="1828800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68" y="2436077"/>
            <a:ext cx="5048250" cy="3467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5949" y="5168946"/>
            <a:ext cx="4040343" cy="14684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11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643" y="601808"/>
            <a:ext cx="3417582" cy="780944"/>
          </a:xfrm>
        </p:spPr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405" y="1572321"/>
            <a:ext cx="8032595" cy="4427035"/>
          </a:xfrm>
        </p:spPr>
        <p:txBody>
          <a:bodyPr>
            <a:normAutofit/>
          </a:bodyPr>
          <a:lstStyle/>
          <a:p>
            <a:r>
              <a:rPr lang="en-US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Following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Ова </a:t>
            </a: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јазиче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 прикажува </a:t>
            </a:r>
            <a:r>
              <a:rPr lang="ru-RU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сајтовите </a:t>
            </a:r>
            <a:r>
              <a:rPr lang="ru-RU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кои што поединецот ѓи следи. Може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 се следи која било страница на SharePoint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 кликнување на ѕвездата во горниот десен агол на секоја омилена страница. </a:t>
            </a:r>
          </a:p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Постојат повеќе начини на кои може да се следи </a:t>
            </a:r>
            <a:r>
              <a:rPr lang="ru-RU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 </a:t>
            </a:r>
            <a:r>
              <a:rPr lang="ru-RU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SharePoint: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Кога некој корисник создава страница во SharePoint, тој веќе ја следи.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Преку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почетната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страница на SharePoint со кликнување на иконата </a:t>
            </a:r>
            <a:r>
              <a:rPr lang="ru-RU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Ѕвезда </a:t>
            </a:r>
            <a:r>
              <a:rPr lang="ru-RU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можете да ја заследите или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престанете да ја следите страницата.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 да се следат или не страниците кои се посетуваат.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07" y="2144751"/>
            <a:ext cx="149542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21" y="3034874"/>
            <a:ext cx="3000199" cy="296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856" y="5716278"/>
            <a:ext cx="2571750" cy="733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1307" y="5716278"/>
            <a:ext cx="2605670" cy="733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93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46" y="657564"/>
            <a:ext cx="2770812" cy="758641"/>
          </a:xfrm>
        </p:spPr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363" y="1554307"/>
            <a:ext cx="9882175" cy="2676293"/>
          </a:xfrm>
        </p:spPr>
        <p:txBody>
          <a:bodyPr>
            <a:normAutofit/>
          </a:bodyPr>
          <a:lstStyle/>
          <a:p>
            <a:r>
              <a:rPr lang="en-US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Recent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Како што имплицира името, ги прикажува неодамнешните страници што се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посетени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Тоа е многу корисно во контекст на секојдневната работа и соработка</a:t>
            </a:r>
            <a:r>
              <a:rPr lang="ru-RU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ru-RU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Како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што завршуваат старите проекти и започнуваат новите, секогаш соодветно и автоматски ќе се прилагодува и секогаш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прикажува неодамнешните страници што се посетени. Аналогијата на ова е делот Recent Documents во Word или Excel </a:t>
            </a: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 прикажува датотеките на кои неодамна е работено.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195" y="205041"/>
            <a:ext cx="2342742" cy="831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233" y="3691789"/>
            <a:ext cx="7906333" cy="26530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81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793" y="624110"/>
            <a:ext cx="4231621" cy="769792"/>
          </a:xfrm>
        </p:spPr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Featured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542" y="1393902"/>
            <a:ext cx="9786869" cy="150541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Featured links -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Еден од најновите начини за зачувување на важни врски е преку Home Experience на SharePoint</a:t>
            </a:r>
            <a:r>
              <a:rPr lang="ru-RU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ru-RU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Сајтот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ја </a:t>
            </a: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следи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историјата, обезбедувајќи неодамнешни/чести страници на SharePoint што се посетувани. Покрај тоа, постои дел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линкови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 кој управуваат ИТ администратори. Линковите можат да бидат од секаков вид, не мора да бидат сајтови на SharePoint.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6046" y="2907037"/>
            <a:ext cx="819906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Parent site 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Сајтот на SharePoint што се создава кога се креира тимот. Оваа страница се користи за складирање датотеки за сите стандардни канали. Сите сопственици и членови на тимовите имаат пристап до </a:t>
            </a:r>
            <a:r>
              <a:rPr lang="mk-MK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оваа </a:t>
            </a:r>
            <a:r>
              <a:rPr lang="mk-MK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страница.</a:t>
            </a: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Channel site 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SharePoint сајт што се создава кога се креира приватен или споделен канал во тим. Само сопствениците и членовите на приватниот </a:t>
            </a:r>
            <a:r>
              <a:rPr lang="mk-MK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 </a:t>
            </a:r>
            <a:r>
              <a:rPr lang="mk-MK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споделениот 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канал имаат пристап до оваа </a:t>
            </a:r>
            <a:r>
              <a:rPr lang="mk-MK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страница</a:t>
            </a:r>
            <a:r>
              <a:rPr lang="mk-MK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Public team</a:t>
            </a:r>
            <a:r>
              <a:rPr lang="mk-MK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Јавен </a:t>
            </a:r>
            <a:r>
              <a:rPr lang="mk-MK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тим </a:t>
            </a:r>
            <a:r>
              <a:rPr lang="mk-MK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 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 може да се приклучи секој во организацијата. Јавните тимови не бараат од сопственикот на тимот да покани некого во </a:t>
            </a:r>
            <a:r>
              <a:rPr lang="mk-MK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тимот</a:t>
            </a:r>
            <a:r>
              <a:rPr lang="mk-MK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Private team 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Приватен </a:t>
            </a:r>
            <a:r>
              <a:rPr lang="mk-MK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тим </a:t>
            </a:r>
            <a:r>
              <a:rPr lang="mk-MK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 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 едно лице може да се приклучи само кога е поканет од сопственик на тим</a:t>
            </a:r>
            <a:r>
              <a:rPr lang="mk-MK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mk-MK" sz="16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Ј</a:t>
            </a:r>
            <a:r>
              <a:rPr lang="mk-MK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авните 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 приватните тимови ги нудат истите типови на канали - стандардни, приватни и </a:t>
            </a:r>
            <a:r>
              <a:rPr lang="mk-MK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споделени</a:t>
            </a:r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4" name="Picture 2" descr="SharePoint Online Start Page Featured Lin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19" y="3669109"/>
            <a:ext cx="2505810" cy="17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75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9825" y="1696990"/>
            <a:ext cx="2692468" cy="2313129"/>
          </a:xfrm>
        </p:spPr>
        <p:txBody>
          <a:bodyPr>
            <a:noAutofit/>
          </a:bodyPr>
          <a:lstStyle/>
          <a:p>
            <a:r>
              <a:rPr lang="en-US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Frequent sites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 </a:t>
            </a:r>
            <a:r>
              <a:rPr lang="ru-RU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прикажуваат </a:t>
            </a:r>
            <a:r>
              <a:rPr lang="ru-RU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сајтовите кои </a:t>
            </a:r>
            <a:r>
              <a:rPr lang="ru-RU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ru-RU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најпосетувани и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неодамнешната активност.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49" y="4144412"/>
            <a:ext cx="7248293" cy="2590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20421" y="4701210"/>
            <a:ext cx="3327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News from sites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 истакнуваат ажурирањата од често следените и посетувани страници.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604" y="1696990"/>
            <a:ext cx="4905259" cy="24435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260" y="1696990"/>
            <a:ext cx="3133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Suggested sites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појавуваат врз основа на неодамнешните </a:t>
            </a:r>
            <a:r>
              <a:rPr lang="ru-RU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пребарувања </a:t>
            </a:r>
            <a:r>
              <a:rPr lang="ru-RU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препораките од Microsoft Graph.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9591" y="551574"/>
            <a:ext cx="9824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News from sites, Frequent sites, Suggested sites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51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951453" y="1593606"/>
            <a:ext cx="632020" cy="4170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9882" y="2239937"/>
            <a:ext cx="302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point start page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9882" y="2886268"/>
            <a:ext cx="87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sites  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сите наши сајтовите кои сме ги креирале или сме нивни членови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9882" y="3480622"/>
            <a:ext cx="594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news –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новости препорачани за корисникот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033" y="4064827"/>
            <a:ext cx="6144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files –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фајловите кои ги има самиот корисник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1033" y="4679151"/>
            <a:ext cx="7637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list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 листите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што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 има самиот корисник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1033" y="5325482"/>
            <a:ext cx="624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–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можност за креирање на документ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49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381" y="635261"/>
            <a:ext cx="10192213" cy="836700"/>
          </a:xfrm>
        </p:spPr>
        <p:txBody>
          <a:bodyPr>
            <a:normAutofit/>
          </a:bodyPr>
          <a:lstStyle/>
          <a:p>
            <a:r>
              <a:rPr lang="ru-RU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Што може да се направи со SharePoint: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495" y="1577836"/>
            <a:ext cx="9897626" cy="5118410"/>
          </a:xfrm>
        </p:spPr>
        <p:txBody>
          <a:bodyPr>
            <a:normAutofit fontScale="92500" lnSpcReduction="10000"/>
          </a:bodyPr>
          <a:lstStyle/>
          <a:p>
            <a:r>
              <a:rPr 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Upload </a:t>
            </a:r>
            <a:r>
              <a:rPr lang="mk-MK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</a:t>
            </a:r>
            <a:r>
              <a:rPr lang="en-US" sz="17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датотеки</a:t>
            </a:r>
            <a:r>
              <a:rPr 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документи</a:t>
            </a:r>
            <a:r>
              <a:rPr 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SharePoint </a:t>
            </a:r>
            <a:r>
              <a:rPr lang="en-US" sz="17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 </a:t>
            </a:r>
            <a:r>
              <a:rPr lang="mk-MK" sz="17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 се </a:t>
            </a:r>
            <a:r>
              <a:rPr lang="en-US" sz="17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пристап</a:t>
            </a:r>
            <a:r>
              <a:rPr lang="mk-MK" sz="17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</a:t>
            </a:r>
            <a:r>
              <a:rPr lang="en-US" sz="17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</a:t>
            </a:r>
            <a:r>
              <a:rPr 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нив</a:t>
            </a:r>
            <a:r>
              <a:rPr 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каде</a:t>
            </a:r>
            <a:r>
              <a:rPr 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i="1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било</a:t>
            </a:r>
            <a:r>
              <a:rPr lang="en-US" sz="17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mk-MK" sz="17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Ако 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користи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SharePoint Online,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само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ува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Upload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командната</a:t>
            </a:r>
            <a:r>
              <a:rPr lang="en-US"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лента</a:t>
            </a:r>
            <a:r>
              <a:rPr lang="mk-MK"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</a:t>
            </a:r>
            <a:r>
              <a:rPr lang="en-US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 избираме </a:t>
            </a:r>
            <a:r>
              <a:rPr lang="en-US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документ</a:t>
            </a:r>
            <a:r>
              <a:rPr lang="mk-MK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</a:t>
            </a:r>
            <a:r>
              <a:rPr lang="en-US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mk-MK" sz="17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17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Отворање </a:t>
            </a:r>
            <a:r>
              <a:rPr lang="ru-RU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документ </a:t>
            </a:r>
            <a:r>
              <a:rPr lang="ru-RU" sz="17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 </a:t>
            </a:r>
            <a:r>
              <a:rPr lang="ru-RU" sz="17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библиотеката </a:t>
            </a:r>
            <a:r>
              <a:rPr lang="ru-RU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 </a:t>
            </a:r>
            <a:r>
              <a:rPr lang="ru-RU" sz="17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документи </a:t>
            </a:r>
            <a:endParaRPr lang="ru-RU" sz="1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ru-RU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mk-MK"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</a:t>
            </a:r>
            <a:r>
              <a:rPr lang="en-US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лик</a:t>
            </a:r>
            <a:r>
              <a:rPr lang="mk-MK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 </a:t>
            </a:r>
            <a:r>
              <a:rPr lang="en-US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 </a:t>
            </a:r>
            <a:r>
              <a:rPr lang="mk-MK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посакуваниот</a:t>
            </a:r>
            <a:r>
              <a:rPr lang="en-US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документ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тој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отвори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Office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ru-RU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Работа на повеќе луѓе на истиот документ, во </a:t>
            </a:r>
            <a:r>
              <a:rPr lang="ru-RU" sz="17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исто </a:t>
            </a:r>
            <a:r>
              <a:rPr lang="ru-RU" sz="17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време</a:t>
            </a:r>
            <a:r>
              <a:rPr lang="en-US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mk-MK" sz="17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mk-MK"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</a:t>
            </a:r>
            <a:r>
              <a:rPr lang="en-US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оже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види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бројот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луѓе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кои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моментално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уредуваат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документот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горниот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десен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агол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документот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ru-RU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Споделување </a:t>
            </a:r>
            <a:r>
              <a:rPr lang="ru-RU" sz="17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документи</a:t>
            </a:r>
            <a:r>
              <a:rPr lang="en-US" sz="17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mk-MK" sz="1700" i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mk-MK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документот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што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треба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сподели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ува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(...)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отвори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менито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а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потоа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ува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Share.</a:t>
            </a:r>
            <a:endParaRPr lang="ru-RU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Споделување </a:t>
            </a:r>
            <a:r>
              <a:rPr lang="ru-RU" sz="17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сајтови</a:t>
            </a:r>
            <a:r>
              <a:rPr lang="en-US" sz="17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mk-MK" sz="17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mk-MK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дозволa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сопственикот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страницата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ува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SharePoint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Sites, 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бира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страницата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што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треба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сподели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а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потоа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нува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Share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ru-RU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team </a:t>
            </a:r>
            <a:r>
              <a:rPr lang="en-US" sz="17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site </a:t>
            </a:r>
            <a:endParaRPr lang="mk-MK" sz="17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mk-MK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оже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креира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site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почетната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страница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SharePoint и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автоматски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создаде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група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555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440" y="613318"/>
            <a:ext cx="9820778" cy="758283"/>
          </a:xfrm>
        </p:spPr>
        <p:txBody>
          <a:bodyPr/>
          <a:lstStyle/>
          <a:p>
            <a:r>
              <a:rPr lang="ru-RU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Што може да се направи со SharePoint: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977" y="1703932"/>
            <a:ext cx="9812937" cy="4817326"/>
          </a:xfrm>
        </p:spPr>
        <p:txBody>
          <a:bodyPr>
            <a:normAutofit fontScale="92500" lnSpcReduction="10000"/>
          </a:bodyPr>
          <a:lstStyle/>
          <a:p>
            <a:r>
              <a:rPr lang="ru-RU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 се додаде листа или библиотека на страницата </a:t>
            </a:r>
            <a:r>
              <a:rPr lang="ru-RU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</a:t>
            </a:r>
            <a:r>
              <a:rPr lang="ru-RU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тимот</a:t>
            </a:r>
            <a:r>
              <a:rPr lang="en-US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mk-MK" i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додаде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листа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библиотека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SharePoint Online,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New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а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потоа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избер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Library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списокот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 се чуваат </a:t>
            </a:r>
            <a:r>
              <a:rPr lang="ru-RU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претходните </a:t>
            </a:r>
            <a:r>
              <a:rPr lang="ru-RU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верзии на документот додека се прават промени </a:t>
            </a:r>
            <a:r>
              <a:rPr lang="ru-RU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 </a:t>
            </a:r>
            <a:r>
              <a:rPr lang="ru-RU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него</a:t>
            </a:r>
            <a:endParaRPr lang="mk-MK" i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SharePoint Online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чуваат сите претходни изработени верзии.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Пребарување</a:t>
            </a:r>
          </a:p>
          <a:p>
            <a:pPr marL="0" indent="0">
              <a:buNone/>
            </a:pPr>
            <a:r>
              <a:rPr lang="ru-RU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нес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клучен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збор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пребарување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полето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пребарување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а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потоа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иконата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Search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Споделување информации со </a:t>
            </a:r>
            <a:r>
              <a:rPr lang="ru-RU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целата </a:t>
            </a:r>
            <a:r>
              <a:rPr lang="ru-RU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организација</a:t>
            </a:r>
            <a:endParaRPr lang="mk-MK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стартувачот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апликации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потоа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полето </a:t>
            </a:r>
            <a:r>
              <a:rPr lang="en-US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Yammer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News-feed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пиш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порака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потоа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Копирање и преместување датотеки и папки помеѓу </a:t>
            </a:r>
            <a:r>
              <a:rPr lang="ru-RU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библиотеки </a:t>
            </a:r>
            <a:endParaRPr lang="ru-RU" i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SharePoint Online,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командата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 to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Move to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копира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преместува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датотеки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помеѓу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библиотеки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31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745" y="590656"/>
            <a:ext cx="8911687" cy="847851"/>
          </a:xfrm>
        </p:spPr>
        <p:txBody>
          <a:bodyPr/>
          <a:lstStyle/>
          <a:p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Календар 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950" y="1895707"/>
            <a:ext cx="11229278" cy="4516244"/>
          </a:xfrm>
        </p:spPr>
        <p:txBody>
          <a:bodyPr>
            <a:normAutofit/>
          </a:bodyPr>
          <a:lstStyle/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Календарите на Microsoft SharePoint се основна карактеристика на SharePoint и витален дел од неговата функционалност.</a:t>
            </a:r>
          </a:p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Успешното искористување на неговата функционалност овозможува ефективно да се управува со потсетниците, состаноците и настаните од рамката на SharePoint.</a:t>
            </a:r>
          </a:p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Кога се додава календар на SharePoint, во суштина се создава сопствен список во SharePoint. Ги содржи сите метаподатоци кои се однесуваат на настани, состаноци и потсетници. Самата листа се наоѓа во прилагодена локација на SharePoint.</a:t>
            </a:r>
          </a:p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истата локација може да се чуваат повеќе календари. Користејќи ја функцијата за преклопување на календарот на SharePoint за календарите на SharePoint 2021, може да се креираат посебни календари, како и преклопени прикази.</a:t>
            </a:r>
          </a:p>
          <a:p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95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298" y="1698171"/>
            <a:ext cx="10549054" cy="4869898"/>
          </a:xfrm>
        </p:spPr>
        <p:txBody>
          <a:bodyPr>
            <a:normAutofit/>
          </a:bodyPr>
          <a:lstStyle/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 SharePoint Calendars, може да се креираат различни календари за да се управува со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различни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рокови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Можно е да се создадат повеќе веб-делови на календарот на SharePoint за одделни оддели. Ова може да им помогне на администраторите да ги организираат своите тимови.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 да се креираат посебни календари во SharePoint, вклучувајќи:</a:t>
            </a:r>
          </a:p>
          <a:p>
            <a:pPr lvl="1"/>
            <a:r>
              <a:rPr lang="ru-R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Календар за човечки ресурси</a:t>
            </a:r>
          </a:p>
          <a:p>
            <a:pPr lvl="1"/>
            <a:r>
              <a:rPr lang="ru-R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Календар за продажба и маркетинг</a:t>
            </a:r>
          </a:p>
          <a:p>
            <a:pPr lvl="1"/>
            <a:r>
              <a:rPr lang="ru-R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Календар за обука</a:t>
            </a:r>
          </a:p>
          <a:p>
            <a:pPr lvl="1"/>
            <a:r>
              <a:rPr lang="ru-RU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Клиент календар</a:t>
            </a:r>
          </a:p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Календарите дури може да се синхронизираат со Outlook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Ова значи дека членовите на тимот не се обврзани да го посетуваат SharePoint секогаш кога сакаат да пристапат до нивните календари.</a:t>
            </a:r>
          </a:p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Целосната синхронизација, исто така, им овозможува на корисниците да ги ажурираат календарите на SharePoint и Outlook во исто време.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55745" y="590656"/>
            <a:ext cx="8911687" cy="847851"/>
          </a:xfrm>
        </p:spPr>
        <p:txBody>
          <a:bodyPr/>
          <a:lstStyle/>
          <a:p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Календар 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30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346" y="590657"/>
            <a:ext cx="4928839" cy="792094"/>
          </a:xfrm>
        </p:spPr>
        <p:txBody>
          <a:bodyPr/>
          <a:lstStyle/>
          <a:p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Содржина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11" name="Diagram 4"/>
          <p:cNvGraphicFramePr/>
          <p:nvPr>
            <p:extLst>
              <p:ext uri="{D42A27DB-BD31-4B8C-83A1-F6EECF244321}">
                <p14:modId xmlns:p14="http://schemas.microsoft.com/office/powerpoint/2010/main" val="2603570178"/>
              </p:ext>
            </p:extLst>
          </p:nvPr>
        </p:nvGraphicFramePr>
        <p:xfrm>
          <a:off x="1511616" y="1382751"/>
          <a:ext cx="6387058" cy="5309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859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71" y="1315843"/>
            <a:ext cx="498106" cy="54448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7512" y="1834634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7512" y="2247900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Calendar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7512" y="2664210"/>
            <a:ext cx="138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People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7512" y="3104009"/>
            <a:ext cx="224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7512" y="3543808"/>
            <a:ext cx="241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7512" y="3983607"/>
            <a:ext cx="193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to Word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87512" y="4423406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to Excel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7512" y="4877445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to PowerPoint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87512" y="5353804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to Yammer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87512" y="5844403"/>
            <a:ext cx="2704035" cy="378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to OneDrive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87512" y="6288125"/>
            <a:ext cx="274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apps</a:t>
            </a:r>
          </a:p>
        </p:txBody>
      </p:sp>
      <p:pic>
        <p:nvPicPr>
          <p:cNvPr id="16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102100" y="1503648"/>
            <a:ext cx="7787205" cy="3522298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855745" y="590656"/>
            <a:ext cx="8911687" cy="847851"/>
          </a:xfrm>
        </p:spPr>
        <p:txBody>
          <a:bodyPr/>
          <a:lstStyle/>
          <a:p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Календар 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742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300" y="2053201"/>
            <a:ext cx="1657350" cy="1200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9918" y="3562495"/>
            <a:ext cx="193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event - 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преку клик на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Mail 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 на лесен начин да </a:t>
            </a:r>
            <a:r>
              <a:rPr lang="mk-MK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mk-MK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испрати 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меил, додека пак со клик на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 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 </a:t>
            </a:r>
            <a:r>
              <a:rPr lang="mk-MK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 </a:t>
            </a:r>
            <a:r>
              <a:rPr lang="mk-MK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креира настан.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514" y="2053201"/>
            <a:ext cx="2333625" cy="321945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7641673">
            <a:off x="2727844" y="1547813"/>
            <a:ext cx="444500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55986" y="5407524"/>
            <a:ext cx="35160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 прикажува тековниот месец и го обележува денот. Има можност за креирање на календар преку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calendar.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5445014" y="1537752"/>
            <a:ext cx="447373" cy="258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9652" y="1918328"/>
            <a:ext cx="815975" cy="2933620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 rot="2224226">
            <a:off x="8280070" y="1570284"/>
            <a:ext cx="494605" cy="218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689477" y="5054562"/>
            <a:ext cx="1892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 прикажува календарот по денот кој ќе се избере.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3400" y="662116"/>
            <a:ext cx="5616077" cy="7500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7418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90" y="2342166"/>
            <a:ext cx="11678099" cy="4877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20761" y="3479745"/>
            <a:ext cx="2684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Ја прикажува тековната работна недела, од понеделник до петок.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6603" y="3479746"/>
            <a:ext cx="165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Ја прикажува тековната недела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32982" y="3479744"/>
            <a:ext cx="159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 прикажува тековниот месец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5021673" y="3020338"/>
            <a:ext cx="444500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3101179">
            <a:off x="6272799" y="3069309"/>
            <a:ext cx="558976" cy="235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7785714">
            <a:off x="3498943" y="3069309"/>
            <a:ext cx="558976" cy="235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855745" y="590656"/>
            <a:ext cx="8911687" cy="847851"/>
          </a:xfrm>
        </p:spPr>
        <p:txBody>
          <a:bodyPr>
            <a:normAutofit/>
          </a:bodyPr>
          <a:lstStyle/>
          <a:p>
            <a:r>
              <a:rPr lang="mk-MK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Мени на календар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918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37" y="1615545"/>
            <a:ext cx="11678099" cy="487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026" y="2744297"/>
            <a:ext cx="5694210" cy="346604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5249967">
            <a:off x="8051783" y="2311660"/>
            <a:ext cx="444500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5204777">
            <a:off x="9483473" y="2311660"/>
            <a:ext cx="444500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10965608" y="2303151"/>
            <a:ext cx="444500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244077">
            <a:off x="6838089" y="2296031"/>
            <a:ext cx="444500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66862" y="3302223"/>
            <a:ext cx="40439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 да се креираат </a:t>
            </a:r>
            <a:r>
              <a:rPr lang="mk-MK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нови </a:t>
            </a:r>
            <a:r>
              <a:rPr lang="mk-MK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делови од таблата или 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 се користат веќе креираните, да се додаде и одземе што е потребно како на пример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Calendar, Note, Task list, Collection, Goal, File, Link, Weather, Clock, Person, Location, Tips 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 исто </a:t>
            </a:r>
            <a:r>
              <a:rPr lang="mk-MK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така </a:t>
            </a:r>
            <a:r>
              <a:rPr lang="mk-MK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 да </a:t>
            </a:r>
            <a:r>
              <a:rPr lang="mk-MK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mk-MK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именуваат </a:t>
            </a:r>
            <a:r>
              <a:rPr lang="mk-MK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 </a:t>
            </a:r>
            <a:r>
              <a:rPr lang="mk-MK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желба 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корисникот.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55745" y="590656"/>
            <a:ext cx="8911687" cy="847851"/>
          </a:xfrm>
        </p:spPr>
        <p:txBody>
          <a:bodyPr/>
          <a:lstStyle/>
          <a:p>
            <a:r>
              <a:rPr lang="mk-MK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Мени на календар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5370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682" y="994788"/>
            <a:ext cx="10749776" cy="2779964"/>
          </a:xfrm>
          <a:effectLst/>
        </p:spPr>
        <p:txBody>
          <a:bodyPr>
            <a:normAutofit/>
          </a:bodyPr>
          <a:lstStyle/>
          <a:p>
            <a:pPr algn="ctr"/>
            <a:r>
              <a:rPr lang="mk-MK" sz="430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Се надеваме дека овој курс ќе ви биде од помош за полесно снаоѓање во употребата на </a:t>
            </a:r>
            <a:r>
              <a:rPr lang="en-US" sz="430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SharePoint!</a:t>
            </a:r>
            <a:endParaRPr lang="en-US" sz="43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7903" y="3078298"/>
            <a:ext cx="10749776" cy="27799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3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72338" y="4675671"/>
            <a:ext cx="4644463" cy="15775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mk-MK" sz="1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Го изработи за вас тимот составен од:</a:t>
            </a:r>
          </a:p>
          <a:p>
            <a:pPr algn="ctr"/>
            <a:r>
              <a:rPr lang="mk-MK" sz="1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Екатерина Пишмирова</a:t>
            </a:r>
          </a:p>
          <a:p>
            <a:pPr algn="ctr"/>
            <a:r>
              <a:rPr lang="mk-MK" sz="1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Викторија Стаменковска</a:t>
            </a:r>
          </a:p>
          <a:p>
            <a:pPr algn="ctr"/>
            <a:r>
              <a:rPr lang="mk-MK" sz="1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Давид Коцевски</a:t>
            </a:r>
          </a:p>
          <a:p>
            <a:pPr algn="ctr"/>
            <a:endParaRPr lang="mk-MK" sz="1500" smtClean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mk-MK" sz="1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 предметот „Тимски проект“</a:t>
            </a:r>
          </a:p>
          <a:p>
            <a:pPr algn="ctr"/>
            <a:r>
              <a:rPr lang="mk-MK" sz="1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Проф. </a:t>
            </a:r>
            <a:r>
              <a:rPr lang="mk-MK" sz="16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д-р</a:t>
            </a:r>
            <a:r>
              <a:rPr lang="mk-MK" sz="1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Анастас Мишев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24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262" y="624110"/>
            <a:ext cx="8794866" cy="803246"/>
          </a:xfrm>
        </p:spPr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SharePoint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834" y="1707187"/>
            <a:ext cx="10495722" cy="4997605"/>
          </a:xfrm>
        </p:spPr>
        <p:txBody>
          <a:bodyPr>
            <a:normAutofit/>
          </a:bodyPr>
          <a:lstStyle/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Секој корисник на ИТ уред има потреба од ефективно управување со своите документи.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помош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технолошките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иновации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сега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постојат такви можности, а 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еден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најкористените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управување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документи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SharePoint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SharePoint 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центар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внатрешна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знаење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секоја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организација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интранет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составен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портали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сајтови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страници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Многу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апликации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комуникација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интегрираат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SharePoint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создадат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динамични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искуства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лесно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гледа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мобилен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десктоп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уред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Исто така,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SharePoint 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нуди платформа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контрола на пристапот до информации и автоматизација на процесот на работниот тек. SharePoint има верзија на Microsoft Cloud која е SharePoint Online. Покрај тоа, може да 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обезбеди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функции за интеграција со различни апликации за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Може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 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помогне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 за подобро управување со документите.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05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751" y="1718268"/>
            <a:ext cx="9924586" cy="4682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mk-MK" dirty="0"/>
          </a:p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Сподел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ување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трајни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информации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десетици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стотици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луѓе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цела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организација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користејќи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SharePoint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комуникација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тимски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сајт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Сподел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ување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вести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визуелно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привлечен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страница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е-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пошта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низ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организација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Интегрира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места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комуникација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како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Yammer, Stream и Twitter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користејќи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веб-делови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страниците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SharePoint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Користе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ње 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страниците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SharePoint </a:t>
            </a:r>
            <a:r>
              <a:rPr lang="en-US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закажаните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настани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состаноци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ресурси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поврзани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контакти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бидат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достапни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остатокот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организацијата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Одржува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содржината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SharePoint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поставките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локација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релевантност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обезбе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дување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корисниците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имаат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директен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пристап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содржината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Преглед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податоците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користење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SharePoint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Преглед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податоците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користење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страница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SharePoint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објава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вести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8090" y="685070"/>
            <a:ext cx="9030731" cy="803246"/>
          </a:xfrm>
        </p:spPr>
        <p:txBody>
          <a:bodyPr>
            <a:noAutofit/>
          </a:bodyPr>
          <a:lstStyle/>
          <a:p>
            <a:r>
              <a:rPr lang="mk-MK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Некои од можностите што ги нуди 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SharePoint</a:t>
            </a:r>
            <a:r>
              <a:rPr lang="mk-MK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се: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92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0" y="1460810"/>
            <a:ext cx="10314878" cy="6255834"/>
          </a:xfrm>
        </p:spPr>
        <p:txBody>
          <a:bodyPr>
            <a:noAutofit/>
          </a:bodyPr>
          <a:lstStyle/>
          <a:p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да може да се користат сите овие поволности </a:t>
            </a:r>
            <a:r>
              <a:rPr lang="mk-MK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кои </a:t>
            </a:r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 нуди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SharePoint</a:t>
            </a:r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потребно е да се направи најава на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Microsoft 365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mk-MK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				</a:t>
            </a: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								   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mk-MK" sz="2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 </a:t>
            </a:r>
            <a:r>
              <a:rPr lang="mk-MK" sz="2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најавата, </a:t>
            </a:r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 апликациите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										    </a:t>
            </a:r>
            <a:r>
              <a:rPr lang="mk-MK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z="2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избира </a:t>
            </a:r>
            <a:r>
              <a:rPr lang="en-US" sz="2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SharePoint</a:t>
            </a:r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 кликнување на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SharePoint</a:t>
            </a:r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се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отвара почетната страница на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SharePoint</a:t>
            </a:r>
            <a:r>
              <a:rPr lang="mk-MK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970" y="2946993"/>
            <a:ext cx="5296829" cy="2177771"/>
          </a:xfrm>
          <a:prstGeom prst="rect">
            <a:avLst/>
          </a:prstGeom>
        </p:spPr>
      </p:pic>
      <p:pic>
        <p:nvPicPr>
          <p:cNvPr id="1028" name="Picture 4" descr="What is a SharePoint Start Page and why we need one | SharePoint Mav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538" y="3878180"/>
            <a:ext cx="2294211" cy="282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82261" y="624110"/>
            <a:ext cx="9030731" cy="8032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k-MK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Најава на </a:t>
            </a:r>
            <a:r>
              <a:rPr lang="en-US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SharePoint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32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963" y="581824"/>
            <a:ext cx="5741447" cy="8920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SharePoint home page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7643" y="1950830"/>
            <a:ext cx="10495722" cy="351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Структурата на страницата е прилично едноставна и на неа се покажуваат</a:t>
            </a: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Веб-страниците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што неодамна се </a:t>
            </a: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поставени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Често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посетуваните </a:t>
            </a: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сајтови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Предложените страници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Преглед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вести од целата </a:t>
            </a: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организација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Поле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пребарување што ги пребарува сите страници на SharePoint кои се достапни, како и пристап до сопствен OneDrive.</a:t>
            </a:r>
            <a:b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35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0" y="1333500"/>
            <a:ext cx="3568700" cy="434984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 action="ppaction://hlinksldjump"/>
              </a:rPr>
              <a:t>Search</a:t>
            </a:r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 action="ppaction://hlinksldjump"/>
              </a:rPr>
              <a:t>Create site </a:t>
            </a:r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 action="ppaction://hlinksldjump"/>
              </a:rPr>
              <a:t>Create news post</a:t>
            </a:r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 action="ppaction://hlinksldjump"/>
              </a:rPr>
              <a:t>Following</a:t>
            </a:r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 action="ppaction://hlinksldjump"/>
              </a:rPr>
              <a:t>Recent</a:t>
            </a:r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 action="ppaction://hlinksldjump"/>
              </a:rPr>
              <a:t>Featured links</a:t>
            </a:r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 action="ppaction://hlinksldjump"/>
              </a:rPr>
              <a:t>News from sites</a:t>
            </a:r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 action="ppaction://hlinksldjump"/>
              </a:rPr>
              <a:t>Frequent sites</a:t>
            </a:r>
            <a:endParaRPr lang="mk-M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 action="ppaction://hlinksldjump"/>
              </a:rPr>
              <a:t>Suggested sites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8" y="0"/>
            <a:ext cx="7583991" cy="68284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893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45" y="596147"/>
            <a:ext cx="2458577" cy="779009"/>
          </a:xfrm>
        </p:spPr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620" y="3342505"/>
            <a:ext cx="6768790" cy="2477845"/>
          </a:xfrm>
        </p:spPr>
        <p:txBody>
          <a:bodyPr/>
          <a:lstStyle/>
          <a:p>
            <a:r>
              <a:rPr lang="en-US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Search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Поле за пребарување каде што може да се пребаруваат  страници што неодамна се посетени или датотеки што неодамна се прегледани или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уредува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ни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 корисникот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Може исто така да се пребарува за други сајтови, датотеки или луѓе во одредена  организација.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070" y="2304856"/>
            <a:ext cx="3055890" cy="450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0" y="1595437"/>
            <a:ext cx="5105400" cy="4886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36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154" y="568354"/>
            <a:ext cx="3607153" cy="792095"/>
          </a:xfrm>
        </p:spPr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Create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9874" y="875065"/>
            <a:ext cx="5942126" cy="5731728"/>
          </a:xfrm>
        </p:spPr>
        <p:txBody>
          <a:bodyPr>
            <a:normAutofit/>
          </a:bodyPr>
          <a:lstStyle/>
          <a:p>
            <a:r>
              <a:rPr lang="en-US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Create</a:t>
            </a:r>
            <a:r>
              <a:rPr 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site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Способност да се создаде </a:t>
            </a:r>
            <a:r>
              <a:rPr lang="ru-RU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нова </a:t>
            </a:r>
            <a:r>
              <a:rPr lang="ru-RU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страна,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ако е овозможено од  администраторот. </a:t>
            </a:r>
          </a:p>
          <a:p>
            <a:endParaRPr lang="mk-MK" u="sng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u="sng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</a:t>
            </a:r>
            <a:r>
              <a:rPr lang="en-US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team </a:t>
            </a:r>
            <a:r>
              <a:rPr lang="en-US" u="sng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site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Креирање на </a:t>
            </a:r>
            <a:r>
              <a:rPr lang="ru-RU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</a:t>
            </a:r>
            <a:r>
              <a:rPr lang="ru-RU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еб-страница со одбрани членови од тимот која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има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споделена тетратка OneNote, групна адреса за е-пошта и тимски календар.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communication site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Прикажување на  приказни, теми во центарот на вниманието и емитување вести и настан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</a:t>
            </a:r>
            <a:r>
              <a:rPr lang="ru-RU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ru-RU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Веб-страниците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комуникација често имаат неколку сопственици и членови на сајтови кои помагаат во управувањето и ажурирањето на содржината на страницата, како и многу посетители на страницата кои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имаат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пристап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до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содржината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665" y="2033239"/>
            <a:ext cx="1438275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75" y="2921620"/>
            <a:ext cx="5903799" cy="3429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20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UUID" val="{6A781588-AB24-4E22-B90A-EFBE282B9FE4}"/>
  <p:tag name="ISPRING_RESOURCE_FOLDER" val="C:\Users\Viktorija\Downloads\Ð¢Ñ€ÐµÐ½Ð¸Ð½Ð³-ÐºÑƒÑ€Ñ-Ð·Ð°-ÑÐ¸ÑÑ‚ÐµÐ¼Ð¾Ñ‚-SharePoint\"/>
  <p:tag name="ISPRING_PRESENTATION_PATH" val="C:\Users\Viktorija\Downloads\Ð¢Ñ€ÐµÐ½Ð¸Ð½Ð³-ÐºÑƒÑ€Ñ-Ð·Ð°-ÑÐ¸ÑÑ‚ÐµÐ¼Ð¾Ñ‚-SharePoint.pptx"/>
  <p:tag name="ISPRING_PROJECT_VERSION" val="9.3"/>
  <p:tag name="ISPRING_PROJECT_FOLDER_UPDATED" val="1"/>
  <p:tag name="ISPRING_SCREEN_RECS_UPDATED" val="C:\Users\Viktorija\Downloads\Ð¢Ñ€ÐµÐ½Ð¸Ð½Ð³-ÐºÑƒÑ€Ñ-Ð·Ð°-ÑÐ¸ÑÑ‚ÐµÐ¼Ð¾Ñ‚-SharePoint\"/>
  <p:tag name="ISPRING_LMS_API_VERSION" val="SCORM 1.2"/>
  <p:tag name="ISPRING_ULTRA_SCORM_COURCE_TITLE" val="Тренинг-курс-за-системот-SharePoint"/>
  <p:tag name="ISPRING_ULTRA_SCORM_LESSON_TITLE" val="Тренинг-курс-за-системот-SharePoint"/>
  <p:tag name="ISPRING_ULTRA_SCORM_COURSE_ID" val="DFC87D92-574A-4788-860F-41A088EAC49B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001Di\uFFFD({C7F992FA-DB18-436F-A062-A1629B474F37}&quot;,&quot;C:\\Users\\Ekaterina Pishmirova\\Desktop\\sharepoin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SCORM_RATE_SLIDES" val="0"/>
  <p:tag name="ISPRING_SCORM_RATE_QUIZZES" val="0"/>
  <p:tag name="ISPRING_SCORM_PASSING_SCORE" val="0.000000"/>
  <p:tag name="ISPRING_PRESENTATION_TITLE" val="Тренинг-курс-за-системот-SharePoi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52D74BC-9F9D-42AD-AFA5-AFA89A27C50C}:277"/>
  <p:tag name="GENSWF_SLIDE_TITLE" val="Почетна страна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4AE0DA7-60FE-42A5-9CEE-D09D8EB5B2B4}:2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E5FADE0-049A-4399-A0F9-CBB6D1152E94}:26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5A8F31E-49B7-4D53-AE2B-0F7D6CA8D4B0}:26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5F3FADE-E093-4119-A1F7-68BE24EB8BD5}:26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BE5BBC5-45E5-462F-84C4-9450209FB0A4}:26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5CCB0A9-1A79-4B5F-9371-067734A67872}:26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58A2CE4-BEFB-45FC-AC8C-23C7BD2FB7AB}:269"/>
  <p:tag name="GENSWF_SLIDE_TITLE" val="News from sites, Frequent and Suggested sites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4F293BE-BF90-496E-BA04-7142F4332FCD}:270"/>
  <p:tag name="GENSWF_SLIDE_TITLE" val="Главно мени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Што може да се прави со SharePoint"/>
  <p:tag name="ISPRING_SLIDE_INDENT_LEVEL" val="0"/>
  <p:tag name="ISPRING_CUSTOM_TIMING_USED" val="0"/>
  <p:tag name="GENSWF_SLIDE_UID" val="{EA10C3FE-A945-4229-95D4-D4A454B3A3C9}:2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7404CCA-6CCB-4BDC-B3D7-CCE2535C4813}:256"/>
  <p:tag name="ISPRING_SLIDE_BRANCHING_PROPERTIES" val="&lt;BranchingProperties&gt;&lt;nextAction&gt;&lt;action&gt;2&lt;/action&gt;&lt;slide&gt;257&lt;/slide&gt;&lt;/nextAction&gt;&lt;prevAction&gt;&lt;action&gt;0&lt;/action&gt;&lt;/prevAction&gt;&lt;lock&gt;0&lt;/lock&gt;&lt;/BranchingProperties&gt;&#10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Што може да се прави со SharePoint"/>
  <p:tag name="ISPRING_SLIDE_INDENT_LEVEL" val="0"/>
  <p:tag name="ISPRING_CUSTOM_TIMING_USED" val="0"/>
  <p:tag name="GENSWF_SLIDE_UID" val="{74AF651E-0BAD-4182-8C48-AD18D9BC934C}:2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4D80137-77D3-4BD6-AD2E-E4B22DA8E1B7}:27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20E25C6-7422-4D88-8789-130CEF3C1E27}:27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Календар"/>
  <p:tag name="ISPRING_SLIDE_INDENT_LEVEL" val="0"/>
  <p:tag name="ISPRING_CUSTOM_TIMING_USED" val="0"/>
  <p:tag name="GENSWF_SLIDE_UID" val="{21245C63-1CF3-4FE5-B666-2C632AAF6EA9}:27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UID" val="{441E9B63-3ED7-4DF8-BF66-8166CB1C5AF4}:276"/>
  <p:tag name="GENSWF_SLIDE_TITLE" val="Модификација на календар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F429926-9463-4A5F-AEBA-1D0D9A4BBA30}:280"/>
  <p:tag name="GENSWF_SLIDE_TITLE" val="Модификација на календар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308BFBC-FDE6-44B7-93BC-8FE274E5ECAC}:279"/>
  <p:tag name="GENSWF_SLIDE_TITLE" val="Модификација на календар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Крај"/>
  <p:tag name="ISPRING_SLIDE_INDENT_LEVEL" val="0"/>
  <p:tag name="ISPRING_CUSTOM_TIMING_USED" val="0"/>
  <p:tag name="GENSWF_ADVANCE_TIME" val="0.000"/>
  <p:tag name="GENSWF_SLIDE_UID" val="{8CF8FC4E-9D83-4A9E-B6ED-C5E049188E9E}:278"/>
  <p:tag name="ISPRING_SLIDE_BRANCHING_PROPERTIES" val="&lt;BranchingProperties&gt;&lt;nextAction&gt;&lt;action&gt;2&lt;/action&gt;&lt;slide&gt;256&lt;/slide&gt;&lt;/nextAction&gt;&lt;prevAction&gt;&lt;action&gt;2&lt;/action&gt;&lt;slide&gt;279&lt;/slide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ioqN5qQ9JrRFTBztnG1sLQ&quot;,&quot;gi&quot;:&quot;1VL0m8RcGQyUsvOj5I5ZkQ&quot;,&quot;ti&quot;:&quot;ui_elements&quot;,&quot;vs&quot;:{&quot;f&quot;:[336],&quot;i&quot;:{&quot;d&quot;:&quot;ioqN5qQ9JrRFTBztnG1sLQ&quot;,&quot;p&quot;:true}}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ioqN5qQ9JrRFTBztnG1sLQ&quot;,&quot;gi&quot;:&quot;1VL0m8RcGQyUsvOj5I5ZkQ&quot;,&quot;ti&quot;:&quot;ui_elements&quot;,&quot;vs&quot;:{&quot;f&quot;:[336],&quot;i&quot;:{&quot;d&quot;:&quot;ioqN5qQ9JrRFTBztnG1sLQ&quot;,&quot;p&quot;:true}}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D5CD4B-8CCE-4B35-891E-BBE08BB45DA4}:257"/>
  <p:tag name="ISPRING_SLIDE_BRANCHING_PROPERTIES" val="&lt;BranchingProperties&gt;&lt;nextAction&gt;&lt;action&gt;2&lt;/action&gt;&lt;slide&gt;258&lt;/slide&gt;&lt;/nextAction&gt;&lt;prevAction&gt;&lt;action&gt;0&lt;/action&gt;&lt;/prevAction&gt;&lt;lock&gt;0&lt;/lock&gt;&lt;/BranchingProperties&gt;&#1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2CBBF9F-6C5E-473C-AB21-FFA42FA9041C}:258"/>
  <p:tag name="ISPRING_SLIDE_BRANCHING_PROPERTIES" val="&lt;BranchingProperties&gt;&lt;nextAction&gt;&lt;action&gt;2&lt;/action&gt;&lt;slide&gt;259&lt;/slide&gt;&lt;/nextAction&gt;&lt;prevAction&gt;&lt;action&gt;2&lt;/action&gt;&lt;slide&gt;257&lt;/slide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Некои од можностите што ги нуди SharePoint"/>
  <p:tag name="ISPRING_SLIDE_INDENT_LEVEL" val="0"/>
  <p:tag name="ISPRING_CUSTOM_TIMING_USED" val="0"/>
  <p:tag name="GENSWF_SLIDE_UID" val="{E5EEE29A-F8B9-448B-A096-B3633B1526B1}:259"/>
  <p:tag name="ISPRING_SLIDE_BRANCHING_PROPERTIES" val="&lt;BranchingProperties&gt;&lt;nextAction&gt;&lt;action&gt;2&lt;/action&gt;&lt;slide&gt;260&lt;/slide&gt;&lt;/nextAction&gt;&lt;prevAction&gt;&lt;action&gt;2&lt;/action&gt;&lt;slide&gt;258&lt;/slide&gt;&lt;/prevAction&gt;&lt;lock&gt;0&lt;/lock&gt;&lt;/BranchingProperties&gt;&#1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Најава"/>
  <p:tag name="ISPRING_SLIDE_INDENT_LEVEL" val="0"/>
  <p:tag name="ISPRING_CUSTOM_TIMING_USED" val="0"/>
  <p:tag name="GENSWF_SLIDE_UID" val="{57540C69-0698-409A-A2B4-077B1D42B322}:2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Почетна страна"/>
  <p:tag name="ISPRING_SLIDE_INDENT_LEVEL" val="0"/>
  <p:tag name="ISPRING_CUSTOM_TIMING_USED" val="0"/>
  <p:tag name="GENSWF_SLIDE_UID" val="{1C3AFB8B-0779-4A5F-96B0-FBA5EAA9D71E}:261"/>
</p:tagLst>
</file>

<file path=ppt/theme/theme1.xml><?xml version="1.0" encoding="utf-8"?>
<a:theme xmlns:a="http://schemas.openxmlformats.org/drawingml/2006/main" name="Wisp">
  <a:themeElements>
    <a:clrScheme name="Custom 8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0000"/>
      </a:hlink>
      <a:folHlink>
        <a:srgbClr val="00B0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3680</TotalTime>
  <Words>1979</Words>
  <Application>Microsoft Office PowerPoint</Application>
  <PresentationFormat>Widescreen</PresentationFormat>
  <Paragraphs>173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Century Gothic</vt:lpstr>
      <vt:lpstr>Courier New</vt:lpstr>
      <vt:lpstr>Open Sans</vt:lpstr>
      <vt:lpstr>Open Sans Extrabold</vt:lpstr>
      <vt:lpstr>Open Sans Semibold</vt:lpstr>
      <vt:lpstr>Wingdings 3</vt:lpstr>
      <vt:lpstr>Wisp</vt:lpstr>
      <vt:lpstr>Тренинг курс за системот SharePoint од Office 365 пакетот  наменет за студентите на ФИНКИ</vt:lpstr>
      <vt:lpstr>Содржина</vt:lpstr>
      <vt:lpstr>SharePoint</vt:lpstr>
      <vt:lpstr>Некои од можностите што ги нуди SharePoint се:</vt:lpstr>
      <vt:lpstr>За да може да се користат сите овие поволности кои ги нуди SharePoint потребно е да се направи најава на Microsoft 365.                          По најавата, од апликациите                  се избира SharePoint.      По кликнување на SharePoint се отвара почетната страница на SharePoint.   </vt:lpstr>
      <vt:lpstr>PowerPoint Presentation</vt:lpstr>
      <vt:lpstr>PowerPoint Presentation</vt:lpstr>
      <vt:lpstr>Search</vt:lpstr>
      <vt:lpstr>Create site</vt:lpstr>
      <vt:lpstr>Create news post</vt:lpstr>
      <vt:lpstr>Following</vt:lpstr>
      <vt:lpstr>Recent</vt:lpstr>
      <vt:lpstr>Featured links</vt:lpstr>
      <vt:lpstr>PowerPoint Presentation</vt:lpstr>
      <vt:lpstr>PowerPoint Presentation</vt:lpstr>
      <vt:lpstr>Што може да се направи со SharePoint:</vt:lpstr>
      <vt:lpstr>Што може да се направи со SharePoint:</vt:lpstr>
      <vt:lpstr>Календар </vt:lpstr>
      <vt:lpstr>Календар </vt:lpstr>
      <vt:lpstr>Календар </vt:lpstr>
      <vt:lpstr>PowerPoint Presentation</vt:lpstr>
      <vt:lpstr>Мени на календар</vt:lpstr>
      <vt:lpstr>Мени на календар</vt:lpstr>
      <vt:lpstr>Се надеваме дека овој курс ќе ви биде од помош за полесно снаоѓање во употребата на SharePoint!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Тренинг-курс-за-системот-SharePoint</dc:title>
  <dc:creator>Microsoft account</dc:creator>
  <cp:lastModifiedBy>Microsoft account</cp:lastModifiedBy>
  <cp:revision>109</cp:revision>
  <dcterms:created xsi:type="dcterms:W3CDTF">2022-08-18T18:12:09Z</dcterms:created>
  <dcterms:modified xsi:type="dcterms:W3CDTF">2022-09-27T12:00:03Z</dcterms:modified>
</cp:coreProperties>
</file>