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78" r:id="rId6"/>
    <p:sldId id="281" r:id="rId7"/>
    <p:sldId id="282" r:id="rId8"/>
    <p:sldId id="283" r:id="rId9"/>
    <p:sldId id="280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3D4"/>
    <a:srgbClr val="3F5779"/>
    <a:srgbClr val="59C5EC"/>
    <a:srgbClr val="E8EFF3"/>
    <a:srgbClr val="000000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5133" autoAdjust="0"/>
  </p:normalViewPr>
  <p:slideViewPr>
    <p:cSldViewPr snapToGrid="0" showGuides="1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0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FBB469-F265-4E92-9517-EEAC7D764713}" type="datetime1">
              <a:rPr lang="ru-RU" smtClean="0"/>
              <a:t>15.04.2024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42A9F-EB4A-4976-901B-F47991B5E1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95DD1-5E80-4BCF-9B63-24689B47A738}" type="datetime1">
              <a:rPr lang="ru-RU" smtClean="0"/>
              <a:pPr/>
              <a:t>15.04.2024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AC6CC0-914F-4A6F-B8FE-1137B7ABBBE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DAC6CC0-914F-4A6F-B8FE-1137B7ABBBE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56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DAC6CC0-914F-4A6F-B8FE-1137B7ABBBE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6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DAC6CC0-914F-4A6F-B8FE-1137B7ABBBE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69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DAC6CC0-914F-4A6F-B8FE-1137B7ABBBE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69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DAC6CC0-914F-4A6F-B8FE-1137B7ABBBE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95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DAC6CC0-914F-4A6F-B8FE-1137B7ABBBE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8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rtlCol="0"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rtlCol="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мка из кру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EAB23-9C50-4E21-80EB-531057D00F73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 rtlCol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 rtl="0"/>
            <a:r>
              <a:rPr lang="ru-RU" noProof="0" dirty="0"/>
              <a:t>Миллиард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34" name="Текст 11">
            <a:extLst>
              <a:ext uri="{FF2B5EF4-FFF2-40B4-BE49-F238E27FC236}">
                <a16:creationId xmlns:a16="http://schemas.microsoft.com/office/drawing/2014/main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 rtlCol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 rtl="0"/>
            <a:r>
              <a:rPr lang="ru-RU" noProof="0" dirty="0"/>
              <a:t>Миллиард</a:t>
            </a:r>
          </a:p>
        </p:txBody>
      </p:sp>
      <p:sp>
        <p:nvSpPr>
          <p:cNvPr id="35" name="Текст 11">
            <a:extLst>
              <a:ext uri="{FF2B5EF4-FFF2-40B4-BE49-F238E27FC236}">
                <a16:creationId xmlns:a16="http://schemas.microsoft.com/office/drawing/2014/main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 rtlCol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 rtl="0"/>
            <a:r>
              <a:rPr lang="ru-RU" noProof="0" dirty="0"/>
              <a:t>Миллиард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53F5D1F3-7B20-844A-AD7A-66AA1CAC2557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50615-84F8-43C8-8B94-1337669963D2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Текст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 rtlCol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 rtlCol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4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 rtlCol="0"/>
          <a:lstStyle/>
          <a:p>
            <a:pPr rtl="0"/>
            <a:fld id="{4DE74897-CABE-46A1-936E-11594ED6C02D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2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pPr rtl="0"/>
            <a:r>
              <a:rPr lang="ru-RU" noProof="0" dirty="0"/>
              <a:t>Конкурент 2</a:t>
            </a:r>
          </a:p>
          <a:p>
            <a:pPr rtl="0"/>
            <a:r>
              <a:rPr lang="ru-RU" noProof="0" dirty="0"/>
              <a:t>Логотип</a:t>
            </a:r>
          </a:p>
        </p:txBody>
      </p:sp>
      <p:sp>
        <p:nvSpPr>
          <p:cNvPr id="23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pPr rtl="0"/>
            <a:r>
              <a:rPr lang="ru-RU" noProof="0" dirty="0"/>
              <a:t>Конкурент 1</a:t>
            </a:r>
          </a:p>
          <a:p>
            <a:pPr rtl="0"/>
            <a:r>
              <a:rPr lang="ru-RU" noProof="0" dirty="0"/>
              <a:t>Логотип</a:t>
            </a:r>
          </a:p>
        </p:txBody>
      </p:sp>
      <p:sp>
        <p:nvSpPr>
          <p:cNvPr id="24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pPr rtl="0"/>
            <a:r>
              <a:rPr lang="ru-RU" noProof="0" dirty="0"/>
              <a:t>Конкурент 3</a:t>
            </a:r>
          </a:p>
          <a:p>
            <a:pPr rtl="0"/>
            <a:r>
              <a:rPr lang="ru-RU" noProof="0" dirty="0"/>
              <a:t>Логотип</a:t>
            </a:r>
          </a:p>
        </p:txBody>
      </p:sp>
      <p:sp>
        <p:nvSpPr>
          <p:cNvPr id="25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pPr rtl="0"/>
            <a:r>
              <a:rPr lang="ru-RU" noProof="0" dirty="0"/>
              <a:t>Конкурент 4</a:t>
            </a:r>
          </a:p>
          <a:p>
            <a:pPr rtl="0"/>
            <a:r>
              <a:rPr lang="ru-RU" noProof="0" dirty="0"/>
              <a:t>Логотип</a:t>
            </a:r>
          </a:p>
        </p:txBody>
      </p:sp>
      <p:sp>
        <p:nvSpPr>
          <p:cNvPr id="28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pPr rtl="0"/>
            <a:r>
              <a:rPr lang="ru-RU" noProof="0" dirty="0"/>
              <a:t>Конкурент 5</a:t>
            </a:r>
          </a:p>
          <a:p>
            <a:pPr rtl="0"/>
            <a:r>
              <a:rPr lang="ru-RU" noProof="0" dirty="0"/>
              <a:t>Логотип</a:t>
            </a:r>
          </a:p>
        </p:txBody>
      </p:sp>
      <p:sp>
        <p:nvSpPr>
          <p:cNvPr id="29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pPr rtl="0"/>
            <a:r>
              <a:rPr lang="ru-RU" noProof="0" dirty="0"/>
              <a:t>Конкурент 6</a:t>
            </a:r>
          </a:p>
          <a:p>
            <a:pPr rtl="0"/>
            <a:r>
              <a:rPr lang="ru-RU" noProof="0" dirty="0"/>
              <a:t>Логотип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 dirty="0"/>
              <a:t>Дороже</a:t>
            </a:r>
          </a:p>
        </p:txBody>
      </p:sp>
      <p:cxnSp>
        <p:nvCxnSpPr>
          <p:cNvPr id="34" name="Прямая со стрелкой 33">
            <a:extLst>
              <a:ext uri="{FF2B5EF4-FFF2-40B4-BE49-F238E27FC236}">
                <a16:creationId xmlns:a16="http://schemas.microsoft.com/office/drawing/2014/main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 35">
            <a:extLst>
              <a:ext uri="{FF2B5EF4-FFF2-40B4-BE49-F238E27FC236}">
                <a16:creationId xmlns:a16="http://schemas.microsoft.com/office/drawing/2014/main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Рисунок 14">
            <a:extLst>
              <a:ext uri="{FF2B5EF4-FFF2-40B4-BE49-F238E27FC236}">
                <a16:creationId xmlns:a16="http://schemas.microsoft.com/office/drawing/2014/main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 dirty="0"/>
              <a:t>Дешевле</a:t>
            </a:r>
          </a:p>
        </p:txBody>
      </p:sp>
      <p:sp>
        <p:nvSpPr>
          <p:cNvPr id="40" name="Текст 7">
            <a:extLst>
              <a:ext uri="{FF2B5EF4-FFF2-40B4-BE49-F238E27FC236}">
                <a16:creationId xmlns:a16="http://schemas.microsoft.com/office/drawing/2014/main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 dirty="0"/>
              <a:t>Менее удобно</a:t>
            </a:r>
          </a:p>
        </p:txBody>
      </p:sp>
      <p:sp>
        <p:nvSpPr>
          <p:cNvPr id="42" name="Текст 7">
            <a:extLst>
              <a:ext uri="{FF2B5EF4-FFF2-40B4-BE49-F238E27FC236}">
                <a16:creationId xmlns:a16="http://schemas.microsoft.com/office/drawing/2014/main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 dirty="0"/>
              <a:t>Более удобно</a:t>
            </a:r>
          </a:p>
        </p:txBody>
      </p:sp>
      <p:sp>
        <p:nvSpPr>
          <p:cNvPr id="21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C095B-77EC-4C8C-B4F2-F36303A6FAD0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Текст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Текст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11">
            <a:extLst>
              <a:ext uri="{FF2B5EF4-FFF2-40B4-BE49-F238E27FC236}">
                <a16:creationId xmlns:a16="http://schemas.microsoft.com/office/drawing/2014/main" id="{A49833F3-6413-44EC-8040-1491632517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 rtlCol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8328" indent="-18288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CED92B51-6B31-41E1-908C-1D392F31AA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 rtlCol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8328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30" name="Текст 11">
            <a:extLst>
              <a:ext uri="{FF2B5EF4-FFF2-40B4-BE49-F238E27FC236}">
                <a16:creationId xmlns:a16="http://schemas.microsoft.com/office/drawing/2014/main" id="{521B8C30-3AD9-43DC-A76C-342C3CD53A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 rtlCol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CE3B0746-B135-6943-B0F2-D32EF8E8B4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1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86CFF9-6ED9-410B-AE1A-12323C54ED4F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6" name="Объект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D55DA-B5BB-449B-BF19-97053FDAD463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21" name="Текст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20ГГ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Месяц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24" name="Текст 11">
            <a:extLst>
              <a:ext uri="{FF2B5EF4-FFF2-40B4-BE49-F238E27FC236}">
                <a16:creationId xmlns:a16="http://schemas.microsoft.com/office/drawing/2014/main" id="{FB58FA02-066D-4A4D-BFEA-4ABCF3B550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20ГГ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Месяц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30" name="Текст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31" name="Текст 7">
            <a:extLst>
              <a:ext uri="{FF2B5EF4-FFF2-40B4-BE49-F238E27FC236}">
                <a16:creationId xmlns:a16="http://schemas.microsoft.com/office/drawing/2014/main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20ГГ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Месяц</a:t>
            </a:r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34" name="Текст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35" name="Текст 7">
            <a:extLst>
              <a:ext uri="{FF2B5EF4-FFF2-40B4-BE49-F238E27FC236}">
                <a16:creationId xmlns:a16="http://schemas.microsoft.com/office/drawing/2014/main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20ГГ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Месяц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38" name="Текст 11">
            <a:extLst>
              <a:ext uri="{FF2B5EF4-FFF2-40B4-BE49-F238E27FC236}">
                <a16:creationId xmlns:a16="http://schemas.microsoft.com/office/drawing/2014/main" id="{4C346CE6-85D2-4744-ABBA-4EB5E51EB80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20ГГ</a:t>
            </a:r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Месяц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5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 rtlCol="0">
            <a:noAutofit/>
          </a:bodyPr>
          <a:lstStyle/>
          <a:p>
            <a:pPr rtl="0"/>
            <a:r>
              <a:rPr lang="ru-RU" noProof="0" dirty="0"/>
              <a:t>Вставьте название здесь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308EE-7741-4615-B633-B2958A2A9414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 smtClean="0"/>
              <a:t>Вставка таблицы</a:t>
            </a:r>
            <a:endParaRPr lang="ru-RU" noProof="0" dirty="0"/>
          </a:p>
        </p:txBody>
      </p:sp>
      <p:sp>
        <p:nvSpPr>
          <p:cNvPr id="11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груп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2" name="Рисунок 11">
            <a:extLst>
              <a:ext uri="{FF2B5EF4-FFF2-40B4-BE49-F238E27FC236}">
                <a16:creationId xmlns:a16="http://schemas.microsoft.com/office/drawing/2014/main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3" name="Рисунок 11">
            <a:extLst>
              <a:ext uri="{FF2B5EF4-FFF2-40B4-BE49-F238E27FC236}">
                <a16:creationId xmlns:a16="http://schemas.microsoft.com/office/drawing/2014/main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B3D1F1-2A95-4F38-B27C-D23EF8C5E468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21" name="Текст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 rtlCol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rtlCol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30" name="Текст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 rtlCol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rtlCol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образец текста</a:t>
            </a:r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34" name="Текст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 rtlCol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rtlCol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образец текста</a:t>
            </a:r>
          </a:p>
        </p:txBody>
      </p:sp>
      <p:sp>
        <p:nvSpPr>
          <p:cNvPr id="22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CEF55-CE3F-479C-AEB2-81ABE8761F2C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46" name="Текст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48" name="Текст 11">
            <a:extLst>
              <a:ext uri="{FF2B5EF4-FFF2-40B4-BE49-F238E27FC236}">
                <a16:creationId xmlns:a16="http://schemas.microsoft.com/office/drawing/2014/main" id="{E31B211B-885A-40F6-A25D-6EDF68FBD3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49" name="Рисунок 11">
            <a:extLst>
              <a:ext uri="{FF2B5EF4-FFF2-40B4-BE49-F238E27FC236}">
                <a16:creationId xmlns:a16="http://schemas.microsoft.com/office/drawing/2014/main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51" name="Текст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52" name="Рисунок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53" name="Текст 2">
            <a:extLst>
              <a:ext uri="{FF2B5EF4-FFF2-40B4-BE49-F238E27FC236}">
                <a16:creationId xmlns:a16="http://schemas.microsoft.com/office/drawing/2014/main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54" name="Текст 11">
            <a:extLst>
              <a:ext uri="{FF2B5EF4-FFF2-40B4-BE49-F238E27FC236}">
                <a16:creationId xmlns:a16="http://schemas.microsoft.com/office/drawing/2014/main" id="{052A6B3A-E7C7-42AC-A91D-7921E2DCA4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55" name="Рисунок 11">
            <a:extLst>
              <a:ext uri="{FF2B5EF4-FFF2-40B4-BE49-F238E27FC236}">
                <a16:creationId xmlns:a16="http://schemas.microsoft.com/office/drawing/2014/main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56" name="Текст 2">
            <a:extLst>
              <a:ext uri="{FF2B5EF4-FFF2-40B4-BE49-F238E27FC236}">
                <a16:creationId xmlns:a16="http://schemas.microsoft.com/office/drawing/2014/main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57" name="Текст 11">
            <a:extLst>
              <a:ext uri="{FF2B5EF4-FFF2-40B4-BE49-F238E27FC236}">
                <a16:creationId xmlns:a16="http://schemas.microsoft.com/office/drawing/2014/main" id="{E49F5D3C-52A4-4CF3-9C76-8E7F4AD0674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58" name="Рисунок 11">
            <a:extLst>
              <a:ext uri="{FF2B5EF4-FFF2-40B4-BE49-F238E27FC236}">
                <a16:creationId xmlns:a16="http://schemas.microsoft.com/office/drawing/2014/main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60" name="Текст 11">
            <a:extLst>
              <a:ext uri="{FF2B5EF4-FFF2-40B4-BE49-F238E27FC236}">
                <a16:creationId xmlns:a16="http://schemas.microsoft.com/office/drawing/2014/main" id="{65EAB51A-2C46-46D9-9E90-A9C9D977064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61" name="Рисунок 11">
            <a:extLst>
              <a:ext uri="{FF2B5EF4-FFF2-40B4-BE49-F238E27FC236}">
                <a16:creationId xmlns:a16="http://schemas.microsoft.com/office/drawing/2014/main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6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 rtlCol="0">
            <a:noAutofit/>
          </a:bodyPr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92BDC-A620-40A6-88DB-C46EA54B24C3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Заполнитель диаграммы 7">
            <a:extLst>
              <a:ext uri="{FF2B5EF4-FFF2-40B4-BE49-F238E27FC236}">
                <a16:creationId xmlns:a16="http://schemas.microsoft.com/office/drawing/2014/main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 smtClean="0"/>
              <a:t>Вставка диаграммы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1 500 000 долларов США</a:t>
            </a:r>
          </a:p>
        </p:txBody>
      </p:sp>
      <p:sp>
        <p:nvSpPr>
          <p:cNvPr id="21" name="Текст 11">
            <a:extLst>
              <a:ext uri="{FF2B5EF4-FFF2-40B4-BE49-F238E27FC236}">
                <a16:creationId xmlns:a16="http://schemas.microsoft.com/office/drawing/2014/main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dirty="0"/>
              <a:t>Описание категории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1 500 000 долларов США</a:t>
            </a:r>
          </a:p>
        </p:txBody>
      </p:sp>
      <p:sp>
        <p:nvSpPr>
          <p:cNvPr id="23" name="Текст 11">
            <a:extLst>
              <a:ext uri="{FF2B5EF4-FFF2-40B4-BE49-F238E27FC236}">
                <a16:creationId xmlns:a16="http://schemas.microsoft.com/office/drawing/2014/main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dirty="0"/>
              <a:t>Описание категории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1 500 000 долларов США</a:t>
            </a:r>
          </a:p>
        </p:txBody>
      </p:sp>
      <p:sp>
        <p:nvSpPr>
          <p:cNvPr id="25" name="Текст 11">
            <a:extLst>
              <a:ext uri="{FF2B5EF4-FFF2-40B4-BE49-F238E27FC236}">
                <a16:creationId xmlns:a16="http://schemas.microsoft.com/office/drawing/2014/main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dirty="0"/>
              <a:t>Описание категории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1 500 000 долларов США</a:t>
            </a:r>
          </a:p>
        </p:txBody>
      </p:sp>
      <p:sp>
        <p:nvSpPr>
          <p:cNvPr id="27" name="Текст 11">
            <a:extLst>
              <a:ext uri="{FF2B5EF4-FFF2-40B4-BE49-F238E27FC236}">
                <a16:creationId xmlns:a16="http://schemas.microsoft.com/office/drawing/2014/main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dirty="0"/>
              <a:t>Описание категории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1 500 000 долларов США</a:t>
            </a:r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dirty="0"/>
              <a:t>Описание категории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1 500 000 долларов США</a:t>
            </a:r>
          </a:p>
        </p:txBody>
      </p:sp>
      <p:sp>
        <p:nvSpPr>
          <p:cNvPr id="31" name="Текст 11">
            <a:extLst>
              <a:ext uri="{FF2B5EF4-FFF2-40B4-BE49-F238E27FC236}">
                <a16:creationId xmlns:a16="http://schemas.microsoft.com/office/drawing/2014/main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dirty="0"/>
              <a:t>Описание категории</a:t>
            </a:r>
          </a:p>
        </p:txBody>
      </p:sp>
      <p:sp>
        <p:nvSpPr>
          <p:cNvPr id="32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объект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9" name="Рисунок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 rtlCol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pPr rtl="0"/>
            <a:r>
              <a:rPr lang="ru-RU" noProof="0" dirty="0"/>
              <a:t>Щелкните, чтобы изменить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rtlCol="0"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fld id="{274E15FD-ED14-4856-8C04-EACC126827D2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7" name="Текст 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 rtlCol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rtlCol="0" anchor="ctr" anchorCtr="0">
            <a:normAutofit/>
          </a:bodyPr>
          <a:lstStyle>
            <a:lvl1pPr algn="ctr">
              <a:defRPr sz="55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rtlCol="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Эл. почта:</a:t>
            </a:r>
          </a:p>
        </p:txBody>
      </p:sp>
      <p:sp>
        <p:nvSpPr>
          <p:cNvPr id="18" name="Текст 16">
            <a:extLst>
              <a:ext uri="{FF2B5EF4-FFF2-40B4-BE49-F238E27FC236}">
                <a16:creationId xmlns:a16="http://schemas.microsoft.com/office/drawing/2014/main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rtl="0"/>
            <a:r>
              <a:rPr lang="ru-RU" noProof="0" dirty="0"/>
              <a:t>svetlana@fabrikam.com</a:t>
            </a:r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Телефон:</a:t>
            </a:r>
          </a:p>
        </p:txBody>
      </p:sp>
      <p:sp>
        <p:nvSpPr>
          <p:cNvPr id="22" name="Текст 16">
            <a:extLst>
              <a:ext uri="{FF2B5EF4-FFF2-40B4-BE49-F238E27FC236}">
                <a16:creationId xmlns:a16="http://schemas.microsoft.com/office/drawing/2014/main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rtl="0"/>
            <a:r>
              <a:rPr lang="ru-RU" noProof="0" dirty="0"/>
              <a:t>404-555-01-15</a:t>
            </a:r>
          </a:p>
        </p:txBody>
      </p:sp>
      <p:sp>
        <p:nvSpPr>
          <p:cNvPr id="11" name="Текст 12">
            <a:extLst>
              <a:ext uri="{FF2B5EF4-FFF2-40B4-BE49-F238E27FC236}">
                <a16:creationId xmlns:a16="http://schemas.microsoft.com/office/drawing/2014/main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Веб-сайт: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4151A-F2C3-4EDA-A857-6E0FBF25D956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46" name="Текст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rtlCol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51" name="Текст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 rtlCol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52" name="Рисунок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0601F736-3A21-4DC5-AFCA-F1729A2547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30" name="Текст 11">
            <a:extLst>
              <a:ext uri="{FF2B5EF4-FFF2-40B4-BE49-F238E27FC236}">
                <a16:creationId xmlns:a16="http://schemas.microsoft.com/office/drawing/2014/main" id="{96A341BE-3657-48DB-B26D-8D13FDC44D0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7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рису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Вставьте название здесь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rtlCol="0"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fld id="{31B7D974-9B1F-4BFD-A0F1-B7E5C998F977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7" name="Текст 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id="{D5E90A1C-4042-4F0F-BBF6-19CE0BDB72B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3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елефон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 rtlCol="0"/>
          <a:lstStyle/>
          <a:p>
            <a:pPr rtl="0"/>
            <a:r>
              <a:rPr lang="ru-RU" noProof="0" dirty="0"/>
              <a:t>Вставьте название здесь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47A8C7-7ED6-4661-AEB4-F0847FC58415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32" name="Текст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35" name="Рисунок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6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rtlCol="0"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rtlCol="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 rtlCol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pPr rtl="0"/>
            <a:r>
              <a:rPr lang="ru-RU" noProof="0" dirty="0"/>
              <a:t>Щелкните, чтобы изменить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39"/>
            <a:ext cx="10515600" cy="3874709"/>
          </a:xfrm>
        </p:spPr>
        <p:txBody>
          <a:bodyPr rtlCol="0"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F62BA-2050-48CF-9650-C2F7275AF695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7616D-B363-409D-AB51-4133A2B8E8DB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6" name="Объект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4823F-ABA4-4658-83A8-7DB50CC5132B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400" noProof="0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66173"/>
            <a:ext cx="4817357" cy="338901"/>
          </a:xfrm>
        </p:spPr>
        <p:txBody>
          <a:bodyPr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14467"/>
            <a:ext cx="4817357" cy="2667396"/>
          </a:xfrm>
        </p:spPr>
        <p:txBody>
          <a:bodyPr rtlCol="0"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15" name="Объект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5790" y="2614467"/>
            <a:ext cx="4859598" cy="2667396"/>
          </a:xfrm>
        </p:spPr>
        <p:txBody>
          <a:bodyPr rtlCol="0"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Щелкните, чтобы изменить название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 anchor="b" anchorCtr="0"/>
          <a:lstStyle/>
          <a:p>
            <a:pPr rtl="0"/>
            <a:fld id="{893E4FF4-65A9-4799-8DF2-B525DB780323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Рисунок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 anchor="b" anchorCtr="0"/>
          <a:lstStyle/>
          <a:p>
            <a:pPr rtl="0"/>
            <a:fld id="{0A2CCFA2-02BD-4DCC-A568-F5776D82A43A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rtlCol="0"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fld id="{F3DE0221-DA13-484E-A760-8C9BD129C7C2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199"/>
            <a:ext cx="5653088" cy="540385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Вставьте название здесь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rtlCol="0"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fld id="{38592985-9024-4AE7-850B-F2836A3175DA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9E2179B-C9DF-4ADF-B081-2861E97C1A43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 rtlCol="0"/>
          <a:lstStyle>
            <a:lvl1pPr algn="ctr"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rtlCol="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учну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  <a:br>
              <a:rPr lang="ru-RU" noProof="0" dirty="0"/>
            </a:br>
            <a:r>
              <a:rPr lang="ru-RU" noProof="0" dirty="0"/>
              <a:t>стили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  <a:br>
              <a:rPr lang="ru-RU" noProof="0" dirty="0"/>
            </a:br>
            <a:r>
              <a:rPr lang="ru-RU" noProof="0" dirty="0"/>
              <a:t>стили</a:t>
            </a:r>
          </a:p>
        </p:txBody>
      </p:sp>
      <p:sp>
        <p:nvSpPr>
          <p:cNvPr id="17" name="Рисунок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  <a:br>
              <a:rPr lang="ru-RU" noProof="0" dirty="0"/>
            </a:br>
            <a:r>
              <a:rPr lang="ru-RU" noProof="0" dirty="0"/>
              <a:t>стили</a:t>
            </a:r>
          </a:p>
        </p:txBody>
      </p:sp>
      <p:sp>
        <p:nvSpPr>
          <p:cNvPr id="24" name="Рисунок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подпись (спра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rtlCol="0"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fld id="{4CB6159E-5FDA-434C-9976-C2D944203706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подпись (сле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 rtlCol="0"/>
          <a:lstStyle/>
          <a:p>
            <a:pPr rtl="0"/>
            <a:r>
              <a:rPr lang="ru-RU" noProof="0" dirty="0"/>
              <a:t>Щелкните, чтобы изменить стиль названия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rtlCol="0"/>
          <a:lstStyle/>
          <a:p>
            <a:pPr rtl="0"/>
            <a:fld id="{29EE997C-0E03-43C7-ADC5-2EF6FB58BA40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5" name="Рисунок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CCA450-34D0-4B9B-9941-816FCDA5E28F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1" name="Рисунок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4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нитор и два блока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0698AF-8661-4543-8D60-1EF1AA3EB9E0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Изменить текст</a:t>
            </a:r>
          </a:p>
        </p:txBody>
      </p:sp>
      <p:sp>
        <p:nvSpPr>
          <p:cNvPr id="32" name="Текст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35" name="Рисунок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6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опуляр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F2810C-B753-4586-979D-ED22B4A141CC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Текст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Текст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22" name="Текст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3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Текст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2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28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EED96-4C67-45C9-8C7A-AF9743E1C580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 rtlCol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</p:txBody>
      </p:sp>
      <p:sp>
        <p:nvSpPr>
          <p:cNvPr id="16" name="Рисунок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610A9B49-43AB-48C8-A18A-36A0D8A1A792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3CE5352E-9B9F-4EDC-8769-7FA3D3F814C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5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96" r:id="rId27"/>
    <p:sldLayoutId id="2147483693" r:id="rId28"/>
    <p:sldLayoutId id="2147483692" r:id="rId29"/>
    <p:sldLayoutId id="2147483694" r:id="rId30"/>
    <p:sldLayoutId id="2147483686" r:id="rId31"/>
    <p:sldLayoutId id="2147483695" r:id="rId32"/>
    <p:sldLayoutId id="2147483690" r:id="rId33"/>
    <p:sldLayoutId id="2147483685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с показа одежды">
            <a:extLst>
              <a:ext uri="{FF2B5EF4-FFF2-40B4-BE49-F238E27FC236}">
                <a16:creationId xmlns:a16="http://schemas.microsoft.com/office/drawing/2014/main" id="{7D9BB4A7-CAD8-4F37-B282-CE7BA88630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" r="14"/>
          <a:stretch>
            <a:fillRect/>
          </a:stretch>
        </p:blipFill>
        <p:spPr>
          <a:xfrm>
            <a:off x="458724" y="457200"/>
            <a:ext cx="11274552" cy="5943600"/>
          </a:xfrm>
        </p:spPr>
      </p:pic>
      <p:grpSp>
        <p:nvGrpSpPr>
          <p:cNvPr id="6" name="Группа 5" descr="Логотип с табличкой, текст и миниатюрная гора в нижней части"/>
          <p:cNvGrpSpPr/>
          <p:nvPr/>
        </p:nvGrpSpPr>
        <p:grpSpPr>
          <a:xfrm>
            <a:off x="4689428" y="1452996"/>
            <a:ext cx="2308271" cy="1610031"/>
            <a:chOff x="2657977" y="886406"/>
            <a:chExt cx="1771742" cy="1219812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2808514" y="886406"/>
              <a:ext cx="1467317" cy="78507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2657977" y="961055"/>
              <a:ext cx="1771742" cy="1145163"/>
              <a:chOff x="4309495" y="-448809"/>
              <a:chExt cx="1771742" cy="1145163"/>
            </a:xfrm>
          </p:grpSpPr>
          <p:sp>
            <p:nvSpPr>
              <p:cNvPr id="10" name="Арка 9"/>
              <p:cNvSpPr/>
              <p:nvPr/>
            </p:nvSpPr>
            <p:spPr>
              <a:xfrm>
                <a:off x="4309495" y="-224124"/>
                <a:ext cx="1771742" cy="920478"/>
              </a:xfrm>
              <a:prstGeom prst="blockArc">
                <a:avLst>
                  <a:gd name="adj1" fmla="val 12693424"/>
                  <a:gd name="adj2" fmla="val 19655028"/>
                  <a:gd name="adj3" fmla="val 290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Группа 10"/>
              <p:cNvGrpSpPr/>
              <p:nvPr/>
            </p:nvGrpSpPr>
            <p:grpSpPr>
              <a:xfrm>
                <a:off x="4485259" y="-448809"/>
                <a:ext cx="1442089" cy="586470"/>
                <a:chOff x="4485259" y="-448809"/>
                <a:chExt cx="1442089" cy="586470"/>
              </a:xfrm>
            </p:grpSpPr>
            <p:sp>
              <p:nvSpPr>
                <p:cNvPr id="12" name="Надпись 11"/>
                <p:cNvSpPr txBox="1"/>
                <p:nvPr/>
              </p:nvSpPr>
              <p:spPr>
                <a:xfrm>
                  <a:off x="4485259" y="-83862"/>
                  <a:ext cx="1442089" cy="221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rtl="0"/>
                  <a:r>
                    <a:rPr lang="ru-RU" sz="1300" b="1" spc="300" dirty="0" smtClean="0">
                      <a:latin typeface="Arial Black" panose="020B0A0402010202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вебнавыкбот</a:t>
                  </a:r>
                  <a:endParaRPr lang="ru-RU" sz="1300" b="1" spc="300" dirty="0">
                    <a:latin typeface="Arial Black" panose="020B0A0402010202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grpSp>
              <p:nvGrpSpPr>
                <p:cNvPr id="13" name="Группа 12"/>
                <p:cNvGrpSpPr/>
                <p:nvPr/>
              </p:nvGrpSpPr>
              <p:grpSpPr>
                <a:xfrm>
                  <a:off x="5120201" y="-448809"/>
                  <a:ext cx="150327" cy="239666"/>
                  <a:chOff x="5212147" y="-425744"/>
                  <a:chExt cx="150327" cy="239666"/>
                </a:xfrm>
              </p:grpSpPr>
              <p:grpSp>
                <p:nvGrpSpPr>
                  <p:cNvPr id="14" name="Группа 13"/>
                  <p:cNvGrpSpPr/>
                  <p:nvPr/>
                </p:nvGrpSpPr>
                <p:grpSpPr>
                  <a:xfrm>
                    <a:off x="5212147" y="-425744"/>
                    <a:ext cx="150327" cy="99403"/>
                    <a:chOff x="1721099" y="-394146"/>
                    <a:chExt cx="368989" cy="243993"/>
                  </a:xfrm>
                </p:grpSpPr>
                <p:sp>
                  <p:nvSpPr>
                    <p:cNvPr id="16" name="Полилиния 53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721099" y="-394146"/>
                      <a:ext cx="368989" cy="243993"/>
                    </a:xfrm>
                    <a:custGeom>
                      <a:avLst/>
                      <a:gdLst>
                        <a:gd name="T0" fmla="*/ 78 w 156"/>
                        <a:gd name="T1" fmla="*/ 0 h 103"/>
                        <a:gd name="T2" fmla="*/ 0 w 156"/>
                        <a:gd name="T3" fmla="*/ 78 h 103"/>
                        <a:gd name="T4" fmla="*/ 25 w 156"/>
                        <a:gd name="T5" fmla="*/ 103 h 103"/>
                        <a:gd name="T6" fmla="*/ 51 w 156"/>
                        <a:gd name="T7" fmla="*/ 78 h 103"/>
                        <a:gd name="T8" fmla="*/ 78 w 156"/>
                        <a:gd name="T9" fmla="*/ 51 h 103"/>
                        <a:gd name="T10" fmla="*/ 105 w 156"/>
                        <a:gd name="T11" fmla="*/ 78 h 103"/>
                        <a:gd name="T12" fmla="*/ 105 w 156"/>
                        <a:gd name="T13" fmla="*/ 78 h 103"/>
                        <a:gd name="T14" fmla="*/ 130 w 156"/>
                        <a:gd name="T15" fmla="*/ 52 h 103"/>
                        <a:gd name="T16" fmla="*/ 156 w 156"/>
                        <a:gd name="T17" fmla="*/ 78 h 103"/>
                        <a:gd name="T18" fmla="*/ 78 w 156"/>
                        <a:gd name="T19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56" h="103">
                          <a:moveTo>
                            <a:pt x="78" y="0"/>
                          </a:moveTo>
                          <a:cubicBezTo>
                            <a:pt x="35" y="0"/>
                            <a:pt x="0" y="35"/>
                            <a:pt x="0" y="78"/>
                          </a:cubicBezTo>
                          <a:cubicBezTo>
                            <a:pt x="0" y="92"/>
                            <a:pt x="11" y="103"/>
                            <a:pt x="25" y="103"/>
                          </a:cubicBezTo>
                          <a:cubicBezTo>
                            <a:pt x="39" y="103"/>
                            <a:pt x="51" y="92"/>
                            <a:pt x="51" y="78"/>
                          </a:cubicBezTo>
                          <a:cubicBezTo>
                            <a:pt x="51" y="63"/>
                            <a:pt x="63" y="51"/>
                            <a:pt x="78" y="51"/>
                          </a:cubicBezTo>
                          <a:cubicBezTo>
                            <a:pt x="93" y="51"/>
                            <a:pt x="105" y="63"/>
                            <a:pt x="105" y="78"/>
                          </a:cubicBezTo>
                          <a:cubicBezTo>
                            <a:pt x="105" y="78"/>
                            <a:pt x="105" y="78"/>
                            <a:pt x="105" y="78"/>
                          </a:cubicBezTo>
                          <a:cubicBezTo>
                            <a:pt x="105" y="64"/>
                            <a:pt x="116" y="52"/>
                            <a:pt x="130" y="52"/>
                          </a:cubicBezTo>
                          <a:cubicBezTo>
                            <a:pt x="144" y="52"/>
                            <a:pt x="156" y="64"/>
                            <a:pt x="156" y="78"/>
                          </a:cubicBezTo>
                          <a:cubicBezTo>
                            <a:pt x="156" y="35"/>
                            <a:pt x="121" y="0"/>
                            <a:pt x="78" y="0"/>
                          </a:cubicBezTo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rtl="0"/>
                      <a:endParaRPr lang="ru-RU" dirty="0"/>
                    </a:p>
                  </p:txBody>
                </p:sp>
                <p:sp>
                  <p:nvSpPr>
                    <p:cNvPr id="18" name="Полилиния 53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969091" y="-271150"/>
                      <a:ext cx="120996" cy="120996"/>
                    </a:xfrm>
                    <a:custGeom>
                      <a:avLst/>
                      <a:gdLst>
                        <a:gd name="T0" fmla="*/ 25 w 51"/>
                        <a:gd name="T1" fmla="*/ 0 h 51"/>
                        <a:gd name="T2" fmla="*/ 0 w 51"/>
                        <a:gd name="T3" fmla="*/ 26 h 51"/>
                        <a:gd name="T4" fmla="*/ 0 w 51"/>
                        <a:gd name="T5" fmla="*/ 26 h 51"/>
                        <a:gd name="T6" fmla="*/ 0 w 51"/>
                        <a:gd name="T7" fmla="*/ 26 h 51"/>
                        <a:gd name="T8" fmla="*/ 25 w 51"/>
                        <a:gd name="T9" fmla="*/ 51 h 51"/>
                        <a:gd name="T10" fmla="*/ 51 w 51"/>
                        <a:gd name="T11" fmla="*/ 26 h 51"/>
                        <a:gd name="T12" fmla="*/ 51 w 51"/>
                        <a:gd name="T13" fmla="*/ 26 h 51"/>
                        <a:gd name="T14" fmla="*/ 51 w 51"/>
                        <a:gd name="T15" fmla="*/ 26 h 51"/>
                        <a:gd name="T16" fmla="*/ 25 w 5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1" h="51">
                          <a:moveTo>
                            <a:pt x="25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26"/>
                            <a:pt x="0" y="26"/>
                            <a:pt x="0" y="26"/>
                          </a:cubicBezTo>
                          <a:cubicBezTo>
                            <a:pt x="0" y="26"/>
                            <a:pt x="0" y="26"/>
                            <a:pt x="0" y="26"/>
                          </a:cubicBezTo>
                          <a:cubicBezTo>
                            <a:pt x="0" y="40"/>
                            <a:pt x="11" y="51"/>
                            <a:pt x="25" y="51"/>
                          </a:cubicBezTo>
                          <a:cubicBezTo>
                            <a:pt x="39" y="51"/>
                            <a:pt x="51" y="40"/>
                            <a:pt x="51" y="26"/>
                          </a:cubicBezTo>
                          <a:cubicBezTo>
                            <a:pt x="51" y="26"/>
                            <a:pt x="51" y="26"/>
                            <a:pt x="51" y="26"/>
                          </a:cubicBezTo>
                          <a:cubicBezTo>
                            <a:pt x="51" y="26"/>
                            <a:pt x="51" y="26"/>
                            <a:pt x="51" y="26"/>
                          </a:cubicBezTo>
                          <a:cubicBezTo>
                            <a:pt x="51" y="12"/>
                            <a:pt x="39" y="0"/>
                            <a:pt x="25" y="0"/>
                          </a:cubicBezTo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rtl="0"/>
                      <a:endParaRPr lang="ru-RU" dirty="0"/>
                    </a:p>
                  </p:txBody>
                </p:sp>
              </p:grpSp>
              <p:sp>
                <p:nvSpPr>
                  <p:cNvPr id="15" name="Овал 5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54367" y="-251382"/>
                    <a:ext cx="65304" cy="6530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ru-RU" dirty="0"/>
                  </a:p>
                </p:txBody>
              </p:sp>
            </p:grpSp>
          </p:grpSp>
        </p:grp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BOT-STYLIST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39A2B74-3287-4C03-80AF-662CC92E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</p:spPr>
        <p:txBody>
          <a:bodyPr rtlCol="0"/>
          <a:lstStyle/>
          <a:p>
            <a:pPr rtl="0"/>
            <a:r>
              <a:rPr lang="ru-RU" dirty="0" smtClean="0"/>
              <a:t>Разработчик проекта: </a:t>
            </a:r>
            <a:r>
              <a:rPr lang="ru-RU" dirty="0" err="1" smtClean="0"/>
              <a:t>Новак</a:t>
            </a:r>
            <a:r>
              <a:rPr lang="ru-RU" dirty="0" smtClean="0"/>
              <a:t>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нтерьер бутика">
            <a:extLst>
              <a:ext uri="{FF2B5EF4-FFF2-40B4-BE49-F238E27FC236}">
                <a16:creationId xmlns:a16="http://schemas.microsoft.com/office/drawing/2014/main" id="{79BCF723-A3AE-42E3-80C1-352D7C8796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4" r="14"/>
          <a:stretch>
            <a:fillRect/>
          </a:stretch>
        </p:blipFill>
        <p:spPr/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3A23C-C6B1-4060-8AB4-80821CC5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14C9E-240D-455D-9C3D-87EAC24F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460" y="4669674"/>
            <a:ext cx="9757640" cy="1041316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В наше время очень важно следить за стилем. Самый главный фактор в одежде и в макияже человека – эт</a:t>
            </a:r>
            <a:r>
              <a:rPr lang="ru-RU" dirty="0" smtClean="0"/>
              <a:t>о цвета. Бот задаст пользователю пару вопросов и определит </a:t>
            </a:r>
            <a:r>
              <a:rPr lang="ru-RU" dirty="0" err="1" smtClean="0"/>
              <a:t>цветотип</a:t>
            </a:r>
            <a:r>
              <a:rPr lang="ru-RU" dirty="0" smtClean="0"/>
              <a:t> человека.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A6C219-E77D-47F7-9256-86D68B38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01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A325F2-7A9D-4CD2-BC2A-E62618D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78" y="342645"/>
            <a:ext cx="4584212" cy="1001338"/>
          </a:xfrm>
        </p:spPr>
        <p:txBody>
          <a:bodyPr rtlCol="0"/>
          <a:lstStyle/>
          <a:p>
            <a:pPr algn="ctr" rtl="0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0D5F10-D404-44BB-9FA3-BB375B5A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856" y="2806700"/>
            <a:ext cx="4880939" cy="1016000"/>
          </a:xfrm>
          <a:solidFill>
            <a:srgbClr val="ECE3D4"/>
          </a:solidFill>
        </p:spPr>
        <p:txBody>
          <a:bodyPr rtlCol="0">
            <a:normAutofit/>
          </a:bodyPr>
          <a:lstStyle/>
          <a:p>
            <a:pPr algn="ctr" rtl="0"/>
            <a:r>
              <a:rPr lang="ru-RU" sz="2800" dirty="0" smtClean="0"/>
              <a:t>Помощь в нахождении цветотипа человека</a:t>
            </a:r>
            <a:endParaRPr lang="ru-RU" sz="28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BE5032-BBDB-454D-8B28-8882C52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2EB53D-33E6-4A35-884A-01F8EC4A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2D05A6-EDA1-4F5C-82E1-B2A0976508B6}" type="datetime1">
              <a:rPr lang="ru-RU" smtClean="0"/>
              <a:t>15.04.2024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46E1F9-C193-47F2-8658-048521E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r="10092"/>
          <a:stretch>
            <a:fillRect/>
          </a:stretch>
        </p:blipFill>
        <p:spPr>
          <a:xfrm>
            <a:off x="5803900" y="457199"/>
            <a:ext cx="5929376" cy="5959476"/>
          </a:xfrm>
        </p:spPr>
      </p:pic>
    </p:spTree>
    <p:extLst>
      <p:ext uri="{BB962C8B-B14F-4D97-AF65-F5344CB8AC3E}">
        <p14:creationId xmlns:p14="http://schemas.microsoft.com/office/powerpoint/2010/main" val="38765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829CA4D-9E93-4EC3-A2A1-BABC2D0340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50913" y="2647673"/>
            <a:ext cx="4584212" cy="2467690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 smtClean="0"/>
              <a:t>Библиотеки</a:t>
            </a:r>
          </a:p>
          <a:p>
            <a:pPr rtl="0"/>
            <a:r>
              <a:rPr lang="ru-RU" sz="2800" dirty="0" smtClean="0"/>
              <a:t>Интернет ресурсы</a:t>
            </a:r>
            <a:endParaRPr lang="ru-RU" sz="2800" dirty="0"/>
          </a:p>
          <a:p>
            <a:pPr rtl="0"/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E37566-572A-4015-B19D-2B2CE083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239813" y="1032112"/>
            <a:ext cx="4584212" cy="540000"/>
          </a:xfrm>
        </p:spPr>
        <p:txBody>
          <a:bodyPr/>
          <a:lstStyle/>
          <a:p>
            <a:r>
              <a:rPr lang="ru-RU" dirty="0" smtClean="0"/>
              <a:t>Ресурсы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78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A1FC362-7CC3-4E02-BAE3-D3C1BC2E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r>
              <a:rPr lang="ru-RU" sz="2000" dirty="0"/>
              <a:t>С</a:t>
            </a:r>
            <a:r>
              <a:rPr lang="ru-RU" sz="2000" dirty="0" smtClean="0"/>
              <a:t>ветлый</a:t>
            </a:r>
            <a:r>
              <a:rPr lang="ru-RU" sz="2000" dirty="0"/>
              <a:t>, «солнечный» колорит, лишенный холодных флюидов.</a:t>
            </a:r>
          </a:p>
          <a:p>
            <a:r>
              <a:rPr lang="ru-RU" sz="2000" dirty="0"/>
              <a:t>Волосы у человека-весны русые, льняные или соломенные.</a:t>
            </a:r>
          </a:p>
          <a:p>
            <a:r>
              <a:rPr lang="ru-RU" sz="2000" dirty="0"/>
              <a:t>Кожа персиковая, оттенка беж или слоновой кости. Румянец легкий и нежный, возможны веснушки.</a:t>
            </a:r>
          </a:p>
          <a:p>
            <a:r>
              <a:rPr lang="ru-RU" sz="2000" dirty="0"/>
              <a:t>Глаза – светлые. Брови в цвет волос или немного темнее.</a:t>
            </a:r>
          </a:p>
          <a:p>
            <a:pPr rtl="0"/>
            <a:endParaRPr lang="ru-RU" sz="2000" dirty="0"/>
          </a:p>
        </p:txBody>
      </p:sp>
      <p:pic>
        <p:nvPicPr>
          <p:cNvPr id="10" name="Рисунок 9" descr="Логотип с табличкой, текст и миниатюрная гора в нижней част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467" y="789427"/>
            <a:ext cx="786384" cy="433314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D88C13-BD59-4A95-A2E9-2D319147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31B476-7BAA-4D62-9E9F-D150AA1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6D27A-379C-4022-B5DA-D887F7208A73}" type="datetime1">
              <a:rPr lang="ru-RU" smtClean="0">
                <a:solidFill>
                  <a:schemeClr val="bg1"/>
                </a:solidFill>
              </a:rPr>
              <a:t>15.04.2024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401400-D1C8-4339-B1A3-CFDF4C06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ДОБАВИТЬ НИЖНИЙ КОЛОНТИТУЛ</a:t>
            </a:r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0" b="12160"/>
          <a:stretch>
            <a:fillRect/>
          </a:stretch>
        </p:blipFill>
        <p:spPr/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Цветотип</a:t>
            </a:r>
            <a:r>
              <a:rPr lang="ru-RU" dirty="0" smtClean="0"/>
              <a:t> весна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00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7" b="10087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Цветотип</a:t>
            </a:r>
            <a:r>
              <a:rPr lang="ru-RU" dirty="0" smtClean="0"/>
              <a:t> осень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персиковая либо светлая кожа с тёплым </a:t>
            </a:r>
            <a:r>
              <a:rPr lang="ru-RU" sz="2400" dirty="0" err="1"/>
              <a:t>подтоном</a:t>
            </a:r>
            <a:r>
              <a:rPr lang="ru-RU" sz="2400" dirty="0"/>
              <a:t> (возможно, с веснушками);</a:t>
            </a:r>
          </a:p>
          <a:p>
            <a:r>
              <a:rPr lang="ru-RU" sz="2400" dirty="0"/>
              <a:t>цвет волос обычно рыже-русый или каштановый с медным отливом;</a:t>
            </a:r>
          </a:p>
          <a:p>
            <a:r>
              <a:rPr lang="ru-RU" sz="2400" dirty="0"/>
              <a:t>глаза насыщенного оттенка: зелёные, ярко-голубые или светло-карие.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4E15FD-ED14-4856-8C04-EACC126827D2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CE5352E-9B9F-4EDC-8769-7FA3D3F814C7}" type="slidenum">
              <a:rPr lang="ru-RU" noProof="0" smtClean="0"/>
              <a:t>6</a:t>
            </a:fld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405493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6" b="10446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Цветотип</a:t>
            </a:r>
            <a:r>
              <a:rPr lang="ru-RU" dirty="0" smtClean="0"/>
              <a:t> лето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светлый и холодный </a:t>
            </a:r>
            <a:r>
              <a:rPr lang="ru-RU" sz="2400" b="1" dirty="0" err="1"/>
              <a:t>цветотип</a:t>
            </a:r>
            <a:r>
              <a:rPr lang="ru-RU" sz="2400" dirty="0"/>
              <a:t>. Тон кожи «летних» девушек может варьироваться от оливкового до розового или персикового, глаза — светло-голубые, серые или зеленые, со стальным оттенком и блеском. Волосы, как правило, </a:t>
            </a:r>
            <a:r>
              <a:rPr lang="ru-RU" sz="2400" dirty="0" smtClean="0"/>
              <a:t>русые</a:t>
            </a:r>
            <a:r>
              <a:rPr lang="ru-RU" sz="2400" dirty="0"/>
              <a:t>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4E15FD-ED14-4856-8C04-EACC126827D2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CE5352E-9B9F-4EDC-8769-7FA3D3F814C7}" type="slidenum">
              <a:rPr lang="ru-RU" noProof="0" smtClean="0"/>
              <a:t>7</a:t>
            </a:fld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44261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9" b="990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Цветотип</a:t>
            </a:r>
            <a:r>
              <a:rPr lang="ru-RU" dirty="0" smtClean="0"/>
              <a:t> зима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 очень </a:t>
            </a:r>
            <a:r>
              <a:rPr lang="ru-RU" dirty="0" smtClean="0"/>
              <a:t>выражен контраст </a:t>
            </a:r>
            <a:r>
              <a:rPr lang="ru-RU" dirty="0"/>
              <a:t>между цветом глаз, волос и кожи. </a:t>
            </a:r>
            <a:r>
              <a:rPr lang="ru-RU" dirty="0" smtClean="0"/>
              <a:t>Кожа </a:t>
            </a:r>
            <a:r>
              <a:rPr lang="ru-RU" dirty="0"/>
              <a:t>имеет прохладные оттенки, иногда ей свойственен смуглый тон и оливковый или алебастровый отлив</a:t>
            </a:r>
            <a:r>
              <a:rPr lang="ru-RU" dirty="0" smtClean="0"/>
              <a:t>. </a:t>
            </a:r>
            <a:r>
              <a:rPr lang="ru-RU" dirty="0"/>
              <a:t>Волосы имеют холодные </a:t>
            </a:r>
            <a:r>
              <a:rPr lang="ru-RU" dirty="0" smtClean="0"/>
              <a:t>оттенки. Чаще </a:t>
            </a:r>
            <a:r>
              <a:rPr lang="ru-RU" dirty="0"/>
              <a:t>всего они от природы очень темные: черные, пепельные, но иногда бывают и белыми – с морозным платиновым оттенком.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4E15FD-ED14-4856-8C04-EACC126827D2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CE5352E-9B9F-4EDC-8769-7FA3D3F814C7}" type="slidenum">
              <a:rPr lang="ru-RU" noProof="0" smtClean="0"/>
              <a:t>8</a:t>
            </a:fld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55081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F141EA3-366C-4363-9A24-AB2B287B9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460" y="4669674"/>
            <a:ext cx="8347940" cy="1041316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 smtClean="0"/>
              <a:t>Программа работает. </a:t>
            </a:r>
            <a:r>
              <a:rPr lang="ru-RU" sz="2400" dirty="0" smtClean="0"/>
              <a:t>Все поставленные задачи выполнены.</a:t>
            </a:r>
            <a:endParaRPr lang="ru-RU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BDD8F8-EE94-4A31-9A04-85F56FCC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489CE6-D311-4C9A-8DAE-DD98D69B12C3}" type="datetime1">
              <a:rPr lang="ru-RU" smtClean="0">
                <a:solidFill>
                  <a:schemeClr val="bg1"/>
                </a:solidFill>
              </a:rPr>
              <a:t>15.04.2024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6F986D-7B49-4A3D-839A-23C11B40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2F2930-1861-4A9A-99DA-9EEDA34B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CE5352E-9B9F-4EDC-8769-7FA3D3F814C7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 descr="Интерьер бутика">
            <a:extLst>
              <a:ext uri="{FF2B5EF4-FFF2-40B4-BE49-F238E27FC236}">
                <a16:creationId xmlns:a16="http://schemas.microsoft.com/office/drawing/2014/main" id="{2B939B42-FAF6-43B3-ABB2-F56EE571F2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879" b="13879"/>
          <a:stretch/>
        </p:blipFill>
        <p:spPr/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163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566884_TF33850888" id="{2B9F82B5-FAD4-4002-BFE8-D6DDDB20E290}" vid="{8DA78603-BAC0-4CA6-8651-93ACE99172B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розничной торговли</Template>
  <TotalTime>0</TotalTime>
  <Words>287</Words>
  <Application>Microsoft Office PowerPoint</Application>
  <PresentationFormat>Широкоэкранный</PresentationFormat>
  <Paragraphs>51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Tahoma</vt:lpstr>
      <vt:lpstr>Verdana</vt:lpstr>
      <vt:lpstr>Wingdings</vt:lpstr>
      <vt:lpstr>Тема Office</vt:lpstr>
      <vt:lpstr>BOT-STYLIST</vt:lpstr>
      <vt:lpstr>Описание</vt:lpstr>
      <vt:lpstr>ЦЕЛЬ ПРОЕКТА</vt:lpstr>
      <vt:lpstr>Ресурсы программы</vt:lpstr>
      <vt:lpstr>Цветотип весна</vt:lpstr>
      <vt:lpstr>Цветотип осень</vt:lpstr>
      <vt:lpstr>Цветотип лето</vt:lpstr>
      <vt:lpstr>Цветотип зима </vt:lpstr>
      <vt:lpstr>Заключение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2024-04-15T13:00:04Z</dcterms:created>
  <dcterms:modified xsi:type="dcterms:W3CDTF">2024-04-15T13:51:50Z</dcterms:modified>
</cp:coreProperties>
</file>