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1" r:id="rId4"/>
    <p:sldId id="272" r:id="rId5"/>
    <p:sldId id="274" r:id="rId6"/>
    <p:sldId id="269" r:id="rId7"/>
    <p:sldId id="273" r:id="rId8"/>
    <p:sldId id="275" r:id="rId9"/>
    <p:sldId id="276" r:id="rId10"/>
    <p:sldId id="277" r:id="rId11"/>
    <p:sldId id="260" r:id="rId12"/>
  </p:sldIdLst>
  <p:sldSz cx="12192000" cy="6858000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972992"/>
        <c:axId val="373974912"/>
      </c:lineChart>
      <c:catAx>
        <c:axId val="37397299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74912"/>
        <c:crosses val="autoZero"/>
        <c:auto val="1"/>
        <c:lblAlgn val="ctr"/>
        <c:lblOffset val="100"/>
        <c:noMultiLvlLbl val="0"/>
      </c:catAx>
      <c:valAx>
        <c:axId val="3739749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0" dirty="0"/>
                  <a:t>Название оси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crossAx val="3739729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0.71317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E44AC7F9-6EB4-4B3F-A96C-3C83C685FE7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3701989" y="0"/>
          <a:ext cx="5394197" cy="363984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>
                <a:latin typeface="+mj-lt"/>
              </a:rPr>
              <a:t>Выпускная квалификационная работа по курсу «</a:t>
            </a:r>
            <a:r>
              <a:rPr lang="ru-RU" sz="2800" dirty="0" err="1">
                <a:latin typeface="+mj-lt"/>
              </a:rPr>
              <a:t>Data</a:t>
            </a:r>
            <a:r>
              <a:rPr lang="ru-RU" sz="2800" dirty="0">
                <a:latin typeface="+mj-lt"/>
              </a:rPr>
              <a:t> </a:t>
            </a:r>
            <a:r>
              <a:rPr lang="ru-RU" sz="2800" dirty="0" err="1">
                <a:latin typeface="+mj-lt"/>
              </a:rPr>
              <a:t>Science</a:t>
            </a:r>
            <a:r>
              <a:rPr lang="ru-RU" sz="2800" dirty="0">
                <a:latin typeface="+mj-lt"/>
              </a:rPr>
              <a:t>»</a:t>
            </a:r>
            <a:br>
              <a:rPr lang="ru-RU" sz="2800" dirty="0">
                <a:latin typeface="+mj-lt"/>
              </a:rPr>
            </a:br>
            <a:r>
              <a:rPr lang="ru-RU" sz="2800" dirty="0">
                <a:latin typeface="+mj-lt"/>
              </a:rPr>
              <a:t>Прогнозирование конечных свойств</a:t>
            </a:r>
            <a:br>
              <a:rPr lang="ru-RU" sz="2800" dirty="0">
                <a:latin typeface="+mj-lt"/>
              </a:rPr>
            </a:br>
            <a:r>
              <a:rPr lang="ru-RU" sz="2800" dirty="0">
                <a:latin typeface="+mj-lt"/>
              </a:rPr>
              <a:t>новых материалов (компо</a:t>
            </a:r>
            <a:r>
              <a:rPr lang="ru-RU" sz="2800" dirty="0"/>
              <a:t>зиционных материалов)</a:t>
            </a:r>
            <a:br>
              <a:rPr lang="ru-RU" dirty="0">
                <a:latin typeface="+mj-lt"/>
              </a:rPr>
            </a:b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sz="2000" dirty="0"/>
              <a:t>Докладчик Семенова Екатерина Николаевна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7F51C1A-E343-49BC-A573-0D16BE98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559" y="1393794"/>
            <a:ext cx="11142756" cy="4857537"/>
          </a:xfrm>
        </p:spPr>
        <p:txBody>
          <a:bodyPr/>
          <a:lstStyle/>
          <a:p>
            <a:r>
              <a:rPr lang="ru-RU" dirty="0"/>
              <a:t>При анализе входных данных на различных моделях машинного обучения можно сделать вывод, что для решения данной задачи не хватает данных. Ни одна из моделей не показала устойчивого хорошего результата.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76200" indent="0" algn="ctr">
              <a:buNone/>
            </a:pPr>
            <a:r>
              <a:rPr lang="ru-RU" sz="4800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81BF50-90E1-48C5-B0FD-917258D3B7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1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7041440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949363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Цель исследования: решение задачи по прогнозированию свойств композиционных материалов 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2143741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89964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Объект исследования: данные по композиционным материалам, то есть искусственно созданным, состоящим из нескольких других с четкой границей между ними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90586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Предметом исследования являются прогнозные данные трех свойств композитов: соотношение матрица – наполнитель, модуль упругости при растяжении, прочность при растяжении 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603462" y="4468078"/>
            <a:ext cx="8801167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Задачей является 2.	Обучить алгоритм машинного обучения, который будет определять значения: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-	Модуль упругости при растяжении, ГПа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-	Прочность при растяжении, МПа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3.	Написать нейронную сеть, которая будет рекомендовать: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-	Соотношение матрица-наполнитель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4.	Написать приложение, которое будет выдавать прогноз полученный в задании 2 или 3 (один или два прогноза, на выбор учащегося)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5.	Создать профиль на github.com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6.	Сделать </a:t>
            </a:r>
            <a:r>
              <a:rPr lang="ru-RU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commit</a:t>
            </a:r>
            <a:r>
              <a:rPr lang="ru-RU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приложения на github.com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08985" y="5271156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83" y="1333691"/>
            <a:ext cx="11295462" cy="4954890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Дата сет состоит из 2 файлов и 13 параметров. В файлах есть расхождения по количеству строк.</a:t>
            </a:r>
          </a:p>
          <a:p>
            <a:pPr marL="76200" indent="0" algn="just">
              <a:buNone/>
            </a:pPr>
            <a:r>
              <a:rPr lang="ru-RU" sz="2200" dirty="0"/>
              <a:t>Объединяем файлы: </a:t>
            </a:r>
          </a:p>
          <a:p>
            <a:pPr marL="76200" indent="0" algn="just">
              <a:buNone/>
            </a:pPr>
            <a:r>
              <a:rPr lang="en-US" sz="2200" dirty="0"/>
              <a:t>df = </a:t>
            </a:r>
            <a:r>
              <a:rPr lang="en-US" sz="2200" dirty="0" err="1"/>
              <a:t>data_bp.merge</a:t>
            </a:r>
            <a:r>
              <a:rPr lang="en-US" sz="2200" dirty="0"/>
              <a:t>(</a:t>
            </a:r>
            <a:r>
              <a:rPr lang="en-US" sz="2200" dirty="0" err="1"/>
              <a:t>data_nup</a:t>
            </a:r>
            <a:r>
              <a:rPr lang="en-US" sz="2200" dirty="0"/>
              <a:t>, </a:t>
            </a:r>
            <a:r>
              <a:rPr lang="en-US" sz="2200" dirty="0" err="1"/>
              <a:t>left_index</a:t>
            </a:r>
            <a:r>
              <a:rPr lang="en-US" sz="2200" dirty="0"/>
              <a:t>=True, </a:t>
            </a:r>
            <a:r>
              <a:rPr lang="en-US" sz="2200" dirty="0" err="1"/>
              <a:t>right_index</a:t>
            </a:r>
            <a:r>
              <a:rPr lang="en-US" sz="2200" dirty="0"/>
              <a:t>=True, how='inner’)</a:t>
            </a: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Удаляем лишние данные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9091" y="1333690"/>
            <a:ext cx="10844629" cy="77860"/>
          </a:xfrm>
        </p:spPr>
        <p:txBody>
          <a:bodyPr>
            <a:normAutofit fontScale="25000" lnSpcReduction="20000"/>
          </a:bodyPr>
          <a:lstStyle/>
          <a:p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7911452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Для осуществления поставленной задачи необходимо двигаться согласно </a:t>
              </a:r>
              <a:r>
                <a:rPr lang="ru-RU" spc="18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пайплайна</a:t>
              </a:r>
              <a:r>
                <a:rPr lang="ru-RU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, то есть пройти последовательные стадии преобразования данных, предшествующие их загрузке в Модель, очистку, разведочный анализ данных, моделирование, интерпретацию и пересмотр</a:t>
              </a:r>
              <a:endParaRPr lang="ru-RU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8A2C7-0C9E-4663-A920-6D9ABF40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11" y="4125808"/>
            <a:ext cx="9312781" cy="18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531635" y="1333690"/>
            <a:ext cx="6920740" cy="506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62626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Выводим описательную статистику по дата сету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4686593" y="368281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C6D0B87-4ADC-48CA-A4D6-F15B3FAF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70" y="2233788"/>
            <a:ext cx="8719465" cy="35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054176-566A-4449-9B70-0BEEE91A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84" y="1340528"/>
            <a:ext cx="11231532" cy="4910803"/>
          </a:xfrm>
        </p:spPr>
        <p:txBody>
          <a:bodyPr/>
          <a:lstStyle/>
          <a:p>
            <a:r>
              <a:rPr lang="ru-RU" sz="1600" dirty="0"/>
              <a:t>Проверяем:</a:t>
            </a:r>
          </a:p>
          <a:p>
            <a:r>
              <a:rPr lang="ru-RU" sz="1600" dirty="0"/>
              <a:t>•	Корреляцию</a:t>
            </a:r>
          </a:p>
          <a:p>
            <a:r>
              <a:rPr lang="ru-RU" sz="1600" dirty="0"/>
              <a:t>•	Плотность распределение</a:t>
            </a:r>
          </a:p>
          <a:p>
            <a:r>
              <a:rPr lang="en-US" sz="1600" dirty="0" err="1"/>
              <a:t>sns.set</a:t>
            </a:r>
            <a:r>
              <a:rPr lang="en-US" sz="1600" dirty="0"/>
              <a:t>(style = 'white', palette ='dark')</a:t>
            </a:r>
          </a:p>
          <a:p>
            <a:r>
              <a:rPr lang="en-US" sz="1600" dirty="0"/>
              <a:t>grids = </a:t>
            </a:r>
            <a:r>
              <a:rPr lang="en-US" sz="1600" dirty="0" err="1"/>
              <a:t>sns.PairGrid</a:t>
            </a:r>
            <a:r>
              <a:rPr lang="en-US" sz="1600" dirty="0"/>
              <a:t>(df, </a:t>
            </a:r>
            <a:r>
              <a:rPr lang="en-US" sz="1600" dirty="0" err="1"/>
              <a:t>diag_sharey</a:t>
            </a:r>
            <a:r>
              <a:rPr lang="en-US" sz="1600" dirty="0"/>
              <a:t> = False, height =4)</a:t>
            </a:r>
          </a:p>
          <a:p>
            <a:r>
              <a:rPr lang="en-US" sz="1600" dirty="0" err="1"/>
              <a:t>grids.map_diag</a:t>
            </a:r>
            <a:r>
              <a:rPr lang="en-US" sz="1600" dirty="0"/>
              <a:t>(</a:t>
            </a:r>
            <a:r>
              <a:rPr lang="en-US" sz="1600" dirty="0" err="1"/>
              <a:t>sns.distplot</a:t>
            </a:r>
            <a:r>
              <a:rPr lang="en-US" sz="1600" dirty="0"/>
              <a:t>, </a:t>
            </a:r>
            <a:r>
              <a:rPr lang="en-US" sz="1600" dirty="0" err="1"/>
              <a:t>kde</a:t>
            </a:r>
            <a:r>
              <a:rPr lang="en-US" sz="1600" dirty="0"/>
              <a:t> = True)</a:t>
            </a:r>
          </a:p>
          <a:p>
            <a:r>
              <a:rPr lang="en-US" sz="1600" dirty="0" err="1"/>
              <a:t>grids.map_upper</a:t>
            </a:r>
            <a:r>
              <a:rPr lang="en-US" sz="1600" dirty="0"/>
              <a:t>(</a:t>
            </a:r>
            <a:r>
              <a:rPr lang="en-US" sz="1600" dirty="0" err="1"/>
              <a:t>sns.kdeplot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grids.map_lower</a:t>
            </a:r>
            <a:r>
              <a:rPr lang="en-US" sz="1600" dirty="0"/>
              <a:t>(</a:t>
            </a:r>
            <a:r>
              <a:rPr lang="en-US" sz="1600" dirty="0" err="1"/>
              <a:t>sns.scatterplot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A79B0D-ED60-4782-B4D3-268B15002F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D3F93-9C9E-4954-9FF5-7078908E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01" y="1340528"/>
            <a:ext cx="4395731" cy="43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12" name="Google Shape;216;p9">
            <a:extLst>
              <a:ext uri="{FF2B5EF4-FFF2-40B4-BE49-F238E27FC236}">
                <a16:creationId xmlns:a16="http://schemas.microsoft.com/office/drawing/2014/main" id="{0591FBE5-9C19-4B24-9A14-AE0724095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328297"/>
              </p:ext>
            </p:extLst>
          </p:nvPr>
        </p:nvGraphicFramePr>
        <p:xfrm>
          <a:off x="3524435" y="2441358"/>
          <a:ext cx="7741254" cy="3799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1C8D35-4C3F-4CAC-9764-1C4080E3F1B3}"/>
              </a:ext>
            </a:extLst>
          </p:cNvPr>
          <p:cNvSpPr txBox="1"/>
          <p:nvPr/>
        </p:nvSpPr>
        <p:spPr>
          <a:xfrm>
            <a:off x="641410" y="1335353"/>
            <a:ext cx="10544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Строим тепловую карту корреляции с коэффициентами</a:t>
            </a:r>
          </a:p>
          <a:p>
            <a:r>
              <a:rPr lang="ru-RU" sz="2400" dirty="0"/>
              <a:t>Наблюдается слабая корреляция</a:t>
            </a:r>
          </a:p>
        </p:txBody>
      </p: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438184"/>
            <a:ext cx="5508000" cy="5007166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Нормализация данных</a:t>
            </a:r>
          </a:p>
          <a:p>
            <a:pPr marL="76200" indent="0" algn="just">
              <a:buNone/>
            </a:pPr>
            <a:r>
              <a:rPr lang="ru-RU" sz="2200" dirty="0"/>
              <a:t>Удаление выбросов по правилу 3 сигм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0" y="1633492"/>
            <a:ext cx="5653899" cy="4811858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1400" dirty="0"/>
              <a:t>Проверяем гипотезу, что задача решается методом регрессии. Проводим прямую через точки.</a:t>
            </a:r>
          </a:p>
          <a:p>
            <a:pPr marL="76200" indent="0" algn="just">
              <a:buNone/>
            </a:pPr>
            <a:r>
              <a:rPr lang="ru-RU" sz="1400" dirty="0"/>
              <a:t>Модуль упругости при растяжении, Гпа.</a:t>
            </a:r>
          </a:p>
          <a:p>
            <a:pPr marL="76200" indent="0" algn="just">
              <a:buNone/>
            </a:pPr>
            <a:r>
              <a:rPr lang="ru-RU" sz="1400" dirty="0"/>
              <a:t>По аналогии строим график для свойства «Прочность при растяжении, МПа»</a:t>
            </a:r>
          </a:p>
          <a:p>
            <a:pPr marL="76200" indent="0" algn="just">
              <a:buNone/>
            </a:pPr>
            <a:r>
              <a:rPr lang="ru-RU" sz="1400" dirty="0"/>
              <a:t>Через точки можно провести прямую </a:t>
            </a:r>
          </a:p>
          <a:p>
            <a:pPr marL="76200" indent="0" algn="just">
              <a:buNone/>
            </a:pP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33D5F4-CCCC-4859-A510-C63B7BAB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87" y="2569845"/>
            <a:ext cx="4580582" cy="19400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B4BE6D-6562-4B7E-B3C9-A7988EFFA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65" y="4642576"/>
            <a:ext cx="9990338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1347100-F9A0-404A-8953-0EB18AC1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416" y="1340528"/>
            <a:ext cx="11204899" cy="491080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Построение нейронной сети</a:t>
            </a:r>
          </a:p>
          <a:p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 за 10 эпох</a:t>
            </a:r>
          </a:p>
          <a:p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r>
              <a:rPr lang="en-US" dirty="0"/>
              <a:t>    [</a:t>
            </a:r>
          </a:p>
          <a:p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r>
              <a:rPr lang="en-US" dirty="0"/>
              <a:t>    ]</a:t>
            </a:r>
          </a:p>
          <a:p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r>
              <a:rPr lang="en-US" dirty="0"/>
              <a:t>                    verbose = 1)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24871-BA86-4714-841E-F9EE7434D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7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2E20FC9-5D48-4F27-B1A9-DEB7CB34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559" y="1340528"/>
            <a:ext cx="11194742" cy="4910803"/>
          </a:xfrm>
        </p:spPr>
        <p:txBody>
          <a:bodyPr/>
          <a:lstStyle/>
          <a:p>
            <a:r>
              <a:rPr lang="ru-RU" dirty="0"/>
              <a:t>Оценка качества модели                                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График уменьшения ошибки                          Таблица уменьшения ошибки</a:t>
            </a:r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430AE5-22E2-49E7-86B8-DFBDC1073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B9E704-5A5D-4B10-89E6-654F7A49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2019743"/>
            <a:ext cx="4517528" cy="3084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54CD20-2E16-4193-A5C1-12D62590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29" y="2100162"/>
            <a:ext cx="2432515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636</Words>
  <Application>Microsoft Office PowerPoint</Application>
  <PresentationFormat>Широкоэкранный</PresentationFormat>
  <Paragraphs>92</Paragraphs>
  <Slides>11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Noto Sans Symbols</vt:lpstr>
      <vt:lpstr>ALS Sector Bold</vt:lpstr>
      <vt:lpstr>ALS Sector Regular</vt:lpstr>
      <vt:lpstr>Arial</vt:lpstr>
      <vt:lpstr>Open Sans</vt:lpstr>
      <vt:lpstr>If,kjyVUNE_28012021</vt:lpstr>
      <vt:lpstr>Выпускная квалификационная работа по курсу «Data Science» Прогнозирование конечных свойств новых материалов (композиционных материалов)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publiclawyers3000@gmail.com</cp:lastModifiedBy>
  <cp:revision>97</cp:revision>
  <dcterms:created xsi:type="dcterms:W3CDTF">2021-02-24T09:03:25Z</dcterms:created>
  <dcterms:modified xsi:type="dcterms:W3CDTF">2023-05-06T11:17:36Z</dcterms:modified>
</cp:coreProperties>
</file>