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olors4.xml" ContentType="application/vnd.ms-office.chartcolorstyl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charts/chart13.xml" ContentType="application/vnd.openxmlformats-officedocument.drawingml.char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7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charts/style4.xml" ContentType="application/vnd.ms-office.chart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charts/chart4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9" r:id="rId3"/>
    <p:sldId id="280" r:id="rId4"/>
    <p:sldId id="259" r:id="rId5"/>
    <p:sldId id="260" r:id="rId6"/>
    <p:sldId id="284" r:id="rId7"/>
    <p:sldId id="265" r:id="rId8"/>
    <p:sldId id="285" r:id="rId9"/>
    <p:sldId id="286" r:id="rId10"/>
    <p:sldId id="287" r:id="rId11"/>
    <p:sldId id="263" r:id="rId12"/>
    <p:sldId id="264" r:id="rId13"/>
    <p:sldId id="266" r:id="rId14"/>
    <p:sldId id="269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276" r:id="rId23"/>
    <p:sldId id="289" r:id="rId24"/>
    <p:sldId id="290" r:id="rId25"/>
    <p:sldId id="291" r:id="rId26"/>
    <p:sldId id="292" r:id="rId27"/>
    <p:sldId id="293" r:id="rId28"/>
    <p:sldId id="294" r:id="rId2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BC6BD"/>
    <a:srgbClr val="F5735D"/>
    <a:srgbClr val="6577FF"/>
    <a:srgbClr val="5E61CA"/>
    <a:srgbClr val="008A3E"/>
    <a:srgbClr val="00A249"/>
    <a:srgbClr val="00D661"/>
    <a:srgbClr val="6FFDAF"/>
    <a:srgbClr val="FFFFFF"/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26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8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openxmlformats.org/officeDocument/2006/relationships/oleObject" Target="file:///C:\Users\&#1040;&#1083;&#1077;&#1082;&#1089;&#1072;&#1085;&#1076;&#1088;&#1072;\Desktop\&#1056;&#1072;&#1073;&#1086;&#1090;&#1072;\&#1051;&#1080;&#1089;&#1090;%20Microsoft%20Office%20Excel%20(3).xlsx" TargetMode="External"/><Relationship Id="rId1" Type="http://schemas.openxmlformats.org/officeDocument/2006/relationships/themeOverride" Target="../theme/themeOverride1.xml"/><Relationship Id="rId4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6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7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8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ysyova\Desktop\&#1051;&#1080;&#1089;&#1090;%20Microsoft%20Office%20Exce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ysyova\Desktop\&#1051;&#1080;&#1089;&#1090;%20Microsoft%20Office%20Exce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2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3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rysyova\Desktop\&#1056;&#1099;&#1089;&#1077;&#1074;&#1086;&#1081;\&#1051;&#1080;&#1089;&#1090;%20Microsoft%20Office%20Excel.xlsx" TargetMode="External"/><Relationship Id="rId1" Type="http://schemas.openxmlformats.org/officeDocument/2006/relationships/themeOverride" Target="../theme/themeOverride2.xm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_____Microsoft_Office_Excel4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9704585349344891E-2"/>
          <c:y val="5.070612397709235E-2"/>
          <c:w val="0.92258364511006397"/>
          <c:h val="0.86497086320698002"/>
        </c:manualLayout>
      </c:layout>
      <c:lineChart>
        <c:grouping val="standard"/>
        <c:ser>
          <c:idx val="0"/>
          <c:order val="0"/>
          <c:tx>
            <c:strRef>
              <c:f>'[Лист Microsoft Office Excel (3).xlsx]Лист1'!$A$19</c:f>
              <c:strCache>
                <c:ptCount val="1"/>
                <c:pt idx="0">
                  <c:v>Ленин  </c:v>
                </c:pt>
              </c:strCache>
            </c:strRef>
          </c:tx>
          <c:spPr>
            <a:ln w="444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'[Лист Microsoft Office Excel (3).xlsx]Лист1'!$B$18:$H$18</c:f>
              <c:numCache>
                <c:formatCode>General</c:formatCode>
                <c:ptCount val="7"/>
                <c:pt idx="0">
                  <c:v>1989</c:v>
                </c:pt>
                <c:pt idx="1">
                  <c:v>1991</c:v>
                </c:pt>
                <c:pt idx="2">
                  <c:v>1994</c:v>
                </c:pt>
                <c:pt idx="3">
                  <c:v>1999</c:v>
                </c:pt>
                <c:pt idx="4">
                  <c:v>2008</c:v>
                </c:pt>
                <c:pt idx="5">
                  <c:v>2012</c:v>
                </c:pt>
                <c:pt idx="6">
                  <c:v>2017</c:v>
                </c:pt>
              </c:numCache>
            </c:numRef>
          </c:cat>
          <c:val>
            <c:numRef>
              <c:f>'[Лист Microsoft Office Excel (3).xlsx]Лист1'!$B$19:$H$19</c:f>
              <c:numCache>
                <c:formatCode>General</c:formatCode>
                <c:ptCount val="7"/>
                <c:pt idx="0">
                  <c:v>72</c:v>
                </c:pt>
                <c:pt idx="1">
                  <c:v>59</c:v>
                </c:pt>
                <c:pt idx="2">
                  <c:v>46</c:v>
                </c:pt>
                <c:pt idx="3">
                  <c:v>42</c:v>
                </c:pt>
                <c:pt idx="4">
                  <c:v>34</c:v>
                </c:pt>
                <c:pt idx="5">
                  <c:v>37</c:v>
                </c:pt>
                <c:pt idx="6">
                  <c:v>32</c:v>
                </c:pt>
              </c:numCache>
            </c:numRef>
          </c:val>
        </c:ser>
        <c:ser>
          <c:idx val="1"/>
          <c:order val="1"/>
          <c:tx>
            <c:strRef>
              <c:f>'[Лист Microsoft Office Excel (3).xlsx]Лист1'!$A$20</c:f>
              <c:strCache>
                <c:ptCount val="1"/>
                <c:pt idx="0">
                  <c:v>Петр I  </c:v>
                </c:pt>
              </c:strCache>
            </c:strRef>
          </c:tx>
          <c:spPr>
            <a:ln w="4445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'[Лист Microsoft Office Excel (3).xlsx]Лист1'!$B$18:$H$18</c:f>
              <c:numCache>
                <c:formatCode>General</c:formatCode>
                <c:ptCount val="7"/>
                <c:pt idx="0">
                  <c:v>1989</c:v>
                </c:pt>
                <c:pt idx="1">
                  <c:v>1991</c:v>
                </c:pt>
                <c:pt idx="2">
                  <c:v>1994</c:v>
                </c:pt>
                <c:pt idx="3">
                  <c:v>1999</c:v>
                </c:pt>
                <c:pt idx="4">
                  <c:v>2008</c:v>
                </c:pt>
                <c:pt idx="5">
                  <c:v>2012</c:v>
                </c:pt>
                <c:pt idx="6">
                  <c:v>2017</c:v>
                </c:pt>
              </c:numCache>
            </c:numRef>
          </c:cat>
          <c:val>
            <c:numRef>
              <c:f>'[Лист Microsoft Office Excel (3).xlsx]Лист1'!$B$20:$H$20</c:f>
              <c:numCache>
                <c:formatCode>General</c:formatCode>
                <c:ptCount val="7"/>
                <c:pt idx="0">
                  <c:v>38</c:v>
                </c:pt>
                <c:pt idx="1">
                  <c:v>51</c:v>
                </c:pt>
                <c:pt idx="2">
                  <c:v>56</c:v>
                </c:pt>
                <c:pt idx="3">
                  <c:v>45</c:v>
                </c:pt>
                <c:pt idx="4">
                  <c:v>37</c:v>
                </c:pt>
                <c:pt idx="5">
                  <c:v>37</c:v>
                </c:pt>
                <c:pt idx="6">
                  <c:v>29</c:v>
                </c:pt>
              </c:numCache>
            </c:numRef>
          </c:val>
        </c:ser>
        <c:ser>
          <c:idx val="2"/>
          <c:order val="2"/>
          <c:tx>
            <c:strRef>
              <c:f>'[Лист Microsoft Office Excel (3).xlsx]Лист1'!$A$21</c:f>
              <c:strCache>
                <c:ptCount val="1"/>
                <c:pt idx="0">
                  <c:v>Маркс  </c:v>
                </c:pt>
              </c:strCache>
            </c:strRef>
          </c:tx>
          <c:spPr>
            <a:ln w="44450" cap="rnd">
              <a:solidFill>
                <a:srgbClr val="008A3E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'[Лист Microsoft Office Excel (3).xlsx]Лист1'!$B$18:$H$18</c:f>
              <c:numCache>
                <c:formatCode>General</c:formatCode>
                <c:ptCount val="7"/>
                <c:pt idx="0">
                  <c:v>1989</c:v>
                </c:pt>
                <c:pt idx="1">
                  <c:v>1991</c:v>
                </c:pt>
                <c:pt idx="2">
                  <c:v>1994</c:v>
                </c:pt>
                <c:pt idx="3">
                  <c:v>1999</c:v>
                </c:pt>
                <c:pt idx="4">
                  <c:v>2008</c:v>
                </c:pt>
                <c:pt idx="5">
                  <c:v>2012</c:v>
                </c:pt>
                <c:pt idx="6">
                  <c:v>2017</c:v>
                </c:pt>
              </c:numCache>
            </c:numRef>
          </c:cat>
          <c:val>
            <c:numRef>
              <c:f>'[Лист Microsoft Office Excel (3).xlsx]Лист1'!$B$21:$H$21</c:f>
              <c:numCache>
                <c:formatCode>General</c:formatCode>
                <c:ptCount val="7"/>
                <c:pt idx="0">
                  <c:v>35</c:v>
                </c:pt>
                <c:pt idx="1">
                  <c:v>8</c:v>
                </c:pt>
                <c:pt idx="2">
                  <c:v>6</c:v>
                </c:pt>
                <c:pt idx="3">
                  <c:v>5</c:v>
                </c:pt>
                <c:pt idx="4">
                  <c:v>3</c:v>
                </c:pt>
                <c:pt idx="5">
                  <c:v>4</c:v>
                </c:pt>
                <c:pt idx="6">
                  <c:v>4</c:v>
                </c:pt>
              </c:numCache>
            </c:numRef>
          </c:val>
        </c:ser>
        <c:ser>
          <c:idx val="3"/>
          <c:order val="3"/>
          <c:tx>
            <c:strRef>
              <c:f>'[Лист Microsoft Office Excel (3).xlsx]Лист1'!$A$22</c:f>
              <c:strCache>
                <c:ptCount val="1"/>
                <c:pt idx="0">
                  <c:v>Сталин  </c:v>
                </c:pt>
              </c:strCache>
            </c:strRef>
          </c:tx>
          <c:spPr>
            <a:ln w="44450" cap="rnd">
              <a:solidFill>
                <a:srgbClr val="6577FF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'[Лист Microsoft Office Excel (3).xlsx]Лист1'!$B$18:$H$18</c:f>
              <c:numCache>
                <c:formatCode>General</c:formatCode>
                <c:ptCount val="7"/>
                <c:pt idx="0">
                  <c:v>1989</c:v>
                </c:pt>
                <c:pt idx="1">
                  <c:v>1991</c:v>
                </c:pt>
                <c:pt idx="2">
                  <c:v>1994</c:v>
                </c:pt>
                <c:pt idx="3">
                  <c:v>1999</c:v>
                </c:pt>
                <c:pt idx="4">
                  <c:v>2008</c:v>
                </c:pt>
                <c:pt idx="5">
                  <c:v>2012</c:v>
                </c:pt>
                <c:pt idx="6">
                  <c:v>2017</c:v>
                </c:pt>
              </c:numCache>
            </c:numRef>
          </c:cat>
          <c:val>
            <c:numRef>
              <c:f>'[Лист Microsoft Office Excel (3).xlsx]Лист1'!$B$22:$H$22</c:f>
              <c:numCache>
                <c:formatCode>General</c:formatCode>
                <c:ptCount val="7"/>
                <c:pt idx="0">
                  <c:v>12</c:v>
                </c:pt>
                <c:pt idx="1">
                  <c:v>28</c:v>
                </c:pt>
                <c:pt idx="2">
                  <c:v>28</c:v>
                </c:pt>
                <c:pt idx="3">
                  <c:v>35</c:v>
                </c:pt>
                <c:pt idx="4">
                  <c:v>36</c:v>
                </c:pt>
                <c:pt idx="5">
                  <c:v>42</c:v>
                </c:pt>
                <c:pt idx="6">
                  <c:v>38</c:v>
                </c:pt>
              </c:numCache>
            </c:numRef>
          </c:val>
        </c:ser>
        <c:ser>
          <c:idx val="4"/>
          <c:order val="4"/>
          <c:tx>
            <c:strRef>
              <c:f>'[Лист Microsoft Office Excel (3).xlsx]Лист1'!$A$23</c:f>
              <c:strCache>
                <c:ptCount val="1"/>
                <c:pt idx="0">
                  <c:v>Путин  </c:v>
                </c:pt>
              </c:strCache>
            </c:strRef>
          </c:tx>
          <c:spPr>
            <a:ln w="44450" cap="rnd">
              <a:solidFill>
                <a:srgbClr val="8B8B8B">
                  <a:lumMod val="75000"/>
                </a:srgbClr>
              </a:solidFill>
              <a:round/>
            </a:ln>
            <a:effectLst/>
          </c:spPr>
          <c:marker>
            <c:symbol val="none"/>
          </c:marker>
          <c:dPt>
            <c:idx val="1"/>
            <c:spPr>
              <a:ln w="44450" cap="rnd">
                <a:noFill/>
                <a:round/>
              </a:ln>
              <a:effectLst/>
            </c:spPr>
          </c:dPt>
          <c:dPt>
            <c:idx val="2"/>
            <c:spPr>
              <a:ln w="44450" cap="rnd">
                <a:noFill/>
                <a:round/>
              </a:ln>
              <a:effectLst/>
            </c:spPr>
          </c:dPt>
          <c:dPt>
            <c:idx val="3"/>
            <c:spPr>
              <a:ln w="44450" cap="rnd">
                <a:noFill/>
                <a:round/>
              </a:ln>
              <a:effectLst/>
            </c:spPr>
          </c:dPt>
          <c:dLbls>
            <c:delete val="1"/>
          </c:dLbls>
          <c:cat>
            <c:numRef>
              <c:f>'[Лист Microsoft Office Excel (3).xlsx]Лист1'!$B$18:$H$18</c:f>
              <c:numCache>
                <c:formatCode>General</c:formatCode>
                <c:ptCount val="7"/>
                <c:pt idx="0">
                  <c:v>1989</c:v>
                </c:pt>
                <c:pt idx="1">
                  <c:v>1991</c:v>
                </c:pt>
                <c:pt idx="2">
                  <c:v>1994</c:v>
                </c:pt>
                <c:pt idx="3">
                  <c:v>1999</c:v>
                </c:pt>
                <c:pt idx="4">
                  <c:v>2008</c:v>
                </c:pt>
                <c:pt idx="5">
                  <c:v>2012</c:v>
                </c:pt>
                <c:pt idx="6">
                  <c:v>2017</c:v>
                </c:pt>
              </c:numCache>
            </c:numRef>
          </c:cat>
          <c:val>
            <c:numRef>
              <c:f>'[Лист Microsoft Office Excel (3).xlsx]Лист1'!$B$23:$H$23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32</c:v>
                </c:pt>
                <c:pt idx="5">
                  <c:v>22</c:v>
                </c:pt>
                <c:pt idx="6">
                  <c:v>34</c:v>
                </c:pt>
              </c:numCache>
            </c:numRef>
          </c:val>
        </c:ser>
        <c:ser>
          <c:idx val="5"/>
          <c:order val="5"/>
          <c:tx>
            <c:strRef>
              <c:f>'[Лист Microsoft Office Excel (3).xlsx]Лист1'!$A$24</c:f>
              <c:strCache>
                <c:ptCount val="1"/>
                <c:pt idx="0">
                  <c:v>Сахаров  </c:v>
                </c:pt>
              </c:strCache>
            </c:strRef>
          </c:tx>
          <c:spPr>
            <a:ln w="444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'[Лист Microsoft Office Excel (3).xlsx]Лист1'!$B$18:$H$18</c:f>
              <c:numCache>
                <c:formatCode>General</c:formatCode>
                <c:ptCount val="7"/>
                <c:pt idx="0">
                  <c:v>1989</c:v>
                </c:pt>
                <c:pt idx="1">
                  <c:v>1991</c:v>
                </c:pt>
                <c:pt idx="2">
                  <c:v>1994</c:v>
                </c:pt>
                <c:pt idx="3">
                  <c:v>1999</c:v>
                </c:pt>
                <c:pt idx="4">
                  <c:v>2008</c:v>
                </c:pt>
                <c:pt idx="5">
                  <c:v>2012</c:v>
                </c:pt>
                <c:pt idx="6">
                  <c:v>2017</c:v>
                </c:pt>
              </c:numCache>
            </c:numRef>
          </c:cat>
          <c:val>
            <c:numRef>
              <c:f>'[Лист Microsoft Office Excel (3).xlsx]Лист1'!$B$24:$H$24</c:f>
              <c:numCache>
                <c:formatCode>General</c:formatCode>
                <c:ptCount val="7"/>
                <c:pt idx="0">
                  <c:v>0</c:v>
                </c:pt>
                <c:pt idx="1">
                  <c:v>27</c:v>
                </c:pt>
                <c:pt idx="2">
                  <c:v>17</c:v>
                </c:pt>
                <c:pt idx="3">
                  <c:v>8</c:v>
                </c:pt>
                <c:pt idx="4">
                  <c:v>6</c:v>
                </c:pt>
                <c:pt idx="5">
                  <c:v>6</c:v>
                </c:pt>
                <c:pt idx="6">
                  <c:v>2</c:v>
                </c:pt>
              </c:numCache>
            </c:numRef>
          </c:val>
        </c:ser>
        <c:dLbls>
          <c:showVal val="1"/>
        </c:dLbls>
        <c:marker val="1"/>
        <c:axId val="72688768"/>
        <c:axId val="72690688"/>
      </c:lineChart>
      <c:catAx>
        <c:axId val="72688768"/>
        <c:scaling>
          <c:orientation val="minMax"/>
        </c:scaling>
        <c:axPos val="b"/>
        <c:numFmt formatCode="General" sourceLinked="1"/>
        <c:tickLblPos val="nextTo"/>
        <c:spPr>
          <a:noFill/>
          <a:ln w="19050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2690688"/>
        <c:crosses val="autoZero"/>
        <c:lblAlgn val="ctr"/>
        <c:lblOffset val="100"/>
      </c:catAx>
      <c:valAx>
        <c:axId val="7269068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accent1">
                  <a:alpha val="49000"/>
                </a:schemeClr>
              </a:solidFill>
              <a:round/>
            </a:ln>
            <a:effectLst/>
          </c:spPr>
        </c:majorGridlines>
        <c:numFmt formatCode="General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26887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650368739517055"/>
          <c:y val="2.5752275622343331E-2"/>
          <c:w val="0.41620028111930796"/>
          <c:h val="0.3650117699630123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autoTitleDeleted val="1"/>
    <c:plotArea>
      <c:layout/>
      <c:lineChart>
        <c:grouping val="standard"/>
        <c:ser>
          <c:idx val="0"/>
          <c:order val="0"/>
          <c:tx>
            <c:strRef>
              <c:f>Лист1!$A$4</c:f>
              <c:strCache>
                <c:ptCount val="1"/>
                <c:pt idx="0">
                  <c:v>В целом позитивно*</c:v>
                </c:pt>
              </c:strCache>
            </c:strRef>
          </c:tx>
          <c:spPr>
            <a:ln w="50800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Лист1!$B$2:$M$3</c:f>
              <c:strCache>
                <c:ptCount val="12"/>
                <c:pt idx="0">
                  <c:v>1994</c:v>
                </c:pt>
                <c:pt idx="1">
                  <c:v>1996</c:v>
                </c:pt>
                <c:pt idx="2">
                  <c:v>1998</c:v>
                </c:pt>
                <c:pt idx="3">
                  <c:v>2002</c:v>
                </c:pt>
                <c:pt idx="4">
                  <c:v>2003</c:v>
                </c:pt>
                <c:pt idx="5">
                  <c:v>2006</c:v>
                </c:pt>
                <c:pt idx="6">
                  <c:v>2008</c:v>
                </c:pt>
                <c:pt idx="7">
                  <c:v>2009</c:v>
                </c:pt>
                <c:pt idx="8">
                  <c:v>2011</c:v>
                </c:pt>
                <c:pt idx="9">
                  <c:v>2013</c:v>
                </c:pt>
                <c:pt idx="10">
                  <c:v>2014</c:v>
                </c:pt>
                <c:pt idx="11">
                  <c:v>2016</c:v>
                </c:pt>
              </c:strCache>
            </c:strRef>
          </c:cat>
          <c:val>
            <c:numRef>
              <c:f>Лист1!$B$4:$M$4</c:f>
              <c:numCache>
                <c:formatCode>General</c:formatCode>
                <c:ptCount val="12"/>
                <c:pt idx="0">
                  <c:v>27</c:v>
                </c:pt>
                <c:pt idx="1">
                  <c:v>31</c:v>
                </c:pt>
                <c:pt idx="2">
                  <c:v>19</c:v>
                </c:pt>
                <c:pt idx="3">
                  <c:v>53</c:v>
                </c:pt>
                <c:pt idx="4">
                  <c:v>53</c:v>
                </c:pt>
                <c:pt idx="5">
                  <c:v>42</c:v>
                </c:pt>
                <c:pt idx="6">
                  <c:v>42</c:v>
                </c:pt>
                <c:pt idx="7">
                  <c:v>49</c:v>
                </c:pt>
                <c:pt idx="8">
                  <c:v>45</c:v>
                </c:pt>
                <c:pt idx="9">
                  <c:v>49</c:v>
                </c:pt>
                <c:pt idx="10">
                  <c:v>51</c:v>
                </c:pt>
                <c:pt idx="11">
                  <c:v>53</c:v>
                </c:pt>
              </c:numCache>
            </c:numRef>
          </c:val>
        </c:ser>
        <c:ser>
          <c:idx val="1"/>
          <c:order val="1"/>
          <c:tx>
            <c:strRef>
              <c:f>Лист1!$A$5</c:f>
              <c:strCache>
                <c:ptCount val="1"/>
                <c:pt idx="0">
                  <c:v>В целом негативно**</c:v>
                </c:pt>
              </c:strCache>
            </c:strRef>
          </c:tx>
          <c:spPr>
            <a:ln w="50800">
              <a:solidFill>
                <a:srgbClr val="0070C0"/>
              </a:solidFill>
            </a:ln>
          </c:spPr>
          <c:marker>
            <c:symbol val="none"/>
          </c:marker>
          <c:cat>
            <c:strRef>
              <c:f>Лист1!$B$2:$M$3</c:f>
              <c:strCache>
                <c:ptCount val="12"/>
                <c:pt idx="0">
                  <c:v>1994</c:v>
                </c:pt>
                <c:pt idx="1">
                  <c:v>1996</c:v>
                </c:pt>
                <c:pt idx="2">
                  <c:v>1998</c:v>
                </c:pt>
                <c:pt idx="3">
                  <c:v>2002</c:v>
                </c:pt>
                <c:pt idx="4">
                  <c:v>2003</c:v>
                </c:pt>
                <c:pt idx="5">
                  <c:v>2006</c:v>
                </c:pt>
                <c:pt idx="6">
                  <c:v>2008</c:v>
                </c:pt>
                <c:pt idx="7">
                  <c:v>2009</c:v>
                </c:pt>
                <c:pt idx="8">
                  <c:v>2011</c:v>
                </c:pt>
                <c:pt idx="9">
                  <c:v>2013</c:v>
                </c:pt>
                <c:pt idx="10">
                  <c:v>2014</c:v>
                </c:pt>
                <c:pt idx="11">
                  <c:v>2016</c:v>
                </c:pt>
              </c:strCache>
            </c:strRef>
          </c:cat>
          <c:val>
            <c:numRef>
              <c:f>Лист1!$B$5:$M$5</c:f>
              <c:numCache>
                <c:formatCode>General</c:formatCode>
                <c:ptCount val="12"/>
                <c:pt idx="0">
                  <c:v>47</c:v>
                </c:pt>
                <c:pt idx="1">
                  <c:v>50</c:v>
                </c:pt>
                <c:pt idx="2">
                  <c:v>60</c:v>
                </c:pt>
                <c:pt idx="3">
                  <c:v>34</c:v>
                </c:pt>
                <c:pt idx="4">
                  <c:v>33</c:v>
                </c:pt>
                <c:pt idx="5">
                  <c:v>37</c:v>
                </c:pt>
                <c:pt idx="6">
                  <c:v>37</c:v>
                </c:pt>
                <c:pt idx="7">
                  <c:v>33</c:v>
                </c:pt>
                <c:pt idx="8">
                  <c:v>35</c:v>
                </c:pt>
                <c:pt idx="9">
                  <c:v>32</c:v>
                </c:pt>
                <c:pt idx="10">
                  <c:v>30</c:v>
                </c:pt>
                <c:pt idx="11">
                  <c:v>30</c:v>
                </c:pt>
              </c:numCache>
            </c:numRef>
          </c:val>
        </c:ser>
        <c:ser>
          <c:idx val="2"/>
          <c:order val="2"/>
          <c:tx>
            <c:strRef>
              <c:f>Лист1!$A$6</c:f>
              <c:strCache>
                <c:ptCount val="1"/>
                <c:pt idx="0">
                  <c:v>Затруднились ответить </c:v>
                </c:pt>
              </c:strCache>
            </c:strRef>
          </c:tx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cat>
            <c:strRef>
              <c:f>Лист1!$B$2:$M$3</c:f>
              <c:strCache>
                <c:ptCount val="12"/>
                <c:pt idx="0">
                  <c:v>1994</c:v>
                </c:pt>
                <c:pt idx="1">
                  <c:v>1996</c:v>
                </c:pt>
                <c:pt idx="2">
                  <c:v>1998</c:v>
                </c:pt>
                <c:pt idx="3">
                  <c:v>2002</c:v>
                </c:pt>
                <c:pt idx="4">
                  <c:v>2003</c:v>
                </c:pt>
                <c:pt idx="5">
                  <c:v>2006</c:v>
                </c:pt>
                <c:pt idx="6">
                  <c:v>2008</c:v>
                </c:pt>
                <c:pt idx="7">
                  <c:v>2009</c:v>
                </c:pt>
                <c:pt idx="8">
                  <c:v>2011</c:v>
                </c:pt>
                <c:pt idx="9">
                  <c:v>2013</c:v>
                </c:pt>
                <c:pt idx="10">
                  <c:v>2014</c:v>
                </c:pt>
                <c:pt idx="11">
                  <c:v>2016</c:v>
                </c:pt>
              </c:strCache>
            </c:strRef>
          </c:cat>
          <c:val>
            <c:numRef>
              <c:f>Лист1!$B$6:$M$6</c:f>
              <c:numCache>
                <c:formatCode>General</c:formatCode>
                <c:ptCount val="12"/>
                <c:pt idx="0">
                  <c:v>19</c:v>
                </c:pt>
                <c:pt idx="1">
                  <c:v>19</c:v>
                </c:pt>
                <c:pt idx="2">
                  <c:v>21</c:v>
                </c:pt>
                <c:pt idx="3">
                  <c:v>13</c:v>
                </c:pt>
                <c:pt idx="4">
                  <c:v>14</c:v>
                </c:pt>
                <c:pt idx="5">
                  <c:v>21</c:v>
                </c:pt>
                <c:pt idx="6">
                  <c:v>21</c:v>
                </c:pt>
                <c:pt idx="7">
                  <c:v>18</c:v>
                </c:pt>
                <c:pt idx="8">
                  <c:v>20</c:v>
                </c:pt>
                <c:pt idx="9">
                  <c:v>19</c:v>
                </c:pt>
                <c:pt idx="10">
                  <c:v>19</c:v>
                </c:pt>
                <c:pt idx="11">
                  <c:v>17</c:v>
                </c:pt>
              </c:numCache>
            </c:numRef>
          </c:val>
        </c:ser>
        <c:dLbls/>
        <c:marker val="1"/>
        <c:axId val="127947520"/>
        <c:axId val="127949056"/>
      </c:lineChart>
      <c:catAx>
        <c:axId val="127947520"/>
        <c:scaling>
          <c:orientation val="minMax"/>
        </c:scaling>
        <c:axPos val="b"/>
        <c:numFmt formatCode="General" sourceLinked="0"/>
        <c:majorTickMark val="none"/>
        <c:tickLblPos val="nextTo"/>
        <c:crossAx val="127949056"/>
        <c:crosses val="autoZero"/>
        <c:auto val="1"/>
        <c:lblAlgn val="ctr"/>
        <c:lblOffset val="100"/>
      </c:catAx>
      <c:valAx>
        <c:axId val="127949056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 w="9525">
            <a:noFill/>
          </a:ln>
        </c:spPr>
        <c:crossAx val="127947520"/>
        <c:crosses val="autoZero"/>
        <c:crossBetween val="midCat"/>
      </c:valAx>
    </c:plotArea>
    <c:legend>
      <c:legendPos val="b"/>
      <c:layout/>
    </c:legend>
    <c:plotVisOnly val="1"/>
    <c:dispBlanksAs val="gap"/>
  </c:chart>
  <c:txPr>
    <a:bodyPr/>
    <a:lstStyle/>
    <a:p>
      <a:pPr>
        <a:defRPr sz="1800"/>
      </a:pPr>
      <a:endParaRPr lang="ru-RU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autoTitleDeleted val="1"/>
    <c:plotArea>
      <c:layout>
        <c:manualLayout>
          <c:layoutTarget val="inner"/>
          <c:xMode val="edge"/>
          <c:yMode val="edge"/>
          <c:x val="5.5208564789097504E-2"/>
          <c:y val="4.2601399122504095E-2"/>
          <c:w val="0.89397509073065951"/>
          <c:h val="0.58174043351350957"/>
        </c:manualLayout>
      </c:layout>
      <c:lineChart>
        <c:grouping val="standard"/>
        <c:ser>
          <c:idx val="0"/>
          <c:order val="0"/>
          <c:tx>
            <c:strRef>
              <c:f>Лист1!$A$6</c:f>
              <c:strCache>
                <c:ptCount val="1"/>
                <c:pt idx="0">
                  <c:v>Нет, их ничем нельзя оправдать</c:v>
                </c:pt>
              </c:strCache>
            </c:strRef>
          </c:tx>
          <c:spPr>
            <a:ln w="50800">
              <a:solidFill>
                <a:srgbClr val="0070C0"/>
              </a:solidFill>
            </a:ln>
          </c:spPr>
          <c:marker>
            <c:symbol val="none"/>
          </c:marker>
          <c:cat>
            <c:numRef>
              <c:f>Лист1!$B$3:$F$3</c:f>
              <c:numCache>
                <c:formatCode>mmm/yy</c:formatCode>
                <c:ptCount val="5"/>
                <c:pt idx="0">
                  <c:v>39722</c:v>
                </c:pt>
                <c:pt idx="1">
                  <c:v>40210</c:v>
                </c:pt>
                <c:pt idx="2">
                  <c:v>40634</c:v>
                </c:pt>
                <c:pt idx="3">
                  <c:v>41214</c:v>
                </c:pt>
                <c:pt idx="4">
                  <c:v>42064</c:v>
                </c:pt>
              </c:numCache>
            </c:numRef>
          </c:cat>
          <c:val>
            <c:numRef>
              <c:f>Лист1!$B$6:$F$6</c:f>
              <c:numCache>
                <c:formatCode>General</c:formatCode>
                <c:ptCount val="5"/>
                <c:pt idx="0">
                  <c:v>60</c:v>
                </c:pt>
                <c:pt idx="1">
                  <c:v>58</c:v>
                </c:pt>
                <c:pt idx="2">
                  <c:v>61</c:v>
                </c:pt>
                <c:pt idx="3">
                  <c:v>60</c:v>
                </c:pt>
                <c:pt idx="4">
                  <c:v>41</c:v>
                </c:pt>
              </c:numCache>
            </c:numRef>
          </c:val>
        </c:ser>
        <c:ser>
          <c:idx val="1"/>
          <c:order val="1"/>
          <c:tx>
            <c:strRef>
              <c:f>Лист1!$A$7</c:f>
              <c:strCache>
                <c:ptCount val="1"/>
                <c:pt idx="0">
                  <c:v>Сумма готовых «оправдать»</c:v>
                </c:pt>
              </c:strCache>
            </c:strRef>
          </c:tx>
          <c:spPr>
            <a:ln w="50800">
              <a:solidFill>
                <a:srgbClr val="C00000"/>
              </a:solidFill>
            </a:ln>
          </c:spPr>
          <c:marker>
            <c:symbol val="none"/>
          </c:marker>
          <c:cat>
            <c:numRef>
              <c:f>Лист1!$B$3:$F$3</c:f>
              <c:numCache>
                <c:formatCode>mmm/yy</c:formatCode>
                <c:ptCount val="5"/>
                <c:pt idx="0">
                  <c:v>39722</c:v>
                </c:pt>
                <c:pt idx="1">
                  <c:v>40210</c:v>
                </c:pt>
                <c:pt idx="2">
                  <c:v>40634</c:v>
                </c:pt>
                <c:pt idx="3">
                  <c:v>41214</c:v>
                </c:pt>
                <c:pt idx="4">
                  <c:v>42064</c:v>
                </c:pt>
              </c:numCache>
            </c:numRef>
          </c:cat>
          <c:val>
            <c:numRef>
              <c:f>Лист1!$B$7:$F$7</c:f>
              <c:numCache>
                <c:formatCode>General</c:formatCode>
                <c:ptCount val="5"/>
                <c:pt idx="0">
                  <c:v>27</c:v>
                </c:pt>
                <c:pt idx="1">
                  <c:v>34</c:v>
                </c:pt>
                <c:pt idx="2">
                  <c:v>30</c:v>
                </c:pt>
                <c:pt idx="3">
                  <c:v>25</c:v>
                </c:pt>
                <c:pt idx="4">
                  <c:v>45</c:v>
                </c:pt>
              </c:numCache>
            </c:numRef>
          </c:val>
        </c:ser>
        <c:ser>
          <c:idx val="2"/>
          <c:order val="2"/>
          <c:tx>
            <c:strRef>
              <c:f>Лист1!$A$8</c:f>
              <c:strCache>
                <c:ptCount val="1"/>
                <c:pt idx="0">
                  <c:v>Затруднились ответить/ нет ответа</c:v>
                </c:pt>
              </c:strCache>
            </c:strRef>
          </c:tx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Лист1!$B$3:$F$3</c:f>
              <c:numCache>
                <c:formatCode>mmm/yy</c:formatCode>
                <c:ptCount val="5"/>
                <c:pt idx="0">
                  <c:v>39722</c:v>
                </c:pt>
                <c:pt idx="1">
                  <c:v>40210</c:v>
                </c:pt>
                <c:pt idx="2">
                  <c:v>40634</c:v>
                </c:pt>
                <c:pt idx="3">
                  <c:v>41214</c:v>
                </c:pt>
                <c:pt idx="4">
                  <c:v>42064</c:v>
                </c:pt>
              </c:numCache>
            </c:numRef>
          </c:cat>
          <c:val>
            <c:numRef>
              <c:f>Лист1!$B$8:$F$8</c:f>
              <c:numCache>
                <c:formatCode>General</c:formatCode>
                <c:ptCount val="5"/>
                <c:pt idx="0">
                  <c:v>13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</c:numCache>
            </c:numRef>
          </c:val>
        </c:ser>
        <c:dLbls/>
        <c:marker val="1"/>
        <c:axId val="128091648"/>
        <c:axId val="128093184"/>
      </c:lineChart>
      <c:catAx>
        <c:axId val="128091648"/>
        <c:scaling>
          <c:orientation val="minMax"/>
        </c:scaling>
        <c:axPos val="b"/>
        <c:numFmt formatCode="mmm/yy" sourceLinked="1"/>
        <c:majorTickMark val="none"/>
        <c:tickLblPos val="nextTo"/>
        <c:txPr>
          <a:bodyPr/>
          <a:lstStyle/>
          <a:p>
            <a:pPr>
              <a:defRPr sz="1600"/>
            </a:pPr>
            <a:endParaRPr lang="ru-RU"/>
          </a:p>
        </c:txPr>
        <c:crossAx val="128093184"/>
        <c:crosses val="autoZero"/>
        <c:lblAlgn val="ctr"/>
        <c:lblOffset val="100"/>
      </c:catAx>
      <c:valAx>
        <c:axId val="128093184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1600"/>
            </a:pPr>
            <a:endParaRPr lang="ru-RU"/>
          </a:p>
        </c:txPr>
        <c:crossAx val="128091648"/>
        <c:crosses val="autoZero"/>
        <c:crossBetween val="midCat"/>
      </c:valAx>
    </c:plotArea>
    <c:legend>
      <c:legendPos val="b"/>
      <c:layout>
        <c:manualLayout>
          <c:xMode val="edge"/>
          <c:yMode val="edge"/>
          <c:x val="0.24832101988667926"/>
          <c:y val="0.75471917586631809"/>
          <c:w val="0.57537542124949081"/>
          <c:h val="0.22796900047618873"/>
        </c:manualLayout>
      </c:layout>
    </c:legend>
    <c:plotVisOnly val="1"/>
    <c:dispBlanksAs val="gap"/>
  </c:chart>
  <c:txPr>
    <a:bodyPr/>
    <a:lstStyle/>
    <a:p>
      <a:pPr>
        <a:defRPr sz="1800"/>
      </a:pPr>
      <a:endParaRPr lang="ru-RU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autoTitleDeleted val="1"/>
    <c:plotArea>
      <c:layout>
        <c:manualLayout>
          <c:layoutTarget val="inner"/>
          <c:xMode val="edge"/>
          <c:yMode val="edge"/>
          <c:x val="0.11766319140663022"/>
          <c:y val="2.9197080291970798E-2"/>
          <c:w val="0.52258761057645553"/>
          <c:h val="0.9192845983833976"/>
        </c:manualLayout>
      </c:layout>
      <c:barChart>
        <c:barDir val="bar"/>
        <c:grouping val="percentStacked"/>
        <c:ser>
          <c:idx val="0"/>
          <c:order val="0"/>
          <c:tx>
            <c:strRef>
              <c:f>Лист1!$A$3</c:f>
              <c:strCache>
                <c:ptCount val="1"/>
                <c:pt idx="0">
                  <c:v>Это была политическая необходимость, они исторически оправданы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ru-RU"/>
              </a:p>
            </c:txPr>
            <c:dLblPos val="ctr"/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Лист1!$B$2:$F$2</c:f>
              <c:numCache>
                <c:formatCode>mmm/yy</c:formatCode>
                <c:ptCount val="5"/>
                <c:pt idx="0">
                  <c:v>39295</c:v>
                </c:pt>
                <c:pt idx="1">
                  <c:v>40634</c:v>
                </c:pt>
                <c:pt idx="2">
                  <c:v>41000</c:v>
                </c:pt>
                <c:pt idx="3">
                  <c:v>41153</c:v>
                </c:pt>
                <c:pt idx="4">
                  <c:v>42430</c:v>
                </c:pt>
              </c:numCache>
            </c:numRef>
          </c:cat>
          <c:val>
            <c:numRef>
              <c:f>Лист1!$B$3:$F$3</c:f>
              <c:numCache>
                <c:formatCode>General</c:formatCode>
                <c:ptCount val="5"/>
                <c:pt idx="0">
                  <c:v>9</c:v>
                </c:pt>
                <c:pt idx="1">
                  <c:v>14</c:v>
                </c:pt>
                <c:pt idx="2">
                  <c:v>13</c:v>
                </c:pt>
                <c:pt idx="3">
                  <c:v>22</c:v>
                </c:pt>
                <c:pt idx="4">
                  <c:v>26</c:v>
                </c:pt>
              </c:numCache>
            </c:numRef>
          </c:val>
        </c:ser>
        <c:ser>
          <c:idx val="1"/>
          <c:order val="1"/>
          <c:tx>
            <c:strRef>
              <c:f>Лист1!$A$4</c:f>
              <c:strCache>
                <c:ptCount val="1"/>
                <c:pt idx="0">
                  <c:v>Это было политическое преступление, и ему не может быть оправдания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ru-RU"/>
              </a:p>
            </c:txPr>
            <c:dLblPos val="ctr"/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Лист1!$B$2:$F$2</c:f>
              <c:numCache>
                <c:formatCode>mmm/yy</c:formatCode>
                <c:ptCount val="5"/>
                <c:pt idx="0">
                  <c:v>39295</c:v>
                </c:pt>
                <c:pt idx="1">
                  <c:v>40634</c:v>
                </c:pt>
                <c:pt idx="2">
                  <c:v>41000</c:v>
                </c:pt>
                <c:pt idx="3">
                  <c:v>41153</c:v>
                </c:pt>
                <c:pt idx="4">
                  <c:v>42430</c:v>
                </c:pt>
              </c:numCache>
            </c:numRef>
          </c:cat>
          <c:val>
            <c:numRef>
              <c:f>Лист1!$B$4:$F$4</c:f>
              <c:numCache>
                <c:formatCode>General</c:formatCode>
                <c:ptCount val="5"/>
                <c:pt idx="0">
                  <c:v>72</c:v>
                </c:pt>
                <c:pt idx="1">
                  <c:v>70</c:v>
                </c:pt>
                <c:pt idx="2">
                  <c:v>67</c:v>
                </c:pt>
                <c:pt idx="3">
                  <c:v>51</c:v>
                </c:pt>
                <c:pt idx="4">
                  <c:v>45</c:v>
                </c:pt>
              </c:numCache>
            </c:numRef>
          </c:val>
        </c:ser>
        <c:ser>
          <c:idx val="2"/>
          <c:order val="2"/>
          <c:tx>
            <c:strRef>
              <c:f>Лист1!$A$5</c:f>
              <c:strCache>
                <c:ptCount val="1"/>
                <c:pt idx="0">
                  <c:v>Я ничего не знаю об этих  репрессиях*</c:v>
                </c:pt>
              </c:strCache>
            </c:strRef>
          </c:tx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ru-RU"/>
              </a:p>
            </c:txPr>
            <c:dLblPos val="ctr"/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Лист1!$B$2:$F$2</c:f>
              <c:numCache>
                <c:formatCode>mmm/yy</c:formatCode>
                <c:ptCount val="5"/>
                <c:pt idx="0">
                  <c:v>39295</c:v>
                </c:pt>
                <c:pt idx="1">
                  <c:v>40634</c:v>
                </c:pt>
                <c:pt idx="2">
                  <c:v>41000</c:v>
                </c:pt>
                <c:pt idx="3">
                  <c:v>41153</c:v>
                </c:pt>
                <c:pt idx="4">
                  <c:v>42430</c:v>
                </c:pt>
              </c:numCache>
            </c:numRef>
          </c:cat>
          <c:val>
            <c:numRef>
              <c:f>Лист1!$B$5:$F$5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6</c:v>
                </c:pt>
                <c:pt idx="4">
                  <c:v>7</c:v>
                </c:pt>
              </c:numCache>
            </c:numRef>
          </c:val>
        </c:ser>
        <c:ser>
          <c:idx val="3"/>
          <c:order val="3"/>
          <c:tx>
            <c:strRef>
              <c:f>Лист1!$A$6</c:f>
              <c:strCache>
                <c:ptCount val="1"/>
                <c:pt idx="0">
                  <c:v>Затруднились ответить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ru-RU"/>
              </a:p>
            </c:txPr>
            <c:dLblPos val="ctr"/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Лист1!$B$2:$F$2</c:f>
              <c:numCache>
                <c:formatCode>mmm/yy</c:formatCode>
                <c:ptCount val="5"/>
                <c:pt idx="0">
                  <c:v>39295</c:v>
                </c:pt>
                <c:pt idx="1">
                  <c:v>40634</c:v>
                </c:pt>
                <c:pt idx="2">
                  <c:v>41000</c:v>
                </c:pt>
                <c:pt idx="3">
                  <c:v>41153</c:v>
                </c:pt>
                <c:pt idx="4">
                  <c:v>42430</c:v>
                </c:pt>
              </c:numCache>
            </c:numRef>
          </c:cat>
          <c:val>
            <c:numRef>
              <c:f>Лист1!$B$6:$F$6</c:f>
              <c:numCache>
                <c:formatCode>General</c:formatCode>
                <c:ptCount val="5"/>
                <c:pt idx="0">
                  <c:v>19</c:v>
                </c:pt>
                <c:pt idx="1">
                  <c:v>17</c:v>
                </c:pt>
                <c:pt idx="2">
                  <c:v>20</c:v>
                </c:pt>
                <c:pt idx="3">
                  <c:v>13</c:v>
                </c:pt>
                <c:pt idx="4">
                  <c:v>15</c:v>
                </c:pt>
              </c:numCache>
            </c:numRef>
          </c:val>
        </c:ser>
        <c:dLbls>
          <c:showVal val="1"/>
        </c:dLbls>
        <c:gapWidth val="75"/>
        <c:overlap val="100"/>
        <c:axId val="128049152"/>
        <c:axId val="128050688"/>
      </c:barChart>
      <c:catAx>
        <c:axId val="128049152"/>
        <c:scaling>
          <c:orientation val="maxMin"/>
        </c:scaling>
        <c:axPos val="l"/>
        <c:numFmt formatCode="mmm/yy" sourceLinked="1"/>
        <c:majorTickMark val="none"/>
        <c:tickLblPos val="nextTo"/>
        <c:txPr>
          <a:bodyPr/>
          <a:lstStyle/>
          <a:p>
            <a:pPr>
              <a:defRPr sz="1600" b="1"/>
            </a:pPr>
            <a:endParaRPr lang="ru-RU"/>
          </a:p>
        </c:txPr>
        <c:crossAx val="128050688"/>
        <c:crosses val="autoZero"/>
        <c:lblAlgn val="ctr"/>
        <c:lblOffset val="100"/>
      </c:catAx>
      <c:valAx>
        <c:axId val="128050688"/>
        <c:scaling>
          <c:orientation val="minMax"/>
        </c:scaling>
        <c:delete val="1"/>
        <c:axPos val="t"/>
        <c:majorGridlines/>
        <c:numFmt formatCode="0%" sourceLinked="1"/>
        <c:majorTickMark val="none"/>
        <c:tickLblPos val="none"/>
        <c:crossAx val="12804915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66570440847672085"/>
          <c:y val="2.9839750455877907E-2"/>
          <c:w val="0.31519599980558038"/>
          <c:h val="0.96219740946449583"/>
        </c:manualLayout>
      </c:layout>
      <c:txPr>
        <a:bodyPr/>
        <a:lstStyle/>
        <a:p>
          <a:pPr>
            <a:lnSpc>
              <a:spcPts val="1500"/>
            </a:lnSpc>
            <a:defRPr sz="1600" b="1"/>
          </a:pPr>
          <a:endParaRPr lang="ru-RU"/>
        </a:p>
      </c:txPr>
    </c:legend>
    <c:plotVisOnly val="1"/>
    <c:dispBlanksAs val="gap"/>
  </c:chart>
  <c:spPr>
    <a:noFill/>
    <a:ln>
      <a:noFill/>
    </a:ln>
  </c:spPr>
  <c:txPr>
    <a:bodyPr/>
    <a:lstStyle/>
    <a:p>
      <a:pPr>
        <a:defRPr sz="1800"/>
      </a:pPr>
      <a:endParaRPr lang="ru-RU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Лист1!$A$3</c:f>
              <c:strCache>
                <c:ptCount val="1"/>
                <c:pt idx="0">
                  <c:v>Да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ru-RU"/>
              </a:p>
            </c:txPr>
            <c:dLblPos val="inEnd"/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Лист1!$B$2:$C$2</c:f>
              <c:numCache>
                <c:formatCode>General</c:formatCode>
                <c:ptCount val="2"/>
                <c:pt idx="0">
                  <c:v>2007</c:v>
                </c:pt>
                <c:pt idx="1">
                  <c:v>2012</c:v>
                </c:pt>
              </c:numCache>
            </c:numRef>
          </c:cat>
          <c:val>
            <c:numRef>
              <c:f>Лист1!$B$3:$C$3</c:f>
              <c:numCache>
                <c:formatCode>General</c:formatCode>
                <c:ptCount val="2"/>
                <c:pt idx="0">
                  <c:v>18</c:v>
                </c:pt>
                <c:pt idx="1">
                  <c:v>21</c:v>
                </c:pt>
              </c:numCache>
            </c:numRef>
          </c:val>
        </c:ser>
        <c:ser>
          <c:idx val="1"/>
          <c:order val="1"/>
          <c:tx>
            <c:strRef>
              <c:f>Лист1!$A$4</c:f>
              <c:strCache>
                <c:ptCount val="1"/>
                <c:pt idx="0">
                  <c:v>Нет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1">
                    <a:solidFill>
                      <a:schemeClr val="bg1"/>
                    </a:solidFill>
                  </a:defRPr>
                </a:pPr>
                <a:endParaRPr lang="ru-RU"/>
              </a:p>
            </c:txPr>
            <c:dLblPos val="inEnd"/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Лист1!$B$2:$C$2</c:f>
              <c:numCache>
                <c:formatCode>General</c:formatCode>
                <c:ptCount val="2"/>
                <c:pt idx="0">
                  <c:v>2007</c:v>
                </c:pt>
                <c:pt idx="1">
                  <c:v>2012</c:v>
                </c:pt>
              </c:numCache>
            </c:numRef>
          </c:cat>
          <c:val>
            <c:numRef>
              <c:f>Лист1!$B$4:$C$4</c:f>
              <c:numCache>
                <c:formatCode>General</c:formatCode>
                <c:ptCount val="2"/>
                <c:pt idx="0">
                  <c:v>68</c:v>
                </c:pt>
                <c:pt idx="1">
                  <c:v>64</c:v>
                </c:pt>
              </c:numCache>
            </c:numRef>
          </c:val>
        </c:ser>
        <c:ser>
          <c:idx val="2"/>
          <c:order val="2"/>
          <c:tx>
            <c:strRef>
              <c:f>Лист1!$A$5</c:f>
              <c:strCache>
                <c:ptCount val="1"/>
                <c:pt idx="0">
                  <c:v>Затрудняюсь ответить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ru-RU"/>
              </a:p>
            </c:txPr>
            <c:dLblPos val="inEnd"/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Лист1!$B$2:$C$2</c:f>
              <c:numCache>
                <c:formatCode>General</c:formatCode>
                <c:ptCount val="2"/>
                <c:pt idx="0">
                  <c:v>2007</c:v>
                </c:pt>
                <c:pt idx="1">
                  <c:v>2012</c:v>
                </c:pt>
              </c:numCache>
            </c:numRef>
          </c:cat>
          <c:val>
            <c:numRef>
              <c:f>Лист1!$B$5:$C$5</c:f>
              <c:numCache>
                <c:formatCode>General</c:formatCode>
                <c:ptCount val="2"/>
                <c:pt idx="0">
                  <c:v>14</c:v>
                </c:pt>
                <c:pt idx="1">
                  <c:v>16</c:v>
                </c:pt>
              </c:numCache>
            </c:numRef>
          </c:val>
        </c:ser>
        <c:dLbls>
          <c:showVal val="1"/>
        </c:dLbls>
        <c:gapWidth val="75"/>
        <c:overlap val="-25"/>
        <c:axId val="128197760"/>
        <c:axId val="128199296"/>
      </c:barChart>
      <c:catAx>
        <c:axId val="128197760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/>
          <a:lstStyle/>
          <a:p>
            <a:pPr>
              <a:defRPr b="1"/>
            </a:pPr>
            <a:endParaRPr lang="ru-RU"/>
          </a:p>
        </c:txPr>
        <c:crossAx val="128199296"/>
        <c:crosses val="autoZero"/>
        <c:auto val="1"/>
        <c:lblAlgn val="ctr"/>
        <c:lblOffset val="100"/>
      </c:catAx>
      <c:valAx>
        <c:axId val="128199296"/>
        <c:scaling>
          <c:orientation val="minMax"/>
        </c:scaling>
        <c:delete val="1"/>
        <c:axPos val="l"/>
        <c:majorGridlines/>
        <c:numFmt formatCode="General" sourceLinked="1"/>
        <c:majorTickMark val="none"/>
        <c:tickLblPos val="none"/>
        <c:crossAx val="128197760"/>
        <c:crosses val="autoZero"/>
        <c:crossBetween val="between"/>
      </c:valAx>
    </c:plotArea>
    <c:legend>
      <c:legendPos val="b"/>
      <c:layout/>
      <c:txPr>
        <a:bodyPr/>
        <a:lstStyle/>
        <a:p>
          <a:pPr>
            <a:defRPr sz="2000"/>
          </a:pPr>
          <a:endParaRPr lang="ru-RU"/>
        </a:p>
      </c:txPr>
    </c:legend>
    <c:plotVisOnly val="1"/>
    <c:dispBlanksAs val="gap"/>
  </c:chart>
  <c:spPr>
    <a:noFill/>
    <a:ln>
      <a:noFill/>
    </a:ln>
  </c:spPr>
  <c:txPr>
    <a:bodyPr/>
    <a:lstStyle/>
    <a:p>
      <a:pPr>
        <a:defRPr sz="1800"/>
      </a:pPr>
      <a:endParaRPr lang="ru-RU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/>
      <c:barChart>
        <c:barDir val="col"/>
        <c:grouping val="percentStacked"/>
        <c:ser>
          <c:idx val="0"/>
          <c:order val="0"/>
          <c:tx>
            <c:strRef>
              <c:f>Лист1!$A$3</c:f>
              <c:strCache>
                <c:ptCount val="1"/>
                <c:pt idx="0">
                  <c:v>Положительную</c:v>
                </c:pt>
              </c:strCache>
            </c:strRef>
          </c:tx>
          <c:spPr>
            <a:solidFill>
              <a:schemeClr val="tx2"/>
            </a:solidFill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ru-RU"/>
              </a:p>
            </c:txPr>
            <c:dLblPos val="ctr"/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Лист1!$B$2:$F$2</c:f>
              <c:numCache>
                <c:formatCode>mmm/yy</c:formatCode>
                <c:ptCount val="5"/>
                <c:pt idx="0">
                  <c:v>35370</c:v>
                </c:pt>
                <c:pt idx="1">
                  <c:v>36434</c:v>
                </c:pt>
                <c:pt idx="2">
                  <c:v>36800</c:v>
                </c:pt>
                <c:pt idx="3">
                  <c:v>41699</c:v>
                </c:pt>
                <c:pt idx="4">
                  <c:v>42795</c:v>
                </c:pt>
              </c:numCache>
            </c:numRef>
          </c:cat>
          <c:val>
            <c:numRef>
              <c:f>Лист1!$B$3:$F$3</c:f>
              <c:numCache>
                <c:formatCode>General</c:formatCode>
                <c:ptCount val="5"/>
                <c:pt idx="0">
                  <c:v>47</c:v>
                </c:pt>
                <c:pt idx="1">
                  <c:v>46</c:v>
                </c:pt>
                <c:pt idx="2">
                  <c:v>49</c:v>
                </c:pt>
                <c:pt idx="3">
                  <c:v>48</c:v>
                </c:pt>
                <c:pt idx="4">
                  <c:v>48</c:v>
                </c:pt>
              </c:numCache>
            </c:numRef>
          </c:val>
        </c:ser>
        <c:ser>
          <c:idx val="1"/>
          <c:order val="1"/>
          <c:tx>
            <c:strRef>
              <c:f>Лист1!$A$4</c:f>
              <c:strCache>
                <c:ptCount val="1"/>
                <c:pt idx="0">
                  <c:v>Отрицательную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ru-RU"/>
              </a:p>
            </c:txPr>
            <c:dLblPos val="ctr"/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Лист1!$B$2:$F$2</c:f>
              <c:numCache>
                <c:formatCode>mmm/yy</c:formatCode>
                <c:ptCount val="5"/>
                <c:pt idx="0">
                  <c:v>35370</c:v>
                </c:pt>
                <c:pt idx="1">
                  <c:v>36434</c:v>
                </c:pt>
                <c:pt idx="2">
                  <c:v>36800</c:v>
                </c:pt>
                <c:pt idx="3">
                  <c:v>41699</c:v>
                </c:pt>
                <c:pt idx="4">
                  <c:v>42795</c:v>
                </c:pt>
              </c:numCache>
            </c:numRef>
          </c:cat>
          <c:val>
            <c:numRef>
              <c:f>Лист1!$B$4:$F$4</c:f>
              <c:numCache>
                <c:formatCode>General</c:formatCode>
                <c:ptCount val="5"/>
                <c:pt idx="0">
                  <c:v>33</c:v>
                </c:pt>
                <c:pt idx="1">
                  <c:v>35</c:v>
                </c:pt>
                <c:pt idx="2">
                  <c:v>35</c:v>
                </c:pt>
                <c:pt idx="3">
                  <c:v>28</c:v>
                </c:pt>
                <c:pt idx="4">
                  <c:v>31</c:v>
                </c:pt>
              </c:numCache>
            </c:numRef>
          </c:val>
        </c:ser>
        <c:ser>
          <c:idx val="2"/>
          <c:order val="2"/>
          <c:tx>
            <c:strRef>
              <c:f>Лист1!$A$5</c:f>
              <c:strCache>
                <c:ptCount val="1"/>
                <c:pt idx="0">
                  <c:v>Затрудняюсь ответить 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ru-RU"/>
              </a:p>
            </c:txPr>
            <c:dLblPos val="ctr"/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Лист1!$B$2:$F$2</c:f>
              <c:numCache>
                <c:formatCode>mmm/yy</c:formatCode>
                <c:ptCount val="5"/>
                <c:pt idx="0">
                  <c:v>35370</c:v>
                </c:pt>
                <c:pt idx="1">
                  <c:v>36434</c:v>
                </c:pt>
                <c:pt idx="2">
                  <c:v>36800</c:v>
                </c:pt>
                <c:pt idx="3">
                  <c:v>41699</c:v>
                </c:pt>
                <c:pt idx="4">
                  <c:v>42795</c:v>
                </c:pt>
              </c:numCache>
            </c:numRef>
          </c:cat>
          <c:val>
            <c:numRef>
              <c:f>Лист1!$B$5:$F$5</c:f>
              <c:numCache>
                <c:formatCode>General</c:formatCode>
                <c:ptCount val="5"/>
                <c:pt idx="0">
                  <c:v>21</c:v>
                </c:pt>
                <c:pt idx="1">
                  <c:v>20</c:v>
                </c:pt>
                <c:pt idx="2">
                  <c:v>17</c:v>
                </c:pt>
                <c:pt idx="3">
                  <c:v>24</c:v>
                </c:pt>
                <c:pt idx="4">
                  <c:v>21</c:v>
                </c:pt>
              </c:numCache>
            </c:numRef>
          </c:val>
        </c:ser>
        <c:dLbls>
          <c:showVal val="1"/>
        </c:dLbls>
        <c:overlap val="100"/>
        <c:axId val="125422592"/>
        <c:axId val="125502208"/>
      </c:barChart>
      <c:catAx>
        <c:axId val="125422592"/>
        <c:scaling>
          <c:orientation val="minMax"/>
        </c:scaling>
        <c:axPos val="b"/>
        <c:numFmt formatCode="mmm/yy" sourceLinked="1"/>
        <c:tickLblPos val="nextTo"/>
        <c:spPr>
          <a:noFill/>
          <a:ln>
            <a:noFill/>
          </a:ln>
        </c:spPr>
        <c:txPr>
          <a:bodyPr/>
          <a:lstStyle/>
          <a:p>
            <a:pPr>
              <a:defRPr sz="1600"/>
            </a:pPr>
            <a:endParaRPr lang="ru-RU"/>
          </a:p>
        </c:txPr>
        <c:crossAx val="125502208"/>
        <c:crosses val="autoZero"/>
        <c:lblAlgn val="ctr"/>
        <c:lblOffset val="100"/>
      </c:catAx>
      <c:valAx>
        <c:axId val="125502208"/>
        <c:scaling>
          <c:orientation val="minMax"/>
        </c:scaling>
        <c:delete val="1"/>
        <c:axPos val="l"/>
        <c:majorGridlines/>
        <c:numFmt formatCode="0%" sourceLinked="1"/>
        <c:tickLblPos val="none"/>
        <c:crossAx val="12542259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6.5470913394987423E-2"/>
          <c:y val="0.90453925655583978"/>
          <c:w val="0.86905817321002543"/>
          <c:h val="8.0888896436162247E-2"/>
        </c:manualLayout>
      </c:layout>
    </c:legend>
    <c:plotVisOnly val="1"/>
    <c:dispBlanksAs val="gap"/>
  </c:chart>
  <c:txPr>
    <a:bodyPr/>
    <a:lstStyle/>
    <a:p>
      <a:pPr>
        <a:defRPr sz="1800"/>
      </a:pPr>
      <a:endParaRPr lang="ru-RU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 sz="2000"/>
            </a:pPr>
            <a:r>
              <a:rPr lang="ru-RU" sz="2000" b="1" i="0" u="none" strike="noStrike" baseline="0" dirty="0" smtClean="0"/>
              <a:t>«Насколько </a:t>
            </a:r>
            <a:r>
              <a:rPr lang="ru-RU" sz="2000" b="1" i="0" u="none" strike="noStrike" baseline="0" dirty="0"/>
              <a:t>значительной потерей для страны стало свержение самодержавия</a:t>
            </a:r>
            <a:r>
              <a:rPr lang="ru-RU" sz="2000" b="1" i="0" u="none" strike="noStrike" baseline="0" dirty="0" smtClean="0"/>
              <a:t>?»</a:t>
            </a:r>
            <a:endParaRPr lang="ru-RU" sz="2000" dirty="0"/>
          </a:p>
        </c:rich>
      </c:tx>
      <c:layout/>
    </c:title>
    <c:plotArea>
      <c:layout>
        <c:manualLayout>
          <c:layoutTarget val="inner"/>
          <c:xMode val="edge"/>
          <c:yMode val="edge"/>
          <c:x val="8.123151077391115E-2"/>
          <c:y val="0.34160237723620546"/>
          <c:w val="0.87798253963810224"/>
          <c:h val="0.42458736071838532"/>
        </c:manualLayout>
      </c:layout>
      <c:barChart>
        <c:barDir val="col"/>
        <c:grouping val="clustered"/>
        <c:ser>
          <c:idx val="0"/>
          <c:order val="0"/>
          <c:tx>
            <c:strRef>
              <c:f>Лист4!$A$14</c:f>
              <c:strCache>
                <c:ptCount val="1"/>
                <c:pt idx="0">
                  <c:v>1990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>
                    <a:solidFill>
                      <a:schemeClr val="bg1"/>
                    </a:solidFill>
                  </a:defRPr>
                </a:pPr>
                <a:endParaRPr lang="ru-RU"/>
              </a:p>
            </c:txPr>
            <c:dLblPos val="ctr"/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Лист4!$B$13:$D$13</c:f>
              <c:strCache>
                <c:ptCount val="3"/>
                <c:pt idx="0">
                  <c:v>Очень значительной потерей  </c:v>
                </c:pt>
                <c:pt idx="1">
                  <c:v>Не значительной потерей </c:v>
                </c:pt>
                <c:pt idx="2">
                  <c:v>З/о </c:v>
                </c:pt>
              </c:strCache>
            </c:strRef>
          </c:cat>
          <c:val>
            <c:numRef>
              <c:f>Лист4!$B$14:$D$14</c:f>
              <c:numCache>
                <c:formatCode>General</c:formatCode>
                <c:ptCount val="3"/>
                <c:pt idx="0">
                  <c:v>11</c:v>
                </c:pt>
                <c:pt idx="1">
                  <c:v>56</c:v>
                </c:pt>
                <c:pt idx="2">
                  <c:v>33</c:v>
                </c:pt>
              </c:numCache>
            </c:numRef>
          </c:val>
        </c:ser>
        <c:ser>
          <c:idx val="1"/>
          <c:order val="1"/>
          <c:tx>
            <c:strRef>
              <c:f>Лист4!$A$15</c:f>
              <c:strCache>
                <c:ptCount val="1"/>
                <c:pt idx="0">
                  <c:v>2017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</a:defRPr>
                </a:pPr>
                <a:endParaRPr lang="ru-RU"/>
              </a:p>
            </c:txPr>
            <c:dLblPos val="ctr"/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Лист4!$B$13:$D$13</c:f>
              <c:strCache>
                <c:ptCount val="3"/>
                <c:pt idx="0">
                  <c:v>Очень значительной потерей  </c:v>
                </c:pt>
                <c:pt idx="1">
                  <c:v>Не значительной потерей </c:v>
                </c:pt>
                <c:pt idx="2">
                  <c:v>З/о </c:v>
                </c:pt>
              </c:strCache>
            </c:strRef>
          </c:cat>
          <c:val>
            <c:numRef>
              <c:f>Лист4!$B$15:$D$15</c:f>
              <c:numCache>
                <c:formatCode>General</c:formatCode>
                <c:ptCount val="3"/>
                <c:pt idx="0">
                  <c:v>34</c:v>
                </c:pt>
                <c:pt idx="1">
                  <c:v>52</c:v>
                </c:pt>
                <c:pt idx="2">
                  <c:v>14</c:v>
                </c:pt>
              </c:numCache>
            </c:numRef>
          </c:val>
        </c:ser>
        <c:axId val="72819840"/>
        <c:axId val="72821376"/>
      </c:barChart>
      <c:catAx>
        <c:axId val="72819840"/>
        <c:scaling>
          <c:orientation val="minMax"/>
        </c:scaling>
        <c:axPos val="b"/>
        <c:numFmt formatCode="General" sourceLinked="0"/>
        <c:majorTickMark val="none"/>
        <c:tickLblPos val="nextTo"/>
        <c:txPr>
          <a:bodyPr/>
          <a:lstStyle/>
          <a:p>
            <a:pPr>
              <a:defRPr sz="1400" b="1"/>
            </a:pPr>
            <a:endParaRPr lang="ru-RU"/>
          </a:p>
        </c:txPr>
        <c:crossAx val="72821376"/>
        <c:crosses val="autoZero"/>
        <c:auto val="1"/>
        <c:lblAlgn val="ctr"/>
        <c:lblOffset val="100"/>
      </c:catAx>
      <c:valAx>
        <c:axId val="72821376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7281984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5625834056571193"/>
          <c:y val="0.93457880631223622"/>
          <c:w val="0.31118662336571662"/>
          <c:h val="6.3663377684145733E-2"/>
        </c:manualLayout>
      </c:layout>
      <c:txPr>
        <a:bodyPr/>
        <a:lstStyle/>
        <a:p>
          <a:pPr>
            <a:defRPr sz="1600" b="1"/>
          </a:pPr>
          <a:endParaRPr lang="ru-RU"/>
        </a:p>
      </c:txPr>
    </c:legend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 sz="2000"/>
            </a:pPr>
            <a:r>
              <a:rPr lang="ru-RU" sz="2000" b="1" i="0" u="none" strike="noStrike" baseline="0" dirty="0" smtClean="0"/>
              <a:t>«Насколько </a:t>
            </a:r>
            <a:r>
              <a:rPr lang="ru-RU" sz="2000" b="1" i="0" u="none" strike="noStrike" baseline="0" dirty="0"/>
              <a:t>значительной потерей для страны стало </a:t>
            </a:r>
            <a:r>
              <a:rPr lang="ru-RU" sz="2000" b="1" i="0" u="none" strike="noStrike" baseline="0" dirty="0" smtClean="0"/>
              <a:t>исчезновение </a:t>
            </a:r>
            <a:r>
              <a:rPr lang="ru-RU" sz="2000" b="1" i="0" u="none" strike="noStrike" baseline="0" dirty="0"/>
              <a:t>и уничтожение дворянства</a:t>
            </a:r>
            <a:r>
              <a:rPr lang="ru-RU" sz="2000" b="1" i="0" u="none" strike="noStrike" baseline="0" dirty="0" smtClean="0"/>
              <a:t>?»</a:t>
            </a:r>
            <a:endParaRPr lang="ru-RU" sz="2000" dirty="0"/>
          </a:p>
        </c:rich>
      </c:tx>
      <c:layout/>
    </c:title>
    <c:plotArea>
      <c:layout>
        <c:manualLayout>
          <c:layoutTarget val="inner"/>
          <c:xMode val="edge"/>
          <c:yMode val="edge"/>
          <c:x val="0.1013271671868127"/>
          <c:y val="0.34254641417315884"/>
          <c:w val="0.86613047354619843"/>
          <c:h val="0.44327443859377774"/>
        </c:manualLayout>
      </c:layout>
      <c:barChart>
        <c:barDir val="col"/>
        <c:grouping val="clustered"/>
        <c:ser>
          <c:idx val="0"/>
          <c:order val="0"/>
          <c:tx>
            <c:strRef>
              <c:f>Лист4!$A$28</c:f>
              <c:strCache>
                <c:ptCount val="1"/>
                <c:pt idx="0">
                  <c:v>1990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>
                    <a:solidFill>
                      <a:schemeClr val="bg1"/>
                    </a:solidFill>
                  </a:defRPr>
                </a:pPr>
                <a:endParaRPr lang="ru-RU"/>
              </a:p>
            </c:txPr>
            <c:dLblPos val="ctr"/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Лист4!$B$27:$D$27</c:f>
              <c:strCache>
                <c:ptCount val="3"/>
                <c:pt idx="0">
                  <c:v>Очень значительной потерей  </c:v>
                </c:pt>
                <c:pt idx="1">
                  <c:v>Не значительной потерей </c:v>
                </c:pt>
                <c:pt idx="2">
                  <c:v>З/о </c:v>
                </c:pt>
              </c:strCache>
            </c:strRef>
          </c:cat>
          <c:val>
            <c:numRef>
              <c:f>Лист4!$B$28:$D$28</c:f>
              <c:numCache>
                <c:formatCode>General</c:formatCode>
                <c:ptCount val="3"/>
                <c:pt idx="0">
                  <c:v>30</c:v>
                </c:pt>
                <c:pt idx="1">
                  <c:v>45</c:v>
                </c:pt>
                <c:pt idx="2">
                  <c:v>25</c:v>
                </c:pt>
              </c:numCache>
            </c:numRef>
          </c:val>
        </c:ser>
        <c:ser>
          <c:idx val="1"/>
          <c:order val="1"/>
          <c:tx>
            <c:strRef>
              <c:f>Лист4!$A$29</c:f>
              <c:strCache>
                <c:ptCount val="1"/>
                <c:pt idx="0">
                  <c:v>2017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>
                    <a:solidFill>
                      <a:schemeClr val="bg1"/>
                    </a:solidFill>
                  </a:defRPr>
                </a:pPr>
                <a:endParaRPr lang="ru-RU"/>
              </a:p>
            </c:txPr>
            <c:dLblPos val="ctr"/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Лист4!$B$27:$D$27</c:f>
              <c:strCache>
                <c:ptCount val="3"/>
                <c:pt idx="0">
                  <c:v>Очень значительной потерей  </c:v>
                </c:pt>
                <c:pt idx="1">
                  <c:v>Не значительной потерей </c:v>
                </c:pt>
                <c:pt idx="2">
                  <c:v>З/о </c:v>
                </c:pt>
              </c:strCache>
            </c:strRef>
          </c:cat>
          <c:val>
            <c:numRef>
              <c:f>Лист4!$B$29:$D$29</c:f>
              <c:numCache>
                <c:formatCode>General</c:formatCode>
                <c:ptCount val="3"/>
                <c:pt idx="0">
                  <c:v>42</c:v>
                </c:pt>
                <c:pt idx="1">
                  <c:v>45</c:v>
                </c:pt>
                <c:pt idx="2">
                  <c:v>13</c:v>
                </c:pt>
              </c:numCache>
            </c:numRef>
          </c:val>
        </c:ser>
        <c:axId val="72864512"/>
        <c:axId val="72866048"/>
      </c:barChart>
      <c:catAx>
        <c:axId val="72864512"/>
        <c:scaling>
          <c:orientation val="minMax"/>
        </c:scaling>
        <c:axPos val="b"/>
        <c:numFmt formatCode="General" sourceLinked="0"/>
        <c:majorTickMark val="none"/>
        <c:tickLblPos val="nextTo"/>
        <c:txPr>
          <a:bodyPr/>
          <a:lstStyle/>
          <a:p>
            <a:pPr>
              <a:defRPr sz="1400" b="1"/>
            </a:pPr>
            <a:endParaRPr lang="ru-RU"/>
          </a:p>
        </c:txPr>
        <c:crossAx val="72866048"/>
        <c:crosses val="autoZero"/>
        <c:auto val="1"/>
        <c:lblAlgn val="ctr"/>
        <c:lblOffset val="100"/>
      </c:catAx>
      <c:valAx>
        <c:axId val="72866048"/>
        <c:scaling>
          <c:orientation val="minMax"/>
          <c:max val="60"/>
        </c:scaling>
        <c:axPos val="l"/>
        <c:majorGridlines/>
        <c:numFmt formatCode="General" sourceLinked="1"/>
        <c:majorTickMark val="none"/>
        <c:tickLblPos val="nextTo"/>
        <c:crossAx val="72864512"/>
        <c:crosses val="autoZero"/>
        <c:crossBetween val="between"/>
      </c:valAx>
    </c:plotArea>
    <c:legend>
      <c:legendPos val="t"/>
      <c:legendEntry>
        <c:idx val="0"/>
        <c:txPr>
          <a:bodyPr/>
          <a:lstStyle/>
          <a:p>
            <a:pPr>
              <a:defRPr sz="1600" b="1"/>
            </a:pPr>
            <a:endParaRPr lang="ru-RU"/>
          </a:p>
        </c:txPr>
      </c:legendEntry>
      <c:legendEntry>
        <c:idx val="1"/>
        <c:txPr>
          <a:bodyPr/>
          <a:lstStyle/>
          <a:p>
            <a:pPr>
              <a:defRPr sz="1600" b="1"/>
            </a:pPr>
            <a:endParaRPr lang="ru-RU"/>
          </a:p>
        </c:txPr>
      </c:legendEntry>
      <c:layout>
        <c:manualLayout>
          <c:xMode val="edge"/>
          <c:yMode val="edge"/>
          <c:x val="0.37190101076149484"/>
          <c:y val="0.93428298682185951"/>
          <c:w val="0.31646097291428826"/>
          <c:h val="6.5717035028795681E-2"/>
        </c:manualLayout>
      </c:layout>
      <c:txPr>
        <a:bodyPr/>
        <a:lstStyle/>
        <a:p>
          <a:pPr>
            <a:defRPr sz="1600" b="1"/>
          </a:pPr>
          <a:endParaRPr lang="ru-RU"/>
        </a:p>
      </c:txPr>
    </c:legend>
    <c:plotVisOnly val="1"/>
    <c:dispBlanksAs val="gap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>
        <c:manualLayout>
          <c:layoutTarget val="inner"/>
          <c:xMode val="edge"/>
          <c:yMode val="edge"/>
          <c:x val="2.9805322158055644E-2"/>
          <c:y val="2.6401751080548839E-3"/>
          <c:w val="0.94473448133430449"/>
          <c:h val="0.45902375471567497"/>
        </c:manualLayout>
      </c:layout>
      <c:barChart>
        <c:barDir val="bar"/>
        <c:grouping val="percentStacked"/>
        <c:ser>
          <c:idx val="0"/>
          <c:order val="0"/>
          <c:tx>
            <c:strRef>
              <c:f>Лист1!$A$14</c:f>
              <c:strCache>
                <c:ptCount val="1"/>
                <c:pt idx="0">
                  <c:v>Нам нужно двигаться вперед и не ворошить то, что происходит в 1917 году  </c:v>
                </c:pt>
              </c:strCache>
            </c:strRef>
          </c:tx>
          <c:dLbls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ru-RU"/>
              </a:p>
            </c:txPr>
            <c:dLblPos val="ctr"/>
            <c:showVal val="1"/>
          </c:dLbls>
          <c:val>
            <c:numRef>
              <c:f>Лист1!$B$14</c:f>
              <c:numCache>
                <c:formatCode>General</c:formatCode>
                <c:ptCount val="1"/>
                <c:pt idx="0">
                  <c:v>34</c:v>
                </c:pt>
              </c:numCache>
            </c:numRef>
          </c:val>
        </c:ser>
        <c:ser>
          <c:idx val="1"/>
          <c:order val="1"/>
          <c:tx>
            <c:strRef>
              <c:f>Лист1!$A$15</c:f>
              <c:strCache>
                <c:ptCount val="1"/>
                <c:pt idx="0">
                  <c:v>Нам нужно больше знать об этом периоде, чтобы не повторять ошибок прошлого   </c:v>
                </c:pt>
              </c:strCache>
            </c:strRef>
          </c:tx>
          <c:dLbls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ru-RU"/>
              </a:p>
            </c:txPr>
            <c:dLblPos val="ctr"/>
            <c:showVal val="1"/>
          </c:dLbls>
          <c:val>
            <c:numRef>
              <c:f>Лист1!$B$15</c:f>
              <c:numCache>
                <c:formatCode>General</c:formatCode>
                <c:ptCount val="1"/>
                <c:pt idx="0">
                  <c:v>44</c:v>
                </c:pt>
              </c:numCache>
            </c:numRef>
          </c:val>
        </c:ser>
        <c:ser>
          <c:idx val="2"/>
          <c:order val="2"/>
          <c:tx>
            <c:strRef>
              <c:f>Лист1!$A$16</c:f>
              <c:strCache>
                <c:ptCount val="1"/>
                <c:pt idx="0">
                  <c:v>Изучение прошлого не приносит вреда, но в нашей нынешней ситуации это не отвечает  </c:v>
                </c:pt>
              </c:strCache>
            </c:strRef>
          </c:tx>
          <c:dLbls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ru-RU"/>
              </a:p>
            </c:txPr>
            <c:dLblPos val="ctr"/>
            <c:showVal val="1"/>
          </c:dLbls>
          <c:val>
            <c:numRef>
              <c:f>Лист1!$B$16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</c:ser>
        <c:ser>
          <c:idx val="3"/>
          <c:order val="3"/>
          <c:tx>
            <c:strRef>
              <c:f>Лист1!$A$17</c:f>
              <c:strCache>
                <c:ptCount val="1"/>
                <c:pt idx="0">
                  <c:v>Затрудняюсь ответить   </c:v>
                </c:pt>
              </c:strCache>
            </c:strRef>
          </c:tx>
          <c:dLbls>
            <c:txPr>
              <a:bodyPr/>
              <a:lstStyle/>
              <a:p>
                <a:pPr>
                  <a:defRPr b="1"/>
                </a:pPr>
                <a:endParaRPr lang="ru-RU"/>
              </a:p>
            </c:txPr>
            <c:dLblPos val="ctr"/>
            <c:showVal val="1"/>
          </c:dLbls>
          <c:val>
            <c:numRef>
              <c:f>Лист1!$B$17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dLbls>
          <c:dLblPos val="ctr"/>
          <c:showVal val="1"/>
        </c:dLbls>
        <c:gapWidth val="100"/>
        <c:overlap val="100"/>
        <c:serLines/>
        <c:axId val="92908928"/>
        <c:axId val="92905472"/>
      </c:barChart>
      <c:catAx>
        <c:axId val="92908928"/>
        <c:scaling>
          <c:orientation val="minMax"/>
        </c:scaling>
        <c:delete val="1"/>
        <c:axPos val="l"/>
        <c:tickLblPos val="none"/>
        <c:crossAx val="92905472"/>
        <c:auto val="1"/>
        <c:lblAlgn val="ctr"/>
        <c:lblOffset val="100"/>
      </c:catAx>
      <c:valAx>
        <c:axId val="92905472"/>
        <c:scaling>
          <c:orientation val="minMax"/>
        </c:scaling>
        <c:delete val="1"/>
        <c:axPos val="b"/>
        <c:majorGridlines/>
        <c:numFmt formatCode="0%" sourceLinked="1"/>
        <c:tickLblPos val="none"/>
        <c:crossAx val="92908928"/>
        <c:crossBetween val="between"/>
      </c:valAx>
    </c:plotArea>
    <c:legend>
      <c:legendPos val="b"/>
      <c:layout>
        <c:manualLayout>
          <c:xMode val="edge"/>
          <c:yMode val="edge"/>
          <c:x val="1.9882827335259038E-2"/>
          <c:y val="0.56139266763628193"/>
          <c:w val="0.96172196397055365"/>
          <c:h val="0.42347780775236588"/>
        </c:manualLayout>
      </c:layout>
    </c:legend>
    <c:plotVisOnly val="1"/>
    <c:dispBlanksAs val="zero"/>
  </c:chart>
  <c:txPr>
    <a:bodyPr/>
    <a:lstStyle/>
    <a:p>
      <a:pPr>
        <a:defRPr sz="1800"/>
      </a:pPr>
      <a:endParaRPr lang="ru-RU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/>
      <c:barChart>
        <c:barDir val="bar"/>
        <c:grouping val="percentStacked"/>
        <c:ser>
          <c:idx val="0"/>
          <c:order val="0"/>
          <c:tx>
            <c:strRef>
              <c:f>Лист1!$A$13</c:f>
              <c:strCache>
                <c:ptCount val="1"/>
                <c:pt idx="0">
                  <c:v>Это было неизбежно  </c:v>
                </c:pt>
              </c:strCache>
            </c:strRef>
          </c:tx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2000" b="1">
                      <a:solidFill>
                        <a:schemeClr val="bg1"/>
                      </a:solidFill>
                    </a:defRPr>
                  </a:pPr>
                  <a:endParaRPr lang="ru-RU"/>
                </a:p>
              </c:txPr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3200" b="1">
                      <a:solidFill>
                        <a:schemeClr val="bg1"/>
                      </a:solidFill>
                    </a:defRPr>
                  </a:pPr>
                  <a:endParaRPr lang="ru-RU"/>
                </a:p>
              </c:txPr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ru-RU"/>
              </a:p>
            </c:txPr>
            <c:dLblPos val="ctr"/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Лист1!$B$12:$C$12</c:f>
              <c:numCache>
                <c:formatCode>mmm/yy</c:formatCode>
                <c:ptCount val="2"/>
                <c:pt idx="0">
                  <c:v>38808</c:v>
                </c:pt>
                <c:pt idx="1">
                  <c:v>42795</c:v>
                </c:pt>
              </c:numCache>
            </c:numRef>
          </c:cat>
          <c:val>
            <c:numRef>
              <c:f>Лист1!$B$13:$C$13</c:f>
              <c:numCache>
                <c:formatCode>General</c:formatCode>
                <c:ptCount val="2"/>
                <c:pt idx="0">
                  <c:v>53</c:v>
                </c:pt>
                <c:pt idx="1">
                  <c:v>48</c:v>
                </c:pt>
              </c:numCache>
            </c:numRef>
          </c:val>
        </c:ser>
        <c:ser>
          <c:idx val="1"/>
          <c:order val="1"/>
          <c:tx>
            <c:strRef>
              <c:f>Лист1!$A$14</c:f>
              <c:strCache>
                <c:ptCount val="1"/>
                <c:pt idx="0">
                  <c:v>Можно было избежать  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000" b="1">
                    <a:solidFill>
                      <a:schemeClr val="accent6"/>
                    </a:solidFill>
                  </a:defRPr>
                </a:pPr>
                <a:endParaRPr lang="ru-RU"/>
              </a:p>
            </c:txPr>
            <c:dLblPos val="ctr"/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Лист1!$B$12:$C$12</c:f>
              <c:numCache>
                <c:formatCode>mmm/yy</c:formatCode>
                <c:ptCount val="2"/>
                <c:pt idx="0">
                  <c:v>38808</c:v>
                </c:pt>
                <c:pt idx="1">
                  <c:v>42795</c:v>
                </c:pt>
              </c:numCache>
            </c:numRef>
          </c:cat>
          <c:val>
            <c:numRef>
              <c:f>Лист1!$B$14:$C$14</c:f>
              <c:numCache>
                <c:formatCode>General</c:formatCode>
                <c:ptCount val="2"/>
                <c:pt idx="0">
                  <c:v>31</c:v>
                </c:pt>
                <c:pt idx="1">
                  <c:v>32</c:v>
                </c:pt>
              </c:numCache>
            </c:numRef>
          </c:val>
        </c:ser>
        <c:ser>
          <c:idx val="2"/>
          <c:order val="2"/>
          <c:tx>
            <c:strRef>
              <c:f>Лист1!$A$15</c:f>
              <c:strCache>
                <c:ptCount val="1"/>
                <c:pt idx="0">
                  <c:v>Затрудняюсь ответить  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pPr>
                      <a:defRPr sz="2000" b="1">
                        <a:solidFill>
                          <a:schemeClr val="accent1"/>
                        </a:solidFill>
                      </a:defRPr>
                    </a:pPr>
                    <a:fld id="{5A863D5D-CDEE-4EDD-9B9C-16F90D5BF861}" type="VALUE">
                      <a:rPr lang="en-US" sz="2000">
                        <a:solidFill>
                          <a:schemeClr val="accent1"/>
                        </a:solidFill>
                      </a:rPr>
                      <a:pPr>
                        <a:defRPr sz="2000" b="1">
                          <a:solidFill>
                            <a:schemeClr val="accent1"/>
                          </a:solidFill>
                        </a:defRPr>
                      </a:pPr>
                      <a:t>[ЗНАЧЕНИЕ]</a:t>
                    </a:fld>
                    <a:endParaRPr lang="ru-R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Val val="1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3200" b="1">
                      <a:solidFill>
                        <a:schemeClr val="accent1"/>
                      </a:solidFill>
                    </a:defRPr>
                  </a:pPr>
                  <a:endParaRPr lang="ru-RU"/>
                </a:p>
              </c:txPr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accent1"/>
                    </a:solidFill>
                  </a:defRPr>
                </a:pPr>
                <a:endParaRPr lang="ru-RU"/>
              </a:p>
            </c:txPr>
            <c:dLblPos val="ctr"/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Лист1!$B$12:$C$12</c:f>
              <c:numCache>
                <c:formatCode>mmm/yy</c:formatCode>
                <c:ptCount val="2"/>
                <c:pt idx="0">
                  <c:v>38808</c:v>
                </c:pt>
                <c:pt idx="1">
                  <c:v>42795</c:v>
                </c:pt>
              </c:numCache>
            </c:numRef>
          </c:cat>
          <c:val>
            <c:numRef>
              <c:f>Лист1!$B$15:$C$15</c:f>
              <c:numCache>
                <c:formatCode>General</c:formatCode>
                <c:ptCount val="2"/>
                <c:pt idx="0">
                  <c:v>15</c:v>
                </c:pt>
                <c:pt idx="1">
                  <c:v>21</c:v>
                </c:pt>
              </c:numCache>
            </c:numRef>
          </c:val>
        </c:ser>
        <c:dLbls>
          <c:showVal val="1"/>
        </c:dLbls>
        <c:overlap val="100"/>
        <c:axId val="126447616"/>
        <c:axId val="126449152"/>
      </c:barChart>
      <c:catAx>
        <c:axId val="126447616"/>
        <c:scaling>
          <c:orientation val="minMax"/>
        </c:scaling>
        <c:axPos val="l"/>
        <c:numFmt formatCode="mmm/yy" sourceLinked="1"/>
        <c:tickLblPos val="nextTo"/>
        <c:spPr>
          <a:noFill/>
          <a:ln>
            <a:noFill/>
          </a:ln>
        </c:spPr>
        <c:txPr>
          <a:bodyPr/>
          <a:lstStyle/>
          <a:p>
            <a:pPr>
              <a:defRPr b="1"/>
            </a:pPr>
            <a:endParaRPr lang="ru-RU"/>
          </a:p>
        </c:txPr>
        <c:crossAx val="126449152"/>
        <c:crosses val="autoZero"/>
        <c:lblAlgn val="ctr"/>
        <c:lblOffset val="100"/>
      </c:catAx>
      <c:valAx>
        <c:axId val="126449152"/>
        <c:scaling>
          <c:orientation val="minMax"/>
        </c:scaling>
        <c:delete val="1"/>
        <c:axPos val="b"/>
        <c:majorGridlines/>
        <c:numFmt formatCode="0%" sourceLinked="1"/>
        <c:tickLblPos val="none"/>
        <c:crossAx val="12644761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3.3271782037814488E-3"/>
          <c:y val="0.83330562865701763"/>
          <c:w val="0.9948915264924163"/>
          <c:h val="0.15002782132758477"/>
        </c:manualLayout>
      </c:layout>
      <c:txPr>
        <a:bodyPr/>
        <a:lstStyle/>
        <a:p>
          <a:pPr>
            <a:defRPr b="1"/>
          </a:pPr>
          <a:endParaRPr lang="ru-RU"/>
        </a:p>
      </c:txPr>
    </c:legend>
    <c:plotVisOnly val="1"/>
    <c:dispBlanksAs val="gap"/>
  </c:chart>
  <c:txPr>
    <a:bodyPr/>
    <a:lstStyle/>
    <a:p>
      <a:pPr>
        <a:defRPr sz="1800"/>
      </a:pPr>
      <a:endParaRPr lang="ru-RU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612057603124237E-2"/>
          <c:y val="0"/>
          <c:w val="0.70399479293792211"/>
          <c:h val="0.96624037045244204"/>
        </c:manualLayout>
      </c:layout>
      <c:barChart>
        <c:barDir val="bar"/>
        <c:grouping val="percentStacked"/>
        <c:ser>
          <c:idx val="0"/>
          <c:order val="0"/>
          <c:tx>
            <c:strRef>
              <c:f>Лист3!$A$2</c:f>
              <c:strCache>
                <c:ptCount val="1"/>
                <c:pt idx="0">
                  <c:v>Она открыла новую эру в истории народов России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/>
                </a:pPr>
                <a:endParaRPr lang="ru-RU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Лист3!$B$1:$N$1</c:f>
              <c:numCache>
                <c:formatCode>mmm/yy</c:formatCode>
                <c:ptCount val="13"/>
                <c:pt idx="0">
                  <c:v>33147</c:v>
                </c:pt>
                <c:pt idx="1">
                  <c:v>35704</c:v>
                </c:pt>
                <c:pt idx="2">
                  <c:v>37196</c:v>
                </c:pt>
                <c:pt idx="3">
                  <c:v>37530</c:v>
                </c:pt>
                <c:pt idx="4">
                  <c:v>37895</c:v>
                </c:pt>
                <c:pt idx="5">
                  <c:v>38261</c:v>
                </c:pt>
                <c:pt idx="6">
                  <c:v>38626</c:v>
                </c:pt>
                <c:pt idx="7">
                  <c:v>38991</c:v>
                </c:pt>
                <c:pt idx="8">
                  <c:v>39356</c:v>
                </c:pt>
                <c:pt idx="9">
                  <c:v>40087</c:v>
                </c:pt>
                <c:pt idx="10">
                  <c:v>40452</c:v>
                </c:pt>
                <c:pt idx="11">
                  <c:v>40817</c:v>
                </c:pt>
                <c:pt idx="12">
                  <c:v>42795</c:v>
                </c:pt>
              </c:numCache>
            </c:numRef>
          </c:cat>
          <c:val>
            <c:numRef>
              <c:f>Лист3!$B$2:$N$2</c:f>
              <c:numCache>
                <c:formatCode>General</c:formatCode>
                <c:ptCount val="13"/>
                <c:pt idx="0">
                  <c:v>22</c:v>
                </c:pt>
                <c:pt idx="1">
                  <c:v>23</c:v>
                </c:pt>
                <c:pt idx="2">
                  <c:v>27</c:v>
                </c:pt>
                <c:pt idx="3">
                  <c:v>27</c:v>
                </c:pt>
                <c:pt idx="4">
                  <c:v>20</c:v>
                </c:pt>
                <c:pt idx="5">
                  <c:v>30</c:v>
                </c:pt>
                <c:pt idx="6">
                  <c:v>26</c:v>
                </c:pt>
                <c:pt idx="7">
                  <c:v>30</c:v>
                </c:pt>
                <c:pt idx="8">
                  <c:v>24</c:v>
                </c:pt>
                <c:pt idx="9">
                  <c:v>28</c:v>
                </c:pt>
                <c:pt idx="10">
                  <c:v>29</c:v>
                </c:pt>
                <c:pt idx="11">
                  <c:v>25</c:v>
                </c:pt>
                <c:pt idx="12">
                  <c:v>25</c:v>
                </c:pt>
              </c:numCache>
            </c:numRef>
          </c:val>
        </c:ser>
        <c:ser>
          <c:idx val="1"/>
          <c:order val="1"/>
          <c:tx>
            <c:strRef>
              <c:f>Лист3!$A$3</c:f>
              <c:strCache>
                <c:ptCount val="1"/>
                <c:pt idx="0">
                  <c:v>Она дала толчок их социальному и экономическому развитию</c:v>
                </c:pt>
              </c:strCache>
            </c:strRef>
          </c:tx>
          <c:spPr>
            <a:solidFill>
              <a:schemeClr val="accent1"/>
            </a:solidFill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solidFill>
                      <a:schemeClr val="bg1"/>
                    </a:solidFill>
                  </a:defRPr>
                </a:pPr>
                <a:endParaRPr lang="ru-RU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Лист3!$B$1:$N$1</c:f>
              <c:numCache>
                <c:formatCode>mmm/yy</c:formatCode>
                <c:ptCount val="13"/>
                <c:pt idx="0">
                  <c:v>33147</c:v>
                </c:pt>
                <c:pt idx="1">
                  <c:v>35704</c:v>
                </c:pt>
                <c:pt idx="2">
                  <c:v>37196</c:v>
                </c:pt>
                <c:pt idx="3">
                  <c:v>37530</c:v>
                </c:pt>
                <c:pt idx="4">
                  <c:v>37895</c:v>
                </c:pt>
                <c:pt idx="5">
                  <c:v>38261</c:v>
                </c:pt>
                <c:pt idx="6">
                  <c:v>38626</c:v>
                </c:pt>
                <c:pt idx="7">
                  <c:v>38991</c:v>
                </c:pt>
                <c:pt idx="8">
                  <c:v>39356</c:v>
                </c:pt>
                <c:pt idx="9">
                  <c:v>40087</c:v>
                </c:pt>
                <c:pt idx="10">
                  <c:v>40452</c:v>
                </c:pt>
                <c:pt idx="11">
                  <c:v>40817</c:v>
                </c:pt>
                <c:pt idx="12">
                  <c:v>42795</c:v>
                </c:pt>
              </c:numCache>
            </c:numRef>
          </c:cat>
          <c:val>
            <c:numRef>
              <c:f>Лист3!$B$3:$N$3</c:f>
              <c:numCache>
                <c:formatCode>General</c:formatCode>
                <c:ptCount val="13"/>
                <c:pt idx="0">
                  <c:v>24</c:v>
                </c:pt>
                <c:pt idx="1">
                  <c:v>26</c:v>
                </c:pt>
                <c:pt idx="2">
                  <c:v>32</c:v>
                </c:pt>
                <c:pt idx="3">
                  <c:v>33</c:v>
                </c:pt>
                <c:pt idx="4">
                  <c:v>32</c:v>
                </c:pt>
                <c:pt idx="5">
                  <c:v>27</c:v>
                </c:pt>
                <c:pt idx="6">
                  <c:v>31</c:v>
                </c:pt>
                <c:pt idx="7">
                  <c:v>28</c:v>
                </c:pt>
                <c:pt idx="8">
                  <c:v>31</c:v>
                </c:pt>
                <c:pt idx="9">
                  <c:v>29</c:v>
                </c:pt>
                <c:pt idx="10">
                  <c:v>29</c:v>
                </c:pt>
                <c:pt idx="11">
                  <c:v>27</c:v>
                </c:pt>
                <c:pt idx="12">
                  <c:v>36</c:v>
                </c:pt>
              </c:numCache>
            </c:numRef>
          </c:val>
        </c:ser>
        <c:ser>
          <c:idx val="2"/>
          <c:order val="2"/>
          <c:tx>
            <c:strRef>
              <c:f>Лист3!$A$4</c:f>
              <c:strCache>
                <c:ptCount val="1"/>
                <c:pt idx="0">
                  <c:v>Она затормозила их развитие </c:v>
                </c:pt>
              </c:strCache>
            </c:strRef>
          </c:tx>
          <c:spPr>
            <a:solidFill>
              <a:schemeClr val="accent2"/>
            </a:solidFill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>
                    <a:solidFill>
                      <a:schemeClr val="bg1"/>
                    </a:solidFill>
                  </a:defRPr>
                </a:pPr>
                <a:endParaRPr lang="ru-RU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Лист3!$B$1:$N$1</c:f>
              <c:numCache>
                <c:formatCode>mmm/yy</c:formatCode>
                <c:ptCount val="13"/>
                <c:pt idx="0">
                  <c:v>33147</c:v>
                </c:pt>
                <c:pt idx="1">
                  <c:v>35704</c:v>
                </c:pt>
                <c:pt idx="2">
                  <c:v>37196</c:v>
                </c:pt>
                <c:pt idx="3">
                  <c:v>37530</c:v>
                </c:pt>
                <c:pt idx="4">
                  <c:v>37895</c:v>
                </c:pt>
                <c:pt idx="5">
                  <c:v>38261</c:v>
                </c:pt>
                <c:pt idx="6">
                  <c:v>38626</c:v>
                </c:pt>
                <c:pt idx="7">
                  <c:v>38991</c:v>
                </c:pt>
                <c:pt idx="8">
                  <c:v>39356</c:v>
                </c:pt>
                <c:pt idx="9">
                  <c:v>40087</c:v>
                </c:pt>
                <c:pt idx="10">
                  <c:v>40452</c:v>
                </c:pt>
                <c:pt idx="11">
                  <c:v>40817</c:v>
                </c:pt>
                <c:pt idx="12">
                  <c:v>42795</c:v>
                </c:pt>
              </c:numCache>
            </c:numRef>
          </c:cat>
          <c:val>
            <c:numRef>
              <c:f>Лист3!$B$4:$N$4</c:f>
              <c:numCache>
                <c:formatCode>General</c:formatCode>
                <c:ptCount val="13"/>
                <c:pt idx="0">
                  <c:v>19</c:v>
                </c:pt>
                <c:pt idx="1">
                  <c:v>19</c:v>
                </c:pt>
                <c:pt idx="2">
                  <c:v>18</c:v>
                </c:pt>
                <c:pt idx="3">
                  <c:v>19</c:v>
                </c:pt>
                <c:pt idx="4">
                  <c:v>19</c:v>
                </c:pt>
                <c:pt idx="5">
                  <c:v>16</c:v>
                </c:pt>
                <c:pt idx="6">
                  <c:v>16</c:v>
                </c:pt>
                <c:pt idx="7">
                  <c:v>16</c:v>
                </c:pt>
                <c:pt idx="8">
                  <c:v>17</c:v>
                </c:pt>
                <c:pt idx="9">
                  <c:v>16</c:v>
                </c:pt>
                <c:pt idx="10">
                  <c:v>14</c:v>
                </c:pt>
                <c:pt idx="11">
                  <c:v>19</c:v>
                </c:pt>
                <c:pt idx="12">
                  <c:v>21</c:v>
                </c:pt>
              </c:numCache>
            </c:numRef>
          </c:val>
        </c:ser>
        <c:ser>
          <c:idx val="3"/>
          <c:order val="3"/>
          <c:tx>
            <c:strRef>
              <c:f>Лист3!$A$5</c:f>
              <c:strCache>
                <c:ptCount val="1"/>
                <c:pt idx="0">
                  <c:v>Она стала для них катастрофой 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>
                    <a:solidFill>
                      <a:schemeClr val="bg1"/>
                    </a:solidFill>
                  </a:defRPr>
                </a:pPr>
                <a:endParaRPr lang="ru-RU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Лист3!$B$1:$N$1</c:f>
              <c:numCache>
                <c:formatCode>mmm/yy</c:formatCode>
                <c:ptCount val="13"/>
                <c:pt idx="0">
                  <c:v>33147</c:v>
                </c:pt>
                <c:pt idx="1">
                  <c:v>35704</c:v>
                </c:pt>
                <c:pt idx="2">
                  <c:v>37196</c:v>
                </c:pt>
                <c:pt idx="3">
                  <c:v>37530</c:v>
                </c:pt>
                <c:pt idx="4">
                  <c:v>37895</c:v>
                </c:pt>
                <c:pt idx="5">
                  <c:v>38261</c:v>
                </c:pt>
                <c:pt idx="6">
                  <c:v>38626</c:v>
                </c:pt>
                <c:pt idx="7">
                  <c:v>38991</c:v>
                </c:pt>
                <c:pt idx="8">
                  <c:v>39356</c:v>
                </c:pt>
                <c:pt idx="9">
                  <c:v>40087</c:v>
                </c:pt>
                <c:pt idx="10">
                  <c:v>40452</c:v>
                </c:pt>
                <c:pt idx="11">
                  <c:v>40817</c:v>
                </c:pt>
                <c:pt idx="12">
                  <c:v>42795</c:v>
                </c:pt>
              </c:numCache>
            </c:numRef>
          </c:cat>
          <c:val>
            <c:numRef>
              <c:f>Лист3!$B$5:$N$5</c:f>
              <c:numCache>
                <c:formatCode>General</c:formatCode>
                <c:ptCount val="13"/>
                <c:pt idx="0">
                  <c:v>13</c:v>
                </c:pt>
                <c:pt idx="1">
                  <c:v>16</c:v>
                </c:pt>
                <c:pt idx="2">
                  <c:v>12</c:v>
                </c:pt>
                <c:pt idx="3">
                  <c:v>9</c:v>
                </c:pt>
                <c:pt idx="4">
                  <c:v>14</c:v>
                </c:pt>
                <c:pt idx="5">
                  <c:v>14</c:v>
                </c:pt>
                <c:pt idx="6">
                  <c:v>15</c:v>
                </c:pt>
                <c:pt idx="7">
                  <c:v>10</c:v>
                </c:pt>
                <c:pt idx="8">
                  <c:v>9</c:v>
                </c:pt>
                <c:pt idx="9">
                  <c:v>10</c:v>
                </c:pt>
                <c:pt idx="10">
                  <c:v>9</c:v>
                </c:pt>
                <c:pt idx="11">
                  <c:v>8</c:v>
                </c:pt>
                <c:pt idx="12">
                  <c:v>6</c:v>
                </c:pt>
              </c:numCache>
            </c:numRef>
          </c:val>
        </c:ser>
        <c:ser>
          <c:idx val="4"/>
          <c:order val="4"/>
          <c:tx>
            <c:strRef>
              <c:f>Лист3!$A$6</c:f>
              <c:strCache>
                <c:ptCount val="1"/>
                <c:pt idx="0">
                  <c:v>Затрудняюсь ответить 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600"/>
                </a:pPr>
                <a:endParaRPr lang="ru-RU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Лист3!$B$1:$N$1</c:f>
              <c:numCache>
                <c:formatCode>mmm/yy</c:formatCode>
                <c:ptCount val="13"/>
                <c:pt idx="0">
                  <c:v>33147</c:v>
                </c:pt>
                <c:pt idx="1">
                  <c:v>35704</c:v>
                </c:pt>
                <c:pt idx="2">
                  <c:v>37196</c:v>
                </c:pt>
                <c:pt idx="3">
                  <c:v>37530</c:v>
                </c:pt>
                <c:pt idx="4">
                  <c:v>37895</c:v>
                </c:pt>
                <c:pt idx="5">
                  <c:v>38261</c:v>
                </c:pt>
                <c:pt idx="6">
                  <c:v>38626</c:v>
                </c:pt>
                <c:pt idx="7">
                  <c:v>38991</c:v>
                </c:pt>
                <c:pt idx="8">
                  <c:v>39356</c:v>
                </c:pt>
                <c:pt idx="9">
                  <c:v>40087</c:v>
                </c:pt>
                <c:pt idx="10">
                  <c:v>40452</c:v>
                </c:pt>
                <c:pt idx="11">
                  <c:v>40817</c:v>
                </c:pt>
                <c:pt idx="12">
                  <c:v>42795</c:v>
                </c:pt>
              </c:numCache>
            </c:numRef>
          </c:cat>
          <c:val>
            <c:numRef>
              <c:f>Лист3!$B$6:$N$6</c:f>
              <c:numCache>
                <c:formatCode>General</c:formatCode>
                <c:ptCount val="13"/>
                <c:pt idx="0">
                  <c:v>22</c:v>
                </c:pt>
                <c:pt idx="1">
                  <c:v>17</c:v>
                </c:pt>
                <c:pt idx="2">
                  <c:v>11</c:v>
                </c:pt>
                <c:pt idx="3">
                  <c:v>13</c:v>
                </c:pt>
                <c:pt idx="4">
                  <c:v>15</c:v>
                </c:pt>
                <c:pt idx="5">
                  <c:v>13</c:v>
                </c:pt>
                <c:pt idx="6">
                  <c:v>13</c:v>
                </c:pt>
                <c:pt idx="7">
                  <c:v>17</c:v>
                </c:pt>
                <c:pt idx="8">
                  <c:v>19</c:v>
                </c:pt>
                <c:pt idx="9">
                  <c:v>17</c:v>
                </c:pt>
                <c:pt idx="10">
                  <c:v>19</c:v>
                </c:pt>
                <c:pt idx="11">
                  <c:v>21</c:v>
                </c:pt>
                <c:pt idx="12">
                  <c:v>13</c:v>
                </c:pt>
              </c:numCache>
            </c:numRef>
          </c:val>
        </c:ser>
        <c:gapWidth val="55"/>
        <c:overlap val="100"/>
        <c:axId val="74033408"/>
        <c:axId val="72880128"/>
      </c:barChart>
      <c:catAx>
        <c:axId val="74033408"/>
        <c:scaling>
          <c:orientation val="minMax"/>
        </c:scaling>
        <c:axPos val="l"/>
        <c:numFmt formatCode="mmm/yy" sourceLinked="1"/>
        <c:majorTickMark val="none"/>
        <c:tickLblPos val="nextTo"/>
        <c:txPr>
          <a:bodyPr/>
          <a:lstStyle/>
          <a:p>
            <a:pPr>
              <a:defRPr sz="1200" b="0"/>
            </a:pPr>
            <a:endParaRPr lang="ru-RU"/>
          </a:p>
        </c:txPr>
        <c:crossAx val="72880128"/>
        <c:crosses val="autoZero"/>
        <c:lblAlgn val="ctr"/>
        <c:lblOffset val="100"/>
      </c:catAx>
      <c:valAx>
        <c:axId val="72880128"/>
        <c:scaling>
          <c:orientation val="minMax"/>
        </c:scaling>
        <c:delete val="1"/>
        <c:axPos val="b"/>
        <c:numFmt formatCode="0%" sourceLinked="1"/>
        <c:majorTickMark val="none"/>
        <c:tickLblPos val="none"/>
        <c:crossAx val="740334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623024977625886"/>
          <c:y val="1.7557426971857606E-2"/>
          <c:w val="0.22412583733355018"/>
          <c:h val="0.97468272188693472"/>
        </c:manualLayout>
      </c:layout>
      <c:txPr>
        <a:bodyPr/>
        <a:lstStyle/>
        <a:p>
          <a:pPr>
            <a:defRPr sz="1600" b="0">
              <a:solidFill>
                <a:schemeClr val="accent6">
                  <a:lumMod val="10000"/>
                </a:schemeClr>
              </a:solidFill>
            </a:defRPr>
          </a:pPr>
          <a:endParaRPr lang="ru-RU"/>
        </a:p>
      </c:txPr>
    </c:legend>
    <c:plotVisOnly val="1"/>
    <c:dispBlanksAs val="gap"/>
  </c:chart>
  <c:externalData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autoTitleDeleted val="1"/>
    <c:plotArea>
      <c:layout/>
      <c:lineChart>
        <c:grouping val="standard"/>
        <c:ser>
          <c:idx val="0"/>
          <c:order val="0"/>
          <c:tx>
            <c:strRef>
              <c:f>Лист1!$A$3</c:f>
              <c:strCache>
                <c:ptCount val="1"/>
                <c:pt idx="0">
                  <c:v>Победа демократической революции, покончившей с властью КПСС</c:v>
                </c:pt>
              </c:strCache>
            </c:strRef>
          </c:tx>
          <c:spPr>
            <a:ln w="50800">
              <a:solidFill>
                <a:srgbClr val="C00000"/>
              </a:solidFill>
            </a:ln>
          </c:spPr>
          <c:marker>
            <c:symbol val="none"/>
          </c:marker>
          <c:cat>
            <c:numRef>
              <c:f>Лист1!$B$2:$T$2</c:f>
              <c:numCache>
                <c:formatCode>yyyy</c:formatCode>
                <c:ptCount val="19"/>
                <c:pt idx="0">
                  <c:v>34578</c:v>
                </c:pt>
                <c:pt idx="1">
                  <c:v>35977</c:v>
                </c:pt>
                <c:pt idx="2">
                  <c:v>36342</c:v>
                </c:pt>
                <c:pt idx="3">
                  <c:v>36708</c:v>
                </c:pt>
                <c:pt idx="4">
                  <c:v>37438</c:v>
                </c:pt>
                <c:pt idx="5">
                  <c:v>37803</c:v>
                </c:pt>
                <c:pt idx="6">
                  <c:v>38169</c:v>
                </c:pt>
                <c:pt idx="7">
                  <c:v>38534</c:v>
                </c:pt>
                <c:pt idx="8">
                  <c:v>38899</c:v>
                </c:pt>
                <c:pt idx="9">
                  <c:v>39295</c:v>
                </c:pt>
                <c:pt idx="10">
                  <c:v>39630</c:v>
                </c:pt>
                <c:pt idx="11">
                  <c:v>39995</c:v>
                </c:pt>
                <c:pt idx="12">
                  <c:v>40360</c:v>
                </c:pt>
                <c:pt idx="13">
                  <c:v>40725</c:v>
                </c:pt>
                <c:pt idx="14">
                  <c:v>41091</c:v>
                </c:pt>
                <c:pt idx="15">
                  <c:v>41456</c:v>
                </c:pt>
                <c:pt idx="16">
                  <c:v>41821</c:v>
                </c:pt>
                <c:pt idx="17">
                  <c:v>42186</c:v>
                </c:pt>
                <c:pt idx="18" formatCode="General">
                  <c:v>2016</c:v>
                </c:pt>
              </c:numCache>
            </c:numRef>
          </c:cat>
          <c:val>
            <c:numRef>
              <c:f>Лист1!$B$3:$T$3</c:f>
              <c:numCache>
                <c:formatCode>General</c:formatCode>
                <c:ptCount val="19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10</c:v>
                </c:pt>
                <c:pt idx="8">
                  <c:v>13</c:v>
                </c:pt>
                <c:pt idx="9">
                  <c:v>10</c:v>
                </c:pt>
                <c:pt idx="10">
                  <c:v>11</c:v>
                </c:pt>
                <c:pt idx="11">
                  <c:v>9</c:v>
                </c:pt>
                <c:pt idx="12">
                  <c:v>8</c:v>
                </c:pt>
                <c:pt idx="13">
                  <c:v>10</c:v>
                </c:pt>
                <c:pt idx="14">
                  <c:v>10</c:v>
                </c:pt>
                <c:pt idx="15">
                  <c:v>13</c:v>
                </c:pt>
                <c:pt idx="16">
                  <c:v>9</c:v>
                </c:pt>
                <c:pt idx="17">
                  <c:v>10</c:v>
                </c:pt>
                <c:pt idx="18" formatCode="0">
                  <c:v>8.1</c:v>
                </c:pt>
              </c:numCache>
            </c:numRef>
          </c:val>
        </c:ser>
        <c:ser>
          <c:idx val="1"/>
          <c:order val="1"/>
          <c:tx>
            <c:strRef>
              <c:f>Лист1!$A$4</c:f>
              <c:strCache>
                <c:ptCount val="1"/>
                <c:pt idx="0">
                  <c:v>Трагическое событие, имевшее гибельные последствия</c:v>
                </c:pt>
              </c:strCache>
            </c:strRef>
          </c:tx>
          <c:spPr>
            <a:ln w="50800"/>
          </c:spPr>
          <c:marker>
            <c:symbol val="none"/>
          </c:marker>
          <c:cat>
            <c:numRef>
              <c:f>Лист1!$B$2:$T$2</c:f>
              <c:numCache>
                <c:formatCode>yyyy</c:formatCode>
                <c:ptCount val="19"/>
                <c:pt idx="0">
                  <c:v>34578</c:v>
                </c:pt>
                <c:pt idx="1">
                  <c:v>35977</c:v>
                </c:pt>
                <c:pt idx="2">
                  <c:v>36342</c:v>
                </c:pt>
                <c:pt idx="3">
                  <c:v>36708</c:v>
                </c:pt>
                <c:pt idx="4">
                  <c:v>37438</c:v>
                </c:pt>
                <c:pt idx="5">
                  <c:v>37803</c:v>
                </c:pt>
                <c:pt idx="6">
                  <c:v>38169</c:v>
                </c:pt>
                <c:pt idx="7">
                  <c:v>38534</c:v>
                </c:pt>
                <c:pt idx="8">
                  <c:v>38899</c:v>
                </c:pt>
                <c:pt idx="9">
                  <c:v>39295</c:v>
                </c:pt>
                <c:pt idx="10">
                  <c:v>39630</c:v>
                </c:pt>
                <c:pt idx="11">
                  <c:v>39995</c:v>
                </c:pt>
                <c:pt idx="12">
                  <c:v>40360</c:v>
                </c:pt>
                <c:pt idx="13">
                  <c:v>40725</c:v>
                </c:pt>
                <c:pt idx="14">
                  <c:v>41091</c:v>
                </c:pt>
                <c:pt idx="15">
                  <c:v>41456</c:v>
                </c:pt>
                <c:pt idx="16">
                  <c:v>41821</c:v>
                </c:pt>
                <c:pt idx="17">
                  <c:v>42186</c:v>
                </c:pt>
                <c:pt idx="18" formatCode="General">
                  <c:v>2016</c:v>
                </c:pt>
              </c:numCache>
            </c:numRef>
          </c:cat>
          <c:val>
            <c:numRef>
              <c:f>Лист1!$B$4:$T$4</c:f>
              <c:numCache>
                <c:formatCode>General</c:formatCode>
                <c:ptCount val="19"/>
                <c:pt idx="0">
                  <c:v>27</c:v>
                </c:pt>
                <c:pt idx="1">
                  <c:v>31</c:v>
                </c:pt>
                <c:pt idx="2">
                  <c:v>38</c:v>
                </c:pt>
                <c:pt idx="3">
                  <c:v>33</c:v>
                </c:pt>
                <c:pt idx="4">
                  <c:v>25</c:v>
                </c:pt>
                <c:pt idx="5">
                  <c:v>31</c:v>
                </c:pt>
                <c:pt idx="6">
                  <c:v>36</c:v>
                </c:pt>
                <c:pt idx="7">
                  <c:v>36</c:v>
                </c:pt>
                <c:pt idx="8">
                  <c:v>36</c:v>
                </c:pt>
                <c:pt idx="9">
                  <c:v>24</c:v>
                </c:pt>
                <c:pt idx="10">
                  <c:v>34</c:v>
                </c:pt>
                <c:pt idx="11">
                  <c:v>33</c:v>
                </c:pt>
                <c:pt idx="12">
                  <c:v>36</c:v>
                </c:pt>
                <c:pt idx="13">
                  <c:v>39</c:v>
                </c:pt>
                <c:pt idx="14">
                  <c:v>41</c:v>
                </c:pt>
                <c:pt idx="15">
                  <c:v>33</c:v>
                </c:pt>
                <c:pt idx="16">
                  <c:v>41</c:v>
                </c:pt>
                <c:pt idx="17">
                  <c:v>41</c:v>
                </c:pt>
                <c:pt idx="18" formatCode="0">
                  <c:v>29.6</c:v>
                </c:pt>
              </c:numCache>
            </c:numRef>
          </c:val>
        </c:ser>
        <c:ser>
          <c:idx val="2"/>
          <c:order val="2"/>
          <c:tx>
            <c:strRef>
              <c:f>Лист1!$A$5</c:f>
              <c:strCache>
                <c:ptCount val="1"/>
                <c:pt idx="0">
                  <c:v>Просто эпизод борьбы за власть</c:v>
                </c:pt>
              </c:strCache>
            </c:strRef>
          </c:tx>
          <c:spPr>
            <a:ln w="50800">
              <a:solidFill>
                <a:srgbClr val="0070C0"/>
              </a:solidFill>
            </a:ln>
          </c:spPr>
          <c:marker>
            <c:symbol val="none"/>
          </c:marker>
          <c:cat>
            <c:numRef>
              <c:f>Лист1!$B$2:$T$2</c:f>
              <c:numCache>
                <c:formatCode>yyyy</c:formatCode>
                <c:ptCount val="19"/>
                <c:pt idx="0">
                  <c:v>34578</c:v>
                </c:pt>
                <c:pt idx="1">
                  <c:v>35977</c:v>
                </c:pt>
                <c:pt idx="2">
                  <c:v>36342</c:v>
                </c:pt>
                <c:pt idx="3">
                  <c:v>36708</c:v>
                </c:pt>
                <c:pt idx="4">
                  <c:v>37438</c:v>
                </c:pt>
                <c:pt idx="5">
                  <c:v>37803</c:v>
                </c:pt>
                <c:pt idx="6">
                  <c:v>38169</c:v>
                </c:pt>
                <c:pt idx="7">
                  <c:v>38534</c:v>
                </c:pt>
                <c:pt idx="8">
                  <c:v>38899</c:v>
                </c:pt>
                <c:pt idx="9">
                  <c:v>39295</c:v>
                </c:pt>
                <c:pt idx="10">
                  <c:v>39630</c:v>
                </c:pt>
                <c:pt idx="11">
                  <c:v>39995</c:v>
                </c:pt>
                <c:pt idx="12">
                  <c:v>40360</c:v>
                </c:pt>
                <c:pt idx="13">
                  <c:v>40725</c:v>
                </c:pt>
                <c:pt idx="14">
                  <c:v>41091</c:v>
                </c:pt>
                <c:pt idx="15">
                  <c:v>41456</c:v>
                </c:pt>
                <c:pt idx="16">
                  <c:v>41821</c:v>
                </c:pt>
                <c:pt idx="17">
                  <c:v>42186</c:v>
                </c:pt>
                <c:pt idx="18" formatCode="General">
                  <c:v>2016</c:v>
                </c:pt>
              </c:numCache>
            </c:numRef>
          </c:cat>
          <c:val>
            <c:numRef>
              <c:f>Лист1!$B$5:$T$5</c:f>
              <c:numCache>
                <c:formatCode>General</c:formatCode>
                <c:ptCount val="19"/>
                <c:pt idx="0">
                  <c:v>53</c:v>
                </c:pt>
                <c:pt idx="1">
                  <c:v>46</c:v>
                </c:pt>
                <c:pt idx="2">
                  <c:v>40</c:v>
                </c:pt>
                <c:pt idx="3">
                  <c:v>46</c:v>
                </c:pt>
                <c:pt idx="4">
                  <c:v>46</c:v>
                </c:pt>
                <c:pt idx="5">
                  <c:v>48</c:v>
                </c:pt>
                <c:pt idx="6">
                  <c:v>42</c:v>
                </c:pt>
                <c:pt idx="7">
                  <c:v>43</c:v>
                </c:pt>
                <c:pt idx="8">
                  <c:v>39</c:v>
                </c:pt>
                <c:pt idx="9">
                  <c:v>48</c:v>
                </c:pt>
                <c:pt idx="10">
                  <c:v>41</c:v>
                </c:pt>
                <c:pt idx="11">
                  <c:v>42</c:v>
                </c:pt>
                <c:pt idx="12">
                  <c:v>43</c:v>
                </c:pt>
                <c:pt idx="13">
                  <c:v>35</c:v>
                </c:pt>
                <c:pt idx="14">
                  <c:v>37</c:v>
                </c:pt>
                <c:pt idx="15">
                  <c:v>39</c:v>
                </c:pt>
                <c:pt idx="16">
                  <c:v>36</c:v>
                </c:pt>
                <c:pt idx="17">
                  <c:v>32</c:v>
                </c:pt>
                <c:pt idx="18" formatCode="0">
                  <c:v>35</c:v>
                </c:pt>
              </c:numCache>
            </c:numRef>
          </c:val>
        </c:ser>
        <c:dLbls/>
        <c:marker val="1"/>
        <c:axId val="127739008"/>
        <c:axId val="127740544"/>
      </c:lineChart>
      <c:catAx>
        <c:axId val="127739008"/>
        <c:scaling>
          <c:orientation val="minMax"/>
        </c:scaling>
        <c:axPos val="b"/>
        <c:numFmt formatCode="yyyy" sourceLinked="1"/>
        <c:majorTickMark val="none"/>
        <c:tickLblPos val="nextTo"/>
        <c:spPr>
          <a:noFill/>
        </c:spPr>
        <c:txPr>
          <a:bodyPr rot="-5400000"/>
          <a:lstStyle/>
          <a:p>
            <a:pPr>
              <a:defRPr sz="1400"/>
            </a:pPr>
            <a:endParaRPr lang="ru-RU"/>
          </a:p>
        </c:txPr>
        <c:crossAx val="127740544"/>
        <c:crosses val="autoZero"/>
        <c:lblAlgn val="ctr"/>
        <c:lblOffset val="100"/>
      </c:catAx>
      <c:valAx>
        <c:axId val="127740544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 w="9525">
            <a:noFill/>
          </a:ln>
        </c:spPr>
        <c:txPr>
          <a:bodyPr rot="-60000000" vert="horz"/>
          <a:lstStyle/>
          <a:p>
            <a:pPr>
              <a:defRPr sz="1400"/>
            </a:pPr>
            <a:endParaRPr lang="ru-RU"/>
          </a:p>
        </c:txPr>
        <c:crossAx val="127739008"/>
        <c:crosses val="autoZero"/>
        <c:crossBetween val="midCat"/>
      </c:valAx>
      <c:spPr>
        <a:noFill/>
        <a:ln>
          <a:noFill/>
        </a:ln>
      </c:spPr>
    </c:plotArea>
    <c:legend>
      <c:legendPos val="b"/>
      <c:layout/>
      <c:txPr>
        <a:bodyPr rot="0" vert="horz"/>
        <a:lstStyle/>
        <a:p>
          <a:pPr>
            <a:defRPr/>
          </a:pPr>
          <a:endParaRPr lang="ru-RU"/>
        </a:p>
      </c:txPr>
    </c:legend>
    <c:plotVisOnly val="1"/>
    <c:dispBlanksAs val="gap"/>
  </c:chart>
  <c:txPr>
    <a:bodyPr/>
    <a:lstStyle/>
    <a:p>
      <a:pPr>
        <a:defRPr sz="1800"/>
      </a:pPr>
      <a:endParaRPr lang="ru-RU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autoTitleDeleted val="1"/>
    <c:plotArea>
      <c:layout/>
      <c:lineChart>
        <c:grouping val="standard"/>
        <c:ser>
          <c:idx val="0"/>
          <c:order val="0"/>
          <c:tx>
            <c:strRef>
              <c:f>Лист1!$A$2</c:f>
              <c:strCache>
                <c:ptCount val="1"/>
                <c:pt idx="0">
                  <c:v>«с восхищением» + «с уважением» +«с симпатией»; </c:v>
                </c:pt>
              </c:strCache>
            </c:strRef>
          </c:tx>
          <c:spPr>
            <a:ln w="50800">
              <a:solidFill>
                <a:srgbClr val="0070C0"/>
              </a:solidFill>
            </a:ln>
          </c:spPr>
          <c:marker>
            <c:symbol val="none"/>
          </c:marker>
          <c:cat>
            <c:numRef>
              <c:f>Лист1!$B$1:$J$1</c:f>
              <c:numCache>
                <c:formatCode>mmm/yy</c:formatCode>
                <c:ptCount val="9"/>
                <c:pt idx="0">
                  <c:v>36982</c:v>
                </c:pt>
                <c:pt idx="1">
                  <c:v>38808</c:v>
                </c:pt>
                <c:pt idx="2">
                  <c:v>39692</c:v>
                </c:pt>
                <c:pt idx="3">
                  <c:v>40210</c:v>
                </c:pt>
                <c:pt idx="4">
                  <c:v>41183</c:v>
                </c:pt>
                <c:pt idx="5">
                  <c:v>41699</c:v>
                </c:pt>
                <c:pt idx="6">
                  <c:v>42095</c:v>
                </c:pt>
                <c:pt idx="7">
                  <c:v>42430</c:v>
                </c:pt>
                <c:pt idx="8">
                  <c:v>42736</c:v>
                </c:pt>
              </c:numCache>
            </c:numRef>
          </c:cat>
          <c:val>
            <c:numRef>
              <c:f>Лист1!$B$2:$J$2</c:f>
              <c:numCache>
                <c:formatCode>General</c:formatCode>
                <c:ptCount val="9"/>
                <c:pt idx="0">
                  <c:v>38</c:v>
                </c:pt>
                <c:pt idx="1">
                  <c:v>36</c:v>
                </c:pt>
                <c:pt idx="2">
                  <c:v>31</c:v>
                </c:pt>
                <c:pt idx="3">
                  <c:v>32</c:v>
                </c:pt>
                <c:pt idx="4">
                  <c:v>28</c:v>
                </c:pt>
                <c:pt idx="5">
                  <c:v>39</c:v>
                </c:pt>
                <c:pt idx="6">
                  <c:v>39</c:v>
                </c:pt>
                <c:pt idx="7">
                  <c:v>36</c:v>
                </c:pt>
                <c:pt idx="8">
                  <c:v>46</c:v>
                </c:pt>
              </c:numCache>
            </c:numRef>
          </c:val>
        </c:ser>
        <c:ser>
          <c:idx val="1"/>
          <c:order val="1"/>
          <c:tx>
            <c:strRef>
              <c:f>Лист1!$A$3</c:f>
              <c:strCache>
                <c:ptCount val="1"/>
                <c:pt idx="0">
                  <c:v>«с неприязнью»+ «со страхом»+ «с отвращением»; </c:v>
                </c:pt>
              </c:strCache>
            </c:strRef>
          </c:tx>
          <c:spPr>
            <a:ln w="50800"/>
          </c:spPr>
          <c:marker>
            <c:symbol val="none"/>
          </c:marker>
          <c:cat>
            <c:numRef>
              <c:f>Лист1!$B$1:$J$1</c:f>
              <c:numCache>
                <c:formatCode>mmm/yy</c:formatCode>
                <c:ptCount val="9"/>
                <c:pt idx="0">
                  <c:v>36982</c:v>
                </c:pt>
                <c:pt idx="1">
                  <c:v>38808</c:v>
                </c:pt>
                <c:pt idx="2">
                  <c:v>39692</c:v>
                </c:pt>
                <c:pt idx="3">
                  <c:v>40210</c:v>
                </c:pt>
                <c:pt idx="4">
                  <c:v>41183</c:v>
                </c:pt>
                <c:pt idx="5">
                  <c:v>41699</c:v>
                </c:pt>
                <c:pt idx="6">
                  <c:v>42095</c:v>
                </c:pt>
                <c:pt idx="7">
                  <c:v>42430</c:v>
                </c:pt>
                <c:pt idx="8">
                  <c:v>42736</c:v>
                </c:pt>
              </c:numCache>
            </c:numRef>
          </c:cat>
          <c:val>
            <c:numRef>
              <c:f>Лист1!$B$3:$J$3</c:f>
              <c:numCache>
                <c:formatCode>General</c:formatCode>
                <c:ptCount val="9"/>
                <c:pt idx="0">
                  <c:v>43</c:v>
                </c:pt>
                <c:pt idx="1">
                  <c:v>38</c:v>
                </c:pt>
                <c:pt idx="2">
                  <c:v>22</c:v>
                </c:pt>
                <c:pt idx="3">
                  <c:v>24</c:v>
                </c:pt>
                <c:pt idx="4">
                  <c:v>23</c:v>
                </c:pt>
                <c:pt idx="5">
                  <c:v>19</c:v>
                </c:pt>
                <c:pt idx="6">
                  <c:v>20</c:v>
                </c:pt>
                <c:pt idx="7">
                  <c:v>17</c:v>
                </c:pt>
                <c:pt idx="8">
                  <c:v>21</c:v>
                </c:pt>
              </c:numCache>
            </c:numRef>
          </c:val>
        </c:ser>
        <c:ser>
          <c:idx val="2"/>
          <c:order val="2"/>
          <c:tx>
            <c:strRef>
              <c:f>Лист1!$A$4</c:f>
              <c:strCache>
                <c:ptCount val="1"/>
                <c:pt idx="0">
                  <c:v>«безразлично»+ «затруднились ответить». </c:v>
                </c:pt>
              </c:strCache>
            </c:strRef>
          </c:tx>
          <c:spPr>
            <a:ln w="50800">
              <a:solidFill>
                <a:srgbClr val="C00000"/>
              </a:solidFill>
            </a:ln>
          </c:spPr>
          <c:marker>
            <c:symbol val="none"/>
          </c:marker>
          <c:cat>
            <c:numRef>
              <c:f>Лист1!$B$1:$J$1</c:f>
              <c:numCache>
                <c:formatCode>mmm/yy</c:formatCode>
                <c:ptCount val="9"/>
                <c:pt idx="0">
                  <c:v>36982</c:v>
                </c:pt>
                <c:pt idx="1">
                  <c:v>38808</c:v>
                </c:pt>
                <c:pt idx="2">
                  <c:v>39692</c:v>
                </c:pt>
                <c:pt idx="3">
                  <c:v>40210</c:v>
                </c:pt>
                <c:pt idx="4">
                  <c:v>41183</c:v>
                </c:pt>
                <c:pt idx="5">
                  <c:v>41699</c:v>
                </c:pt>
                <c:pt idx="6">
                  <c:v>42095</c:v>
                </c:pt>
                <c:pt idx="7">
                  <c:v>42430</c:v>
                </c:pt>
                <c:pt idx="8">
                  <c:v>42736</c:v>
                </c:pt>
              </c:numCache>
            </c:numRef>
          </c:cat>
          <c:val>
            <c:numRef>
              <c:f>Лист1!$B$4:$J$4</c:f>
              <c:numCache>
                <c:formatCode>General</c:formatCode>
                <c:ptCount val="9"/>
                <c:pt idx="0">
                  <c:v>18</c:v>
                </c:pt>
                <c:pt idx="1">
                  <c:v>27</c:v>
                </c:pt>
                <c:pt idx="2">
                  <c:v>47</c:v>
                </c:pt>
                <c:pt idx="3">
                  <c:v>44</c:v>
                </c:pt>
                <c:pt idx="4">
                  <c:v>49</c:v>
                </c:pt>
                <c:pt idx="5">
                  <c:v>41</c:v>
                </c:pt>
                <c:pt idx="6">
                  <c:v>41</c:v>
                </c:pt>
                <c:pt idx="7">
                  <c:v>43</c:v>
                </c:pt>
                <c:pt idx="8">
                  <c:v>34</c:v>
                </c:pt>
              </c:numCache>
            </c:numRef>
          </c:val>
        </c:ser>
        <c:dLbls/>
        <c:marker val="1"/>
        <c:axId val="127679872"/>
        <c:axId val="127825024"/>
      </c:lineChart>
      <c:dateAx>
        <c:axId val="127679872"/>
        <c:scaling>
          <c:orientation val="minMax"/>
        </c:scaling>
        <c:axPos val="b"/>
        <c:numFmt formatCode="mmm/yy" sourceLinked="1"/>
        <c:majorTickMark val="none"/>
        <c:tickLblPos val="nextTo"/>
        <c:txPr>
          <a:bodyPr/>
          <a:lstStyle/>
          <a:p>
            <a:pPr>
              <a:defRPr sz="1600"/>
            </a:pPr>
            <a:endParaRPr lang="ru-RU"/>
          </a:p>
        </c:txPr>
        <c:crossAx val="127825024"/>
        <c:crosses val="autoZero"/>
        <c:auto val="1"/>
        <c:lblOffset val="100"/>
        <c:baseTimeUnit val="months"/>
      </c:dateAx>
      <c:valAx>
        <c:axId val="127825024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1600"/>
            </a:pPr>
            <a:endParaRPr lang="ru-RU"/>
          </a:p>
        </c:txPr>
        <c:crossAx val="127679872"/>
        <c:crosses val="autoZero"/>
        <c:crossBetween val="between"/>
      </c:valAx>
    </c:plotArea>
    <c:legend>
      <c:legendPos val="b"/>
      <c:layout/>
    </c:legend>
    <c:plotVisOnly val="1"/>
    <c:dispBlanksAs val="gap"/>
  </c:chart>
  <c:txPr>
    <a:bodyPr/>
    <a:lstStyle/>
    <a:p>
      <a:pPr>
        <a:defRPr sz="1800"/>
      </a:pPr>
      <a:endParaRPr lang="ru-RU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319D8-078E-48A1-BFE0-226EDC947080}" type="datetimeFigureOut">
              <a:rPr lang="de-DE" smtClean="0"/>
              <a:pPr/>
              <a:t>24.04.2017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0AA77-2870-4040-83A3-3B13CBC2953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907915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79C2A-B41B-486C-B1D4-2B507C56818E}" type="datetimeFigureOut">
              <a:rPr lang="de-DE" smtClean="0"/>
              <a:pPr/>
              <a:t>24.04.2017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4" y="868521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DB042-53A3-49C7-98ED-2B6E0D5DAE6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343852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9552" y="2130427"/>
            <a:ext cx="7992888" cy="1658615"/>
          </a:xfrm>
        </p:spPr>
        <p:txBody>
          <a:bodyPr>
            <a:normAutofit/>
          </a:bodyPr>
          <a:lstStyle>
            <a:lvl1pPr algn="ctr">
              <a:defRPr sz="4400" b="0">
                <a:solidFill>
                  <a:schemeClr val="tx2"/>
                </a:solidFill>
              </a:defRPr>
            </a:lvl1pPr>
          </a:lstStyle>
          <a:p>
            <a:r>
              <a:rPr lang="ru-RU" noProof="0" smtClean="0"/>
              <a:t>Заголовок</a:t>
            </a:r>
            <a:endParaRPr lang="ru-RU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Подзаголовок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67544" y="6453337"/>
            <a:ext cx="936104" cy="288032"/>
          </a:xfrm>
        </p:spPr>
        <p:txBody>
          <a:bodyPr/>
          <a:lstStyle/>
          <a:p>
            <a:r>
              <a:rPr lang="de-DE" dirty="0" smtClean="0"/>
              <a:t>01.04.2014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547664" y="6453337"/>
            <a:ext cx="6480720" cy="288032"/>
          </a:xfrm>
        </p:spPr>
        <p:txBody>
          <a:bodyPr/>
          <a:lstStyle>
            <a:lvl1pPr algn="ctr">
              <a:defRPr/>
            </a:lvl1pPr>
          </a:lstStyle>
          <a:p>
            <a:pPr algn="l"/>
            <a:r>
              <a:rPr lang="ru-RU" noProof="0" smtClean="0"/>
              <a:t>Докладчик: / Тема:</a:t>
            </a:r>
            <a:endParaRPr lang="ru-RU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81977" y="6453337"/>
            <a:ext cx="638497" cy="288032"/>
          </a:xfrm>
        </p:spPr>
        <p:txBody>
          <a:bodyPr/>
          <a:lstStyle>
            <a:lvl1pPr marL="88900" indent="0" algn="r">
              <a:defRPr/>
            </a:lvl1pPr>
          </a:lstStyle>
          <a:p>
            <a:pPr marL="0"/>
            <a:fld id="{A530FEBA-63FB-4F92-96D7-4FA0CEB41F80}" type="slidenum">
              <a:rPr lang="de-DE" smtClean="0"/>
              <a:pPr marL="0"/>
              <a:t>‹#›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01.04.2014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547664" y="6453337"/>
            <a:ext cx="6408712" cy="288032"/>
          </a:xfrm>
        </p:spPr>
        <p:txBody>
          <a:bodyPr/>
          <a:lstStyle/>
          <a:p>
            <a:r>
              <a:rPr lang="ru-RU" dirty="0" smtClean="0"/>
              <a:t>Докладчик: / Тема: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FEBA-63FB-4F92-96D7-4FA0CEB41F8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levada-musterbild-3.jpg"/>
          <p:cNvPicPr>
            <a:picLocks noChangeAspect="1"/>
          </p:cNvPicPr>
          <p:nvPr userDrawn="1"/>
        </p:nvPicPr>
        <p:blipFill>
          <a:blip r:embed="rId2" cstate="print"/>
          <a:srcRect t="24734" b="8871"/>
          <a:stretch>
            <a:fillRect/>
          </a:stretch>
        </p:blipFill>
        <p:spPr>
          <a:xfrm>
            <a:off x="0" y="836712"/>
            <a:ext cx="9144000" cy="3672408"/>
          </a:xfrm>
          <a:prstGeom prst="rect">
            <a:avLst/>
          </a:prstGeom>
        </p:spPr>
      </p:pic>
      <p:sp>
        <p:nvSpPr>
          <p:cNvPr id="13" name="Rechteck 12"/>
          <p:cNvSpPr/>
          <p:nvPr userDrawn="1"/>
        </p:nvSpPr>
        <p:spPr>
          <a:xfrm>
            <a:off x="0" y="5805264"/>
            <a:ext cx="9144000" cy="36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0" y="4437112"/>
            <a:ext cx="9144000" cy="1368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683568" y="5805264"/>
            <a:ext cx="7704856" cy="36004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ctr"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подзаголовок</a:t>
            </a:r>
            <a:endParaRPr lang="de-DE" dirty="0" smtClean="0"/>
          </a:p>
        </p:txBody>
      </p:sp>
      <p:sp>
        <p:nvSpPr>
          <p:cNvPr id="15" name="Datumsplatzhalt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01.04.2014</a:t>
            </a:r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30FEBA-63FB-4F92-96D7-4FA0CEB41F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 smtClean="0"/>
              <a:t>Докладчик: / Тема:</a:t>
            </a:r>
            <a:endParaRPr lang="de-DE" dirty="0"/>
          </a:p>
        </p:txBody>
      </p:sp>
      <p:sp>
        <p:nvSpPr>
          <p:cNvPr id="22" name="Titel 1"/>
          <p:cNvSpPr>
            <a:spLocks noGrp="1"/>
          </p:cNvSpPr>
          <p:nvPr>
            <p:ph type="ctrTitle" hasCustomPrompt="1"/>
          </p:nvPr>
        </p:nvSpPr>
        <p:spPr>
          <a:xfrm>
            <a:off x="683568" y="4437112"/>
            <a:ext cx="7704856" cy="1296144"/>
          </a:xfrm>
          <a:noFill/>
        </p:spPr>
        <p:txBody>
          <a:bodyPr>
            <a:normAutofit/>
          </a:bodyPr>
          <a:lstStyle>
            <a:lvl1pPr algn="ctr">
              <a:defRPr sz="4000" b="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Заголовок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27584" y="5805264"/>
            <a:ext cx="7632848" cy="36004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txBody>
          <a:bodyPr/>
          <a:lstStyle>
            <a:lvl1pPr marL="0" indent="0" algn="ctr"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подзаголовок</a:t>
            </a:r>
            <a:endParaRPr lang="de-DE" dirty="0" smtClean="0"/>
          </a:p>
        </p:txBody>
      </p:sp>
      <p:pic>
        <p:nvPicPr>
          <p:cNvPr id="12" name="Grafik 11" descr="levada-pattern3.pn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10000" contrast="20000"/>
          </a:blip>
          <a:srcRect b="34996"/>
          <a:stretch>
            <a:fillRect/>
          </a:stretch>
        </p:blipFill>
        <p:spPr>
          <a:xfrm>
            <a:off x="755576" y="1124744"/>
            <a:ext cx="7694398" cy="3024336"/>
          </a:xfrm>
          <a:prstGeom prst="rect">
            <a:avLst/>
          </a:prstGeom>
        </p:spPr>
      </p:pic>
      <p:sp>
        <p:nvSpPr>
          <p:cNvPr id="15" name="Datumsplatzhalt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01.04.2014</a:t>
            </a:r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30FEBA-63FB-4F92-96D7-4FA0CEB41F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 smtClean="0"/>
              <a:t>Докладчик: / Тема:</a:t>
            </a:r>
            <a:endParaRPr lang="de-DE" dirty="0"/>
          </a:p>
        </p:txBody>
      </p:sp>
      <p:sp>
        <p:nvSpPr>
          <p:cNvPr id="22" name="Titel 1"/>
          <p:cNvSpPr>
            <a:spLocks noGrp="1"/>
          </p:cNvSpPr>
          <p:nvPr>
            <p:ph type="ctrTitle" hasCustomPrompt="1"/>
          </p:nvPr>
        </p:nvSpPr>
        <p:spPr>
          <a:xfrm>
            <a:off x="720000" y="4320000"/>
            <a:ext cx="7704856" cy="1296144"/>
          </a:xfrm>
          <a:solidFill>
            <a:schemeClr val="bg1"/>
          </a:solidFill>
        </p:spPr>
        <p:txBody>
          <a:bodyPr>
            <a:normAutofit/>
          </a:bodyPr>
          <a:lstStyle>
            <a:lvl1pPr algn="ctr">
              <a:defRPr sz="4000" b="0" cap="all" baseline="0">
                <a:solidFill>
                  <a:schemeClr val="tx2"/>
                </a:solidFill>
              </a:defRPr>
            </a:lvl1pPr>
          </a:lstStyle>
          <a:p>
            <a:r>
              <a:rPr lang="ru-RU" dirty="0" smtClean="0"/>
              <a:t>заголовок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Leer">
    <p:bg>
      <p:bgPr>
        <a:blipFill dpi="0" rotWithShape="1">
          <a:blip r:embed="rId2" cstate="print">
            <a:alphaModFix amt="4000"/>
            <a:lum/>
          </a:blip>
          <a:srcRect/>
          <a:stretch>
            <a:fillRect l="51000" t="8000" r="-18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01.04.2014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547664" y="6453337"/>
            <a:ext cx="6408712" cy="288032"/>
          </a:xfrm>
        </p:spPr>
        <p:txBody>
          <a:bodyPr/>
          <a:lstStyle/>
          <a:p>
            <a:r>
              <a:rPr lang="ru-RU" dirty="0" smtClean="0"/>
              <a:t>Докладчик: / Тема: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FEBA-63FB-4F92-96D7-4FA0CEB41F8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bg>
      <p:bgPr>
        <a:blipFill dpi="0" rotWithShape="1">
          <a:blip r:embed="rId2" cstate="print">
            <a:alphaModFix amt="16000"/>
            <a:lum/>
          </a:blip>
          <a:srcRect/>
          <a:stretch>
            <a:fillRect t="11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01.04.2014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547664" y="6453337"/>
            <a:ext cx="6408712" cy="288032"/>
          </a:xfrm>
        </p:spPr>
        <p:txBody>
          <a:bodyPr/>
          <a:lstStyle/>
          <a:p>
            <a:r>
              <a:rPr lang="ru-RU" dirty="0" smtClean="0"/>
              <a:t>Докладчик: / Тема: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FEBA-63FB-4F92-96D7-4FA0CEB41F8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Leer">
    <p:bg>
      <p:bgPr>
        <a:blipFill dpi="0" rotWithShape="1">
          <a:blip r:embed="rId2" cstate="print">
            <a:alphaModFix amt="14000"/>
            <a:lum/>
          </a:blip>
          <a:srcRect/>
          <a:stretch>
            <a:fillRect t="11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01.04.2014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547664" y="6453337"/>
            <a:ext cx="6408712" cy="288032"/>
          </a:xfrm>
        </p:spPr>
        <p:txBody>
          <a:bodyPr/>
          <a:lstStyle/>
          <a:p>
            <a:r>
              <a:rPr lang="ru-RU" dirty="0" smtClean="0"/>
              <a:t>Докладчик: / Тема: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FEBA-63FB-4F92-96D7-4FA0CEB41F8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7547" y="836713"/>
            <a:ext cx="3080321" cy="10900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dirty="0" smtClean="0"/>
              <a:t>Текст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836713"/>
            <a:ext cx="5111750" cy="528945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Текст первый уровень</a:t>
            </a:r>
            <a:endParaRPr lang="de-DE" dirty="0" smtClean="0"/>
          </a:p>
          <a:p>
            <a:pPr lvl="1"/>
            <a:r>
              <a:rPr lang="ru-RU" dirty="0" smtClean="0"/>
              <a:t>Второй уровень</a:t>
            </a:r>
            <a:endParaRPr lang="de-DE" dirty="0" smtClean="0"/>
          </a:p>
          <a:p>
            <a:pPr lvl="2"/>
            <a:r>
              <a:rPr lang="ru-RU" dirty="0" smtClean="0"/>
              <a:t>Третий уровень</a:t>
            </a:r>
            <a:endParaRPr lang="de-DE" dirty="0" smtClean="0"/>
          </a:p>
          <a:p>
            <a:pPr lvl="3"/>
            <a:r>
              <a:rPr lang="ru-RU" dirty="0" smtClean="0"/>
              <a:t>Четвертый уровень</a:t>
            </a:r>
            <a:endParaRPr lang="de-DE" dirty="0" smtClean="0"/>
          </a:p>
          <a:p>
            <a:pPr lvl="4"/>
            <a:r>
              <a:rPr lang="ru-RU" dirty="0" smtClean="0"/>
              <a:t>Пятый уровень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916833"/>
            <a:ext cx="3106688" cy="4209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Текст</a:t>
            </a:r>
            <a:endParaRPr lang="de-DE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01.04.2014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547664" y="6453337"/>
            <a:ext cx="6408712" cy="288032"/>
          </a:xfrm>
        </p:spPr>
        <p:txBody>
          <a:bodyPr/>
          <a:lstStyle/>
          <a:p>
            <a:r>
              <a:rPr lang="ru-RU" dirty="0" smtClean="0"/>
              <a:t>Докладчик: / Тема: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FEBA-63FB-4F92-96D7-4FA0CEB41F8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7544" y="980728"/>
            <a:ext cx="82809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dirty="0" smtClean="0"/>
              <a:t>Заголовок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67544" y="1772816"/>
            <a:ext cx="5832648" cy="36724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Картинка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67544" y="5661249"/>
            <a:ext cx="8208912" cy="5760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Текст</a:t>
            </a:r>
            <a:endParaRPr lang="de-DE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67544" y="6453337"/>
            <a:ext cx="936104" cy="288032"/>
          </a:xfrm>
        </p:spPr>
        <p:txBody>
          <a:bodyPr/>
          <a:lstStyle/>
          <a:p>
            <a:r>
              <a:rPr lang="de-DE" dirty="0" smtClean="0"/>
              <a:t>01.04.2014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547664" y="6453337"/>
            <a:ext cx="6480720" cy="288032"/>
          </a:xfrm>
        </p:spPr>
        <p:txBody>
          <a:bodyPr/>
          <a:lstStyle/>
          <a:p>
            <a:r>
              <a:rPr lang="ru-RU" dirty="0" smtClean="0"/>
              <a:t>Докладчик: / Тема: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FEBA-63FB-4F92-96D7-4FA0CEB41F8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47664" y="5085184"/>
            <a:ext cx="61206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dirty="0" smtClean="0"/>
              <a:t>Заголовок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1547664" y="980728"/>
            <a:ext cx="6120680" cy="3960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Картинка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547664" y="5661249"/>
            <a:ext cx="6120680" cy="6549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Текст</a:t>
            </a:r>
            <a:endParaRPr lang="de-DE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67544" y="6453337"/>
            <a:ext cx="936104" cy="288032"/>
          </a:xfrm>
        </p:spPr>
        <p:txBody>
          <a:bodyPr/>
          <a:lstStyle/>
          <a:p>
            <a:r>
              <a:rPr lang="de-DE" dirty="0" smtClean="0"/>
              <a:t>01.04.2014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547664" y="6453337"/>
            <a:ext cx="6408712" cy="288032"/>
          </a:xfrm>
        </p:spPr>
        <p:txBody>
          <a:bodyPr/>
          <a:lstStyle/>
          <a:p>
            <a:r>
              <a:rPr lang="ru-RU" dirty="0" smtClean="0"/>
              <a:t>Докладчик: </a:t>
            </a:r>
            <a:r>
              <a:rPr lang="de-DE" dirty="0" smtClean="0"/>
              <a:t>/ </a:t>
            </a:r>
            <a:r>
              <a:rPr lang="ru-RU" dirty="0" smtClean="0"/>
              <a:t>Тема: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FEBA-63FB-4F92-96D7-4FA0CEB41F8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Заголовок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95536" y="1916833"/>
            <a:ext cx="8208912" cy="420933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dirty="0" smtClean="0"/>
              <a:t>Текст первый уровень</a:t>
            </a:r>
            <a:endParaRPr lang="de-DE" dirty="0" smtClean="0"/>
          </a:p>
          <a:p>
            <a:pPr lvl="1"/>
            <a:r>
              <a:rPr lang="ru-RU" dirty="0" smtClean="0"/>
              <a:t>Второй уровень</a:t>
            </a:r>
            <a:endParaRPr lang="de-DE" dirty="0" smtClean="0"/>
          </a:p>
          <a:p>
            <a:pPr lvl="2"/>
            <a:r>
              <a:rPr lang="ru-RU" dirty="0" smtClean="0"/>
              <a:t>Третий уровень</a:t>
            </a:r>
            <a:endParaRPr lang="de-DE" dirty="0" smtClean="0"/>
          </a:p>
          <a:p>
            <a:pPr lvl="3"/>
            <a:r>
              <a:rPr lang="ru-RU" dirty="0" smtClean="0"/>
              <a:t>Четвертый уровень</a:t>
            </a:r>
            <a:endParaRPr lang="de-DE" dirty="0" smtClean="0"/>
          </a:p>
          <a:p>
            <a:pPr lvl="4"/>
            <a:r>
              <a:rPr lang="ru-RU" dirty="0" smtClean="0"/>
              <a:t>Пятый уровень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01.04.2014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547664" y="6453337"/>
            <a:ext cx="6408712" cy="288032"/>
          </a:xfrm>
        </p:spPr>
        <p:txBody>
          <a:bodyPr/>
          <a:lstStyle/>
          <a:p>
            <a:r>
              <a:rPr lang="ru-RU" dirty="0" smtClean="0"/>
              <a:t>Докладчик: / Тема: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FEBA-63FB-4F92-96D7-4FA0CEB41F8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7544" y="1700808"/>
            <a:ext cx="5112568" cy="2736304"/>
          </a:xfrm>
          <a:solidFill>
            <a:schemeClr val="bg1"/>
          </a:solidFill>
        </p:spPr>
        <p:txBody>
          <a:bodyPr>
            <a:normAutofit/>
          </a:bodyPr>
          <a:lstStyle>
            <a:lvl1pPr algn="l">
              <a:defRPr sz="4000" b="0" cap="all" baseline="0">
                <a:solidFill>
                  <a:schemeClr val="tx2"/>
                </a:solidFill>
              </a:defRPr>
            </a:lvl1pPr>
          </a:lstStyle>
          <a:p>
            <a:r>
              <a:rPr lang="ru-RU" dirty="0" smtClean="0"/>
              <a:t>Заголовок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67544" y="4797153"/>
            <a:ext cx="5112568" cy="1368152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>
              <a:buNone/>
              <a:defRPr sz="24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подзаголовок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67544" y="6453337"/>
            <a:ext cx="936104" cy="288032"/>
          </a:xfrm>
        </p:spPr>
        <p:txBody>
          <a:bodyPr/>
          <a:lstStyle/>
          <a:p>
            <a:r>
              <a:rPr lang="de-DE" dirty="0" smtClean="0"/>
              <a:t>01.04.2014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547664" y="6453337"/>
            <a:ext cx="6408712" cy="288032"/>
          </a:xfrm>
        </p:spPr>
        <p:txBody>
          <a:bodyPr/>
          <a:lstStyle>
            <a:lvl1pPr algn="ctr">
              <a:defRPr/>
            </a:lvl1pPr>
          </a:lstStyle>
          <a:p>
            <a:pPr algn="l"/>
            <a:r>
              <a:rPr lang="ru-RU" dirty="0" smtClean="0"/>
              <a:t>Докладчик: / Тема: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72400" y="6453337"/>
            <a:ext cx="648072" cy="288032"/>
          </a:xfrm>
        </p:spPr>
        <p:txBody>
          <a:bodyPr/>
          <a:lstStyle>
            <a:lvl1pPr marL="88900" indent="0" algn="r">
              <a:defRPr/>
            </a:lvl1pPr>
          </a:lstStyle>
          <a:p>
            <a:pPr marL="0"/>
            <a:fld id="{A530FEBA-63FB-4F92-96D7-4FA0CEB41F80}" type="slidenum">
              <a:rPr lang="de-DE" smtClean="0"/>
              <a:pPr marL="0"/>
              <a:t>‹#›</a:t>
            </a:fld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467544" y="4581128"/>
            <a:ext cx="5184576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hf sldNum="0"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836713"/>
            <a:ext cx="2057400" cy="52894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ru-RU" dirty="0" smtClean="0"/>
              <a:t>Заголовок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11560" y="836713"/>
            <a:ext cx="6019800" cy="52894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dirty="0" smtClean="0"/>
              <a:t>Текст первый уровень</a:t>
            </a:r>
            <a:endParaRPr lang="de-DE" dirty="0" smtClean="0"/>
          </a:p>
          <a:p>
            <a:pPr lvl="1"/>
            <a:r>
              <a:rPr lang="ru-RU" dirty="0" smtClean="0"/>
              <a:t>Второй уровень</a:t>
            </a:r>
            <a:endParaRPr lang="de-DE" dirty="0" smtClean="0"/>
          </a:p>
          <a:p>
            <a:pPr lvl="2"/>
            <a:r>
              <a:rPr lang="ru-RU" dirty="0" smtClean="0"/>
              <a:t>Третий уровень</a:t>
            </a:r>
            <a:endParaRPr lang="de-DE" dirty="0" smtClean="0"/>
          </a:p>
          <a:p>
            <a:pPr lvl="3"/>
            <a:r>
              <a:rPr lang="ru-RU" dirty="0" smtClean="0"/>
              <a:t>Четвертый уровень</a:t>
            </a:r>
            <a:endParaRPr lang="de-DE" dirty="0" smtClean="0"/>
          </a:p>
          <a:p>
            <a:pPr lvl="4"/>
            <a:r>
              <a:rPr lang="ru-RU" dirty="0" smtClean="0"/>
              <a:t>Пятый уровень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67544" y="6453337"/>
            <a:ext cx="936104" cy="288032"/>
          </a:xfrm>
        </p:spPr>
        <p:txBody>
          <a:bodyPr/>
          <a:lstStyle/>
          <a:p>
            <a:r>
              <a:rPr lang="de-DE" smtClean="0"/>
              <a:t>01.04.2014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547664" y="6453337"/>
            <a:ext cx="6408712" cy="288032"/>
          </a:xfrm>
        </p:spPr>
        <p:txBody>
          <a:bodyPr/>
          <a:lstStyle/>
          <a:p>
            <a:r>
              <a:rPr lang="ru-RU" dirty="0" smtClean="0"/>
              <a:t>Докладчик: / Тема: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FEBA-63FB-4F92-96D7-4FA0CEB41F8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Заголовок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01.04.2014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547664" y="6453337"/>
            <a:ext cx="6480720" cy="288032"/>
          </a:xfrm>
        </p:spPr>
        <p:txBody>
          <a:bodyPr/>
          <a:lstStyle/>
          <a:p>
            <a:r>
              <a:rPr lang="ru-RU" dirty="0" smtClean="0"/>
              <a:t>Докладчик: / Тема: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2400" y="6453337"/>
            <a:ext cx="648072" cy="288032"/>
          </a:xfrm>
        </p:spPr>
        <p:txBody>
          <a:bodyPr/>
          <a:lstStyle>
            <a:lvl1pPr algn="r">
              <a:defRPr/>
            </a:lvl1pPr>
          </a:lstStyle>
          <a:p>
            <a:fld id="{A530FEBA-63FB-4F92-96D7-4FA0CEB41F80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86D6-44CB-4B7C-8434-B77E673FE4E1}" type="datetime1">
              <a:rPr lang="ru-RU" smtClean="0"/>
              <a:pPr/>
              <a:t>24.04.2017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9289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er">
    <p:bg>
      <p:bgPr>
        <a:blipFill dpi="0" rotWithShape="1">
          <a:blip r:embed="rId2" cstate="print">
            <a:alphaModFix amt="4000"/>
            <a:lum/>
          </a:blip>
          <a:srcRect/>
          <a:stretch>
            <a:fillRect l="51000" t="8000" r="-18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01.04.2014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547664" y="6453337"/>
            <a:ext cx="6408712" cy="288032"/>
          </a:xfrm>
        </p:spPr>
        <p:txBody>
          <a:bodyPr/>
          <a:lstStyle/>
          <a:p>
            <a:r>
              <a:rPr lang="ru-RU" dirty="0" smtClean="0"/>
              <a:t>Докладчик: / Тема: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FEBA-63FB-4F92-96D7-4FA0CEB41F80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ctrTitle" hasCustomPrompt="1"/>
          </p:nvPr>
        </p:nvSpPr>
        <p:spPr>
          <a:xfrm>
            <a:off x="467544" y="1700808"/>
            <a:ext cx="5112568" cy="2736304"/>
          </a:xfrm>
          <a:noFill/>
        </p:spPr>
        <p:txBody>
          <a:bodyPr>
            <a:normAutofit/>
          </a:bodyPr>
          <a:lstStyle>
            <a:lvl1pPr algn="l">
              <a:defRPr sz="4000" b="0" cap="all" baseline="0">
                <a:solidFill>
                  <a:schemeClr val="tx2"/>
                </a:solidFill>
              </a:defRPr>
            </a:lvl1pPr>
          </a:lstStyle>
          <a:p>
            <a:r>
              <a:rPr lang="ru-RU" dirty="0" smtClean="0"/>
              <a:t>заголовок</a:t>
            </a:r>
            <a:endParaRPr lang="de-DE" dirty="0"/>
          </a:p>
        </p:txBody>
      </p:sp>
      <p:sp>
        <p:nvSpPr>
          <p:cNvPr id="6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67544" y="4797153"/>
            <a:ext cx="5112568" cy="136815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l">
              <a:buNone/>
              <a:defRPr sz="24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подзаголовок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683568" y="2420888"/>
            <a:ext cx="7632848" cy="33123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683568" y="5805264"/>
            <a:ext cx="7704856" cy="36004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l"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подзаголовок</a:t>
            </a:r>
            <a:endParaRPr lang="de-DE" dirty="0" smtClean="0"/>
          </a:p>
        </p:txBody>
      </p:sp>
      <p:sp>
        <p:nvSpPr>
          <p:cNvPr id="15" name="Datumsplatzhalt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01.04.2014</a:t>
            </a:r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30FEBA-63FB-4F92-96D7-4FA0CEB41F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 smtClean="0"/>
              <a:t>Докладчик: / Тема:</a:t>
            </a:r>
            <a:endParaRPr lang="de-DE" dirty="0"/>
          </a:p>
        </p:txBody>
      </p:sp>
      <p:sp>
        <p:nvSpPr>
          <p:cNvPr id="22" name="Titel 1"/>
          <p:cNvSpPr>
            <a:spLocks noGrp="1"/>
          </p:cNvSpPr>
          <p:nvPr>
            <p:ph type="ctrTitle" hasCustomPrompt="1"/>
          </p:nvPr>
        </p:nvSpPr>
        <p:spPr>
          <a:xfrm>
            <a:off x="971600" y="3573016"/>
            <a:ext cx="7128792" cy="1296144"/>
          </a:xfrm>
          <a:noFill/>
        </p:spPr>
        <p:txBody>
          <a:bodyPr>
            <a:normAutofit/>
          </a:bodyPr>
          <a:lstStyle>
            <a:lvl1pPr algn="l">
              <a:defRPr sz="4000" b="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заголовок</a:t>
            </a:r>
            <a:endParaRPr lang="de-DE" dirty="0"/>
          </a:p>
        </p:txBody>
      </p:sp>
      <p:cxnSp>
        <p:nvCxnSpPr>
          <p:cNvPr id="18" name="Gerade Verbindung 17"/>
          <p:cNvCxnSpPr/>
          <p:nvPr userDrawn="1"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 userDrawn="1"/>
        </p:nvCxnSpPr>
        <p:spPr>
          <a:xfrm>
            <a:off x="0" y="63813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7544" y="980729"/>
            <a:ext cx="8229600" cy="10081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dirty="0" smtClean="0"/>
              <a:t>Заголовок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67544" y="6453336"/>
            <a:ext cx="936104" cy="293117"/>
          </a:xfrm>
        </p:spPr>
        <p:txBody>
          <a:bodyPr/>
          <a:lstStyle/>
          <a:p>
            <a:r>
              <a:rPr lang="de-DE" dirty="0" smtClean="0"/>
              <a:t>01.04.2014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547664" y="6453337"/>
            <a:ext cx="6480720" cy="288032"/>
          </a:xfrm>
        </p:spPr>
        <p:txBody>
          <a:bodyPr/>
          <a:lstStyle/>
          <a:p>
            <a:r>
              <a:rPr lang="ru-RU" dirty="0" smtClean="0"/>
              <a:t>Докладчик: / Тема: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72400" y="6453337"/>
            <a:ext cx="648072" cy="288032"/>
          </a:xfrm>
        </p:spPr>
        <p:txBody>
          <a:bodyPr/>
          <a:lstStyle/>
          <a:p>
            <a:fld id="{A530FEBA-63FB-4F92-96D7-4FA0CEB41F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8316" y="2060577"/>
            <a:ext cx="8207375" cy="4105274"/>
          </a:xfrm>
        </p:spPr>
        <p:txBody>
          <a:bodyPr/>
          <a:lstStyle/>
          <a:p>
            <a:pPr lvl="0"/>
            <a:r>
              <a:rPr lang="ru-RU" dirty="0" smtClean="0"/>
              <a:t>Текст первый уровень</a:t>
            </a:r>
            <a:endParaRPr lang="de-DE" dirty="0" smtClean="0"/>
          </a:p>
          <a:p>
            <a:pPr lvl="1"/>
            <a:r>
              <a:rPr lang="ru-RU" dirty="0" smtClean="0"/>
              <a:t>Второй уровень</a:t>
            </a:r>
            <a:endParaRPr lang="de-DE" dirty="0" smtClean="0"/>
          </a:p>
          <a:p>
            <a:pPr lvl="2"/>
            <a:r>
              <a:rPr lang="ru-RU" dirty="0" smtClean="0"/>
              <a:t>Третий уровень</a:t>
            </a:r>
            <a:endParaRPr lang="de-DE" dirty="0" smtClean="0"/>
          </a:p>
          <a:p>
            <a:pPr lvl="3"/>
            <a:r>
              <a:rPr lang="ru-RU" dirty="0" smtClean="0"/>
              <a:t>Четвертый уровень</a:t>
            </a:r>
            <a:endParaRPr lang="de-DE" dirty="0" smtClean="0"/>
          </a:p>
          <a:p>
            <a:pPr lvl="4"/>
            <a:r>
              <a:rPr lang="ru-RU" dirty="0" smtClean="0"/>
              <a:t>Пятый уровень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7544" y="2780929"/>
            <a:ext cx="8208912" cy="1152128"/>
          </a:xfrm>
        </p:spPr>
        <p:txBody>
          <a:bodyPr anchor="t">
            <a:noAutofit/>
          </a:bodyPr>
          <a:lstStyle>
            <a:lvl1pPr algn="ctr">
              <a:defRPr sz="3200" b="0" cap="all" baseline="0"/>
            </a:lvl1pPr>
          </a:lstStyle>
          <a:p>
            <a:r>
              <a:rPr lang="ru-RU" dirty="0" smtClean="0"/>
              <a:t>Заголовок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7544" y="4149081"/>
            <a:ext cx="8208912" cy="7920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Подзаголовок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01.04.2014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547664" y="6453337"/>
            <a:ext cx="6480720" cy="288032"/>
          </a:xfrm>
        </p:spPr>
        <p:txBody>
          <a:bodyPr/>
          <a:lstStyle/>
          <a:p>
            <a:r>
              <a:rPr lang="ru-RU" dirty="0" smtClean="0"/>
              <a:t>Докладчик: / Тема: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FEBA-63FB-4F92-96D7-4FA0CEB41F8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7544" y="908720"/>
            <a:ext cx="8352928" cy="864096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 smtClean="0"/>
              <a:t>Заголовок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67544" y="1772818"/>
            <a:ext cx="4104456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00337F"/>
              </a:buClr>
              <a:defRPr sz="2800"/>
            </a:lvl1pPr>
            <a:lvl2pPr>
              <a:buClr>
                <a:srgbClr val="00337F"/>
              </a:buClr>
              <a:defRPr sz="2400"/>
            </a:lvl2pPr>
            <a:lvl3pPr>
              <a:buClr>
                <a:srgbClr val="00337F"/>
              </a:buClr>
              <a:defRPr sz="2000"/>
            </a:lvl3pPr>
            <a:lvl4pPr>
              <a:buClr>
                <a:srgbClr val="00337F"/>
              </a:buClr>
              <a:defRPr sz="1800"/>
            </a:lvl4pPr>
            <a:lvl5pPr>
              <a:buClr>
                <a:srgbClr val="00337F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Текст первый уровень</a:t>
            </a:r>
            <a:endParaRPr lang="de-DE" dirty="0" smtClean="0"/>
          </a:p>
          <a:p>
            <a:pPr lvl="1"/>
            <a:r>
              <a:rPr lang="ru-RU" dirty="0" smtClean="0"/>
              <a:t>Второй уровень</a:t>
            </a:r>
            <a:endParaRPr lang="de-DE" dirty="0" smtClean="0"/>
          </a:p>
          <a:p>
            <a:pPr lvl="2"/>
            <a:r>
              <a:rPr lang="ru-RU" dirty="0" smtClean="0"/>
              <a:t>Третий уровень</a:t>
            </a:r>
            <a:endParaRPr lang="de-DE" dirty="0" smtClean="0"/>
          </a:p>
          <a:p>
            <a:pPr lvl="3"/>
            <a:r>
              <a:rPr lang="ru-RU" dirty="0" smtClean="0"/>
              <a:t>Четвертый уровень</a:t>
            </a:r>
            <a:endParaRPr lang="de-DE" dirty="0" smtClean="0"/>
          </a:p>
          <a:p>
            <a:pPr lvl="4"/>
            <a:r>
              <a:rPr lang="ru-RU" dirty="0" smtClean="0"/>
              <a:t>Пятый уровень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1772818"/>
            <a:ext cx="4104456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Текст первый уровень</a:t>
            </a:r>
            <a:endParaRPr lang="de-DE" dirty="0" smtClean="0"/>
          </a:p>
          <a:p>
            <a:pPr lvl="1"/>
            <a:r>
              <a:rPr lang="ru-RU" dirty="0" smtClean="0"/>
              <a:t>Второй уровень</a:t>
            </a:r>
            <a:endParaRPr lang="de-DE" dirty="0" smtClean="0"/>
          </a:p>
          <a:p>
            <a:pPr lvl="2"/>
            <a:r>
              <a:rPr lang="ru-RU" dirty="0" smtClean="0"/>
              <a:t>Третий уровень</a:t>
            </a:r>
            <a:endParaRPr lang="de-DE" dirty="0" smtClean="0"/>
          </a:p>
          <a:p>
            <a:pPr lvl="3"/>
            <a:r>
              <a:rPr lang="ru-RU" dirty="0" smtClean="0"/>
              <a:t>Четвертый уровень</a:t>
            </a:r>
            <a:endParaRPr lang="de-DE" dirty="0" smtClean="0"/>
          </a:p>
          <a:p>
            <a:pPr lvl="4"/>
            <a:r>
              <a:rPr lang="ru-RU" dirty="0" smtClean="0"/>
              <a:t>Пятый уровень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67544" y="6453337"/>
            <a:ext cx="936104" cy="288032"/>
          </a:xfrm>
        </p:spPr>
        <p:txBody>
          <a:bodyPr/>
          <a:lstStyle/>
          <a:p>
            <a:r>
              <a:rPr lang="de-DE" dirty="0" smtClean="0"/>
              <a:t>01.04.2014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Докладчик: / Тема: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FEBA-63FB-4F92-96D7-4FA0CEB41F8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5536" y="908720"/>
            <a:ext cx="8280920" cy="864096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 smtClean="0"/>
              <a:t>Заголовок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772818"/>
            <a:ext cx="4040188" cy="72007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Текст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492897"/>
            <a:ext cx="4040188" cy="374441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Текст первый уровень</a:t>
            </a:r>
            <a:endParaRPr lang="de-DE" dirty="0" smtClean="0"/>
          </a:p>
          <a:p>
            <a:pPr lvl="1"/>
            <a:r>
              <a:rPr lang="ru-RU" dirty="0" smtClean="0"/>
              <a:t>Второй уровень</a:t>
            </a:r>
            <a:endParaRPr lang="de-DE" dirty="0" smtClean="0"/>
          </a:p>
          <a:p>
            <a:pPr lvl="2"/>
            <a:r>
              <a:rPr lang="ru-RU" dirty="0" smtClean="0"/>
              <a:t>Третий уровень</a:t>
            </a:r>
            <a:endParaRPr lang="de-DE" dirty="0" smtClean="0"/>
          </a:p>
          <a:p>
            <a:pPr lvl="3"/>
            <a:r>
              <a:rPr lang="ru-RU" dirty="0" smtClean="0"/>
              <a:t>Четвертый уровень</a:t>
            </a:r>
            <a:endParaRPr lang="de-DE" dirty="0" smtClean="0"/>
          </a:p>
          <a:p>
            <a:pPr lvl="4"/>
            <a:r>
              <a:rPr lang="ru-RU" dirty="0" smtClean="0"/>
              <a:t>Пятый уровень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8" y="1772818"/>
            <a:ext cx="4041775" cy="72007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Текст</a:t>
            </a:r>
            <a:endParaRPr lang="de-DE" dirty="0" smtClean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8" y="2492897"/>
            <a:ext cx="4041775" cy="374441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Текст первый уровень</a:t>
            </a:r>
            <a:endParaRPr lang="de-DE" dirty="0" smtClean="0"/>
          </a:p>
          <a:p>
            <a:pPr lvl="1"/>
            <a:r>
              <a:rPr lang="ru-RU" dirty="0" smtClean="0"/>
              <a:t>Второй уровень</a:t>
            </a:r>
            <a:endParaRPr lang="de-DE" dirty="0" smtClean="0"/>
          </a:p>
          <a:p>
            <a:pPr lvl="2"/>
            <a:r>
              <a:rPr lang="ru-RU" dirty="0" smtClean="0"/>
              <a:t>Третий уровень</a:t>
            </a:r>
            <a:endParaRPr lang="de-DE" dirty="0" smtClean="0"/>
          </a:p>
          <a:p>
            <a:pPr lvl="3"/>
            <a:r>
              <a:rPr lang="ru-RU" dirty="0" smtClean="0"/>
              <a:t>Четвертый уровень</a:t>
            </a:r>
            <a:endParaRPr lang="de-DE" dirty="0" smtClean="0"/>
          </a:p>
          <a:p>
            <a:pPr lvl="4"/>
            <a:r>
              <a:rPr lang="ru-RU" dirty="0" smtClean="0"/>
              <a:t>Пятый уровень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01.04.2014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Докладчик: / Тема: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FEBA-63FB-4F92-96D7-4FA0CEB41F8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Заголовок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67544" y="6453337"/>
            <a:ext cx="936104" cy="288032"/>
          </a:xfrm>
        </p:spPr>
        <p:txBody>
          <a:bodyPr/>
          <a:lstStyle/>
          <a:p>
            <a:r>
              <a:rPr lang="de-DE" dirty="0" smtClean="0"/>
              <a:t>01.04.2014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547664" y="6453337"/>
            <a:ext cx="6408712" cy="288032"/>
          </a:xfrm>
        </p:spPr>
        <p:txBody>
          <a:bodyPr/>
          <a:lstStyle/>
          <a:p>
            <a:r>
              <a:rPr lang="ru-RU" dirty="0" smtClean="0"/>
              <a:t>Докладчик: / Тема: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FEBA-63FB-4F92-96D7-4FA0CEB41F8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Заголовок</a:t>
            </a:r>
            <a:endParaRPr lang="ru-RU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67544" y="6453337"/>
            <a:ext cx="936104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01.04.2014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47664" y="6453337"/>
            <a:ext cx="6408712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Докладчик: / </a:t>
            </a:r>
            <a:r>
              <a:rPr lang="ru-RU" noProof="0" dirty="0" smtClean="0"/>
              <a:t>Тема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72400" y="6453337"/>
            <a:ext cx="648072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A530FEBA-63FB-4F92-96D7-4FA0CEB41F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259632" y="116635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1" spc="0" dirty="0" smtClean="0">
                <a:solidFill>
                  <a:schemeClr val="tx1"/>
                </a:solidFill>
                <a:latin typeface="Calibri" pitchFamily="34" charset="0"/>
                <a:ea typeface="Tahoma" pitchFamily="34" charset="0"/>
                <a:cs typeface="Tahoma" pitchFamily="34" charset="0"/>
              </a:rPr>
              <a:t>ЛЕВАДА-ЦЕНТР</a:t>
            </a:r>
            <a:r>
              <a:rPr lang="ru-RU" sz="2000" b="1" spc="0" baseline="0" dirty="0" smtClean="0">
                <a:solidFill>
                  <a:schemeClr val="tx1"/>
                </a:solidFill>
                <a:latin typeface="Calibri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z="1200" spc="0" dirty="0" smtClean="0">
                <a:solidFill>
                  <a:schemeClr val="tx1"/>
                </a:solidFill>
                <a:latin typeface="Calibri" pitchFamily="34" charset="0"/>
                <a:ea typeface="Tahoma" pitchFamily="34" charset="0"/>
                <a:cs typeface="Tahoma" pitchFamily="34" charset="0"/>
              </a:rPr>
              <a:t>АНАЛИТИЧЕ</a:t>
            </a:r>
            <a:r>
              <a:rPr lang="ru-RU" sz="1200" i="0" spc="0" dirty="0" smtClean="0">
                <a:solidFill>
                  <a:schemeClr val="tx1"/>
                </a:solidFill>
                <a:latin typeface="Calibri" pitchFamily="34" charset="0"/>
                <a:ea typeface="Tahoma" pitchFamily="34" charset="0"/>
                <a:cs typeface="Tahoma" pitchFamily="34" charset="0"/>
              </a:rPr>
              <a:t>С</a:t>
            </a:r>
            <a:r>
              <a:rPr lang="ru-RU" sz="1200" spc="0" dirty="0" smtClean="0">
                <a:solidFill>
                  <a:schemeClr val="tx1"/>
                </a:solidFill>
                <a:latin typeface="Calibri" pitchFamily="34" charset="0"/>
                <a:ea typeface="Tahoma" pitchFamily="34" charset="0"/>
                <a:cs typeface="Tahoma" pitchFamily="34" charset="0"/>
              </a:rPr>
              <a:t>КИЙ</a:t>
            </a:r>
            <a:r>
              <a:rPr lang="ru-RU" sz="1200" spc="0" baseline="0" dirty="0" smtClean="0">
                <a:solidFill>
                  <a:schemeClr val="tx1"/>
                </a:solidFill>
                <a:latin typeface="Calibri" pitchFamily="34" charset="0"/>
                <a:ea typeface="Tahoma" pitchFamily="34" charset="0"/>
                <a:cs typeface="Tahoma" pitchFamily="34" charset="0"/>
              </a:rPr>
              <a:t> ЦЕНТР ЮРИЯ ЛЕВАДЫ</a:t>
            </a:r>
            <a:endParaRPr lang="de-DE" sz="1200" spc="0" dirty="0">
              <a:solidFill>
                <a:schemeClr val="tx1"/>
              </a:solidFill>
              <a:latin typeface="Calibri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3" name="Textplatzhalter 32"/>
          <p:cNvSpPr>
            <a:spLocks noGrp="1"/>
          </p:cNvSpPr>
          <p:nvPr>
            <p:ph type="body" idx="1"/>
          </p:nvPr>
        </p:nvSpPr>
        <p:spPr>
          <a:xfrm>
            <a:off x="395536" y="1916832"/>
            <a:ext cx="8301608" cy="4392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Текст первый уровень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noProof="0" smtClean="0"/>
              <a:t>Третий</a:t>
            </a:r>
            <a:r>
              <a:rPr lang="ru-RU" smtClean="0"/>
              <a:t>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 descr="levadalogo mit schrift transparent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67547" y="116634"/>
            <a:ext cx="612031" cy="6120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72" r:id="rId3"/>
    <p:sldLayoutId id="2147483670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69" r:id="rId11"/>
    <p:sldLayoutId id="2147483662" r:id="rId12"/>
    <p:sldLayoutId id="2147483673" r:id="rId13"/>
    <p:sldLayoutId id="2147483666" r:id="rId14"/>
    <p:sldLayoutId id="2147483667" r:id="rId15"/>
    <p:sldLayoutId id="2147483656" r:id="rId16"/>
    <p:sldLayoutId id="2147483657" r:id="rId17"/>
    <p:sldLayoutId id="2147483665" r:id="rId18"/>
    <p:sldLayoutId id="2147483658" r:id="rId19"/>
    <p:sldLayoutId id="2147483659" r:id="rId20"/>
    <p:sldLayoutId id="2147483660" r:id="rId21"/>
    <p:sldLayoutId id="2147483674" r:id="rId22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tabLst>
          <a:tab pos="809625" algn="l"/>
          <a:tab pos="2419350" algn="l"/>
        </a:tabLst>
        <a:defRPr sz="36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000" kern="1200">
          <a:solidFill>
            <a:schemeClr val="accent6">
              <a:lumMod val="10000"/>
            </a:schemeClr>
          </a:solidFill>
          <a:latin typeface="+mn-lt"/>
          <a:ea typeface="+mn-ea"/>
          <a:cs typeface="+mn-cs"/>
        </a:defRPr>
      </a:lvl1pPr>
      <a:lvl2pPr marL="971550" indent="-514350" algn="l" defTabSz="914400" rtl="0" eaLnBrk="1" latinLnBrk="0" hangingPunct="1">
        <a:spcBef>
          <a:spcPct val="20000"/>
        </a:spcBef>
        <a:buClr>
          <a:schemeClr val="tx2"/>
        </a:buClr>
        <a:buFont typeface="Symbol" pitchFamily="18" charset="2"/>
        <a:buChar char="-"/>
        <a:defRPr sz="2600" kern="1200">
          <a:solidFill>
            <a:schemeClr val="accent6">
              <a:lumMod val="10000"/>
            </a:schemeClr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200" kern="1200">
          <a:solidFill>
            <a:schemeClr val="accent6">
              <a:lumMod val="10000"/>
            </a:schemeClr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ct val="20000"/>
        </a:spcBef>
        <a:buClr>
          <a:schemeClr val="tx2"/>
        </a:buClr>
        <a:buFont typeface="Symbol" pitchFamily="18" charset="2"/>
        <a:buChar char="-"/>
        <a:defRPr sz="1800" kern="1200">
          <a:solidFill>
            <a:schemeClr val="accent6">
              <a:lumMod val="10000"/>
            </a:schemeClr>
          </a:solidFill>
          <a:latin typeface="+mn-lt"/>
          <a:ea typeface="+mn-ea"/>
          <a:cs typeface="+mn-cs"/>
        </a:defRPr>
      </a:lvl4pPr>
      <a:lvl5pPr marL="2330450" indent="-4572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accent6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«Революция 1917 года в структуре массового сознания: </a:t>
            </a:r>
            <a:br>
              <a:rPr lang="ru-RU" dirty="0" smtClean="0"/>
            </a:br>
            <a:r>
              <a:rPr lang="ru-RU" dirty="0" smtClean="0"/>
              <a:t>функции советских символов»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1538" y="4643446"/>
            <a:ext cx="6757990" cy="157163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dirty="0" smtClean="0"/>
              <a:t>Лев Дмитриевич Гудков</a:t>
            </a:r>
          </a:p>
          <a:p>
            <a:r>
              <a:rPr lang="ru-RU" dirty="0" smtClean="0"/>
              <a:t> д.ф.н., директор «Левада-Центра»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18354" y="733729"/>
            <a:ext cx="77466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XI Всероссийская научная конференция памяти Юрия Левады</a:t>
            </a:r>
          </a:p>
          <a:p>
            <a:pPr algn="ctr"/>
            <a:r>
              <a:rPr lang="ru-RU" dirty="0" smtClean="0"/>
              <a:t>«Современное российское общество и социология»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25756" y="6215082"/>
            <a:ext cx="2220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25 апреля 2017 года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7</a:t>
            </a:r>
            <a:endParaRPr lang="de-DE" dirty="0"/>
          </a:p>
        </p:txBody>
      </p:sp>
      <p:graphicFrame>
        <p:nvGraphicFramePr>
          <p:cNvPr id="5" name="Диаграмма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5695798"/>
              </p:ext>
            </p:extLst>
          </p:nvPr>
        </p:nvGraphicFramePr>
        <p:xfrm>
          <a:off x="142844" y="980728"/>
          <a:ext cx="4286280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Диаграмма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84042183"/>
              </p:ext>
            </p:extLst>
          </p:nvPr>
        </p:nvGraphicFramePr>
        <p:xfrm>
          <a:off x="4572000" y="980728"/>
          <a:ext cx="4214842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="" xmlns:p14="http://schemas.microsoft.com/office/powerpoint/2010/main" val="33993131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9</a:t>
            </a:r>
            <a:endParaRPr lang="de-DE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43608" y="836712"/>
            <a:ext cx="75724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/>
              <a:t>«Какое из следующих высказываний наиболее точно выражает Вашу точку зрения?» </a:t>
            </a:r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="" xmlns:p14="http://schemas.microsoft.com/office/powerpoint/2010/main" val="1418420169"/>
              </p:ext>
            </p:extLst>
          </p:nvPr>
        </p:nvGraphicFramePr>
        <p:xfrm>
          <a:off x="323528" y="1628800"/>
          <a:ext cx="8536462" cy="4464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8</a:t>
            </a:r>
            <a:endParaRPr lang="de-DE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3409" y="863723"/>
            <a:ext cx="84296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Calibri" pitchFamily="34" charset="0"/>
                <a:cs typeface="Calibri" pitchFamily="34" charset="0"/>
              </a:rPr>
              <a:t>«Приближается 100-летие Октябрьской революции. </a:t>
            </a:r>
          </a:p>
          <a:p>
            <a:pPr algn="ctr"/>
            <a:r>
              <a:rPr lang="ru-RU" sz="2000" b="1" dirty="0" smtClean="0">
                <a:latin typeface="Calibri" pitchFamily="34" charset="0"/>
                <a:cs typeface="Calibri" pitchFamily="34" charset="0"/>
              </a:rPr>
              <a:t>Как Вы полагаете, она была неизбежной или ее можно было избежать?» </a:t>
            </a:r>
            <a:endParaRPr lang="ru-RU" sz="2000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="" xmlns:p14="http://schemas.microsoft.com/office/powerpoint/2010/main" val="2471192160"/>
              </p:ext>
            </p:extLst>
          </p:nvPr>
        </p:nvGraphicFramePr>
        <p:xfrm>
          <a:off x="104560" y="1571610"/>
          <a:ext cx="8931936" cy="4881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9</a:t>
            </a:r>
            <a:endParaRPr lang="de-DE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5760" y="766365"/>
            <a:ext cx="8858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/>
              <a:t>«Как Вам кажется, что главным образом привело к Октябрьской революции?»</a:t>
            </a:r>
            <a:r>
              <a:rPr lang="ru-RU" sz="2000" b="1" dirty="0"/>
              <a:t> </a:t>
            </a:r>
            <a:r>
              <a:rPr lang="ru-RU" sz="1400" b="1" i="1" dirty="0" smtClean="0"/>
              <a:t>(респонденту предлагалась КАРТОЧКА; множественный выбор; </a:t>
            </a:r>
          </a:p>
          <a:p>
            <a:pPr algn="ctr"/>
            <a:r>
              <a:rPr lang="ru-RU" sz="1400" b="1" i="1" dirty="0" smtClean="0"/>
              <a:t>ранжировано по марту2017)</a:t>
            </a:r>
            <a:endParaRPr lang="ru-RU" sz="1400" b="1" i="1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11157485"/>
              </p:ext>
            </p:extLst>
          </p:nvPr>
        </p:nvGraphicFramePr>
        <p:xfrm>
          <a:off x="323527" y="1689694"/>
          <a:ext cx="8496947" cy="463073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71531"/>
                <a:gridCol w="1114355"/>
                <a:gridCol w="1114355"/>
                <a:gridCol w="1149174"/>
                <a:gridCol w="1114355"/>
                <a:gridCol w="1114355"/>
                <a:gridCol w="1218822"/>
              </a:tblGrid>
              <a:tr h="25558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 </a:t>
                      </a:r>
                      <a:endParaRPr lang="ru-RU" sz="16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окт.90</a:t>
                      </a:r>
                      <a:endParaRPr lang="ru-RU" sz="16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окт.97</a:t>
                      </a:r>
                      <a:endParaRPr lang="ru-RU" sz="16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ноя.01</a:t>
                      </a:r>
                      <a:endParaRPr lang="ru-RU" sz="16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окт.07</a:t>
                      </a:r>
                      <a:endParaRPr lang="ru-RU" sz="16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окт.11</a:t>
                      </a:r>
                      <a:endParaRPr lang="ru-RU" sz="16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мар.17</a:t>
                      </a:r>
                      <a:endParaRPr lang="ru-RU" sz="16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noFill/>
                  </a:tcPr>
                </a:tc>
              </a:tr>
              <a:tr h="749359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Тяжелое положение трудящихся </a:t>
                      </a:r>
                      <a:endParaRPr lang="ru-RU" sz="16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66</a:t>
                      </a:r>
                      <a:endParaRPr lang="ru-RU" sz="16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57</a:t>
                      </a:r>
                      <a:endParaRPr lang="ru-RU" sz="16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60</a:t>
                      </a:r>
                      <a:endParaRPr lang="ru-RU" sz="16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57</a:t>
                      </a:r>
                      <a:endParaRPr lang="ru-RU" sz="16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53</a:t>
                      </a:r>
                      <a:endParaRPr lang="ru-RU" sz="16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/>
                        <a:t>50</a:t>
                      </a:r>
                      <a:endParaRPr lang="ru-RU" sz="1600" b="1" i="0" u="none" strike="noStrike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49359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Слабость правительственной власти </a:t>
                      </a:r>
                      <a:endParaRPr lang="ru-RU" sz="16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36</a:t>
                      </a:r>
                      <a:endParaRPr lang="ru-RU" sz="16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40</a:t>
                      </a:r>
                      <a:endParaRPr lang="ru-RU" sz="16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39</a:t>
                      </a:r>
                      <a:endParaRPr lang="ru-RU" sz="16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35</a:t>
                      </a:r>
                      <a:endParaRPr lang="ru-RU" sz="16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34</a:t>
                      </a:r>
                      <a:endParaRPr lang="ru-RU" sz="16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45</a:t>
                      </a:r>
                      <a:endParaRPr lang="ru-RU" sz="16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noFill/>
                  </a:tcPr>
                </a:tc>
              </a:tr>
              <a:tr h="732738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Заговор врагов русского народа </a:t>
                      </a:r>
                      <a:endParaRPr lang="ru-RU" sz="16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/>
                        <a:t>6</a:t>
                      </a:r>
                      <a:endParaRPr lang="ru-RU" sz="1600" b="1" i="0" u="none" strike="noStrike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/>
                        <a:t>11</a:t>
                      </a:r>
                      <a:endParaRPr lang="ru-RU" sz="1600" b="1" i="0" u="none" strike="noStrike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11</a:t>
                      </a:r>
                      <a:endParaRPr lang="ru-RU" sz="16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13</a:t>
                      </a:r>
                      <a:endParaRPr lang="ru-RU" sz="16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12</a:t>
                      </a:r>
                      <a:endParaRPr lang="ru-RU" sz="16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/>
                        <a:t>20</a:t>
                      </a:r>
                      <a:endParaRPr lang="ru-RU" sz="1600" b="1" i="0" u="none" strike="noStrike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88316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Экстремизм политических авантюристов  </a:t>
                      </a:r>
                      <a:endParaRPr lang="ru-RU" sz="16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16</a:t>
                      </a:r>
                      <a:endParaRPr lang="ru-RU" sz="16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14</a:t>
                      </a:r>
                      <a:endParaRPr lang="ru-RU" sz="16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15</a:t>
                      </a:r>
                      <a:endParaRPr lang="ru-RU" sz="16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17</a:t>
                      </a:r>
                      <a:endParaRPr lang="ru-RU" sz="16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15</a:t>
                      </a:r>
                      <a:endParaRPr lang="ru-RU" sz="16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19</a:t>
                      </a:r>
                      <a:endParaRPr lang="ru-RU" sz="16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noFill/>
                  </a:tcPr>
                </a:tc>
              </a:tr>
              <a:tr h="502473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Стихийная агрессия толпы </a:t>
                      </a:r>
                      <a:endParaRPr lang="ru-RU" sz="16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/>
                        <a:t>15</a:t>
                      </a:r>
                      <a:endParaRPr lang="ru-RU" sz="1600" b="1" i="0" u="none" strike="noStrike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/>
                        <a:t>15</a:t>
                      </a:r>
                      <a:endParaRPr lang="ru-RU" sz="1600" b="1" i="0" u="none" strike="noStrike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/>
                        <a:t>14</a:t>
                      </a:r>
                      <a:endParaRPr lang="ru-RU" sz="1600" b="1" i="0" u="none" strike="noStrike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/>
                        <a:t>12</a:t>
                      </a:r>
                      <a:endParaRPr lang="ru-RU" sz="1600" b="1" i="0" u="none" strike="noStrike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15</a:t>
                      </a:r>
                      <a:endParaRPr lang="ru-RU" sz="16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15</a:t>
                      </a:r>
                      <a:endParaRPr lang="ru-RU" sz="16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558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Другое </a:t>
                      </a:r>
                      <a:endParaRPr lang="ru-RU" sz="16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2</a:t>
                      </a:r>
                      <a:endParaRPr lang="ru-RU" sz="16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1</a:t>
                      </a:r>
                      <a:endParaRPr lang="ru-RU" sz="16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&lt;1 </a:t>
                      </a:r>
                      <a:endParaRPr lang="ru-RU" sz="16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1</a:t>
                      </a:r>
                      <a:endParaRPr lang="ru-RU" sz="16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2</a:t>
                      </a:r>
                      <a:endParaRPr lang="ru-RU" sz="16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2</a:t>
                      </a:r>
                      <a:endParaRPr lang="ru-RU" sz="16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noFill/>
                  </a:tcPr>
                </a:tc>
              </a:tr>
              <a:tr h="502473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Затрудняюсь ответить  </a:t>
                      </a:r>
                      <a:endParaRPr lang="ru-RU" sz="16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/>
                        <a:t>12</a:t>
                      </a:r>
                      <a:endParaRPr lang="ru-RU" sz="1600" b="1" i="0" u="none" strike="noStrike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/>
                        <a:t>11</a:t>
                      </a:r>
                      <a:endParaRPr lang="ru-RU" sz="1600" b="1" i="0" u="none" strike="noStrike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/>
                        <a:t>9</a:t>
                      </a:r>
                      <a:endParaRPr lang="ru-RU" sz="1600" b="1" i="0" u="none" strike="noStrike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/>
                        <a:t>9</a:t>
                      </a:r>
                      <a:endParaRPr lang="ru-RU" sz="1600" b="1" i="0" u="none" strike="noStrike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/>
                        <a:t>12</a:t>
                      </a:r>
                      <a:endParaRPr lang="ru-RU" sz="1600" b="1" i="0" u="none" strike="noStrike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7</a:t>
                      </a:r>
                      <a:endParaRPr lang="ru-RU" sz="16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8592" marR="8592" marT="859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10</a:t>
            </a:r>
            <a:endParaRPr lang="de-DE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8524" y="845722"/>
            <a:ext cx="8786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/>
              <a:t>«Как Вы считаете, был ли законным приход «Большевиков» к власти </a:t>
            </a:r>
          </a:p>
          <a:p>
            <a:pPr algn="ctr"/>
            <a:r>
              <a:rPr lang="ru-RU" sz="2000" b="1" dirty="0" smtClean="0"/>
              <a:t>в 1917 году?» </a:t>
            </a:r>
            <a:endParaRPr lang="ru-RU" sz="2000" b="1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32317555"/>
              </p:ext>
            </p:extLst>
          </p:nvPr>
        </p:nvGraphicFramePr>
        <p:xfrm>
          <a:off x="251521" y="1599188"/>
          <a:ext cx="8653878" cy="476298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884626"/>
                <a:gridCol w="2884626"/>
                <a:gridCol w="2884626"/>
              </a:tblGrid>
              <a:tr h="49731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 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ноя.03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мар.17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154911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Определенно да + Скорее да 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400" b="1" u="none" strike="noStrike" dirty="0"/>
                        <a:t>42</a:t>
                      </a:r>
                      <a:endParaRPr lang="ru-RU" sz="2400" b="1" i="0" u="none" strike="noStrike" dirty="0">
                        <a:solidFill>
                          <a:srgbClr val="002E6E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/>
                        <a:t>35</a:t>
                      </a:r>
                      <a:endParaRPr lang="ru-RU" sz="1800" b="1" i="0" u="none" strike="noStrike" dirty="0">
                        <a:solidFill>
                          <a:srgbClr val="002E6E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54911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Скорее нет + Скорее да 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/>
                        <a:t>39</a:t>
                      </a:r>
                      <a:endParaRPr lang="ru-RU" sz="1800" b="1" i="0" u="none" strike="noStrike" dirty="0">
                        <a:solidFill>
                          <a:srgbClr val="002E6E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400" b="1" u="none" strike="noStrike" dirty="0"/>
                        <a:t>45</a:t>
                      </a:r>
                      <a:endParaRPr lang="ru-RU" sz="2400" b="1" i="0" u="none" strike="noStrike" dirty="0">
                        <a:solidFill>
                          <a:srgbClr val="002E6E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116744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Затрудняюсь ответить  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/>
                        <a:t>19</a:t>
                      </a:r>
                      <a:endParaRPr lang="ru-RU" sz="1800" b="1" i="0" u="none" strike="noStrike">
                        <a:solidFill>
                          <a:srgbClr val="002E6E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/>
                        <a:t>20</a:t>
                      </a:r>
                      <a:endParaRPr lang="ru-RU" sz="1800" b="1" i="0" u="none" strike="noStrike" dirty="0">
                        <a:solidFill>
                          <a:srgbClr val="002E6E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11</a:t>
            </a:r>
            <a:endParaRPr lang="de-DE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3568" y="877956"/>
            <a:ext cx="7572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Calibri" pitchFamily="34" charset="0"/>
                <a:cs typeface="Calibri" pitchFamily="34" charset="0"/>
              </a:rPr>
              <a:t>«С каким из следующих мнений о том, что Октябрьская революция принесла народам России, Вы бы скорее всего согласились?»  </a:t>
            </a:r>
            <a:endParaRPr lang="ru-RU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9" name="Диаграмма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44398176"/>
              </p:ext>
            </p:extLst>
          </p:nvPr>
        </p:nvGraphicFramePr>
        <p:xfrm>
          <a:off x="0" y="1592663"/>
          <a:ext cx="9218250" cy="4909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12</a:t>
            </a:r>
            <a:endParaRPr lang="de-DE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64564" y="746378"/>
            <a:ext cx="75009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/>
              <a:t>Существует точка зрения, что до 1917 года Россия развивалась в основном в соответствии со своими традициями и обычаями. </a:t>
            </a:r>
          </a:p>
          <a:p>
            <a:pPr algn="ctr"/>
            <a:r>
              <a:rPr lang="ru-RU" sz="2000" b="1" dirty="0" smtClean="0"/>
              <a:t>Как Вы считаете, после Октябрьской революции 1917 года Россия продолжала развиваться, следуя своим традициям и национальным особенностям, или она повернула на другой, чуждый ей путь? </a:t>
            </a:r>
            <a:endParaRPr lang="ru-RU" sz="2000" b="1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03310865"/>
              </p:ext>
            </p:extLst>
          </p:nvPr>
        </p:nvGraphicFramePr>
        <p:xfrm>
          <a:off x="251521" y="2663046"/>
          <a:ext cx="8568951" cy="364627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856317"/>
                <a:gridCol w="2856317"/>
                <a:gridCol w="2856317"/>
              </a:tblGrid>
              <a:tr h="371773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 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дек.98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мар.17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808962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Россия продолжала развиваться , следуя своим традициям и национальным особенностям 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/>
                        <a:t>27</a:t>
                      </a:r>
                      <a:endParaRPr lang="ru-RU" sz="18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/>
                        <a:t>50</a:t>
                      </a:r>
                      <a:endParaRPr lang="ru-RU" sz="18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090366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Россия повернула на другой, чуждый ей путь развития 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/>
                        <a:t>46</a:t>
                      </a:r>
                      <a:endParaRPr lang="ru-RU" sz="1800" b="1" i="0" u="none" strike="noStrike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/>
                        <a:t>35</a:t>
                      </a:r>
                      <a:endParaRPr lang="ru-RU" sz="18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75173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Затрудняюсь ответить  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/>
                        <a:t>28</a:t>
                      </a:r>
                      <a:endParaRPr lang="ru-RU" sz="18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/>
                        <a:t>15</a:t>
                      </a:r>
                      <a:endParaRPr lang="ru-RU" sz="18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13</a:t>
            </a:r>
            <a:endParaRPr lang="de-DE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81132" y="879540"/>
            <a:ext cx="7715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Calibri" pitchFamily="34" charset="0"/>
                <a:cs typeface="Calibri" pitchFamily="34" charset="0"/>
              </a:rPr>
              <a:t>«Кто из следующих деятелей времен революции </a:t>
            </a:r>
          </a:p>
          <a:p>
            <a:pPr algn="ctr"/>
            <a:r>
              <a:rPr lang="ru-RU" sz="2000" b="1" dirty="0" smtClean="0">
                <a:latin typeface="Calibri" pitchFamily="34" charset="0"/>
                <a:cs typeface="Calibri" pitchFamily="34" charset="0"/>
              </a:rPr>
              <a:t>вызывает у Вас наибольшую симпатию?» </a:t>
            </a:r>
          </a:p>
          <a:p>
            <a:pPr algn="ctr"/>
            <a:r>
              <a:rPr lang="ru-RU" sz="1400" b="1" i="1" dirty="0" smtClean="0">
                <a:latin typeface="Calibri" pitchFamily="34" charset="0"/>
                <a:cs typeface="Calibri" pitchFamily="34" charset="0"/>
              </a:rPr>
              <a:t>(респонденту предлагалась КАРТОЧКА; множественный выбор; ранжировано по марту 2017)</a:t>
            </a:r>
            <a:endParaRPr lang="ru-RU" sz="1400" b="1" i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75772793"/>
              </p:ext>
            </p:extLst>
          </p:nvPr>
        </p:nvGraphicFramePr>
        <p:xfrm>
          <a:off x="251520" y="1802870"/>
          <a:ext cx="8568952" cy="450644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399253"/>
                <a:gridCol w="1049769"/>
                <a:gridCol w="1187240"/>
                <a:gridCol w="883140"/>
                <a:gridCol w="933129"/>
                <a:gridCol w="1116421"/>
              </a:tblGrid>
              <a:tr h="375537">
                <a:tc>
                  <a:txBody>
                    <a:bodyPr/>
                    <a:lstStyle/>
                    <a:p>
                      <a:pPr algn="l" fontAlgn="b"/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n-lt"/>
                        </a:rPr>
                        <a:t>окт.90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n-lt"/>
                        </a:rPr>
                        <a:t>окт.97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n-lt"/>
                        </a:rPr>
                        <a:t>окт.02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n-lt"/>
                        </a:rPr>
                        <a:t>окт.07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n-lt"/>
                        </a:rPr>
                        <a:t>мар.17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/>
                </a:tc>
              </a:tr>
              <a:tr h="375537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n-lt"/>
                        </a:rPr>
                        <a:t>Ленин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latin typeface="+mn-lt"/>
                        </a:rPr>
                        <a:t>67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latin typeface="+mn-lt"/>
                        </a:rPr>
                        <a:t>28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latin typeface="+mn-lt"/>
                        </a:rPr>
                        <a:t>36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latin typeface="+mn-lt"/>
                        </a:rPr>
                        <a:t>27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latin typeface="+mn-lt"/>
                        </a:rPr>
                        <a:t>26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5537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n-lt"/>
                        </a:rPr>
                        <a:t>Сталин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latin typeface="+mn-lt"/>
                        </a:rPr>
                        <a:t>8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latin typeface="+mn-lt"/>
                        </a:rPr>
                        <a:t>15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latin typeface="+mn-lt"/>
                        </a:rPr>
                        <a:t>22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>
                          <a:latin typeface="+mn-lt"/>
                        </a:rPr>
                        <a:t>15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>
                          <a:latin typeface="+mn-lt"/>
                        </a:rPr>
                        <a:t>24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/>
                </a:tc>
              </a:tr>
              <a:tr h="375537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n-lt"/>
                        </a:rPr>
                        <a:t>Дзержинский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latin typeface="+mn-lt"/>
                        </a:rPr>
                        <a:t>45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latin typeface="+mn-lt"/>
                        </a:rPr>
                        <a:t>25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latin typeface="+mn-lt"/>
                        </a:rPr>
                        <a:t>28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latin typeface="+mn-lt"/>
                        </a:rPr>
                        <a:t>21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latin typeface="+mn-lt"/>
                        </a:rPr>
                        <a:t>16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5537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n-lt"/>
                        </a:rPr>
                        <a:t>Николай </a:t>
                      </a:r>
                      <a:r>
                        <a:rPr lang="en-US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n-lt"/>
                        </a:rPr>
                        <a:t>II</a:t>
                      </a:r>
                      <a:endParaRPr lang="en-US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latin typeface="+mn-lt"/>
                        </a:rPr>
                        <a:t>4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latin typeface="+mn-lt"/>
                        </a:rPr>
                        <a:t>17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latin typeface="+mn-lt"/>
                        </a:rPr>
                        <a:t>18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latin typeface="+mn-lt"/>
                        </a:rPr>
                        <a:t>11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>
                          <a:latin typeface="+mn-lt"/>
                        </a:rPr>
                        <a:t>16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/>
                </a:tc>
              </a:tr>
              <a:tr h="375537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n-lt"/>
                        </a:rPr>
                        <a:t>Колчак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latin typeface="+mn-lt"/>
                        </a:rPr>
                        <a:t>3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latin typeface="+mn-lt"/>
                        </a:rPr>
                        <a:t>8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latin typeface="+mn-lt"/>
                        </a:rPr>
                        <a:t>8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latin typeface="+mn-lt"/>
                        </a:rPr>
                        <a:t>7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latin typeface="+mn-lt"/>
                        </a:rPr>
                        <a:t>10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5537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n-lt"/>
                        </a:rPr>
                        <a:t>Бухарин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latin typeface="+mn-lt"/>
                        </a:rPr>
                        <a:t>21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>
                          <a:latin typeface="+mn-lt"/>
                        </a:rPr>
                        <a:t>13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latin typeface="+mn-lt"/>
                        </a:rPr>
                        <a:t>9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latin typeface="+mn-lt"/>
                        </a:rPr>
                        <a:t>7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>
                          <a:latin typeface="+mn-lt"/>
                        </a:rPr>
                        <a:t>4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/>
                </a:tc>
              </a:tr>
              <a:tr h="375537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n-lt"/>
                        </a:rPr>
                        <a:t>Троцкий 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latin typeface="+mn-lt"/>
                        </a:rPr>
                        <a:t>15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latin typeface="+mn-lt"/>
                        </a:rPr>
                        <a:t>5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latin typeface="+mn-lt"/>
                        </a:rPr>
                        <a:t>8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latin typeface="+mn-lt"/>
                        </a:rPr>
                        <a:t>4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latin typeface="+mn-lt"/>
                        </a:rPr>
                        <a:t>3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5537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n-lt"/>
                        </a:rPr>
                        <a:t>Керенский 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>
                          <a:latin typeface="+mn-lt"/>
                        </a:rPr>
                        <a:t>3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latin typeface="+mn-lt"/>
                        </a:rPr>
                        <a:t>4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latin typeface="+mn-lt"/>
                        </a:rPr>
                        <a:t>4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latin typeface="+mn-lt"/>
                        </a:rPr>
                        <a:t>3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>
                          <a:latin typeface="+mn-lt"/>
                        </a:rPr>
                        <a:t>2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/>
                </a:tc>
              </a:tr>
              <a:tr h="375537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n-lt"/>
                        </a:rPr>
                        <a:t>Махно 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>
                          <a:latin typeface="+mn-lt"/>
                        </a:rPr>
                        <a:t>8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latin typeface="+mn-lt"/>
                        </a:rPr>
                        <a:t>3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latin typeface="+mn-lt"/>
                        </a:rPr>
                        <a:t>4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latin typeface="+mn-lt"/>
                        </a:rPr>
                        <a:t>6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latin typeface="+mn-lt"/>
                        </a:rPr>
                        <a:t>2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5537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n-lt"/>
                        </a:rPr>
                        <a:t>Милюков 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latin typeface="+mn-lt"/>
                        </a:rPr>
                        <a:t>2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latin typeface="+mn-lt"/>
                        </a:rPr>
                        <a:t>1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latin typeface="+mn-lt"/>
                        </a:rPr>
                        <a:t>1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latin typeface="+mn-lt"/>
                        </a:rPr>
                        <a:t>1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latin typeface="+mn-lt"/>
                        </a:rPr>
                        <a:t>1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/>
                </a:tc>
              </a:tr>
              <a:tr h="375537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n-lt"/>
                        </a:rPr>
                        <a:t>Затрудняюсь ответить 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latin typeface="+mn-lt"/>
                        </a:rPr>
                        <a:t>12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latin typeface="+mn-lt"/>
                        </a:rPr>
                        <a:t>26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latin typeface="+mn-lt"/>
                        </a:rPr>
                        <a:t>19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latin typeface="+mn-lt"/>
                        </a:rPr>
                        <a:t>37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latin typeface="+mn-lt"/>
                        </a:rPr>
                        <a:t>38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+mn-lt"/>
                        <a:cs typeface="Calibri" pitchFamily="34" charset="0"/>
                      </a:endParaRPr>
                    </a:p>
                  </a:txBody>
                  <a:tcPr marL="8895" marR="8895" marT="889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14</a:t>
            </a:r>
            <a:endParaRPr lang="de-DE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00100" y="857232"/>
            <a:ext cx="7715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/>
              <a:t>«Кто из следующих деятелей времен революции </a:t>
            </a:r>
          </a:p>
          <a:p>
            <a:pPr algn="ctr"/>
            <a:r>
              <a:rPr lang="ru-RU" sz="2000" b="1" dirty="0" smtClean="0"/>
              <a:t>вызывает у Вас наибольшую антипатию, неприятие?» </a:t>
            </a:r>
          </a:p>
          <a:p>
            <a:pPr algn="ctr"/>
            <a:r>
              <a:rPr lang="ru-RU" sz="1400" b="1" i="1" dirty="0" smtClean="0"/>
              <a:t>(респонденту предлагалась КАРТОЧКА; множественный выбор; ранжировано по марту 2017)</a:t>
            </a:r>
            <a:endParaRPr lang="ru-RU" sz="1400" b="1" i="1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13255052"/>
              </p:ext>
            </p:extLst>
          </p:nvPr>
        </p:nvGraphicFramePr>
        <p:xfrm>
          <a:off x="179512" y="1780562"/>
          <a:ext cx="8784974" cy="452876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434956"/>
                <a:gridCol w="1063924"/>
                <a:gridCol w="1063924"/>
                <a:gridCol w="1094322"/>
                <a:gridCol w="1063924"/>
                <a:gridCol w="1063924"/>
              </a:tblGrid>
              <a:tr h="377397">
                <a:tc>
                  <a:txBody>
                    <a:bodyPr/>
                    <a:lstStyle/>
                    <a:p>
                      <a:pPr algn="ctr" fontAlgn="ctr"/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окт.90</a:t>
                      </a:r>
                      <a:endParaRPr lang="ru-RU" sz="1800" b="1" i="0" u="none" strike="noStrike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окт.97</a:t>
                      </a:r>
                      <a:endParaRPr lang="ru-RU" sz="1800" b="1" i="0" u="none" strike="noStrike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окт.02</a:t>
                      </a:r>
                      <a:endParaRPr lang="ru-RU" sz="1800" b="1" i="0" u="none" strike="noStrike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окт.07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мар.</a:t>
                      </a:r>
                      <a:r>
                        <a:rPr lang="ru-RU" sz="1800" b="1" u="none" strike="noStrike" baseline="0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 17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739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Сталин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  <a:latin typeface="+mn-lt"/>
                        </a:rPr>
                        <a:t>49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  <a:latin typeface="+mn-lt"/>
                        </a:rPr>
                        <a:t>36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  <a:latin typeface="+mn-lt"/>
                        </a:rPr>
                        <a:t>30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  <a:latin typeface="+mn-lt"/>
                        </a:rPr>
                        <a:t>29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  <a:latin typeface="+mn-lt"/>
                        </a:rPr>
                        <a:t>21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739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Махно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ru-RU" sz="1600" b="1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22</a:t>
                      </a:r>
                      <a:endParaRPr lang="ru-RU" sz="1600" b="1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26</a:t>
                      </a:r>
                      <a:endParaRPr lang="ru-RU" sz="1600" b="1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ru-RU" sz="1600" b="1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ru-RU" sz="1600" b="1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739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Троцкий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ru-RU" sz="1600" b="1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ru-RU" sz="1600" b="1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ru-RU" sz="1600" b="1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ru-RU" sz="1600" b="1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ru-RU" sz="1600" b="1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739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Ленин 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>
                          <a:effectLst/>
                          <a:latin typeface="+mn-lt"/>
                        </a:rPr>
                        <a:t>5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  <a:latin typeface="+mn-lt"/>
                        </a:rPr>
                        <a:t>12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  <a:latin typeface="+mn-lt"/>
                        </a:rPr>
                        <a:t>11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  <a:latin typeface="+mn-lt"/>
                        </a:rPr>
                        <a:t>11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  <a:latin typeface="+mn-lt"/>
                        </a:rPr>
                        <a:t>13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739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Керенский 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solidFill>
                            <a:srgbClr val="008A3E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ru-RU" sz="1800" b="1" i="0" u="none" strike="noStrike" dirty="0">
                        <a:solidFill>
                          <a:srgbClr val="008A3E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solidFill>
                            <a:srgbClr val="008A3E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ru-RU" sz="1800" b="1" i="0" u="none" strike="noStrike" dirty="0">
                        <a:solidFill>
                          <a:srgbClr val="008A3E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solidFill>
                            <a:srgbClr val="008A3E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ru-RU" sz="1800" b="1" i="0" u="none" strike="noStrike" dirty="0">
                        <a:solidFill>
                          <a:srgbClr val="008A3E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solidFill>
                            <a:srgbClr val="008A3E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ru-RU" sz="1800" b="1" i="0" u="none" strike="noStrike" dirty="0">
                        <a:solidFill>
                          <a:srgbClr val="008A3E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solidFill>
                            <a:srgbClr val="008A3E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ru-RU" sz="1800" b="1" i="0" u="none" strike="noStrike" dirty="0">
                        <a:solidFill>
                          <a:srgbClr val="008A3E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739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Колчак 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>
                          <a:effectLst/>
                          <a:latin typeface="+mn-lt"/>
                        </a:rPr>
                        <a:t>22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  <a:latin typeface="+mn-lt"/>
                        </a:rPr>
                        <a:t>12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  <a:latin typeface="+mn-lt"/>
                        </a:rPr>
                        <a:t>15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  <a:latin typeface="+mn-lt"/>
                        </a:rPr>
                        <a:t>9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  <a:latin typeface="+mn-lt"/>
                        </a:rPr>
                        <a:t>7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739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Дзержинский 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  <a:latin typeface="+mn-lt"/>
                        </a:rPr>
                        <a:t>4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  <a:latin typeface="+mn-lt"/>
                        </a:rPr>
                        <a:t>6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  <a:latin typeface="+mn-lt"/>
                        </a:rPr>
                        <a:t>6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  <a:latin typeface="+mn-lt"/>
                        </a:rPr>
                        <a:t>7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  <a:latin typeface="+mn-lt"/>
                        </a:rPr>
                        <a:t>6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739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Николай </a:t>
                      </a:r>
                      <a:r>
                        <a:rPr lang="en-US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II</a:t>
                      </a:r>
                      <a:endParaRPr lang="en-US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solidFill>
                            <a:srgbClr val="008A3E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ru-RU" sz="1800" b="1" i="0" u="none" strike="noStrike" dirty="0">
                        <a:solidFill>
                          <a:srgbClr val="008A3E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solidFill>
                            <a:srgbClr val="008A3E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ru-RU" sz="1800" b="1" i="0" u="none" strike="noStrike" dirty="0">
                        <a:solidFill>
                          <a:srgbClr val="008A3E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solidFill>
                            <a:srgbClr val="008A3E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1800" b="1" i="0" u="none" strike="noStrike" dirty="0">
                        <a:solidFill>
                          <a:srgbClr val="008A3E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solidFill>
                            <a:srgbClr val="008A3E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ru-RU" sz="1800" b="1" i="0" u="none" strike="noStrike" dirty="0">
                        <a:solidFill>
                          <a:srgbClr val="008A3E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solidFill>
                            <a:srgbClr val="008A3E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ru-RU" sz="1800" b="1" i="0" u="none" strike="noStrike" dirty="0">
                        <a:solidFill>
                          <a:srgbClr val="008A3E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739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Бухарин 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ru-RU" sz="1800" b="1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ru-RU" sz="1800" b="1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ru-RU" sz="1800" b="1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ru-RU" sz="1800" b="1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ru-RU" sz="1800" b="1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739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Милюков 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ru-RU" sz="1800" b="1" i="0" u="none" strike="noStrike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ru-RU" sz="1800" b="1" i="0" u="none" strike="noStrike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ru-RU" sz="1800" b="1" i="0" u="none" strike="noStrike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800" b="1" i="0" u="none" strike="noStrike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ru-RU" sz="1800" b="1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739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Затрудняюсь ответить 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  <a:latin typeface="+mn-lt"/>
                        </a:rPr>
                        <a:t>25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  <a:latin typeface="+mn-lt"/>
                        </a:rPr>
                        <a:t>25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  <a:latin typeface="+mn-lt"/>
                        </a:rPr>
                        <a:t>26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  <a:latin typeface="+mn-lt"/>
                        </a:rPr>
                        <a:t>42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  <a:latin typeface="+mn-lt"/>
                        </a:rPr>
                        <a:t>39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15</a:t>
            </a:r>
            <a:endParaRPr lang="de-DE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09694" y="889039"/>
            <a:ext cx="77867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Calibri" pitchFamily="34" charset="0"/>
                <a:cs typeface="Calibri" pitchFamily="34" charset="0"/>
              </a:rPr>
              <a:t>«Представьте себе, что Октябрьская революция происходит на Ваших глазах, что бы Вы стали делать?» </a:t>
            </a:r>
          </a:p>
          <a:p>
            <a:pPr algn="ctr"/>
            <a:r>
              <a:rPr lang="ru-RU" sz="1400" b="1" i="1" dirty="0" smtClean="0">
                <a:latin typeface="Calibri" pitchFamily="34" charset="0"/>
                <a:cs typeface="Calibri" pitchFamily="34" charset="0"/>
              </a:rPr>
              <a:t>(один ответ) </a:t>
            </a:r>
            <a:endParaRPr lang="ru-RU" sz="1400" b="1" i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69483342"/>
              </p:ext>
            </p:extLst>
          </p:nvPr>
        </p:nvGraphicFramePr>
        <p:xfrm>
          <a:off x="285723" y="1832337"/>
          <a:ext cx="8534749" cy="452592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064049"/>
                <a:gridCol w="639307"/>
                <a:gridCol w="639307"/>
                <a:gridCol w="657573"/>
                <a:gridCol w="639307"/>
                <a:gridCol w="639307"/>
                <a:gridCol w="639307"/>
                <a:gridCol w="639307"/>
                <a:gridCol w="639307"/>
                <a:gridCol w="639307"/>
                <a:gridCol w="698671"/>
              </a:tblGrid>
              <a:tr h="384252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6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</a:rPr>
                        <a:t> </a:t>
                      </a:r>
                      <a:endParaRPr lang="ru-RU" sz="16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</a:rPr>
                        <a:t>окт.90</a:t>
                      </a:r>
                      <a:endParaRPr lang="ru-RU" sz="16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</a:rPr>
                        <a:t>окт.97</a:t>
                      </a:r>
                      <a:endParaRPr lang="ru-RU" sz="16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u="none" strike="noStrike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</a:rPr>
                        <a:t>ноя.01</a:t>
                      </a:r>
                      <a:endParaRPr lang="ru-RU" sz="1600" b="1" i="0" u="none" strike="noStrike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u="none" strike="noStrike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</a:rPr>
                        <a:t>окт.02</a:t>
                      </a:r>
                      <a:endParaRPr lang="ru-RU" sz="1600" b="1" i="0" u="none" strike="noStrike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u="none" strike="noStrike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</a:rPr>
                        <a:t>окт.03</a:t>
                      </a:r>
                      <a:endParaRPr lang="ru-RU" sz="1600" b="1" i="0" u="none" strike="noStrike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u="none" strike="noStrike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</a:rPr>
                        <a:t>окт.04</a:t>
                      </a:r>
                      <a:endParaRPr lang="ru-RU" sz="1600" b="1" i="0" u="none" strike="noStrike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u="none" strike="noStrike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</a:rPr>
                        <a:t>окт.05</a:t>
                      </a:r>
                      <a:endParaRPr lang="ru-RU" sz="1600" b="1" i="0" u="none" strike="noStrike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u="none" strike="noStrike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</a:rPr>
                        <a:t>окт.07</a:t>
                      </a:r>
                      <a:endParaRPr lang="ru-RU" sz="1600" b="1" i="0" u="none" strike="noStrike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</a:rPr>
                        <a:t>окт.11</a:t>
                      </a:r>
                      <a:endParaRPr lang="ru-RU" sz="16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</a:rPr>
                        <a:t>мар.17</a:t>
                      </a:r>
                      <a:endParaRPr lang="ru-RU" sz="16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67244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6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</a:rPr>
                        <a:t>Активно поддержали бы большевиков</a:t>
                      </a:r>
                      <a:endParaRPr lang="ru-RU" sz="16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effectLst/>
                        </a:rPr>
                        <a:t>23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effectLst/>
                        </a:rPr>
                        <a:t>15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effectLst/>
                        </a:rPr>
                        <a:t>22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effectLst/>
                        </a:rPr>
                        <a:t>23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effectLst/>
                        </a:rPr>
                        <a:t>19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effectLst/>
                        </a:rPr>
                        <a:t>15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effectLst/>
                        </a:rPr>
                        <a:t>17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effectLst/>
                        </a:rPr>
                        <a:t>17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effectLst/>
                        </a:rPr>
                        <a:t>14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effectLst/>
                        </a:rPr>
                        <a:t>12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7244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6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</a:rPr>
                        <a:t>Кое в чем сотрудничали бы с большевиками </a:t>
                      </a:r>
                      <a:endParaRPr lang="ru-RU" sz="16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>
                          <a:effectLst/>
                        </a:rPr>
                        <a:t>26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effectLst/>
                        </a:rPr>
                        <a:t>16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effectLst/>
                        </a:rPr>
                        <a:t>19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effectLst/>
                        </a:rPr>
                        <a:t>20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effectLst/>
                        </a:rPr>
                        <a:t>16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effectLst/>
                        </a:rPr>
                        <a:t>18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effectLst/>
                        </a:rPr>
                        <a:t>17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>
                          <a:effectLst/>
                        </a:rPr>
                        <a:t>13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>
                          <a:effectLst/>
                        </a:rPr>
                        <a:t>17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>
                          <a:effectLst/>
                        </a:rPr>
                        <a:t>16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999054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6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</a:rPr>
                        <a:t>Постарались бы переждать это время, не участвуя с событиями </a:t>
                      </a:r>
                      <a:endParaRPr lang="ru-RU" sz="16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>
                          <a:effectLst/>
                        </a:rPr>
                        <a:t>12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effectLst/>
                        </a:rPr>
                        <a:t>27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effectLst/>
                        </a:rPr>
                        <a:t>24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effectLst/>
                        </a:rPr>
                        <a:t>28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effectLst/>
                        </a:rPr>
                        <a:t>22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effectLst/>
                        </a:rPr>
                        <a:t>26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effectLst/>
                        </a:rPr>
                        <a:t>28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effectLst/>
                        </a:rPr>
                        <a:t>23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effectLst/>
                        </a:rPr>
                        <a:t>24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effectLst/>
                        </a:rPr>
                        <a:t>33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7244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6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</a:rPr>
                        <a:t>Боролись бы против большевиков </a:t>
                      </a:r>
                      <a:endParaRPr lang="ru-RU" sz="16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>
                          <a:effectLst/>
                        </a:rPr>
                        <a:t>5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>
                          <a:effectLst/>
                        </a:rPr>
                        <a:t>7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>
                          <a:effectLst/>
                        </a:rPr>
                        <a:t>6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>
                          <a:effectLst/>
                        </a:rPr>
                        <a:t>8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>
                          <a:effectLst/>
                        </a:rPr>
                        <a:t>9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>
                          <a:effectLst/>
                        </a:rPr>
                        <a:t>8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effectLst/>
                        </a:rPr>
                        <a:t>7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effectLst/>
                        </a:rPr>
                        <a:t>6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effectLst/>
                        </a:rPr>
                        <a:t>6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effectLst/>
                        </a:rPr>
                        <a:t>8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84252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6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</a:rPr>
                        <a:t>Уехали бы зарубеж </a:t>
                      </a:r>
                      <a:endParaRPr lang="ru-RU" sz="16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effectLst/>
                        </a:rPr>
                        <a:t>7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effectLst/>
                        </a:rPr>
                        <a:t>15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effectLst/>
                        </a:rPr>
                        <a:t>13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effectLst/>
                        </a:rPr>
                        <a:t>16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effectLst/>
                        </a:rPr>
                        <a:t>14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effectLst/>
                        </a:rPr>
                        <a:t>15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effectLst/>
                        </a:rPr>
                        <a:t>14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effectLst/>
                        </a:rPr>
                        <a:t>18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effectLst/>
                        </a:rPr>
                        <a:t>14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effectLst/>
                        </a:rPr>
                        <a:t>14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7244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6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</a:rPr>
                        <a:t>Затрудняюсь ответить/Другое </a:t>
                      </a:r>
                      <a:endParaRPr lang="ru-RU" sz="16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effectLst/>
                        </a:rPr>
                        <a:t>27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>
                          <a:effectLst/>
                        </a:rPr>
                        <a:t>20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effectLst/>
                        </a:rPr>
                        <a:t>16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>
                          <a:effectLst/>
                        </a:rPr>
                        <a:t>5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effectLst/>
                        </a:rPr>
                        <a:t>21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effectLst/>
                        </a:rPr>
                        <a:t>19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>
                          <a:effectLst/>
                        </a:rPr>
                        <a:t>17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effectLst/>
                        </a:rPr>
                        <a:t>24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effectLst/>
                        </a:rPr>
                        <a:t>25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effectLst/>
                        </a:rPr>
                        <a:t>18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857232"/>
            <a:ext cx="9144000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Calibri" pitchFamily="34" charset="0"/>
                <a:cs typeface="Calibri" pitchFamily="34" charset="0"/>
              </a:rPr>
              <a:t>«Назовите, пожалуйста, десять самых выдающихся людей </a:t>
            </a:r>
          </a:p>
          <a:p>
            <a:pPr algn="ctr"/>
            <a:r>
              <a:rPr lang="ru-RU" sz="2000" b="1" dirty="0" smtClean="0">
                <a:latin typeface="Calibri" pitchFamily="34" charset="0"/>
                <a:cs typeface="Calibri" pitchFamily="34" charset="0"/>
              </a:rPr>
              <a:t>всех времен и народов?» </a:t>
            </a:r>
            <a:r>
              <a:rPr lang="ru-RU" sz="1400" b="1" i="1" dirty="0" smtClean="0">
                <a:latin typeface="Calibri" pitchFamily="34" charset="0"/>
                <a:cs typeface="Calibri" pitchFamily="34" charset="0"/>
              </a:rPr>
              <a:t>(открытый вопрос; ответы ранжированы по 1989 г.)</a:t>
            </a:r>
            <a:endParaRPr lang="ru-RU" sz="1400" b="1" i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77790655"/>
              </p:ext>
            </p:extLst>
          </p:nvPr>
        </p:nvGraphicFramePr>
        <p:xfrm>
          <a:off x="323530" y="1534340"/>
          <a:ext cx="8496940" cy="479631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53306"/>
                <a:gridCol w="977662"/>
                <a:gridCol w="977662"/>
                <a:gridCol w="977662"/>
                <a:gridCol w="977662"/>
                <a:gridCol w="977662"/>
                <a:gridCol w="977662"/>
                <a:gridCol w="977662"/>
              </a:tblGrid>
              <a:tr h="3384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</a:rPr>
                        <a:t> 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</a:rPr>
                        <a:t>1989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</a:rPr>
                        <a:t>1991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</a:rPr>
                        <a:t>1994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</a:rPr>
                        <a:t>1999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</a:rPr>
                        <a:t>2008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</a:rPr>
                        <a:t>2012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</a:rPr>
                        <a:t>2017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384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</a:rPr>
                        <a:t>Ленин 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384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</a:rPr>
                        <a:t>Петр </a:t>
                      </a:r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</a:rPr>
                        <a:t>I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384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</a:rPr>
                        <a:t>Маркс 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9701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Пушкин  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25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32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42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47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29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34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384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Ломоносов 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384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Жуков 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19</a:t>
                      </a:r>
                      <a:endParaRPr lang="ru-RU" sz="1600" b="0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sz="1600" b="0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19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23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384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Энгельс 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&lt;1 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384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Суворов 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ru-RU" sz="1600" b="0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24</a:t>
                      </a:r>
                      <a:endParaRPr lang="ru-RU" sz="1600" b="0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24</a:t>
                      </a:r>
                      <a:endParaRPr lang="ru-RU" sz="1600" b="0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384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Горбачев 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24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384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Гагарин 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25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ru-RU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384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</a:rPr>
                        <a:t>Сталин 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12</a:t>
                      </a:r>
                      <a:endParaRPr lang="ru-RU" sz="1600" b="1" i="0" u="none" strike="noStrike" dirty="0">
                        <a:solidFill>
                          <a:srgbClr val="171717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28</a:t>
                      </a:r>
                      <a:endParaRPr lang="ru-RU" sz="1600" b="1" i="0" u="none" strike="noStrike" dirty="0">
                        <a:solidFill>
                          <a:srgbClr val="171717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28</a:t>
                      </a:r>
                      <a:endParaRPr lang="ru-RU" sz="1600" b="1" i="0" u="none" strike="noStrike" dirty="0">
                        <a:solidFill>
                          <a:srgbClr val="171717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35</a:t>
                      </a:r>
                      <a:endParaRPr lang="ru-RU" sz="1600" b="1" i="0" u="none" strike="noStrike" dirty="0">
                        <a:solidFill>
                          <a:srgbClr val="171717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36</a:t>
                      </a:r>
                      <a:endParaRPr lang="ru-RU" sz="1600" b="1" i="0" u="none" strike="noStrike" dirty="0">
                        <a:solidFill>
                          <a:srgbClr val="171717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42</a:t>
                      </a:r>
                      <a:endParaRPr lang="ru-RU" sz="1600" b="1" i="0" u="none" strike="noStrike" dirty="0">
                        <a:solidFill>
                          <a:srgbClr val="171717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38</a:t>
                      </a:r>
                      <a:endParaRPr lang="ru-RU" sz="1600" b="1" i="0" u="none" strike="noStrike" dirty="0">
                        <a:solidFill>
                          <a:srgbClr val="171717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384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Путин </a:t>
                      </a:r>
                      <a:endParaRPr lang="ru-RU" sz="16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-  </a:t>
                      </a:r>
                      <a:endParaRPr lang="ru-RU" sz="16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-  </a:t>
                      </a:r>
                      <a:endParaRPr lang="ru-RU" sz="16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-  </a:t>
                      </a:r>
                      <a:endParaRPr lang="ru-RU" sz="16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- </a:t>
                      </a:r>
                      <a:endParaRPr lang="ru-RU" sz="16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32</a:t>
                      </a:r>
                      <a:endParaRPr lang="ru-RU" sz="16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22</a:t>
                      </a:r>
                      <a:endParaRPr lang="ru-RU" sz="16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34</a:t>
                      </a:r>
                      <a:endParaRPr lang="ru-RU" sz="16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384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</a:rPr>
                        <a:t>Сахаров 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-  </a:t>
                      </a:r>
                      <a:endParaRPr lang="ru-RU" sz="1600" b="1" i="0" u="none" strike="noStrike" dirty="0">
                        <a:solidFill>
                          <a:srgbClr val="171717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27</a:t>
                      </a:r>
                      <a:endParaRPr lang="ru-RU" sz="1600" b="1" i="0" u="none" strike="noStrike" dirty="0">
                        <a:solidFill>
                          <a:srgbClr val="171717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17</a:t>
                      </a:r>
                      <a:endParaRPr lang="ru-RU" sz="1600" b="1" i="0" u="none" strike="noStrike" dirty="0">
                        <a:solidFill>
                          <a:srgbClr val="171717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8</a:t>
                      </a:r>
                      <a:endParaRPr lang="ru-RU" sz="1600" b="1" i="0" u="none" strike="noStrike" dirty="0">
                        <a:solidFill>
                          <a:srgbClr val="171717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6</a:t>
                      </a:r>
                      <a:endParaRPr lang="ru-RU" sz="1600" b="1" i="0" u="none" strike="noStrike" dirty="0">
                        <a:solidFill>
                          <a:srgbClr val="171717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6</a:t>
                      </a:r>
                      <a:endParaRPr lang="ru-RU" sz="1600" b="1" i="0" u="none" strike="noStrike" dirty="0">
                        <a:solidFill>
                          <a:srgbClr val="171717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2</a:t>
                      </a:r>
                      <a:endParaRPr lang="ru-RU" sz="1600" b="1" i="0" u="none" strike="noStrike" dirty="0">
                        <a:solidFill>
                          <a:srgbClr val="171717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72400" y="6453337"/>
            <a:ext cx="648072" cy="288032"/>
          </a:xfrm>
        </p:spPr>
        <p:txBody>
          <a:bodyPr/>
          <a:lstStyle/>
          <a:p>
            <a:fld id="{A530FEBA-63FB-4F92-96D7-4FA0CEB41F80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16</a:t>
            </a:r>
            <a:endParaRPr lang="de-DE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33216030"/>
              </p:ext>
            </p:extLst>
          </p:nvPr>
        </p:nvGraphicFramePr>
        <p:xfrm>
          <a:off x="323243" y="1779432"/>
          <a:ext cx="8568952" cy="445787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167971"/>
                <a:gridCol w="1745082"/>
                <a:gridCol w="1655899"/>
              </a:tblGrid>
              <a:tr h="331040">
                <a:tc>
                  <a:txBody>
                    <a:bodyPr/>
                    <a:lstStyle/>
                    <a:p>
                      <a:pPr algn="l" fontAlgn="b"/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2003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2017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413922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с незапамятных времен, испокон веков </a:t>
                      </a:r>
                      <a:endParaRPr lang="ru-RU" sz="20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/>
                        <a:t>39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/>
                        <a:t>36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310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с Киевской Руси </a:t>
                      </a:r>
                      <a:endParaRPr lang="ru-RU" sz="20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/>
                        <a:t>19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/>
                        <a:t>26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3310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с крещенской Руси</a:t>
                      </a:r>
                      <a:endParaRPr lang="ru-RU" sz="20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/>
                        <a:t>11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/>
                        <a:t>12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3104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с царствования Петра </a:t>
                      </a:r>
                      <a:r>
                        <a:rPr lang="en-US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en-US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ru-RU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ru-RU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3310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с образования русских княжеств</a:t>
                      </a:r>
                      <a:endParaRPr lang="ru-RU" sz="20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>
                          <a:solidFill>
                            <a:srgbClr val="008A3E"/>
                          </a:solidFill>
                        </a:rPr>
                        <a:t>3</a:t>
                      </a:r>
                      <a:endParaRPr lang="ru-RU" sz="2000" b="1" i="0" u="none" strike="noStrike" dirty="0">
                        <a:solidFill>
                          <a:srgbClr val="008A3E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>
                          <a:solidFill>
                            <a:srgbClr val="008A3E"/>
                          </a:solidFill>
                        </a:rPr>
                        <a:t>6</a:t>
                      </a:r>
                      <a:endParaRPr lang="ru-RU" sz="2000" b="1" i="0" u="none" strike="noStrike" dirty="0">
                        <a:solidFill>
                          <a:srgbClr val="008A3E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9647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с Октябрьской революции 1917 года </a:t>
                      </a:r>
                      <a:endParaRPr lang="ru-RU" sz="20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/>
                        <a:t>4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/>
                        <a:t>3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33104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с создания Московского царства </a:t>
                      </a:r>
                      <a:endParaRPr lang="ru-RU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ru-RU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ru-RU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56717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с распада СССР и создания суверенной РФ (1991)</a:t>
                      </a:r>
                      <a:endParaRPr lang="ru-RU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ru-RU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ru-RU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33104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с избранием президентом В. Путина </a:t>
                      </a:r>
                      <a:endParaRPr lang="ru-RU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ru-RU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ru-RU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8233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с принятия Декларации о суверенитете РФ (1990)</a:t>
                      </a:r>
                      <a:endParaRPr lang="ru-RU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ru-RU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0,8</a:t>
                      </a:r>
                      <a:endParaRPr lang="ru-RU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33104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затрудняюсь ответить </a:t>
                      </a:r>
                      <a:endParaRPr lang="ru-RU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ru-RU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ru-RU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3104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Число опрошенных: </a:t>
                      </a:r>
                      <a:endParaRPr lang="ru-RU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2004</a:t>
                      </a:r>
                      <a:endParaRPr lang="ru-RU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1600</a:t>
                      </a:r>
                      <a:endParaRPr lang="ru-RU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827584" y="855520"/>
            <a:ext cx="7786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Calibri" pitchFamily="34" charset="0"/>
                <a:cs typeface="Calibri" pitchFamily="34" charset="0"/>
              </a:rPr>
              <a:t>«С какой даты, эпохи, события начинается, по Вашему мнению, история нашей страны?» </a:t>
            </a:r>
            <a:endParaRPr lang="ru-RU" sz="20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17</a:t>
            </a:r>
            <a:endParaRPr lang="de-DE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21208" y="836712"/>
            <a:ext cx="71438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 smtClean="0"/>
              <a:t>15 марта (2 марта по старому стилю) 1917 года Российский Император Николай </a:t>
            </a:r>
            <a:r>
              <a:rPr lang="en-US" sz="1600" b="1" dirty="0" smtClean="0"/>
              <a:t>II</a:t>
            </a:r>
            <a:r>
              <a:rPr lang="ru-RU" sz="1600" b="1" dirty="0" smtClean="0"/>
              <a:t> отрекся от престола. Прошло 100 лет, но люди до сих пор по-разному оценивают это событие, которое положило конец российской монархии . </a:t>
            </a:r>
          </a:p>
          <a:p>
            <a:pPr algn="ctr"/>
            <a:r>
              <a:rPr lang="ru-RU" sz="1600" b="1" dirty="0" smtClean="0"/>
              <a:t>С какой из следующих точек зрения Вы скорее бы согласились? </a:t>
            </a:r>
          </a:p>
          <a:p>
            <a:pPr algn="ctr"/>
            <a:r>
              <a:rPr lang="ru-RU" sz="1400" b="1" i="1" dirty="0" smtClean="0"/>
              <a:t>(Один ответ)</a:t>
            </a:r>
            <a:r>
              <a:rPr lang="ru-RU" b="1" dirty="0" smtClean="0"/>
              <a:t> </a:t>
            </a:r>
            <a:endParaRPr lang="ru-RU" b="1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2606055"/>
              </p:ext>
            </p:extLst>
          </p:nvPr>
        </p:nvGraphicFramePr>
        <p:xfrm>
          <a:off x="251520" y="2420888"/>
          <a:ext cx="8568955" cy="388400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195794"/>
                <a:gridCol w="2124387"/>
                <a:gridCol w="2124387"/>
                <a:gridCol w="2124387"/>
              </a:tblGrid>
              <a:tr h="293921"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</a:rPr>
                        <a:t>мар.97</a:t>
                      </a:r>
                      <a:endParaRPr lang="ru-RU" sz="14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</a:rPr>
                        <a:t>мар.12</a:t>
                      </a:r>
                      <a:endParaRPr lang="ru-RU" sz="14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</a:rPr>
                        <a:t>янв.17</a:t>
                      </a:r>
                      <a:endParaRPr lang="ru-RU" sz="14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ctr"/>
                </a:tc>
              </a:tr>
              <a:tr h="70741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</a:rPr>
                        <a:t>Крушение монархии было прогрессивным шагом в развитии страны </a:t>
                      </a:r>
                      <a:endParaRPr lang="ru-RU" sz="14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16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9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13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0979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</a:rPr>
                        <a:t>Крушение монархии привело Россию на путь утраты своего национального и государственного величия </a:t>
                      </a:r>
                      <a:endParaRPr lang="ru-RU" sz="14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23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25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21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ctr"/>
                </a:tc>
              </a:tr>
              <a:tr h="94174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</a:rPr>
                        <a:t>Положительные и отрицательные последствия крушения монархии компенсируют друг друга </a:t>
                      </a:r>
                      <a:endParaRPr lang="ru-RU" sz="14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19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18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23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0568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</a:rPr>
                        <a:t>Никогда не задумывался над этим </a:t>
                      </a:r>
                      <a:endParaRPr lang="ru-RU" sz="14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</a:rPr>
                        <a:t>29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</a:rPr>
                        <a:t>36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</a:rPr>
                        <a:t>32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ctr"/>
                </a:tc>
              </a:tr>
              <a:tr h="23876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</a:rPr>
                        <a:t>Затрудняюсь  ответить </a:t>
                      </a:r>
                      <a:endParaRPr lang="ru-RU" sz="14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</a:rPr>
                        <a:t>14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</a:rPr>
                        <a:t>12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</a:rPr>
                        <a:t>11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9" marR="5619" marT="5619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19</a:t>
            </a:r>
            <a:endParaRPr lang="de-DE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22923" y="705470"/>
            <a:ext cx="76077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Calibri" pitchFamily="34" charset="0"/>
                <a:cs typeface="Calibri" pitchFamily="34" charset="0"/>
              </a:rPr>
              <a:t>«С какой из следующих точек зрения по поводу Февральской революции 1917 года вы бы скорее согласились?» </a:t>
            </a:r>
          </a:p>
          <a:p>
            <a:pPr algn="ctr"/>
            <a:r>
              <a:rPr lang="ru-RU" sz="1400" b="1" i="1" dirty="0" smtClean="0">
                <a:latin typeface="Calibri" pitchFamily="34" charset="0"/>
                <a:cs typeface="Calibri" pitchFamily="34" charset="0"/>
              </a:rPr>
              <a:t>(Один ответ)</a:t>
            </a:r>
            <a:endParaRPr lang="ru-RU" sz="1400" b="1" i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58354045"/>
              </p:ext>
            </p:extLst>
          </p:nvPr>
        </p:nvGraphicFramePr>
        <p:xfrm>
          <a:off x="251520" y="1628800"/>
          <a:ext cx="8568951" cy="476738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856317"/>
                <a:gridCol w="4776531"/>
                <a:gridCol w="936103"/>
              </a:tblGrid>
              <a:tr h="393003"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224" marR="3224" marT="3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</a:rPr>
                        <a:t>фев.12</a:t>
                      </a:r>
                      <a:endParaRPr lang="ru-RU" sz="14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224" marR="3224" marT="3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</a:rPr>
                        <a:t>янв.17</a:t>
                      </a:r>
                      <a:endParaRPr lang="ru-RU" sz="14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224" marR="3224" marT="3224" marB="0" anchor="ctr"/>
                </a:tc>
              </a:tr>
              <a:tr h="131051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</a:rPr>
                        <a:t>Февральская революция была этапом на пути к Великой Октябрьской социалистической революции, создавшей первое в мире государство рабочих и крестьян </a:t>
                      </a:r>
                      <a:endParaRPr lang="ru-RU" sz="14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224" marR="3224" marT="3224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27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224" marR="3224" marT="3224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32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224" marR="3224" marT="3224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8842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</a:rPr>
                        <a:t>Февральская революция ослабила Россию, что привело к октябрьскому перевороту и крушению страны </a:t>
                      </a:r>
                      <a:endParaRPr lang="ru-RU" sz="14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224" marR="3224" marT="3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24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224" marR="3224" marT="3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19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224" marR="3224" marT="3224" marB="0" anchor="ctr"/>
                </a:tc>
              </a:tr>
              <a:tr h="131051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</a:rPr>
                        <a:t>Февральская революция, если бы не последующий октябрьский переворот, вывела бы Россию на путь прогресса и демократии, и наша страна входила бы сейчас в число наиболее развитых стран </a:t>
                      </a:r>
                      <a:endParaRPr lang="ru-RU" sz="14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224" marR="3224" marT="3224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13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224" marR="3224" marT="3224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11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224" marR="3224" marT="3224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5690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</a:rPr>
                        <a:t>Февральская революция не имела существенного значения в истории России </a:t>
                      </a:r>
                      <a:endParaRPr lang="ru-RU" sz="14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224" marR="3224" marT="3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 dirty="0">
                          <a:effectLst/>
                        </a:rPr>
                        <a:t>7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224" marR="3224" marT="3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 dirty="0">
                          <a:effectLst/>
                        </a:rPr>
                        <a:t>9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224" marR="3224" marT="3224" marB="0" anchor="ctr"/>
                </a:tc>
              </a:tr>
              <a:tr h="22116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</a:rPr>
                        <a:t>Затрудняюсь ответить </a:t>
                      </a:r>
                      <a:endParaRPr lang="ru-RU" sz="14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224" marR="3224" marT="3224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 dirty="0">
                          <a:effectLst/>
                        </a:rPr>
                        <a:t>30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224" marR="3224" marT="3224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 dirty="0">
                          <a:effectLst/>
                        </a:rPr>
                        <a:t>30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224" marR="3224" marT="3224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01824" y="548680"/>
            <a:ext cx="7772400" cy="1008111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ru-RU" sz="2000" b="1" dirty="0" smtClean="0"/>
              <a:t>Как </a:t>
            </a:r>
            <a:r>
              <a:rPr lang="ru-RU" sz="2000" b="1" dirty="0"/>
              <a:t>вы сейчас оцениваете события августа 1991 г</a:t>
            </a:r>
            <a:r>
              <a:rPr lang="ru-RU" sz="2000" b="1" dirty="0" smtClean="0"/>
              <a:t>.?</a:t>
            </a:r>
            <a:r>
              <a:rPr lang="ru-RU" sz="2000" dirty="0"/>
              <a:t/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6068687"/>
            <a:ext cx="6512768" cy="504056"/>
          </a:xfrm>
        </p:spPr>
        <p:txBody>
          <a:bodyPr>
            <a:normAutofit/>
          </a:bodyPr>
          <a:lstStyle/>
          <a:p>
            <a:pPr algn="just"/>
            <a:r>
              <a:rPr lang="ru-RU" sz="1800" dirty="0" smtClean="0">
                <a:solidFill>
                  <a:schemeClr val="tx1"/>
                </a:solidFill>
              </a:rPr>
              <a:t>Без З</a:t>
            </a:r>
            <a:r>
              <a:rPr lang="en-US" sz="1800" dirty="0" smtClean="0">
                <a:solidFill>
                  <a:schemeClr val="tx1"/>
                </a:solidFill>
              </a:rPr>
              <a:t>/</a:t>
            </a:r>
            <a:r>
              <a:rPr lang="ru-RU" sz="1800" dirty="0" smtClean="0">
                <a:solidFill>
                  <a:schemeClr val="tx1"/>
                </a:solidFill>
              </a:rPr>
              <a:t>о, </a:t>
            </a:r>
            <a:r>
              <a:rPr lang="en-US" sz="1800" dirty="0" smtClean="0">
                <a:solidFill>
                  <a:schemeClr val="tx1"/>
                </a:solidFill>
              </a:rPr>
              <a:t>N=1600</a:t>
            </a:r>
            <a:endParaRPr lang="ru-RU" sz="1800" dirty="0">
              <a:solidFill>
                <a:schemeClr val="tx1"/>
              </a:solidFill>
            </a:endParaRPr>
          </a:p>
        </p:txBody>
      </p:sp>
      <p:graphicFrame>
        <p:nvGraphicFramePr>
          <p:cNvPr id="4" name="Объект 1"/>
          <p:cNvGraphicFramePr/>
          <p:nvPr>
            <p:extLst>
              <p:ext uri="{D42A27DB-BD31-4B8C-83A1-F6EECF244321}">
                <p14:modId xmlns="" xmlns:p14="http://schemas.microsoft.com/office/powerpoint/2010/main" val="3779256956"/>
              </p:ext>
            </p:extLst>
          </p:nvPr>
        </p:nvGraphicFramePr>
        <p:xfrm>
          <a:off x="251520" y="1268760"/>
          <a:ext cx="8640960" cy="4799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7842577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Содержимое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532856410"/>
              </p:ext>
            </p:extLst>
          </p:nvPr>
        </p:nvGraphicFramePr>
        <p:xfrm>
          <a:off x="467544" y="1484784"/>
          <a:ext cx="8280920" cy="4777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3568" y="908720"/>
            <a:ext cx="813690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809625" algn="l"/>
                <a:tab pos="2419350" algn="l"/>
              </a:tabLst>
              <a:defRPr sz="3600" b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ru-RU" sz="2400" b="1" dirty="0" smtClean="0"/>
              <a:t>«Как вы в целом относитесь к И. Сталину?»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399098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1891" y="733264"/>
            <a:ext cx="7762551" cy="1143000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 smtClean="0"/>
              <a:t>«Как бы Вы оценили роль Сталина в советской истории, истории нашей страны?» </a:t>
            </a:r>
            <a:endParaRPr lang="ru-RU" sz="2000" dirty="0"/>
          </a:p>
        </p:txBody>
      </p:sp>
      <p:graphicFrame>
        <p:nvGraphicFramePr>
          <p:cNvPr id="7" name="Содержимое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594929972"/>
              </p:ext>
            </p:extLst>
          </p:nvPr>
        </p:nvGraphicFramePr>
        <p:xfrm>
          <a:off x="465186" y="1556792"/>
          <a:ext cx="8219256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6436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5548" y="764704"/>
            <a:ext cx="7715200" cy="1143000"/>
          </a:xfrm>
        </p:spPr>
        <p:txBody>
          <a:bodyPr>
            <a:noAutofit/>
          </a:bodyPr>
          <a:lstStyle/>
          <a:p>
            <a:pPr algn="ctr"/>
            <a:r>
              <a:rPr lang="ru-RU" sz="2000" b="1" dirty="0" smtClean="0"/>
              <a:t>«Как Вы думаете, оправданы ли жертвы, которые понес советский народ в сталинскую эпоху, великими целями и результатами, которые были достигнуты в кротчайший срок?» </a:t>
            </a:r>
            <a:endParaRPr lang="ru-RU" sz="2000" b="1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163215158"/>
              </p:ext>
            </p:extLst>
          </p:nvPr>
        </p:nvGraphicFramePr>
        <p:xfrm>
          <a:off x="251520" y="1907704"/>
          <a:ext cx="8640960" cy="4401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2256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0748" y="755266"/>
            <a:ext cx="7643192" cy="850106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 smtClean="0"/>
              <a:t>«С какими из следующих мнений по поводу этих репрессий Вы бы согласились?» </a:t>
            </a:r>
            <a:endParaRPr lang="ru-RU" sz="2000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45994752"/>
              </p:ext>
            </p:extLst>
          </p:nvPr>
        </p:nvGraphicFramePr>
        <p:xfrm>
          <a:off x="0" y="1544054"/>
          <a:ext cx="9144000" cy="4784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309320"/>
            <a:ext cx="82089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 smtClean="0"/>
              <a:t>* Задается с 2012 года </a:t>
            </a:r>
          </a:p>
        </p:txBody>
      </p:sp>
    </p:spTree>
    <p:extLst>
      <p:ext uri="{BB962C8B-B14F-4D97-AF65-F5344CB8AC3E}">
        <p14:creationId xmlns="" xmlns:p14="http://schemas.microsoft.com/office/powerpoint/2010/main" val="313116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9976" y="860140"/>
            <a:ext cx="7416824" cy="634082"/>
          </a:xfrm>
        </p:spPr>
        <p:txBody>
          <a:bodyPr>
            <a:noAutofit/>
          </a:bodyPr>
          <a:lstStyle/>
          <a:p>
            <a:r>
              <a:rPr lang="ru-RU" sz="2000" b="1" dirty="0" smtClean="0"/>
              <a:t>«Имеет ли смысл сейчас искать виновных в репрессиях тех лет?» </a:t>
            </a:r>
            <a:endParaRPr lang="ru-RU" sz="2000" b="1" dirty="0"/>
          </a:p>
        </p:txBody>
      </p:sp>
      <p:graphicFrame>
        <p:nvGraphicFramePr>
          <p:cNvPr id="8" name="Содержимое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503266456"/>
              </p:ext>
            </p:extLst>
          </p:nvPr>
        </p:nvGraphicFramePr>
        <p:xfrm>
          <a:off x="457200" y="1340768"/>
          <a:ext cx="8229600" cy="4785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2312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2</a:t>
            </a:r>
            <a:endParaRPr lang="de-DE" dirty="0"/>
          </a:p>
        </p:txBody>
      </p:sp>
      <p:graphicFrame>
        <p:nvGraphicFramePr>
          <p:cNvPr id="5" name="Диаграмма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52334644"/>
              </p:ext>
            </p:extLst>
          </p:nvPr>
        </p:nvGraphicFramePr>
        <p:xfrm>
          <a:off x="251520" y="908720"/>
          <a:ext cx="8604448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2962654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57158" y="785794"/>
            <a:ext cx="8286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/>
              <a:t>Изменение ранга значимых имен в общественном мнении России, </a:t>
            </a:r>
          </a:p>
          <a:p>
            <a:pPr algn="ctr"/>
            <a:r>
              <a:rPr lang="ru-RU" sz="2000" b="1" dirty="0" smtClean="0"/>
              <a:t>1989-2017 гг. </a:t>
            </a:r>
            <a:endParaRPr lang="ru-RU" sz="20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43108" y="150017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400" b="1" i="1" dirty="0" smtClean="0">
                <a:latin typeface="Calibri" pitchFamily="34" charset="0"/>
                <a:cs typeface="Calibri" pitchFamily="34" charset="0"/>
              </a:rPr>
              <a:t>(В % к числу всех опрошенных в каждом замере) </a:t>
            </a:r>
            <a:endParaRPr lang="ru-RU" sz="1400" b="1" i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51456384"/>
              </p:ext>
            </p:extLst>
          </p:nvPr>
        </p:nvGraphicFramePr>
        <p:xfrm>
          <a:off x="357156" y="1807951"/>
          <a:ext cx="8463315" cy="450136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947604"/>
                <a:gridCol w="640082"/>
                <a:gridCol w="640082"/>
                <a:gridCol w="640082"/>
                <a:gridCol w="640082"/>
                <a:gridCol w="640082"/>
                <a:gridCol w="640082"/>
                <a:gridCol w="640082"/>
                <a:gridCol w="2035137"/>
              </a:tblGrid>
              <a:tr h="562671">
                <a:tc>
                  <a:txBody>
                    <a:bodyPr/>
                    <a:lstStyle/>
                    <a:p>
                      <a:pPr algn="ctr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1989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1991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1994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1999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2008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2017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Изменение ранга 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56267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Ленин 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72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59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46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42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34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37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32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I -&gt; IV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6267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Маркс 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35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6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5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3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4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4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III -&gt;XXXIII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56267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Петр </a:t>
                      </a:r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>
                          <a:effectLst/>
                        </a:rPr>
                        <a:t>38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>
                          <a:effectLst/>
                        </a:rPr>
                        <a:t>51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>
                          <a:effectLst/>
                        </a:rPr>
                        <a:t>56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>
                          <a:effectLst/>
                        </a:rPr>
                        <a:t>45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37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37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29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II -V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6267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Пушкин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25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32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31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42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47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29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34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IV -&gt; II-III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56267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Путин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>
                          <a:effectLst/>
                        </a:rPr>
                        <a:t>-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>
                          <a:effectLst/>
                        </a:rPr>
                        <a:t>-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>
                          <a:effectLst/>
                        </a:rPr>
                        <a:t>-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>
                          <a:effectLst/>
                        </a:rPr>
                        <a:t>-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>
                          <a:effectLst/>
                        </a:rPr>
                        <a:t>32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22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34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IV -&gt; III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6267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>
                          <a:effectLst/>
                        </a:rPr>
                        <a:t>…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…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…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56267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Сталин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12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>
                          <a:effectLst/>
                        </a:rPr>
                        <a:t>28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28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>
                          <a:effectLst/>
                        </a:rPr>
                        <a:t>35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36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>
                          <a:effectLst/>
                        </a:rPr>
                        <a:t>42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>
                          <a:effectLst/>
                        </a:rPr>
                        <a:t>38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XI-&gt; 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72400" y="6453337"/>
            <a:ext cx="648072" cy="288032"/>
          </a:xfrm>
        </p:spPr>
        <p:txBody>
          <a:bodyPr/>
          <a:lstStyle/>
          <a:p>
            <a:r>
              <a:rPr lang="ru-RU" dirty="0" smtClean="0"/>
              <a:t>3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571604" y="785794"/>
            <a:ext cx="65008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/>
              <a:t>«Кто из следующих деятелей времен революции вызывает у Вас наибольшую симпатию?» </a:t>
            </a:r>
          </a:p>
          <a:p>
            <a:pPr algn="ctr"/>
            <a:r>
              <a:rPr lang="ru-RU" sz="1400" b="1" i="1" dirty="0" smtClean="0"/>
              <a:t>(Ответы ранжированы по 1990 г.) </a:t>
            </a:r>
            <a:endParaRPr lang="ru-RU" sz="1400" b="1" i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70731983"/>
              </p:ext>
            </p:extLst>
          </p:nvPr>
        </p:nvGraphicFramePr>
        <p:xfrm>
          <a:off x="251519" y="1685707"/>
          <a:ext cx="8568952" cy="4695618"/>
        </p:xfrm>
        <a:graphic>
          <a:graphicData uri="http://schemas.openxmlformats.org/drawingml/2006/table">
            <a:tbl>
              <a:tblPr/>
              <a:tblGrid>
                <a:gridCol w="1933955"/>
                <a:gridCol w="1436466"/>
                <a:gridCol w="1396621"/>
                <a:gridCol w="1319031"/>
                <a:gridCol w="1319031"/>
                <a:gridCol w="1163848"/>
              </a:tblGrid>
              <a:tr h="38097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097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В. Ленин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A249"/>
                          </a:solidFill>
                          <a:latin typeface="Calibri"/>
                        </a:rPr>
                        <a:t>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A249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A249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A249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A249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097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Ф. Дзержинский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A249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A249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A249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A249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A249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097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Н. Бухарин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>
                          <a:solidFill>
                            <a:srgbClr val="00A249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A249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A249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A249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>
                          <a:solidFill>
                            <a:srgbClr val="00A249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097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Л. Троцкий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A249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A249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A249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A249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A249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097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Н. Махно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097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И. Сталин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097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Николай </a:t>
                      </a: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II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097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А. Керенский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097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А. Колчак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097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П. Милюков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94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Затрудняюсь ответить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72400" y="6453337"/>
            <a:ext cx="648072" cy="288032"/>
          </a:xfrm>
        </p:spPr>
        <p:txBody>
          <a:bodyPr/>
          <a:lstStyle/>
          <a:p>
            <a:r>
              <a:rPr lang="ru-RU" dirty="0"/>
              <a:t>4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571604" y="785794"/>
            <a:ext cx="65008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/>
              <a:t>«Кто из следующих деятелей времен революции вызывает у Вас наибольшую симпатию?» </a:t>
            </a:r>
          </a:p>
          <a:p>
            <a:pPr algn="ctr"/>
            <a:r>
              <a:rPr lang="ru-RU" sz="1400" b="1" i="1" dirty="0" smtClean="0"/>
              <a:t>(Ответы ранжированы по 1990 г.) </a:t>
            </a:r>
            <a:endParaRPr lang="ru-RU" sz="1400" b="1" i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49897794"/>
              </p:ext>
            </p:extLst>
          </p:nvPr>
        </p:nvGraphicFramePr>
        <p:xfrm>
          <a:off x="251519" y="1709127"/>
          <a:ext cx="8712969" cy="4600193"/>
        </p:xfrm>
        <a:graphic>
          <a:graphicData uri="http://schemas.openxmlformats.org/drawingml/2006/table">
            <a:tbl>
              <a:tblPr/>
              <a:tblGrid>
                <a:gridCol w="2119369"/>
                <a:gridCol w="1427504"/>
                <a:gridCol w="1387906"/>
                <a:gridCol w="1310802"/>
                <a:gridCol w="1310802"/>
                <a:gridCol w="1156586"/>
              </a:tblGrid>
              <a:tr h="37190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190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В. Ленин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6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8A3E"/>
                          </a:solidFill>
                          <a:latin typeface="Calibri"/>
                        </a:rPr>
                        <a:t>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6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8A3E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6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8A3E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6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8A3E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6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>
                          <a:solidFill>
                            <a:srgbClr val="008A3E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61">
                        <a:alpha val="50000"/>
                      </a:srgbClr>
                    </a:solidFill>
                  </a:tcPr>
                </a:tc>
              </a:tr>
              <a:tr h="37190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Ф. Дзержинский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6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8A3E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6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8A3E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6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8A3E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6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8A3E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6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8A3E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61">
                        <a:alpha val="50000"/>
                      </a:srgbClr>
                    </a:solidFill>
                  </a:tcPr>
                </a:tc>
              </a:tr>
              <a:tr h="37190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Н. Бухарин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6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8A3E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6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8A3E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6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8A3E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6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8A3E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6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8A3E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61">
                        <a:alpha val="50000"/>
                      </a:srgbClr>
                    </a:solidFill>
                  </a:tcPr>
                </a:tc>
              </a:tr>
              <a:tr h="37190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Л. Троцкий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6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>
                          <a:solidFill>
                            <a:srgbClr val="008A3E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6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8A3E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6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8A3E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6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8A3E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6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8A3E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61">
                        <a:alpha val="50000"/>
                      </a:srgbClr>
                    </a:solidFill>
                  </a:tcPr>
                </a:tc>
              </a:tr>
              <a:tr h="37190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/>
                        </a:rPr>
                        <a:t>Н. Махно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90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И. Сталин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6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6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6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6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6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6BD"/>
                    </a:solidFill>
                  </a:tcPr>
                </a:tc>
              </a:tr>
              <a:tr h="37190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Николай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II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6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6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6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6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6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6BD"/>
                    </a:solidFill>
                  </a:tcPr>
                </a:tc>
              </a:tr>
              <a:tr h="37190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/>
                        </a:rPr>
                        <a:t>А. Керенский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90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А. Колчак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6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6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6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6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6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6BD"/>
                    </a:solidFill>
                  </a:tcPr>
                </a:tc>
              </a:tr>
              <a:tr h="37190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/>
                        </a:rPr>
                        <a:t>П. Милюков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205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Затрудняюсь ответить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6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6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6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6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6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6BD"/>
                    </a:solidFill>
                  </a:tcPr>
                </a:tc>
              </a:tr>
            </a:tbl>
          </a:graphicData>
        </a:graphic>
      </p:graphicFrame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72400" y="6453337"/>
            <a:ext cx="648072" cy="288032"/>
          </a:xfrm>
        </p:spPr>
        <p:txBody>
          <a:bodyPr/>
          <a:lstStyle/>
          <a:p>
            <a:r>
              <a:rPr lang="ru-RU" dirty="0"/>
              <a:t>4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822829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5</a:t>
            </a:r>
            <a:endParaRPr lang="de-DE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0034" y="857232"/>
            <a:ext cx="80724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/>
              <a:t>«Как Вы считаете, Октябрьская революция сыграла положительную или отрицательную роль в российской истории?» </a:t>
            </a:r>
            <a:br>
              <a:rPr lang="ru-RU" sz="2000" b="1" dirty="0" smtClean="0"/>
            </a:br>
            <a:r>
              <a:rPr lang="ru-RU" sz="1400" b="1" i="1" dirty="0"/>
              <a:t>(сумма положительных и отрицательных ответов)</a:t>
            </a:r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="" xmlns:p14="http://schemas.microsoft.com/office/powerpoint/2010/main" val="798685157"/>
              </p:ext>
            </p:extLst>
          </p:nvPr>
        </p:nvGraphicFramePr>
        <p:xfrm>
          <a:off x="0" y="1780562"/>
          <a:ext cx="9144000" cy="4661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6</a:t>
            </a:r>
            <a:endParaRPr lang="de-DE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908720"/>
            <a:ext cx="89297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Calibri" pitchFamily="34" charset="0"/>
                <a:cs typeface="Calibri" pitchFamily="34" charset="0"/>
              </a:rPr>
              <a:t>Согласны ли Вы с тем, что Октябрьская революция </a:t>
            </a:r>
          </a:p>
          <a:p>
            <a:pPr algn="ctr"/>
            <a:r>
              <a:rPr lang="ru-RU" sz="2000" b="1" dirty="0" smtClean="0">
                <a:latin typeface="Calibri" pitchFamily="34" charset="0"/>
                <a:cs typeface="Calibri" pitchFamily="34" charset="0"/>
              </a:rPr>
              <a:t>нанесла серьезный урон …</a:t>
            </a:r>
            <a:endParaRPr lang="ru-RU" sz="2000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69935940"/>
              </p:ext>
            </p:extLst>
          </p:nvPr>
        </p:nvGraphicFramePr>
        <p:xfrm>
          <a:off x="16024" y="1844824"/>
          <a:ext cx="9127981" cy="390595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395736"/>
                <a:gridCol w="1224137"/>
                <a:gridCol w="1296144"/>
                <a:gridCol w="720081"/>
                <a:gridCol w="1358970"/>
                <a:gridCol w="1377334"/>
                <a:gridCol w="755579"/>
              </a:tblGrid>
              <a:tr h="33292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/>
                        <a:t> 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05" marR="9505" marT="9505" marB="0" anchor="ctr"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1990 (N=1047) </a:t>
                      </a:r>
                      <a:endParaRPr lang="en-US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05" marR="9505" marT="950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2017 (N=1600) </a:t>
                      </a:r>
                      <a:endParaRPr lang="en-US" sz="1800" b="1" i="0" u="none" strike="noStrike">
                        <a:solidFill>
                          <a:schemeClr val="accent6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05" marR="9505" marT="950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24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/>
                        <a:t> </a:t>
                      </a:r>
                      <a:endParaRPr lang="ru-RU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05" marR="9505" marT="950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Согласен 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05" marR="9505" marT="950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Не согласен 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05" marR="9505" marT="950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З/о 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05" marR="9505" marT="950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Согласен 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05" marR="9505" marT="950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Не согласен 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05" marR="9505" marT="950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З/о 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05" marR="9505" marT="950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3469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Русской культуре 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05" marR="9505" marT="95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solidFill>
                            <a:srgbClr val="FF0000"/>
                          </a:solidFill>
                        </a:rPr>
                        <a:t>69</a:t>
                      </a:r>
                      <a:endParaRPr lang="ru-RU" sz="18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05" marR="9505" marT="95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ru-RU" sz="1800" b="1" i="0" u="none" strike="noStrike" dirty="0">
                        <a:solidFill>
                          <a:srgbClr val="00B050"/>
                        </a:solidFill>
                        <a:latin typeface="Calibri"/>
                      </a:endParaRPr>
                    </a:p>
                  </a:txBody>
                  <a:tcPr marL="9505" marR="9505" marT="95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/>
                        <a:t>14</a:t>
                      </a:r>
                      <a:endParaRPr lang="ru-RU" sz="18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9505" marR="9505" marT="95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solidFill>
                            <a:srgbClr val="FF0000"/>
                          </a:solidFill>
                        </a:rPr>
                        <a:t>49</a:t>
                      </a:r>
                      <a:endParaRPr lang="ru-RU" sz="18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05" marR="9505" marT="95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solidFill>
                            <a:srgbClr val="00B050"/>
                          </a:solidFill>
                        </a:rPr>
                        <a:t>41</a:t>
                      </a:r>
                      <a:endParaRPr lang="ru-RU" sz="1800" b="1" i="0" u="none" strike="noStrike" dirty="0">
                        <a:solidFill>
                          <a:srgbClr val="00B050"/>
                        </a:solidFill>
                        <a:latin typeface="Calibri"/>
                      </a:endParaRPr>
                    </a:p>
                  </a:txBody>
                  <a:tcPr marL="9505" marR="9505" marT="95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/>
                        <a:t>10</a:t>
                      </a:r>
                      <a:endParaRPr lang="ru-RU" sz="18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9505" marR="9505" marT="9505" marB="0" anchor="ctr"/>
                </a:tc>
              </a:tr>
              <a:tr h="73469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Церкви и религии 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05" marR="9505" marT="950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ru-RU" sz="18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05" marR="9505" marT="950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ru-RU" sz="1800" b="1" i="0" u="none" strike="noStrike" dirty="0">
                        <a:solidFill>
                          <a:srgbClr val="00B050"/>
                        </a:solidFill>
                        <a:latin typeface="Calibri"/>
                      </a:endParaRPr>
                    </a:p>
                  </a:txBody>
                  <a:tcPr marL="9505" marR="9505" marT="950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/>
                        <a:t>9</a:t>
                      </a:r>
                      <a:endParaRPr lang="ru-RU" sz="18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9505" marR="9505" marT="950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solidFill>
                            <a:srgbClr val="FF0000"/>
                          </a:solidFill>
                        </a:rPr>
                        <a:t>69</a:t>
                      </a:r>
                      <a:endParaRPr lang="ru-RU" sz="18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05" marR="9505" marT="950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ru-RU" sz="1800" b="1" i="0" u="none" strike="noStrike" dirty="0">
                        <a:solidFill>
                          <a:srgbClr val="00B050"/>
                        </a:solidFill>
                        <a:latin typeface="Calibri"/>
                      </a:endParaRPr>
                    </a:p>
                  </a:txBody>
                  <a:tcPr marL="9505" marR="9505" marT="950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/>
                        <a:t>11</a:t>
                      </a:r>
                      <a:endParaRPr lang="ru-RU" sz="18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9505" marR="9505" marT="950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87913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Русскому крестьянству  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05" marR="9505" marT="95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solidFill>
                            <a:srgbClr val="FF0000"/>
                          </a:solidFill>
                        </a:rPr>
                        <a:t>68</a:t>
                      </a:r>
                      <a:endParaRPr lang="ru-RU" sz="18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05" marR="9505" marT="95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ru-RU" sz="1800" b="1" i="0" u="none" strike="noStrike" dirty="0">
                        <a:solidFill>
                          <a:srgbClr val="00B050"/>
                        </a:solidFill>
                        <a:latin typeface="Calibri"/>
                      </a:endParaRPr>
                    </a:p>
                  </a:txBody>
                  <a:tcPr marL="9505" marR="9505" marT="95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/>
                        <a:t>12</a:t>
                      </a:r>
                      <a:endParaRPr lang="ru-RU" sz="18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9505" marR="9505" marT="95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solidFill>
                            <a:srgbClr val="FF0000"/>
                          </a:solidFill>
                        </a:rPr>
                        <a:t>48</a:t>
                      </a:r>
                      <a:endParaRPr lang="ru-RU" sz="18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05" marR="9505" marT="95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solidFill>
                            <a:srgbClr val="00B050"/>
                          </a:solidFill>
                        </a:rPr>
                        <a:t>42</a:t>
                      </a:r>
                      <a:endParaRPr lang="ru-RU" sz="1800" b="1" i="0" u="none" strike="noStrike" dirty="0">
                        <a:solidFill>
                          <a:srgbClr val="00B050"/>
                        </a:solidFill>
                        <a:latin typeface="Calibri"/>
                      </a:endParaRPr>
                    </a:p>
                  </a:txBody>
                  <a:tcPr marL="9505" marR="9505" marT="950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/>
                        <a:t>10</a:t>
                      </a:r>
                      <a:endParaRPr lang="ru-RU" sz="18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9505" marR="9505" marT="950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41543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7</a:t>
            </a:r>
            <a:endParaRPr lang="de-DE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42978" y="1012667"/>
            <a:ext cx="6929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/>
              <a:t>«Насколько значительной потерей для страны стало…?</a:t>
            </a:r>
            <a:endParaRPr lang="ru-RU" sz="2000" b="1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60646016"/>
              </p:ext>
            </p:extLst>
          </p:nvPr>
        </p:nvGraphicFramePr>
        <p:xfrm>
          <a:off x="0" y="1700809"/>
          <a:ext cx="9144006" cy="417646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555776"/>
                <a:gridCol w="1368152"/>
                <a:gridCol w="1224137"/>
                <a:gridCol w="504056"/>
                <a:gridCol w="1440159"/>
                <a:gridCol w="1570464"/>
                <a:gridCol w="481262"/>
              </a:tblGrid>
              <a:tr h="5539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/>
                        <a:t> </a:t>
                      </a:r>
                      <a:endParaRPr lang="ru-RU" sz="18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9505" marR="9505" marT="9505" marB="0"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1990 (N = 1047) </a:t>
                      </a:r>
                      <a:endParaRPr lang="en-US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05" marR="9505" marT="950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2017 (N = 1047) </a:t>
                      </a:r>
                      <a:endParaRPr lang="en-US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05" marR="9505" marT="950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72311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 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05" marR="9505" marT="950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Очень значительной потерей  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05" marR="9505" marT="950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Не значительной потерей 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05" marR="9505" marT="950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З/о 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05" marR="9505" marT="950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Очень значительной потерей  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05" marR="9505" marT="950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Не значительной потерей 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05" marR="9505" marT="950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З/о 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05" marR="9505" marT="950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8426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…свержение </a:t>
                      </a:r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самодержавия</a:t>
                      </a:r>
                      <a:r>
                        <a:rPr lang="ru-RU" sz="1800" b="1" u="none" strike="noStrike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?» 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05" marR="9505" marT="950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ru-RU" sz="18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05" marR="9505" marT="950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/>
                        <a:t>56</a:t>
                      </a:r>
                      <a:endParaRPr lang="ru-RU" sz="18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9505" marR="9505" marT="950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/>
                        <a:t>33</a:t>
                      </a:r>
                      <a:endParaRPr lang="ru-RU" sz="18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9505" marR="9505" marT="950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ru-RU" sz="18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05" marR="9505" marT="950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/>
                        <a:t>52</a:t>
                      </a:r>
                      <a:endParaRPr lang="ru-RU" sz="18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9505" marR="9505" marT="950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/>
                        <a:t>14</a:t>
                      </a:r>
                      <a:endParaRPr lang="ru-RU" sz="18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9505" marR="9505" marT="9505" marB="0" anchor="ctr">
                    <a:noFill/>
                  </a:tcPr>
                </a:tc>
              </a:tr>
              <a:tr h="121510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…исчезновение </a:t>
                      </a:r>
                      <a:r>
                        <a:rPr lang="ru-RU" sz="1800" b="1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и уничтожение дворянства</a:t>
                      </a:r>
                      <a:r>
                        <a:rPr lang="ru-RU" sz="1800" b="1" u="none" strike="noStrike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?»  </a:t>
                      </a:r>
                      <a:endParaRPr lang="ru-RU" sz="18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05" marR="9505" marT="950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ru-RU" sz="18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05" marR="9505" marT="950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/>
                        <a:t>45</a:t>
                      </a:r>
                      <a:endParaRPr lang="ru-RU" sz="18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9505" marR="9505" marT="950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/>
                        <a:t>25</a:t>
                      </a:r>
                      <a:endParaRPr lang="ru-RU" sz="1800" b="1" i="0" u="none" strike="noStrike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9505" marR="9505" marT="950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>
                          <a:solidFill>
                            <a:srgbClr val="FF0000"/>
                          </a:solidFill>
                        </a:rPr>
                        <a:t>42</a:t>
                      </a:r>
                      <a:endParaRPr lang="ru-RU" sz="18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05" marR="9505" marT="950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/>
                        <a:t>45</a:t>
                      </a:r>
                      <a:endParaRPr lang="ru-RU" sz="18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9505" marR="9505" marT="950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u="none" strike="noStrike" dirty="0"/>
                        <a:t>13</a:t>
                      </a:r>
                      <a:endParaRPr lang="ru-RU" sz="1800" b="1" i="0" u="none" strike="noStrike" dirty="0">
                        <a:solidFill>
                          <a:srgbClr val="002E6E"/>
                        </a:solidFill>
                        <a:latin typeface="Calibri"/>
                      </a:endParaRPr>
                    </a:p>
                  </a:txBody>
                  <a:tcPr marL="9505" marR="9505" marT="950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835779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овая">
  <a:themeElements>
    <a:clrScheme name="LEVADA-CENTER_1">
      <a:dk1>
        <a:srgbClr val="002E6E"/>
      </a:dk1>
      <a:lt1>
        <a:srgbClr val="FFFFFF"/>
      </a:lt1>
      <a:dk2>
        <a:srgbClr val="002E6E"/>
      </a:dk2>
      <a:lt2>
        <a:srgbClr val="FFFFFF"/>
      </a:lt2>
      <a:accent1>
        <a:srgbClr val="0038A8"/>
      </a:accent1>
      <a:accent2>
        <a:srgbClr val="8B8B8B"/>
      </a:accent2>
      <a:accent3>
        <a:srgbClr val="3176FF"/>
      </a:accent3>
      <a:accent4>
        <a:srgbClr val="B9B9B9"/>
      </a:accent4>
      <a:accent5>
        <a:srgbClr val="BAD1FF"/>
      </a:accent5>
      <a:accent6>
        <a:srgbClr val="E7E7E7"/>
      </a:accent6>
      <a:hlink>
        <a:srgbClr val="3176FF"/>
      </a:hlink>
      <a:folHlink>
        <a:srgbClr val="A5A5A5"/>
      </a:folHlink>
    </a:clrScheme>
    <a:fontScheme name="LEVADA-CENTER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Новая</Template>
  <TotalTime>2512</TotalTime>
  <Words>1661</Words>
  <Application>Microsoft Office PowerPoint</Application>
  <PresentationFormat>Экран (4:3)</PresentationFormat>
  <Paragraphs>834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Новая</vt:lpstr>
      <vt:lpstr>«Революция 1917 года в структуре массового сознания:  функции советских символов»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 Как вы сейчас оцениваете события августа 1991 г.? </vt:lpstr>
      <vt:lpstr>Слайд 24</vt:lpstr>
      <vt:lpstr>«Как бы Вы оценили роль Сталина в советской истории, истории нашей страны?» </vt:lpstr>
      <vt:lpstr>«Как Вы думаете, оправданы ли жертвы, которые понес советский народ в сталинскую эпоху, великими целями и результатами, которые были достигнуты в кротчайший срок?» </vt:lpstr>
      <vt:lpstr>«С какими из следующих мнений по поводу этих репрессий Вы бы согласились?» </vt:lpstr>
      <vt:lpstr>«Имеет ли смысл сейчас искать виновных в репрессиях тех лет?»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arysyova</dc:creator>
  <cp:lastModifiedBy>ekochergina</cp:lastModifiedBy>
  <cp:revision>209</cp:revision>
  <dcterms:created xsi:type="dcterms:W3CDTF">2017-04-17T09:57:11Z</dcterms:created>
  <dcterms:modified xsi:type="dcterms:W3CDTF">2017-04-24T10:05:59Z</dcterms:modified>
</cp:coreProperties>
</file>