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Roca Two Ultra-Bold" charset="1" panose="00000A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Roca Two" charset="1" panose="00000500000000000000"/>
      <p:regular r:id="rId18"/>
    </p:embeddedFont>
    <p:embeddedFont>
      <p:font typeface="Roca Two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notesMasters/notesMaster1.xml" Type="http://schemas.openxmlformats.org/officeDocument/2006/relationships/notesMaster"/><Relationship Id="rId2" Target="presProps.xml" Type="http://schemas.openxmlformats.org/officeDocument/2006/relationships/presProps"/><Relationship Id="rId20" Target="theme/theme2.xml" Type="http://schemas.openxmlformats.org/officeDocument/2006/relationships/theme"/><Relationship Id="rId21" Target="notesSlides/notesSlide1.xml" Type="http://schemas.openxmlformats.org/officeDocument/2006/relationships/notesSlide"/><Relationship Id="rId22" Target="notesSlides/notesSlide2.xml" Type="http://schemas.openxmlformats.org/officeDocument/2006/relationships/notesSlide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Training dataset</a:t>
            </a:r>
          </a:p>
          <a:p>
            <a:r>
              <a:rPr lang="en-US"/>
              <a:t>- (before cleaning) 1st the labelled distribution before cleaning, the classes are almost evenly distributed</a:t>
            </a:r>
          </a:p>
          <a:p>
            <a:r>
              <a:rPr lang="en-US"/>
              <a:t/>
            </a:r>
          </a:p>
          <a:p>
            <a:r>
              <a:rPr lang="en-US"/>
              <a:t>- (after cleaning) 2nd the class distribution remains the same after the cleaning</a:t>
            </a:r>
          </a:p>
          <a:p>
            <a:r>
              <a:rPr lang="en-US"/>
              <a:t/>
            </a:r>
          </a:p>
          <a:p>
            <a:r>
              <a:rPr lang="en-US"/>
              <a:t>-how the headline length varies between the two classes "real" vs "fake" </a:t>
            </a:r>
          </a:p>
          <a:p>
            <a:r>
              <a:rPr lang="en-US"/>
              <a:t>      *these are visualized as histograms. Before cleaning the fake news, follow a roughly bell-shaped distribution</a:t>
            </a:r>
          </a:p>
          <a:p>
            <a:r>
              <a:rPr lang="en-US"/>
              <a:t/>
            </a:r>
          </a:p>
          <a:p>
            <a:r>
              <a:rPr lang="en-US"/>
              <a:t>- the 3rd row shows how the headline length varies between the two classes "real" vs "fake". "Fake news" has a broader distribution of headline length with significantly more outliers and they're larger range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Preprocessing Details: We applied a full preprocessing pipeline using NLTK including tokenization and lemmatization to clean the headlines before vectorization and modeling:</a:t>
            </a:r>
          </a:p>
          <a:p>
            <a:r>
              <a:rPr lang="en-US"/>
              <a:t>    1. Lowercasing → All text was converted to lowercase for consistency.</a:t>
            </a:r>
          </a:p>
          <a:p>
            <a:r>
              <a:rPr lang="en-US"/>
              <a:t>    2. Punctuation and Number Removal → Used regex ([^a-z\s]) to remove everything that wasn’t a letter or space.</a:t>
            </a:r>
          </a:p>
          <a:p>
            <a:r>
              <a:rPr lang="en-US"/>
              <a:t>    3. Tokenization → Used nltk.word_tokenize() to split each headline into individual word tokens.</a:t>
            </a:r>
          </a:p>
          <a:p>
            <a:r>
              <a:rPr lang="en-US"/>
              <a:t>    4. Stopword Removal → Removed common words like “the”, “and”, “is” using NLTK’s English stopwords list.</a:t>
            </a:r>
          </a:p>
          <a:p>
            <a:r>
              <a:rPr lang="en-US"/>
              <a:t>    5. Lemmatization → Used WordNetLemmatizer from NLTK to reduce each word to its base form (e.g., “running” → “run”).</a:t>
            </a:r>
          </a:p>
          <a:p>
            <a:r>
              <a:rPr lang="en-US"/>
              <a:t>2. Vectorization:</a:t>
            </a:r>
          </a:p>
          <a:p>
            <a:r>
              <a:rPr lang="en-US"/>
              <a:t>- After preprocessing, we used TF-IDF (Term Frequency-Inverse Document Frequency) vectorization to convert text into numerical features (numerical vectors).</a:t>
            </a:r>
          </a:p>
          <a:p>
            <a:r>
              <a:rPr lang="en-US"/>
              <a:t>    - Used TfidfVectorizer from sklearn to build feature vectors.</a:t>
            </a:r>
          </a:p>
          <a:p>
            <a:r>
              <a:rPr lang="en-US"/>
              <a:t>    - Limited to the top 5,000 most important words (based on frequency and uniqueness).</a:t>
            </a:r>
          </a:p>
          <a:p>
            <a:r>
              <a:rPr lang="en-US"/>
              <a:t>    - Also tested with 10,000 features — predictions were 99.9% identical (only one row changed).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We used all default metrics except for max_iter=1000</a:t>
            </a:r>
          </a:p>
          <a:p>
            <a:r>
              <a:rPr lang="en-US"/>
              <a:t>Accuracy Estimation: Based on evaluation on the validation set, we estimate the model will achieve approximately 93% accuracy on the unseen test data.</a:t>
            </a:r>
          </a:p>
          <a:p>
            <a:r>
              <a:rPr lang="en-US"/>
              <a:t>- this accuracy score is high and satisfactory for a good model.</a:t>
            </a:r>
          </a:p>
          <a:p>
            <a:r>
              <a:rPr lang="en-US"/>
              <a:t>Other Metrics and Overall Evaluation:</a:t>
            </a:r>
          </a:p>
          <a:p>
            <a:r>
              <a:rPr lang="en-US"/>
              <a:t>- Confusion Matrix: We see the model has predicted:</a:t>
            </a:r>
          </a:p>
          <a:p>
            <a:r>
              <a:rPr lang="en-US"/>
              <a:t>    - 3244 headlines as fake when they were actually fake (True Negatives)</a:t>
            </a:r>
          </a:p>
          <a:p>
            <a:r>
              <a:rPr lang="en-US"/>
              <a:t>    - 209 headlines as fake when they were actually real (False Negatives)</a:t>
            </a:r>
          </a:p>
          <a:p>
            <a:r>
              <a:rPr lang="en-US"/>
              <a:t>    - 271 headlines as real when they were actually fake (False Positives)</a:t>
            </a:r>
          </a:p>
          <a:p>
            <a:r>
              <a:rPr lang="en-US"/>
              <a:t>    - 3107 headlines as real when they were actually real (True Positives)</a:t>
            </a:r>
          </a:p>
          <a:p>
            <a:r>
              <a:rPr lang="en-US"/>
              <a:t>- The model performs consistently well across both classes — fake (0) and real (1) news.</a:t>
            </a:r>
          </a:p>
          <a:p>
            <a:r>
              <a:rPr lang="en-US"/>
              <a:t>- Precision is high for both labels (~92–94%), meaning that when the model predicts an article is fake or real, it’s usually correct (low false positives).</a:t>
            </a:r>
          </a:p>
          <a:p>
            <a:r>
              <a:rPr lang="en-US"/>
              <a:t>- Recall is also high (~92–94%), indicating the model successfully identifies most of the true fake and real headlines (low false negatives).</a:t>
            </a:r>
          </a:p>
          <a:p>
            <a:r>
              <a:rPr lang="en-US"/>
              <a:t>- The F1-scores are balanced (~0.93 for both), confirming that the model doesn’t favor one class over the other.</a:t>
            </a:r>
          </a:p>
          <a:p>
            <a:r>
              <a:rPr lang="en-US"/>
              <a:t>    - This balance is important in fake news detection, since both false positives (flagging real news as fake) and false negatives (missing actual fake news) carry consequences.</a:t>
            </a:r>
          </a:p>
          <a:p>
            <a:r>
              <a:rPr lang="en-US"/>
              <a:t>- Precision ≈ Recall ≈ F1: model is not biased towards any one class and doesn’t over or underpredict.</a:t>
            </a:r>
          </a:p>
          <a:p>
            <a:r>
              <a:rPr lang="en-US"/>
              <a:t>- Accuracy, precision, recall, and F1 are all aligned → balanced performance across classes</a:t>
            </a:r>
          </a:p>
          <a:p>
            <a:r>
              <a:rPr lang="en-US"/>
              <a:t>- Overall, the model is well-calibrated and generalizes well, as seen in its high validation accuracy of ~93%.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The results are very similar to the LinearRegression model.</a:t>
            </a:r>
          </a:p>
          <a:p>
            <a:r>
              <a:rPr lang="en-US"/>
              <a:t>- The accuracy score ~92% is high and satisfactory for a good model.</a:t>
            </a:r>
          </a:p>
          <a:p>
            <a:r>
              <a:rPr lang="en-US"/>
              <a:t>- The model performs consistently well across both classes — fake (0) and real (1) news.</a:t>
            </a:r>
          </a:p>
          <a:p>
            <a:r>
              <a:rPr lang="en-US"/>
              <a:t>- Precision is high for both labels (~91–92%), meaning that when the model predicts an article is fake or real, it’s usually correct (low false positives).</a:t>
            </a:r>
          </a:p>
          <a:p>
            <a:r>
              <a:rPr lang="en-US"/>
              <a:t>- Recall is also high (~92%), indicating the model successfully identifies most of the true fake and real headlines (low false negatives).</a:t>
            </a:r>
          </a:p>
          <a:p>
            <a:r>
              <a:rPr lang="en-US"/>
              <a:t>- The F1-scores are balanced (~0.92 for both), confirming that the model doesn’t favor one class over the other.</a:t>
            </a:r>
          </a:p>
          <a:p>
            <a:r>
              <a:rPr lang="en-US"/>
              <a:t>    - This balance is important in fake news detection, since both false positives (flagging real news as fake) and false negatives (missing actual fake news) carry consequences.</a:t>
            </a:r>
          </a:p>
          <a:p>
            <a:r>
              <a:rPr lang="en-US"/>
              <a:t>- Precision ≈ Recall ≈ F1: model is not biased towards any one class and doesn’t over or underpredict.</a:t>
            </a:r>
          </a:p>
          <a:p>
            <a:r>
              <a:rPr lang="en-US"/>
              <a:t>- Accuracy, precision, recall, and F1 are all aligned → balanced performance across classes</a:t>
            </a:r>
          </a:p>
          <a:p>
            <a:r>
              <a:rPr lang="en-US"/>
              <a:t>- Overall, the model is well-calibrated and generalizes well, as seen in its high validation accuracy of ~92%.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0.jpe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jpeg" Type="http://schemas.openxmlformats.org/officeDocument/2006/relationships/image"/><Relationship Id="rId6" Target="../media/image1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2575">
            <a:off x="7846541" y="-3643823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297537" y="4130111"/>
            <a:ext cx="9871436" cy="261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58"/>
              </a:lnSpc>
            </a:pPr>
            <a:r>
              <a:rPr lang="en-US" b="true" sz="8200" spc="246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MINIPROJECT III: </a:t>
            </a:r>
          </a:p>
          <a:p>
            <a:pPr algn="ctr">
              <a:lnSpc>
                <a:spcPts val="10829"/>
              </a:lnSpc>
            </a:pPr>
            <a:r>
              <a:rPr lang="en-US" b="true" sz="9100" spc="273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NLP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801374">
            <a:off x="11675076" y="7490644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678564">
            <a:off x="-625635" y="1430293"/>
            <a:ext cx="9415423" cy="7426415"/>
          </a:xfrm>
          <a:custGeom>
            <a:avLst/>
            <a:gdLst/>
            <a:ahLst/>
            <a:cxnLst/>
            <a:rect r="r" b="b" t="t" l="l"/>
            <a:pathLst>
              <a:path h="7426415" w="9415423">
                <a:moveTo>
                  <a:pt x="0" y="0"/>
                </a:moveTo>
                <a:lnTo>
                  <a:pt x="9415423" y="0"/>
                </a:lnTo>
                <a:lnTo>
                  <a:pt x="9415423" y="7426414"/>
                </a:lnTo>
                <a:lnTo>
                  <a:pt x="0" y="74264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759968" y="8194592"/>
            <a:ext cx="4037534" cy="69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2"/>
              </a:lnSpc>
            </a:pPr>
            <a:r>
              <a:rPr lang="en-US" sz="200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</a:t>
            </a:r>
          </a:p>
          <a:p>
            <a:pPr algn="ctr">
              <a:lnSpc>
                <a:spcPts val="2812"/>
              </a:lnSpc>
              <a:spcBef>
                <a:spcPct val="0"/>
              </a:spcBef>
            </a:pPr>
            <a:r>
              <a:rPr lang="en-US" sz="200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Iva Zdilar &amp; Ekaterina Kuznetsova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71532" y="-841562"/>
            <a:ext cx="24431065" cy="3946563"/>
            <a:chOff x="0" y="0"/>
            <a:chExt cx="6434519" cy="10394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34519" cy="1039424"/>
            </a:xfrm>
            <a:custGeom>
              <a:avLst/>
              <a:gdLst/>
              <a:ahLst/>
              <a:cxnLst/>
              <a:rect r="r" b="b" t="t" l="l"/>
              <a:pathLst>
                <a:path h="1039424" w="6434519">
                  <a:moveTo>
                    <a:pt x="0" y="0"/>
                  </a:moveTo>
                  <a:lnTo>
                    <a:pt x="6434519" y="0"/>
                  </a:lnTo>
                  <a:lnTo>
                    <a:pt x="6434519" y="1039424"/>
                  </a:lnTo>
                  <a:lnTo>
                    <a:pt x="0" y="1039424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34519" cy="1077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1714" y="3743177"/>
            <a:ext cx="6070000" cy="5865137"/>
          </a:xfrm>
          <a:custGeom>
            <a:avLst/>
            <a:gdLst/>
            <a:ahLst/>
            <a:cxnLst/>
            <a:rect r="r" b="b" t="t" l="l"/>
            <a:pathLst>
              <a:path h="5865137" w="6070000">
                <a:moveTo>
                  <a:pt x="0" y="0"/>
                </a:moveTo>
                <a:lnTo>
                  <a:pt x="6070000" y="0"/>
                </a:lnTo>
                <a:lnTo>
                  <a:pt x="6070000" y="5865137"/>
                </a:lnTo>
                <a:lnTo>
                  <a:pt x="0" y="5865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39541" y="3105002"/>
            <a:ext cx="12103499" cy="7492458"/>
            <a:chOff x="0" y="0"/>
            <a:chExt cx="3187753" cy="19733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7753" cy="1973322"/>
            </a:xfrm>
            <a:custGeom>
              <a:avLst/>
              <a:gdLst/>
              <a:ahLst/>
              <a:cxnLst/>
              <a:rect r="r" b="b" t="t" l="l"/>
              <a:pathLst>
                <a:path h="1973322" w="3187753">
                  <a:moveTo>
                    <a:pt x="0" y="0"/>
                  </a:moveTo>
                  <a:lnTo>
                    <a:pt x="3187753" y="0"/>
                  </a:lnTo>
                  <a:lnTo>
                    <a:pt x="3187753" y="1973322"/>
                  </a:lnTo>
                  <a:lnTo>
                    <a:pt x="0" y="1973322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187753" cy="2011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507147" y="3192723"/>
            <a:ext cx="9863623" cy="6959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6590" indent="-263295" lvl="1">
              <a:lnSpc>
                <a:spcPts val="4609"/>
              </a:lnSpc>
              <a:buFont typeface="Arial"/>
              <a:buChar char="•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Build a text classification model to distinguish between:</a:t>
            </a:r>
          </a:p>
          <a:p>
            <a:pPr algn="l">
              <a:lnSpc>
                <a:spcPts val="4609"/>
              </a:lnSpc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     0 </a:t>
            </a: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= Fake News</a:t>
            </a:r>
          </a:p>
          <a:p>
            <a:pPr algn="l">
              <a:lnSpc>
                <a:spcPts val="4609"/>
              </a:lnSpc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      1 = Real News → Based on news headlines only</a:t>
            </a:r>
          </a:p>
          <a:p>
            <a:pPr algn="l">
              <a:lnSpc>
                <a:spcPts val="4609"/>
              </a:lnSpc>
            </a:pPr>
          </a:p>
          <a:p>
            <a:pPr algn="l" marL="526590" indent="-263295" lvl="1">
              <a:lnSpc>
                <a:spcPts val="4609"/>
              </a:lnSpc>
              <a:buFont typeface="Arial"/>
              <a:buChar char="•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Task outline: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Loading data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Preprocessing &amp; EDA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Tokenization &amp; Lemmatization &amp; Vectorization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Split data + Model Training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Model Evaluation</a:t>
            </a:r>
          </a:p>
          <a:p>
            <a:pPr algn="l" marL="1053180" indent="-351060" lvl="2">
              <a:lnSpc>
                <a:spcPts val="4609"/>
              </a:lnSpc>
              <a:buFont typeface="Arial"/>
              <a:buChar char="⚬"/>
            </a:pPr>
            <a:r>
              <a:rPr lang="en-US" sz="24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Prediction on Test Set</a:t>
            </a:r>
          </a:p>
          <a:p>
            <a:pPr algn="l">
              <a:lnSpc>
                <a:spcPts val="4987"/>
              </a:lnSpc>
            </a:pPr>
            <a:r>
              <a:rPr lang="en-US" sz="2639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1714" y="1028700"/>
            <a:ext cx="17424572" cy="1411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67"/>
              </a:lnSpc>
              <a:spcBef>
                <a:spcPct val="0"/>
              </a:spcBef>
            </a:pPr>
            <a:r>
              <a:rPr lang="en-US" b="true" sz="9300" spc="279" strike="noStrike" u="none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LEARNING OBJECTIVES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2548430" y="2940636"/>
            <a:ext cx="24431065" cy="164366"/>
            <a:chOff x="0" y="0"/>
            <a:chExt cx="6434519" cy="43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34519" cy="43290"/>
            </a:xfrm>
            <a:custGeom>
              <a:avLst/>
              <a:gdLst/>
              <a:ahLst/>
              <a:cxnLst/>
              <a:rect r="r" b="b" t="t" l="l"/>
              <a:pathLst>
                <a:path h="43290" w="6434519">
                  <a:moveTo>
                    <a:pt x="0" y="0"/>
                  </a:moveTo>
                  <a:lnTo>
                    <a:pt x="6434519" y="0"/>
                  </a:lnTo>
                  <a:lnTo>
                    <a:pt x="6434519" y="43290"/>
                  </a:lnTo>
                  <a:lnTo>
                    <a:pt x="0" y="4329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434519" cy="81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26906">
            <a:off x="4682119" y="6038317"/>
            <a:ext cx="4595731" cy="4584242"/>
            <a:chOff x="0" y="0"/>
            <a:chExt cx="6127642" cy="61123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4" id="4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7" id="7"/>
          <p:cNvGrpSpPr/>
          <p:nvPr/>
        </p:nvGrpSpPr>
        <p:grpSpPr>
          <a:xfrm rot="0">
            <a:off x="239850" y="5048349"/>
            <a:ext cx="4595731" cy="4584242"/>
            <a:chOff x="0" y="0"/>
            <a:chExt cx="6127642" cy="611232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9" id="9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2" id="12"/>
          <p:cNvGrpSpPr/>
          <p:nvPr/>
        </p:nvGrpSpPr>
        <p:grpSpPr>
          <a:xfrm rot="896981">
            <a:off x="9085800" y="5048349"/>
            <a:ext cx="4595731" cy="4584242"/>
            <a:chOff x="0" y="0"/>
            <a:chExt cx="6127642" cy="611232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4" id="14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13452419" y="6038317"/>
            <a:ext cx="4595731" cy="4584242"/>
            <a:chOff x="0" y="0"/>
            <a:chExt cx="6127642" cy="61123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2" id="22"/>
          <p:cNvSpPr/>
          <p:nvPr/>
        </p:nvSpPr>
        <p:spPr>
          <a:xfrm flipH="false" flipV="false" rot="0">
            <a:off x="2231369" y="258032"/>
            <a:ext cx="14494080" cy="9580634"/>
          </a:xfrm>
          <a:custGeom>
            <a:avLst/>
            <a:gdLst/>
            <a:ahLst/>
            <a:cxnLst/>
            <a:rect r="r" b="b" t="t" l="l"/>
            <a:pathLst>
              <a:path h="9580634" w="14494080">
                <a:moveTo>
                  <a:pt x="0" y="0"/>
                </a:moveTo>
                <a:lnTo>
                  <a:pt x="14494080" y="0"/>
                </a:lnTo>
                <a:lnTo>
                  <a:pt x="14494080" y="9580634"/>
                </a:lnTo>
                <a:lnTo>
                  <a:pt x="0" y="95806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-632695" y="1541788"/>
            <a:ext cx="3322790" cy="3921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08"/>
              </a:lnSpc>
            </a:pPr>
            <a:r>
              <a:rPr lang="en-US" b="true" sz="9365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</a:t>
            </a:r>
          </a:p>
          <a:p>
            <a:pPr algn="ctr">
              <a:lnSpc>
                <a:spcPts val="10208"/>
              </a:lnSpc>
            </a:pPr>
            <a:r>
              <a:rPr lang="en-US" b="true" sz="9365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D</a:t>
            </a:r>
          </a:p>
          <a:p>
            <a:pPr algn="ctr" marL="0" indent="0" lvl="0">
              <a:lnSpc>
                <a:spcPts val="10208"/>
              </a:lnSpc>
            </a:pPr>
            <a:r>
              <a:rPr lang="en-US" b="true" sz="9365" spc="280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71532" y="-841562"/>
            <a:ext cx="24431065" cy="841562"/>
            <a:chOff x="0" y="0"/>
            <a:chExt cx="6434519" cy="221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34519" cy="221646"/>
            </a:xfrm>
            <a:custGeom>
              <a:avLst/>
              <a:gdLst/>
              <a:ahLst/>
              <a:cxnLst/>
              <a:rect r="r" b="b" t="t" l="l"/>
              <a:pathLst>
                <a:path h="221646" w="6434519">
                  <a:moveTo>
                    <a:pt x="0" y="0"/>
                  </a:moveTo>
                  <a:lnTo>
                    <a:pt x="6434519" y="0"/>
                  </a:lnTo>
                  <a:lnTo>
                    <a:pt x="6434519" y="221646"/>
                  </a:lnTo>
                  <a:lnTo>
                    <a:pt x="0" y="221646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34519" cy="2597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026906">
            <a:off x="4682119" y="6038317"/>
            <a:ext cx="4595731" cy="4584242"/>
            <a:chOff x="0" y="0"/>
            <a:chExt cx="6127642" cy="611232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" id="10"/>
          <p:cNvGrpSpPr/>
          <p:nvPr/>
        </p:nvGrpSpPr>
        <p:grpSpPr>
          <a:xfrm rot="0">
            <a:off x="239850" y="5048349"/>
            <a:ext cx="4595731" cy="4584242"/>
            <a:chOff x="0" y="0"/>
            <a:chExt cx="6127642" cy="611232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2" id="12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896981">
            <a:off x="9085800" y="5048349"/>
            <a:ext cx="4595731" cy="4584242"/>
            <a:chOff x="0" y="0"/>
            <a:chExt cx="6127642" cy="61123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7" id="17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0" id="20"/>
          <p:cNvGrpSpPr/>
          <p:nvPr/>
        </p:nvGrpSpPr>
        <p:grpSpPr>
          <a:xfrm rot="0">
            <a:off x="13452419" y="6038317"/>
            <a:ext cx="4595731" cy="4584242"/>
            <a:chOff x="0" y="0"/>
            <a:chExt cx="6127642" cy="611232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127642" cy="6112322"/>
            </a:xfrm>
            <a:custGeom>
              <a:avLst/>
              <a:gdLst/>
              <a:ahLst/>
              <a:cxnLst/>
              <a:rect r="r" b="b" t="t" l="l"/>
              <a:pathLst>
                <a:path h="6112322" w="6127642">
                  <a:moveTo>
                    <a:pt x="0" y="0"/>
                  </a:moveTo>
                  <a:lnTo>
                    <a:pt x="6127642" y="0"/>
                  </a:lnTo>
                  <a:lnTo>
                    <a:pt x="6127642" y="6112322"/>
                  </a:lnTo>
                  <a:lnTo>
                    <a:pt x="0" y="61123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6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2" id="22"/>
            <p:cNvGrpSpPr/>
            <p:nvPr/>
          </p:nvGrpSpPr>
          <p:grpSpPr>
            <a:xfrm rot="0">
              <a:off x="1424162" y="1416502"/>
              <a:ext cx="3279318" cy="3279318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8CA8C">
                  <a:alpha val="25882"/>
                </a:srgbClr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40367" lIns="40367" bIns="40367" rIns="40367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25" id="25"/>
          <p:cNvSpPr/>
          <p:nvPr/>
        </p:nvSpPr>
        <p:spPr>
          <a:xfrm flipH="false" flipV="false" rot="-24000">
            <a:off x="9867888" y="5337819"/>
            <a:ext cx="8258076" cy="4838624"/>
          </a:xfrm>
          <a:custGeom>
            <a:avLst/>
            <a:gdLst/>
            <a:ahLst/>
            <a:cxnLst/>
            <a:rect r="r" b="b" t="t" l="l"/>
            <a:pathLst>
              <a:path h="4838624" w="8258076">
                <a:moveTo>
                  <a:pt x="33379" y="0"/>
                </a:moveTo>
                <a:lnTo>
                  <a:pt x="8258076" y="57420"/>
                </a:lnTo>
                <a:lnTo>
                  <a:pt x="8224696" y="4838624"/>
                </a:lnTo>
                <a:lnTo>
                  <a:pt x="0" y="4781203"/>
                </a:lnTo>
                <a:lnTo>
                  <a:pt x="33379" y="0"/>
                </a:lnTo>
                <a:close/>
              </a:path>
            </a:pathLst>
          </a:custGeom>
          <a:blipFill>
            <a:blip r:embed="rId5"/>
            <a:stretch>
              <a:fillRect l="-1105" t="-1525" r="-4608" b="-11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2400411" y="515955"/>
            <a:ext cx="12343731" cy="4627545"/>
          </a:xfrm>
          <a:custGeom>
            <a:avLst/>
            <a:gdLst/>
            <a:ahLst/>
            <a:cxnLst/>
            <a:rect r="r" b="b" t="t" l="l"/>
            <a:pathLst>
              <a:path h="4627545" w="12343731">
                <a:moveTo>
                  <a:pt x="0" y="0"/>
                </a:moveTo>
                <a:lnTo>
                  <a:pt x="12343731" y="0"/>
                </a:lnTo>
                <a:lnTo>
                  <a:pt x="12343731" y="4627545"/>
                </a:lnTo>
                <a:lnTo>
                  <a:pt x="0" y="46275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648938" y="6124042"/>
            <a:ext cx="8933066" cy="3134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8"/>
              </a:lnSpc>
            </a:pPr>
            <a:r>
              <a:rPr lang="en-US" b="true" sz="7521" spc="225">
                <a:solidFill>
                  <a:srgbClr val="E7E7E7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PREPROCESSING AND FEATURE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0406" y="663392"/>
            <a:ext cx="16708894" cy="91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09"/>
              </a:lnSpc>
            </a:pPr>
            <a:r>
              <a:rPr lang="en-US" b="true" sz="7214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MODEL AND EVALUATION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801374">
            <a:off x="172476" y="6573195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01374">
            <a:off x="5005547" y="-4304527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49"/>
                </a:lnTo>
                <a:lnTo>
                  <a:pt x="0" y="628604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44211" y="2001868"/>
            <a:ext cx="4165684" cy="6636852"/>
          </a:xfrm>
          <a:custGeom>
            <a:avLst/>
            <a:gdLst/>
            <a:ahLst/>
            <a:cxnLst/>
            <a:rect r="r" b="b" t="t" l="l"/>
            <a:pathLst>
              <a:path h="6636852" w="4165684">
                <a:moveTo>
                  <a:pt x="0" y="0"/>
                </a:moveTo>
                <a:lnTo>
                  <a:pt x="4165683" y="0"/>
                </a:lnTo>
                <a:lnTo>
                  <a:pt x="4165683" y="6636851"/>
                </a:lnTo>
                <a:lnTo>
                  <a:pt x="0" y="66368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441444" y="2230201"/>
            <a:ext cx="8674742" cy="5826597"/>
          </a:xfrm>
          <a:custGeom>
            <a:avLst/>
            <a:gdLst/>
            <a:ahLst/>
            <a:cxnLst/>
            <a:rect r="r" b="b" t="t" l="l"/>
            <a:pathLst>
              <a:path h="5826597" w="8674742">
                <a:moveTo>
                  <a:pt x="0" y="0"/>
                </a:moveTo>
                <a:lnTo>
                  <a:pt x="8674742" y="0"/>
                </a:lnTo>
                <a:lnTo>
                  <a:pt x="8674742" y="5826598"/>
                </a:lnTo>
                <a:lnTo>
                  <a:pt x="0" y="58265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801374">
            <a:off x="13813919" y="6741892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2575">
            <a:off x="7846541" y="-3643823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01374">
            <a:off x="11675076" y="7490644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678564">
            <a:off x="403065" y="4217035"/>
            <a:ext cx="9415423" cy="7426415"/>
          </a:xfrm>
          <a:custGeom>
            <a:avLst/>
            <a:gdLst/>
            <a:ahLst/>
            <a:cxnLst/>
            <a:rect r="r" b="b" t="t" l="l"/>
            <a:pathLst>
              <a:path h="7426415" w="9415423">
                <a:moveTo>
                  <a:pt x="0" y="0"/>
                </a:moveTo>
                <a:lnTo>
                  <a:pt x="9415423" y="0"/>
                </a:lnTo>
                <a:lnTo>
                  <a:pt x="9415423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31714" y="4143813"/>
            <a:ext cx="7753404" cy="5114487"/>
          </a:xfrm>
          <a:custGeom>
            <a:avLst/>
            <a:gdLst/>
            <a:ahLst/>
            <a:cxnLst/>
            <a:rect r="r" b="b" t="t" l="l"/>
            <a:pathLst>
              <a:path h="5114487" w="7753404">
                <a:moveTo>
                  <a:pt x="0" y="0"/>
                </a:moveTo>
                <a:lnTo>
                  <a:pt x="7753404" y="0"/>
                </a:lnTo>
                <a:lnTo>
                  <a:pt x="7753404" y="5114487"/>
                </a:lnTo>
                <a:lnTo>
                  <a:pt x="0" y="5114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896" t="0" r="-2896" b="-154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535990" y="4099335"/>
            <a:ext cx="8069900" cy="5203442"/>
          </a:xfrm>
          <a:custGeom>
            <a:avLst/>
            <a:gdLst/>
            <a:ahLst/>
            <a:cxnLst/>
            <a:rect r="r" b="b" t="t" l="l"/>
            <a:pathLst>
              <a:path h="5203442" w="8069900">
                <a:moveTo>
                  <a:pt x="0" y="0"/>
                </a:moveTo>
                <a:lnTo>
                  <a:pt x="8069900" y="0"/>
                </a:lnTo>
                <a:lnTo>
                  <a:pt x="8069900" y="5203442"/>
                </a:lnTo>
                <a:lnTo>
                  <a:pt x="0" y="52034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3769" y="1442973"/>
            <a:ext cx="7721680" cy="211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8"/>
              </a:lnSpc>
            </a:pPr>
            <a:r>
              <a:rPr lang="en-US" sz="203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 expected, performance was weak, with low scores and</a:t>
            </a:r>
          </a:p>
          <a:p>
            <a:pPr algn="just">
              <a:lnSpc>
                <a:spcPts val="2848"/>
              </a:lnSpc>
            </a:pPr>
            <a:r>
              <a:rPr lang="en-US" sz="203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unbalanced results across metrics, because the model was not trained for truth classification, but for emotional tone.</a:t>
            </a:r>
          </a:p>
          <a:p>
            <a:pPr algn="just">
              <a:lnSpc>
                <a:spcPts val="2848"/>
              </a:lnSpc>
            </a:pPr>
            <a:r>
              <a:rPr lang="en-US" sz="203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Likewise, the model was not trained on our dataset. </a:t>
            </a:r>
          </a:p>
          <a:p>
            <a:pPr algn="just">
              <a:lnSpc>
                <a:spcPts val="2848"/>
              </a:lnSpc>
            </a:pPr>
            <a:r>
              <a:rPr lang="en-US" sz="203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shows that while transformer models are powerful,</a:t>
            </a:r>
          </a:p>
          <a:p>
            <a:pPr algn="just">
              <a:lnSpc>
                <a:spcPts val="2848"/>
              </a:lnSpc>
              <a:spcBef>
                <a:spcPct val="0"/>
              </a:spcBef>
            </a:pPr>
            <a:r>
              <a:rPr lang="en-US" b="true" sz="203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task-specific fine-tuning is critical.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1714" y="550973"/>
            <a:ext cx="8202115" cy="688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23"/>
              </a:lnSpc>
              <a:spcBef>
                <a:spcPct val="0"/>
              </a:spcBef>
            </a:pPr>
            <a:r>
              <a:rPr lang="en-US" b="true" sz="2289" spc="68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TRANSFORMER MODEL 1: DISTILB</a:t>
            </a:r>
            <a:r>
              <a:rPr lang="en-US" b="true" sz="2289" spc="68" strike="noStrike" u="none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ERT-BASE-UNCASED-FINETUNED-SST-2-ENGLISH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21875" y="550973"/>
            <a:ext cx="8934410" cy="669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76"/>
              </a:lnSpc>
              <a:spcBef>
                <a:spcPct val="0"/>
              </a:spcBef>
            </a:pPr>
            <a:r>
              <a:rPr lang="en-US" b="true" sz="2248" spc="67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TRANSFORMER MODEL 2: MRM8488/B</a:t>
            </a:r>
            <a:r>
              <a:rPr lang="en-US" b="true" sz="2248" spc="67" strike="noStrike" u="none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ERT-TINY-FINETUNED-FAKE-NEWS-DETECTION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0803" y="1442973"/>
            <a:ext cx="7676555" cy="105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b="true" sz="20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</a:t>
            </a:r>
            <a:r>
              <a:rPr lang="en-US" b="true" sz="20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 expected, performance was weak, low scores, unbalanced </a:t>
            </a:r>
          </a:p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b="true" sz="20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 across metrics, because the model was not trained</a:t>
            </a:r>
          </a:p>
          <a:p>
            <a:pPr algn="ctr">
              <a:lnSpc>
                <a:spcPts val="2840"/>
              </a:lnSpc>
              <a:spcBef>
                <a:spcPct val="0"/>
              </a:spcBef>
            </a:pPr>
            <a:r>
              <a:rPr lang="en-US" b="true" sz="2028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on our dataset.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722575">
            <a:off x="7846541" y="-3643823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49" y="0"/>
                </a:lnTo>
                <a:lnTo>
                  <a:pt x="6286049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801374">
            <a:off x="11675076" y="7490644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678564">
            <a:off x="403065" y="4217035"/>
            <a:ext cx="9415423" cy="7426415"/>
          </a:xfrm>
          <a:custGeom>
            <a:avLst/>
            <a:gdLst/>
            <a:ahLst/>
            <a:cxnLst/>
            <a:rect r="r" b="b" t="t" l="l"/>
            <a:pathLst>
              <a:path h="7426415" w="9415423">
                <a:moveTo>
                  <a:pt x="0" y="0"/>
                </a:moveTo>
                <a:lnTo>
                  <a:pt x="9415423" y="0"/>
                </a:lnTo>
                <a:lnTo>
                  <a:pt x="9415423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9017" y="1682242"/>
            <a:ext cx="9276794" cy="7880188"/>
          </a:xfrm>
          <a:custGeom>
            <a:avLst/>
            <a:gdLst/>
            <a:ahLst/>
            <a:cxnLst/>
            <a:rect r="r" b="b" t="t" l="l"/>
            <a:pathLst>
              <a:path h="7880188" w="9276794">
                <a:moveTo>
                  <a:pt x="0" y="0"/>
                </a:moveTo>
                <a:lnTo>
                  <a:pt x="9276795" y="0"/>
                </a:lnTo>
                <a:lnTo>
                  <a:pt x="9276795" y="7880189"/>
                </a:lnTo>
                <a:lnTo>
                  <a:pt x="0" y="788018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323006" y="2845572"/>
            <a:ext cx="7381274" cy="5553530"/>
          </a:xfrm>
          <a:custGeom>
            <a:avLst/>
            <a:gdLst/>
            <a:ahLst/>
            <a:cxnLst/>
            <a:rect r="r" b="b" t="t" l="l"/>
            <a:pathLst>
              <a:path h="5553530" w="7381274">
                <a:moveTo>
                  <a:pt x="0" y="0"/>
                </a:moveTo>
                <a:lnTo>
                  <a:pt x="7381273" y="0"/>
                </a:lnTo>
                <a:lnTo>
                  <a:pt x="7381273" y="5553529"/>
                </a:lnTo>
                <a:lnTo>
                  <a:pt x="0" y="55535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592985" y="190539"/>
            <a:ext cx="9102030" cy="1210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54"/>
              </a:lnSpc>
              <a:spcBef>
                <a:spcPct val="0"/>
              </a:spcBef>
            </a:pPr>
            <a:r>
              <a:rPr lang="en-US" b="true" sz="7109">
                <a:solidFill>
                  <a:srgbClr val="FFFFFF"/>
                </a:solidFill>
                <a:latin typeface="Roca Two Bold"/>
                <a:ea typeface="Roca Two Bold"/>
                <a:cs typeface="Roca Two Bold"/>
                <a:sym typeface="Roca Two Bold"/>
              </a:rPr>
              <a:t>Model and Evaluation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71532" y="-841562"/>
            <a:ext cx="24431065" cy="3946563"/>
            <a:chOff x="0" y="0"/>
            <a:chExt cx="6434519" cy="103942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34519" cy="1039424"/>
            </a:xfrm>
            <a:custGeom>
              <a:avLst/>
              <a:gdLst/>
              <a:ahLst/>
              <a:cxnLst/>
              <a:rect r="r" b="b" t="t" l="l"/>
              <a:pathLst>
                <a:path h="1039424" w="6434519">
                  <a:moveTo>
                    <a:pt x="0" y="0"/>
                  </a:moveTo>
                  <a:lnTo>
                    <a:pt x="6434519" y="0"/>
                  </a:lnTo>
                  <a:lnTo>
                    <a:pt x="6434519" y="1039424"/>
                  </a:lnTo>
                  <a:lnTo>
                    <a:pt x="0" y="1039424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34519" cy="1077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31714" y="3743177"/>
            <a:ext cx="6070000" cy="5865137"/>
          </a:xfrm>
          <a:custGeom>
            <a:avLst/>
            <a:gdLst/>
            <a:ahLst/>
            <a:cxnLst/>
            <a:rect r="r" b="b" t="t" l="l"/>
            <a:pathLst>
              <a:path h="5865137" w="6070000">
                <a:moveTo>
                  <a:pt x="0" y="0"/>
                </a:moveTo>
                <a:lnTo>
                  <a:pt x="6070000" y="0"/>
                </a:lnTo>
                <a:lnTo>
                  <a:pt x="6070000" y="5865137"/>
                </a:lnTo>
                <a:lnTo>
                  <a:pt x="0" y="5865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039541" y="3105002"/>
            <a:ext cx="12103499" cy="7492458"/>
            <a:chOff x="0" y="0"/>
            <a:chExt cx="3187753" cy="197332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87753" cy="1973322"/>
            </a:xfrm>
            <a:custGeom>
              <a:avLst/>
              <a:gdLst/>
              <a:ahLst/>
              <a:cxnLst/>
              <a:rect r="r" b="b" t="t" l="l"/>
              <a:pathLst>
                <a:path h="1973322" w="3187753">
                  <a:moveTo>
                    <a:pt x="0" y="0"/>
                  </a:moveTo>
                  <a:lnTo>
                    <a:pt x="3187753" y="0"/>
                  </a:lnTo>
                  <a:lnTo>
                    <a:pt x="3187753" y="1973322"/>
                  </a:lnTo>
                  <a:lnTo>
                    <a:pt x="0" y="1973322"/>
                  </a:lnTo>
                  <a:close/>
                </a:path>
              </a:pathLst>
            </a:custGeom>
            <a:solidFill>
              <a:srgbClr val="FFFFFF">
                <a:alpha val="13725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187753" cy="2011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335486" y="3365387"/>
            <a:ext cx="10765435" cy="654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7325" indent="-248663" lvl="1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Blind Test Set (new data format):</a:t>
            </a:r>
          </a:p>
          <a:p>
            <a:pPr algn="l" marL="994650" indent="-331550" lvl="2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No true labels in test_data</a:t>
            </a:r>
          </a:p>
          <a:p>
            <a:pPr algn="l" marL="994650" indent="-331550" lvl="2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Created validation set from training</a:t>
            </a:r>
          </a:p>
          <a:p>
            <a:pPr algn="l" marL="994650" indent="-331550" lvl="2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Evaluated and estimated model performance using validation set</a:t>
            </a:r>
          </a:p>
          <a:p>
            <a:pPr algn="l" marL="994650" indent="-331550" lvl="2">
              <a:lnSpc>
                <a:spcPts val="4353"/>
              </a:lnSpc>
              <a:buFont typeface="Arial"/>
              <a:buChar char="⚬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predicted labels for test set -&gt; exported to csv file -&gt; will be used to evaluate model against true test set labels</a:t>
            </a:r>
          </a:p>
          <a:p>
            <a:pPr algn="l" marL="497325" indent="-248663" lvl="1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Lemmatization and tokanization as new preprocessing methods</a:t>
            </a:r>
          </a:p>
          <a:p>
            <a:pPr algn="l" marL="497325" indent="-248663" lvl="1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TF - IDF vectorization as a new technique  for converting text into numbers</a:t>
            </a:r>
          </a:p>
          <a:p>
            <a:pPr algn="l" marL="497325" indent="-248663" lvl="1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TF-IDF with parameters for preprocessing to shorten code</a:t>
            </a:r>
          </a:p>
          <a:p>
            <a:pPr algn="l" marL="497325" indent="-248663" lvl="1">
              <a:lnSpc>
                <a:spcPts val="4353"/>
              </a:lnSpc>
              <a:buFont typeface="Arial"/>
              <a:buChar char="•"/>
            </a:pPr>
            <a:r>
              <a:rPr lang="en-US" sz="23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Next steps: transformer-based model (like BERT)  trained/tuned to our dataset</a:t>
            </a:r>
          </a:p>
          <a:p>
            <a:pPr algn="l">
              <a:lnSpc>
                <a:spcPts val="3975"/>
              </a:lnSpc>
            </a:pPr>
            <a:r>
              <a:rPr lang="en-US" sz="2103">
                <a:solidFill>
                  <a:srgbClr val="FFFFFF"/>
                </a:solidFill>
                <a:latin typeface="Roca Two"/>
                <a:ea typeface="Roca Two"/>
                <a:cs typeface="Roca Two"/>
                <a:sym typeface="Roca Two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7078" y="478334"/>
            <a:ext cx="17913843" cy="1824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15"/>
              </a:lnSpc>
              <a:spcBef>
                <a:spcPct val="0"/>
              </a:spcBef>
            </a:pPr>
            <a:r>
              <a:rPr lang="en-US" b="true" sz="6063" spc="181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MAJOR</a:t>
            </a:r>
            <a:r>
              <a:rPr lang="en-US" b="true" sz="6063" spc="181" strike="noStrike" u="none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 OBSTACLES, </a:t>
            </a:r>
          </a:p>
          <a:p>
            <a:pPr algn="ctr" marL="0" indent="0" lvl="0">
              <a:lnSpc>
                <a:spcPts val="7215"/>
              </a:lnSpc>
              <a:spcBef>
                <a:spcPct val="0"/>
              </a:spcBef>
            </a:pPr>
            <a:r>
              <a:rPr lang="en-US" b="true" sz="6063" spc="181" strike="noStrike" u="none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CONCLUSIONS &amp; INSIGHTS 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-2548430" y="2940636"/>
            <a:ext cx="24431065" cy="164366"/>
            <a:chOff x="0" y="0"/>
            <a:chExt cx="6434519" cy="43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34519" cy="43290"/>
            </a:xfrm>
            <a:custGeom>
              <a:avLst/>
              <a:gdLst/>
              <a:ahLst/>
              <a:cxnLst/>
              <a:rect r="r" b="b" t="t" l="l"/>
              <a:pathLst>
                <a:path h="43290" w="6434519">
                  <a:moveTo>
                    <a:pt x="0" y="0"/>
                  </a:moveTo>
                  <a:lnTo>
                    <a:pt x="6434519" y="0"/>
                  </a:lnTo>
                  <a:lnTo>
                    <a:pt x="6434519" y="43290"/>
                  </a:lnTo>
                  <a:lnTo>
                    <a:pt x="0" y="43290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6434519" cy="813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39534" y="4117391"/>
            <a:ext cx="9312480" cy="2661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1"/>
              </a:lnSpc>
            </a:pPr>
            <a:r>
              <a:rPr lang="en-US" b="true" sz="9533" spc="285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THANK </a:t>
            </a:r>
          </a:p>
          <a:p>
            <a:pPr algn="ctr" marL="0" indent="0" lvl="0">
              <a:lnSpc>
                <a:spcPts val="10391"/>
              </a:lnSpc>
            </a:pPr>
            <a:r>
              <a:rPr lang="en-US" b="true" sz="9533" spc="285">
                <a:solidFill>
                  <a:srgbClr val="FFFFFF"/>
                </a:solidFill>
                <a:latin typeface="Roca Two Ultra-Bold"/>
                <a:ea typeface="Roca Two Ultra-Bold"/>
                <a:cs typeface="Roca Two Ultra-Bold"/>
                <a:sym typeface="Roca Two Ultra-Bold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722575">
            <a:off x="-2339222" y="-276311"/>
            <a:ext cx="5526470" cy="5526470"/>
          </a:xfrm>
          <a:custGeom>
            <a:avLst/>
            <a:gdLst/>
            <a:ahLst/>
            <a:cxnLst/>
            <a:rect r="r" b="b" t="t" l="l"/>
            <a:pathLst>
              <a:path h="5526470" w="5526470">
                <a:moveTo>
                  <a:pt x="0" y="0"/>
                </a:moveTo>
                <a:lnTo>
                  <a:pt x="5526470" y="0"/>
                </a:lnTo>
                <a:lnTo>
                  <a:pt x="5526470" y="5526471"/>
                </a:lnTo>
                <a:lnTo>
                  <a:pt x="0" y="55264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801374">
            <a:off x="9918279" y="7771199"/>
            <a:ext cx="5643109" cy="5643109"/>
          </a:xfrm>
          <a:custGeom>
            <a:avLst/>
            <a:gdLst/>
            <a:ahLst/>
            <a:cxnLst/>
            <a:rect r="r" b="b" t="t" l="l"/>
            <a:pathLst>
              <a:path h="5643109" w="5643109">
                <a:moveTo>
                  <a:pt x="0" y="0"/>
                </a:moveTo>
                <a:lnTo>
                  <a:pt x="5643110" y="0"/>
                </a:lnTo>
                <a:lnTo>
                  <a:pt x="5643110" y="5643110"/>
                </a:lnTo>
                <a:lnTo>
                  <a:pt x="0" y="564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01374">
            <a:off x="6000975" y="-4421724"/>
            <a:ext cx="6286050" cy="6286050"/>
          </a:xfrm>
          <a:custGeom>
            <a:avLst/>
            <a:gdLst/>
            <a:ahLst/>
            <a:cxnLst/>
            <a:rect r="r" b="b" t="t" l="l"/>
            <a:pathLst>
              <a:path h="6286050" w="6286050">
                <a:moveTo>
                  <a:pt x="0" y="0"/>
                </a:moveTo>
                <a:lnTo>
                  <a:pt x="6286050" y="0"/>
                </a:lnTo>
                <a:lnTo>
                  <a:pt x="6286050" y="6286050"/>
                </a:lnTo>
                <a:lnTo>
                  <a:pt x="0" y="62860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045322">
            <a:off x="10569719" y="1267315"/>
            <a:ext cx="9415423" cy="7426415"/>
          </a:xfrm>
          <a:custGeom>
            <a:avLst/>
            <a:gdLst/>
            <a:ahLst/>
            <a:cxnLst/>
            <a:rect r="r" b="b" t="t" l="l"/>
            <a:pathLst>
              <a:path h="7426415" w="9415423">
                <a:moveTo>
                  <a:pt x="0" y="0"/>
                </a:moveTo>
                <a:lnTo>
                  <a:pt x="9415424" y="0"/>
                </a:lnTo>
                <a:lnTo>
                  <a:pt x="9415424" y="7426415"/>
                </a:lnTo>
                <a:lnTo>
                  <a:pt x="0" y="74264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DAGqtLy7tuA</dc:identifier>
  <dcterms:modified xsi:type="dcterms:W3CDTF">2011-08-01T06:04:30Z</dcterms:modified>
  <cp:revision>1</cp:revision>
  <dc:title>Engineering</dc:title>
</cp:coreProperties>
</file>