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  <p:sldMasterId id="2147483671" r:id="rId3"/>
  </p:sldMasterIdLst>
  <p:sldIdLst>
    <p:sldId id="262" r:id="rId4"/>
    <p:sldId id="261" r:id="rId5"/>
    <p:sldId id="272" r:id="rId6"/>
    <p:sldId id="258" r:id="rId7"/>
    <p:sldId id="284" r:id="rId8"/>
    <p:sldId id="285" r:id="rId9"/>
    <p:sldId id="286" r:id="rId10"/>
    <p:sldId id="287" r:id="rId11"/>
    <p:sldId id="279" r:id="rId12"/>
    <p:sldId id="259" r:id="rId13"/>
    <p:sldId id="282" r:id="rId1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564"/>
    <a:srgbClr val="6B8F78"/>
    <a:srgbClr val="1E628F"/>
    <a:srgbClr val="72A5CE"/>
    <a:srgbClr val="000000"/>
    <a:srgbClr val="B8A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40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svg"/><Relationship Id="rId7" Type="http://schemas.openxmlformats.org/officeDocument/2006/relationships/image" Target="../media/image2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16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svg"/><Relationship Id="rId7" Type="http://schemas.openxmlformats.org/officeDocument/2006/relationships/image" Target="../media/image20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4.svg"/><Relationship Id="rId7" Type="http://schemas.openxmlformats.org/officeDocument/2006/relationships/image" Target="../media/image26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svg"/><Relationship Id="rId7" Type="http://schemas.openxmlformats.org/officeDocument/2006/relationships/image" Target="../media/image20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16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0.svg"/><Relationship Id="rId7" Type="http://schemas.openxmlformats.org/officeDocument/2006/relationships/image" Target="../media/image2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0.svg"/><Relationship Id="rId7" Type="http://schemas.openxmlformats.org/officeDocument/2006/relationships/image" Target="../media/image26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DC2DC8-1595-44EF-BFD9-634D72F2FB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22976C-28C1-4BC5-9217-130437DA3E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0204" y="-38100"/>
            <a:ext cx="816086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0095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1750" y="6176963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B772CFF-81A1-4F2A-A9F8-4FEB1A48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74D8A24-A315-4944-9867-C1DA065734D9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6B2E5A99-BFD6-4694-9C56-3AC298D88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49B80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8BF817F-52BB-442A-8FFF-A25989AA8C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95780" y="-1153159"/>
            <a:ext cx="7310519" cy="6858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48A929-0234-4EEB-B329-01E890F4A5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AB49530-6DA7-4F35-9514-8BE833DAD44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FE99A0E-2129-4E57-9789-F25B42D14C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ел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496B1-839C-4F28-B9BE-854655EFF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49B80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D15C0-FEB1-4DBB-BBFF-68C1EAB3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CE900B-2FB8-4A3F-9338-99F3B9AF71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0714" y="1231900"/>
            <a:ext cx="7291214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8404D3-404E-4ABA-BB23-9BD1CAD36F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B95A50CF-7115-4BAA-BA15-890C639EEF1D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6" name="Текст 14">
            <a:extLst>
              <a:ext uri="{FF2B5EF4-FFF2-40B4-BE49-F238E27FC236}">
                <a16:creationId xmlns:a16="http://schemas.microsoft.com/office/drawing/2014/main" id="{AB5DD31A-E86A-1911-20DA-FDDF3E7C41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1750" y="6176963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57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90CC9A-347F-4696-B90E-12366BD42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F3A619-A762-4B38-8E0F-2DAE159B46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8237" y="-46567"/>
            <a:ext cx="816086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41071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0713A2-3A3E-479C-B2D8-A8A8B59E54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5465B1-A71B-4D1A-9B20-033F0C9588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0970" y="711200"/>
            <a:ext cx="8160860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Прямоугольник 2">
            <a:extLst>
              <a:ext uri="{FF2B5EF4-FFF2-40B4-BE49-F238E27FC236}">
                <a16:creationId xmlns:a16="http://schemas.microsoft.com/office/drawing/2014/main" id="{AA1CC9DD-BF24-781D-71C7-86F10406CD95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Текст 14">
            <a:extLst>
              <a:ext uri="{FF2B5EF4-FFF2-40B4-BE49-F238E27FC236}">
                <a16:creationId xmlns:a16="http://schemas.microsoft.com/office/drawing/2014/main" id="{01A326D1-9B23-A0D3-23C3-2835D19054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71750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  <a:solidFill>
            <a:srgbClr val="72A5CE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0BC3B13-ADD8-4A96-BA31-E2D2E2268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tx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14A78A83-CE00-402B-8F3A-A4A908373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8"/>
            <a:ext cx="5120640" cy="37636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D0FF8FCB-7D6B-4BF0-A980-F1007F0E7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257800" cy="5613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9B3337A-2127-4A09-9DA9-088D83920078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4586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7E8F52-96D2-4A1B-AE6A-40A7150C3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249" y="914400"/>
            <a:ext cx="7397057" cy="6858000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E89D047B-7CBB-4256-AE89-B70A8BAA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61AEE2F4-3150-4558-BBAB-90CE35BB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3AE18B6B-9355-4E0C-9EE6-2AC62F951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C9A6B1D-B9A0-4A34-A547-56B7EAA74483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91EAE45-7CEB-4BAB-A77A-ACA04C42AB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8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02F980-77F1-4034-99A9-ED911C070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449" y="3634293"/>
            <a:ext cx="11268075" cy="5838825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B4FCC4B-C0D0-4C37-95B6-B8FBB88A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5CAFBB7-69A1-422F-9EDB-FEFCFD81E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4B13095-225E-4E37-8E0E-C0A30DFBCC22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774939AC-6322-4ED8-954A-C72C5620342D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EB643FC0-87AC-4E8C-8025-4FBD80A6970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2021E72-12F4-4437-9D61-85147A11C8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3795032-345E-46AA-B0A0-CA6FCFC494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6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5575B9-F26A-4F89-9C8D-4B55258A7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9412" y="1224637"/>
            <a:ext cx="7310519" cy="6858000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5D01B1D-FD5F-40C5-B133-FB07F3F0F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2A5CE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E1C443C-3522-4792-B5A4-CE9582C76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23A4661-9E8D-46A7-A090-8E59ED88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66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4750BEF-B5D4-469C-B034-BB9A1A99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352516-8A73-4932-82BB-B9CD41C9BAFB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8EC7020A-97E9-4487-97F1-9DE6E4747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47F1027-212D-48AD-BC20-875F24643FB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2B9BF6E-B3AF-4B71-8733-5EA40999F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37868" y="1178243"/>
            <a:ext cx="7310519" cy="6858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0ECA3CC-5CB9-4137-9BE0-889AAA7B32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840251E-90F2-437F-8630-722F412E73F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017C989-5497-4FA1-B95E-451A8E72BD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C59A685-1FBC-44DC-8AE2-2CACEBE51E5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DBD948-FFCE-4D2E-BEE0-3C32B762D8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58351E-B534-465D-A8F5-236C4D802C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0970" y="711200"/>
            <a:ext cx="8160860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183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E52CF1-E2DC-4845-97B2-8A8F2536CF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449" y="3634293"/>
            <a:ext cx="11268075" cy="5838825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7DFB984-A410-4F1E-924E-32DBD5EF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857945D-708C-4B53-B47D-732F0A36481D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0302506-4DB1-4217-97D4-BCE625DA5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584BB9B-8973-47ED-B7C0-4186B1DCF1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0530ABE-CBDC-4FC4-84E7-36EF1DF310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4D9FC69-1C2C-4FE8-B4AA-A6A8403FF80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19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1750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84CC287-EC0D-4649-AD8F-23BF797B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12BA82-E5F3-4806-B740-AFE1CCFE6042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5340667B-5D23-411F-8C48-518015D4B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4530EFBB-9F9D-4A0F-8FB6-A34508E70C3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512A5C1-722C-41C0-B67A-1EBC58C6AC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37868" y="1178243"/>
            <a:ext cx="7310519" cy="6858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32DB44-2463-4D4D-8931-315D05E8E7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79A4828-3F3E-4778-A041-D66C11698A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D2AA7C9-B1B6-4E88-B0D6-B090F65F751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8D5D892-2891-41EA-81F2-DCBDDE884AD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8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ин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036F7C-EFD9-41D2-9083-9B81E6FB58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0751" y="-1371600"/>
            <a:ext cx="739705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496B1-839C-4F28-B9BE-854655EFF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tx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D15C0-FEB1-4DBB-BBFF-68C1EAB3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9135AD75-8A20-4199-B590-DC5A0898B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58E46889-A7A4-578F-A98C-6D7CF420A4D7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" name="Текст 14">
            <a:extLst>
              <a:ext uri="{FF2B5EF4-FFF2-40B4-BE49-F238E27FC236}">
                <a16:creationId xmlns:a16="http://schemas.microsoft.com/office/drawing/2014/main" id="{92730241-0D4D-1E6C-ED7F-74F6454C5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1750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99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AAEA8-B3ED-49FB-A821-379ACE662F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B61119-1930-4639-8A95-2C1955FCDA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7560" y="-33126"/>
            <a:ext cx="731051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937864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4A68D1-9680-4CE6-9E47-B4EF5C8B3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54A482-91C2-4667-9BD5-AB549982F7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8560" y="-66992"/>
            <a:ext cx="7310519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032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61484062-4050-EEE3-EE7F-6267248AAE44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" name="Текст 14">
            <a:extLst>
              <a:ext uri="{FF2B5EF4-FFF2-40B4-BE49-F238E27FC236}">
                <a16:creationId xmlns:a16="http://schemas.microsoft.com/office/drawing/2014/main" id="{E210A5F6-DE2C-F7D7-F3AD-22503922C1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48519" y="6170616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978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E01F7D-1F81-4DF0-8C39-49BC4D2ADA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252" y="882650"/>
            <a:ext cx="7243196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B6E1931B-0CBF-4A08-8947-8B499025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AD95C48-59F0-4685-B96D-246C7190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111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9A38DD6-45D8-431D-8A91-C6CEE352BA02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98050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48519" y="6170616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7F9DBF1-EDBD-4C67-AD42-85421179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A71DC7A-6F84-499B-89BA-C830E1EE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F13EEAEE-6CDA-4670-8ED2-79D457F7C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F19C2F-4C72-4C0C-8583-1731CBD8380D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D948FD4-3067-4A13-804C-A45E069463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23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9113E84-D1CB-496C-96D6-1AD8FCE4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852" y="2417128"/>
            <a:ext cx="7310519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3323971-C755-434A-BD41-61917102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901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20B953E-D106-4A57-AF0B-30E930AD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1B0F410-B337-4C94-B938-7548A0BA2711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9B702B78-D833-472E-8554-75AE840BE90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4786" y="1827847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70CC8E4F-D53E-479C-980E-59A051A5C5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1372" y="1825625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D1A7316-47EA-43C3-976C-2AE3220F0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0E08F9B-6950-4550-A87C-6C7800F798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8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202C97-1F85-4BF6-96B6-B44EBFDD9A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5972" y="-152400"/>
            <a:ext cx="7310519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E229FF7-E7D1-402F-9F97-A4479C921AD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4786" y="558799"/>
            <a:ext cx="6949014" cy="5620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D3AC320-2BC7-4B39-80DC-F0D06A98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BBF62A7-CB76-4201-AFD5-C65DA47CE2EB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B8A389"/>
              </a:solidFill>
            </a:endParaRP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2BD306E-F571-4555-AC45-277C87FA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B8A389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224CD73-1AD2-47CA-8688-6D04B7B33B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4A17FA0-2B36-4198-8AEC-E9B2740150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553B99D-BC5C-40BE-A25A-DF0DDCDC7AD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FB2CA3A-2BD3-419B-AC86-4DF1B2F04E2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Прямоугольник 2">
            <a:extLst>
              <a:ext uri="{FF2B5EF4-FFF2-40B4-BE49-F238E27FC236}">
                <a16:creationId xmlns:a16="http://schemas.microsoft.com/office/drawing/2014/main" id="{0B15569E-2488-5093-83B1-809DDD190148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Текст 14">
            <a:extLst>
              <a:ext uri="{FF2B5EF4-FFF2-40B4-BE49-F238E27FC236}">
                <a16:creationId xmlns:a16="http://schemas.microsoft.com/office/drawing/2014/main" id="{39428F46-F61E-0D9B-B888-959E4CCB37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71750" y="6176963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78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1750" y="6194534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D860954-3ED1-49CE-B617-61C85D0FC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0" y="-1738312"/>
            <a:ext cx="7310519" cy="685800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90501DD-A3A7-479D-97B6-609A597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AD82E11-AA7E-42FE-89ED-BB1481CBE776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3D55C13C-9F95-4B2C-98EE-BA3460C27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B8A389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F47CC49-8335-4E58-B739-4BCEF51D7D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E13EFE5-C0E8-4429-B3FC-AC9643127D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4A1DC1D-ECD9-48EC-AB20-AFF40AB8533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37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B8A389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A6E8A29-52AD-4BD1-808F-39C7735EF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282" y="1600200"/>
            <a:ext cx="7310519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3BBBF77-1802-41C5-8276-9F69E1270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B8A389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9A977234-724D-4967-94B4-C8B247929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C8C1255-9948-487E-A9DE-2B48E5FBB5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1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01B5D9-F6E0-4A39-98D1-657D0A8C90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7060" y="-1899920"/>
            <a:ext cx="7310519" cy="6858000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00EDBD10-4EDE-4618-85CA-6D2CADFB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2FCA5C9-AA13-4F01-BD43-FC044507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2FFC77-4263-4986-8A76-0AC15E91BB2D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7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3041FD-6EA9-499C-A61F-4E874A0AB5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0153" y="482600"/>
            <a:ext cx="7291214" cy="6858000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8E4274C-D935-4115-A7D5-157F47AB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B74869F-179C-4489-8DC6-0CDA85AF7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58FBD195-76D0-453F-9596-9D71F5E7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EA9D2A2-1D2C-402D-9EFF-500B66E2871C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39B83FE-1E29-4DE1-BFF2-44C1353434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6AF3C3-2CF2-47DF-8127-86B04ADCBF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647" y="882174"/>
            <a:ext cx="727224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6E00C9D-2AE6-4DB1-8502-064FB4F8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41C53A3E-DF47-46FD-8F6B-D32BF63EE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09D6F0B-1953-4A0E-A09B-D1DDCAE2AB5E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E81E00CE-1729-4A49-BC47-BAECF73F95E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0266AFA1-86B3-44DC-AAF4-61C10959C23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A4B5F2B-EBEE-48C0-950E-D08CF03EE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168ADA2-EDB7-4D98-8435-503D65CDF2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6AF3C3-2CF2-47DF-8127-86B04ADCBF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647" y="882174"/>
            <a:ext cx="727224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6E00C9D-2AE6-4DB1-8502-064FB4F8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41C53A3E-DF47-46FD-8F6B-D32BF63EE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09D6F0B-1953-4A0E-A09B-D1DDCAE2AB5E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E81E00CE-1729-4A49-BC47-BAECF73F95E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0266AFA1-86B3-44DC-AAF4-61C10959C23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A4B5F2B-EBEE-48C0-950E-D08CF03EE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168ADA2-EDB7-4D98-8435-503D65CDF2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DBAC5DF-9D84-4F82-96C7-C30B101A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677F94C-29EA-49B1-879F-EF1E254E71E9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AD901F8E-46CC-4F1F-941A-9C8CB460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49B80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E3AFF098-F98A-4D1C-A827-F7E92128388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77A5F91-C19C-4830-8C59-8A0C00ECA2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8420" y="1549400"/>
            <a:ext cx="7310519" cy="68580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589277C-13FF-4D71-B74A-FB978E49F7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DF9B0AC-F7CE-4C89-A37F-1DA7456E21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642A39B-DF47-433F-B7B6-809C07A39B5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E8F16DF-C8BD-40A7-910D-248B961089D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47822F0-FC3A-4855-A2A3-A14BA9B7B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49B80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983A5480-DF03-4035-B3B8-1553171D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0C859BB-0BCE-4C54-90C2-2BD4AED5D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0714" y="1231900"/>
            <a:ext cx="7291214" cy="6858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6C8595-4940-402A-9564-B9334E2D83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433A6-45B6-410F-E6FD-EB5744A66012}"/>
              </a:ext>
            </a:extLst>
          </p:cNvPr>
          <p:cNvSpPr txBox="1"/>
          <p:nvPr userDrawn="1"/>
        </p:nvSpPr>
        <p:spPr>
          <a:xfrm>
            <a:off x="10762735" y="6164818"/>
            <a:ext cx="7166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автор</a:t>
            </a:r>
          </a:p>
          <a:p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Екатерина</a:t>
            </a:r>
          </a:p>
          <a:p>
            <a:r>
              <a:rPr lang="ru-RU" sz="900" dirty="0" err="1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Лаптюхова</a:t>
            </a:r>
            <a:endParaRPr lang="en-US" dirty="0">
              <a:solidFill>
                <a:schemeClr val="bg2">
                  <a:lumMod val="25000"/>
                  <a:alpha val="33226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83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4DAC0C-D9EF-4B78-7ACF-EFF2AB32AE37}"/>
              </a:ext>
            </a:extLst>
          </p:cNvPr>
          <p:cNvSpPr txBox="1"/>
          <p:nvPr userDrawn="1"/>
        </p:nvSpPr>
        <p:spPr>
          <a:xfrm>
            <a:off x="10762735" y="6164818"/>
            <a:ext cx="7166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автор</a:t>
            </a:r>
          </a:p>
          <a:p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Екатерина</a:t>
            </a:r>
          </a:p>
          <a:p>
            <a:r>
              <a:rPr lang="ru-RU" sz="900" dirty="0" err="1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Лаптюхова</a:t>
            </a:r>
            <a:endParaRPr lang="en-US" dirty="0">
              <a:solidFill>
                <a:schemeClr val="bg2">
                  <a:lumMod val="25000"/>
                  <a:alpha val="33226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439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6E0FF-DB53-D45F-27D4-FABE629BE83A}"/>
              </a:ext>
            </a:extLst>
          </p:cNvPr>
          <p:cNvSpPr txBox="1"/>
          <p:nvPr userDrawn="1"/>
        </p:nvSpPr>
        <p:spPr>
          <a:xfrm>
            <a:off x="10762735" y="6164818"/>
            <a:ext cx="7166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автор</a:t>
            </a:r>
          </a:p>
          <a:p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Екатерина</a:t>
            </a:r>
          </a:p>
          <a:p>
            <a:r>
              <a:rPr lang="ru-RU" sz="900" dirty="0" err="1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Лаптюхова</a:t>
            </a:r>
            <a:endParaRPr lang="en-US" dirty="0">
              <a:solidFill>
                <a:schemeClr val="bg2">
                  <a:lumMod val="25000"/>
                  <a:alpha val="33226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24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066B2-AA76-45AF-B850-CC7F3E74D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8623"/>
            <a:ext cx="9144000" cy="2387600"/>
          </a:xfrm>
        </p:spPr>
        <p:txBody>
          <a:bodyPr/>
          <a:lstStyle/>
          <a:p>
            <a:r>
              <a:rPr lang="ru-RU" dirty="0"/>
              <a:t>Виды тестирования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367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94C706D-CB16-4F9C-9728-CFFD1637C9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53652" y="6176962"/>
            <a:ext cx="623554" cy="528637"/>
          </a:xfrm>
        </p:spPr>
        <p:txBody>
          <a:bodyPr/>
          <a:lstStyle/>
          <a:p>
            <a:r>
              <a:rPr lang="en-US" dirty="0"/>
              <a:t>09</a:t>
            </a:r>
            <a:endParaRPr lang="ru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C300624-A524-4512-AB12-9E4F7B12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81600" cy="478022"/>
          </a:xfrm>
        </p:spPr>
        <p:txBody>
          <a:bodyPr/>
          <a:lstStyle/>
          <a:p>
            <a:r>
              <a:rPr lang="ru-RU" sz="2800" dirty="0">
                <a:solidFill>
                  <a:srgbClr val="587564"/>
                </a:solidFill>
              </a:rPr>
              <a:t>А еще..</a:t>
            </a:r>
            <a:endParaRPr lang="ru-UA" sz="2800" dirty="0">
              <a:solidFill>
                <a:srgbClr val="587564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1D8917E-0538-476B-87A1-F31E9BD01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8151"/>
            <a:ext cx="5181600" cy="523881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sz="1600" dirty="0">
                <a:solidFill>
                  <a:srgbClr val="587564"/>
                </a:solidFill>
              </a:rPr>
              <a:t>По методу проектирования тестов:</a:t>
            </a:r>
          </a:p>
          <a:p>
            <a:pPr marL="1028700" lvl="1" indent="-342900">
              <a:buFontTx/>
              <a:buChar char="-"/>
            </a:pPr>
            <a:r>
              <a:rPr lang="ru-RU" sz="1200" dirty="0" err="1">
                <a:solidFill>
                  <a:srgbClr val="587564"/>
                </a:solidFill>
              </a:rPr>
              <a:t>Спецификационные</a:t>
            </a:r>
            <a:r>
              <a:rPr lang="ru-RU" sz="1200" dirty="0">
                <a:solidFill>
                  <a:srgbClr val="587564"/>
                </a:solidFill>
              </a:rPr>
              <a:t> (</a:t>
            </a:r>
            <a:r>
              <a:rPr lang="en-US" sz="1200" dirty="0">
                <a:solidFill>
                  <a:srgbClr val="587564"/>
                </a:solidFill>
              </a:rPr>
              <a:t>Black-box)</a:t>
            </a:r>
            <a:endParaRPr lang="ru-RU" sz="1200" dirty="0">
              <a:solidFill>
                <a:srgbClr val="587564"/>
              </a:solidFill>
            </a:endParaRPr>
          </a:p>
          <a:p>
            <a:pPr marL="1028700" lvl="1" indent="-342900">
              <a:buFontTx/>
              <a:buChar char="-"/>
            </a:pPr>
            <a:r>
              <a:rPr lang="ru-RU" sz="1200" dirty="0">
                <a:solidFill>
                  <a:srgbClr val="587564"/>
                </a:solidFill>
              </a:rPr>
              <a:t>Структурные (</a:t>
            </a:r>
            <a:r>
              <a:rPr lang="en-US" sz="1200" dirty="0">
                <a:solidFill>
                  <a:srgbClr val="587564"/>
                </a:solidFill>
              </a:rPr>
              <a:t>White-box)</a:t>
            </a:r>
            <a:endParaRPr lang="ru-RU" sz="1200" dirty="0">
              <a:solidFill>
                <a:srgbClr val="587564"/>
              </a:solidFill>
            </a:endParaRPr>
          </a:p>
          <a:p>
            <a:pPr marL="1028700" lvl="1" indent="-342900">
              <a:buFontTx/>
              <a:buChar char="-"/>
            </a:pPr>
            <a:r>
              <a:rPr lang="ru-RU" sz="1200" dirty="0">
                <a:solidFill>
                  <a:srgbClr val="587564"/>
                </a:solidFill>
              </a:rPr>
              <a:t>Основанные на опыте</a:t>
            </a:r>
          </a:p>
          <a:p>
            <a:pPr marL="342900" indent="-342900">
              <a:buFontTx/>
              <a:buChar char="-"/>
            </a:pPr>
            <a:r>
              <a:rPr lang="ru-RU" sz="1600" dirty="0">
                <a:solidFill>
                  <a:srgbClr val="587564"/>
                </a:solidFill>
              </a:rPr>
              <a:t>По архитектуре и логике</a:t>
            </a:r>
          </a:p>
          <a:p>
            <a:pPr marL="1028700" lvl="1" indent="-342900">
              <a:buFontTx/>
              <a:buChar char="-"/>
            </a:pPr>
            <a:r>
              <a:rPr lang="ru-RU" sz="1200" dirty="0">
                <a:solidFill>
                  <a:srgbClr val="587564"/>
                </a:solidFill>
              </a:rPr>
              <a:t>Монолит</a:t>
            </a:r>
          </a:p>
          <a:p>
            <a:pPr marL="1028700" lvl="1" indent="-342900">
              <a:buFontTx/>
              <a:buChar char="-"/>
            </a:pPr>
            <a:r>
              <a:rPr lang="ru-RU" sz="1200" dirty="0" err="1">
                <a:solidFill>
                  <a:srgbClr val="587564"/>
                </a:solidFill>
              </a:rPr>
              <a:t>Микросервис</a:t>
            </a:r>
            <a:endParaRPr lang="ru-RU" sz="1200" dirty="0">
              <a:solidFill>
                <a:srgbClr val="587564"/>
              </a:solidFill>
            </a:endParaRPr>
          </a:p>
          <a:p>
            <a:pPr marL="1028700" lvl="1" indent="-342900">
              <a:buFontTx/>
              <a:buChar char="-"/>
            </a:pPr>
            <a:r>
              <a:rPr lang="en-US" sz="1200" dirty="0">
                <a:solidFill>
                  <a:srgbClr val="587564"/>
                </a:solidFill>
              </a:rPr>
              <a:t>Event-driven</a:t>
            </a:r>
            <a:endParaRPr lang="ru-RU" sz="1200" dirty="0">
              <a:solidFill>
                <a:srgbClr val="587564"/>
              </a:solidFill>
            </a:endParaRPr>
          </a:p>
          <a:p>
            <a:pPr marL="1028700" lvl="1" indent="-342900">
              <a:buFontTx/>
              <a:buChar char="-"/>
            </a:pPr>
            <a:r>
              <a:rPr lang="en-US" sz="1200" dirty="0">
                <a:solidFill>
                  <a:srgbClr val="587564"/>
                </a:solidFill>
              </a:rPr>
              <a:t>Serverless</a:t>
            </a:r>
            <a:endParaRPr lang="ru-RU" sz="1200" dirty="0">
              <a:solidFill>
                <a:srgbClr val="587564"/>
              </a:solidFill>
              <a:latin typeface="Montserrat" pitchFamily="2" charset="77"/>
            </a:endParaRPr>
          </a:p>
          <a:p>
            <a:pPr marL="342900" indent="-342900">
              <a:buFontTx/>
              <a:buChar char="-"/>
            </a:pPr>
            <a:r>
              <a:rPr lang="ru-RU" sz="1600" dirty="0">
                <a:solidFill>
                  <a:srgbClr val="587564"/>
                </a:solidFill>
                <a:latin typeface="Montserrat" pitchFamily="2" charset="77"/>
              </a:rPr>
              <a:t>По назначению и бизнес-цели:</a:t>
            </a:r>
          </a:p>
          <a:p>
            <a:pPr marL="1028700" lvl="1" indent="-342900">
              <a:buFontTx/>
              <a:buChar char="-"/>
            </a:pPr>
            <a:r>
              <a:rPr lang="ru-RU" sz="1200" dirty="0">
                <a:solidFill>
                  <a:srgbClr val="587564"/>
                </a:solidFill>
                <a:latin typeface="Montserrat" pitchFamily="2" charset="77"/>
              </a:rPr>
              <a:t>Корпоративное (</a:t>
            </a:r>
            <a:r>
              <a:rPr lang="en-US" sz="1200" dirty="0">
                <a:solidFill>
                  <a:srgbClr val="587564"/>
                </a:solidFill>
                <a:latin typeface="Montserrat" pitchFamily="2" charset="77"/>
              </a:rPr>
              <a:t>Enterprise)</a:t>
            </a:r>
            <a:endParaRPr lang="ru-RU" sz="1200" dirty="0">
              <a:solidFill>
                <a:srgbClr val="587564"/>
              </a:solidFill>
              <a:latin typeface="Montserrat" pitchFamily="2" charset="77"/>
            </a:endParaRPr>
          </a:p>
          <a:p>
            <a:pPr marL="1028700" lvl="1" indent="-342900">
              <a:buFontTx/>
              <a:buChar char="-"/>
            </a:pPr>
            <a:r>
              <a:rPr lang="ru-RU" sz="1200" dirty="0">
                <a:solidFill>
                  <a:srgbClr val="587564"/>
                </a:solidFill>
                <a:latin typeface="Montserrat" pitchFamily="2" charset="77"/>
              </a:rPr>
              <a:t>Потребительское (</a:t>
            </a:r>
            <a:r>
              <a:rPr lang="en-US" sz="1200" dirty="0">
                <a:solidFill>
                  <a:srgbClr val="587564"/>
                </a:solidFill>
                <a:latin typeface="Montserrat" pitchFamily="2" charset="77"/>
              </a:rPr>
              <a:t>Consumer)</a:t>
            </a:r>
            <a:endParaRPr lang="ru-RU" sz="1200" dirty="0">
              <a:solidFill>
                <a:srgbClr val="587564"/>
              </a:solidFill>
              <a:latin typeface="Montserrat" pitchFamily="2" charset="77"/>
            </a:endParaRPr>
          </a:p>
          <a:p>
            <a:pPr marL="1028700" lvl="1" indent="-342900">
              <a:buFontTx/>
              <a:buChar char="-"/>
            </a:pPr>
            <a:r>
              <a:rPr lang="ru-RU" sz="1200" dirty="0">
                <a:solidFill>
                  <a:srgbClr val="587564"/>
                </a:solidFill>
                <a:latin typeface="Montserrat" pitchFamily="2" charset="77"/>
              </a:rPr>
              <a:t>Финансовое</a:t>
            </a:r>
          </a:p>
          <a:p>
            <a:pPr marL="1028700" lvl="1" indent="-342900">
              <a:buFontTx/>
              <a:buChar char="-"/>
            </a:pPr>
            <a:r>
              <a:rPr lang="ru-RU" sz="1200" dirty="0">
                <a:solidFill>
                  <a:srgbClr val="587564"/>
                </a:solidFill>
                <a:latin typeface="Montserrat" pitchFamily="2" charset="77"/>
              </a:rPr>
              <a:t>Игровое</a:t>
            </a:r>
          </a:p>
          <a:p>
            <a:pPr marL="1028700" lvl="1" indent="-342900">
              <a:buFontTx/>
              <a:buChar char="-"/>
            </a:pPr>
            <a:r>
              <a:rPr lang="en-US" sz="1200" dirty="0">
                <a:solidFill>
                  <a:srgbClr val="587564"/>
                </a:solidFill>
                <a:latin typeface="Montserrat" pitchFamily="2" charset="77"/>
              </a:rPr>
              <a:t>E-commerce</a:t>
            </a:r>
            <a:endParaRPr lang="ru-RU" sz="1200" dirty="0">
              <a:solidFill>
                <a:srgbClr val="587564"/>
              </a:solidFill>
              <a:latin typeface="Montserrat" pitchFamily="2" charset="77"/>
            </a:endParaRPr>
          </a:p>
          <a:p>
            <a:pPr marL="1028700" lvl="1" indent="-342900">
              <a:buFontTx/>
              <a:buChar char="-"/>
            </a:pPr>
            <a:endParaRPr lang="ru-RU" sz="1200" dirty="0">
              <a:solidFill>
                <a:srgbClr val="587564"/>
              </a:solidFill>
              <a:latin typeface="Montserrat" pitchFamily="2" charset="77"/>
            </a:endParaRPr>
          </a:p>
          <a:p>
            <a:pPr marL="1028700" lvl="1" indent="-342900">
              <a:buFontTx/>
              <a:buChar char="-"/>
            </a:pPr>
            <a:endParaRPr lang="ru-RU" sz="1200" dirty="0">
              <a:solidFill>
                <a:srgbClr val="587564"/>
              </a:solidFill>
              <a:latin typeface="Montserrat" pitchFamily="2" charset="77"/>
            </a:endParaRPr>
          </a:p>
          <a:p>
            <a:pPr lvl="1" indent="0">
              <a:buNone/>
            </a:pPr>
            <a:r>
              <a:rPr lang="ru-RU" sz="1200" dirty="0">
                <a:solidFill>
                  <a:srgbClr val="587564"/>
                </a:solidFill>
                <a:latin typeface="Montserrat" pitchFamily="2" charset="77"/>
              </a:rPr>
              <a:t>И т. д.</a:t>
            </a:r>
          </a:p>
        </p:txBody>
      </p:sp>
    </p:spTree>
    <p:extLst>
      <p:ext uri="{BB962C8B-B14F-4D97-AF65-F5344CB8AC3E}">
        <p14:creationId xmlns:p14="http://schemas.microsoft.com/office/powerpoint/2010/main" val="412879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37E29-3E30-8E76-B6D3-7BD562E9E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17DCC86-2A96-378C-07A6-C70D90EB1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B6D43B-ABAF-1A6A-92D7-E43A10450B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61901"/>
            <a:ext cx="10515600" cy="5215062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-"/>
            </a:pPr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модель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, которая описывает </a:t>
            </a:r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оптимальное соотношение автоматизированных тестов разных уровней</a:t>
            </a:r>
            <a:r>
              <a:rPr lang="ru-RU" sz="1600" dirty="0">
                <a:solidFill>
                  <a:srgbClr val="1E628F"/>
                </a:solidFill>
                <a:latin typeface="Montserrat" pitchFamily="2" charset="77"/>
              </a:rPr>
              <a:t> в проекте для обеспечения качества ПО с минимальными затратами на поддержку.</a:t>
            </a:r>
          </a:p>
          <a:p>
            <a:pPr>
              <a:buFontTx/>
              <a:buChar char="-"/>
            </a:pPr>
            <a:endParaRPr lang="ru-RU" sz="1600" dirty="0">
              <a:solidFill>
                <a:srgbClr val="1E628F"/>
              </a:solidFill>
              <a:latin typeface="Montserrat" pitchFamily="2" charset="77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1E628F"/>
                </a:solidFill>
                <a:latin typeface="Montserrat" pitchFamily="2" charset="77"/>
              </a:rPr>
              <a:t>Уровни тестов:</a:t>
            </a:r>
          </a:p>
          <a:p>
            <a:pPr lvl="1"/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Юнит-тесты</a:t>
            </a:r>
          </a:p>
          <a:p>
            <a:pPr lvl="1"/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Интеграционные</a:t>
            </a:r>
          </a:p>
          <a:p>
            <a:pPr lvl="1"/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UI / E2E-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тесты</a:t>
            </a:r>
          </a:p>
          <a:p>
            <a:pPr lvl="1"/>
            <a:endParaRPr lang="ru-RU" sz="1200" dirty="0">
              <a:solidFill>
                <a:srgbClr val="1E628F"/>
              </a:solidFill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Зачем она нужна?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Пирамида говорит:</a:t>
            </a:r>
          </a:p>
          <a:p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Больше простых и быстрых тестов (юнит)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 </a:t>
            </a:r>
            <a:endParaRPr lang="en-US" sz="1400" dirty="0">
              <a:solidFill>
                <a:srgbClr val="1E628F"/>
              </a:solidFill>
              <a:latin typeface="Montserrat" pitchFamily="2" charset="77"/>
            </a:endParaRPr>
          </a:p>
          <a:p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Меньше дорогих, медленных и нестабильных </a:t>
            </a:r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UI-</a:t>
            </a:r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тестов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 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Это помогает:</a:t>
            </a:r>
          </a:p>
          <a:p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Сократить время регрессии</a:t>
            </a:r>
          </a:p>
          <a:p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Быстро локализовать дефекты</a:t>
            </a:r>
          </a:p>
          <a:p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Снизить стоимость сопровождения </a:t>
            </a:r>
            <a:r>
              <a:rPr lang="ru-RU" sz="1400" dirty="0" err="1">
                <a:solidFill>
                  <a:srgbClr val="1E628F"/>
                </a:solidFill>
                <a:latin typeface="Montserrat" pitchFamily="2" charset="77"/>
              </a:rPr>
              <a:t>автотестов</a:t>
            </a:r>
            <a:endParaRPr lang="ru-RU" sz="1400" dirty="0">
              <a:solidFill>
                <a:srgbClr val="1E628F"/>
              </a:solidFill>
              <a:latin typeface="Montserrat" pitchFamily="2" charset="77"/>
            </a:endParaRPr>
          </a:p>
          <a:p>
            <a:pPr marL="0" indent="0">
              <a:buNone/>
            </a:pPr>
            <a:endParaRPr lang="ru-UA" sz="1600">
              <a:solidFill>
                <a:srgbClr val="1E628F"/>
              </a:solidFill>
              <a:latin typeface="Montserrat" pitchFamily="2" charset="77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F5A48D-286A-48F7-7323-4129CEFD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/>
          <a:lstStyle/>
          <a:p>
            <a:r>
              <a:rPr lang="ru-RU" sz="2400" dirty="0">
                <a:solidFill>
                  <a:srgbClr val="1E628F"/>
                </a:solidFill>
              </a:rPr>
              <a:t>Пирамида тестирования</a:t>
            </a:r>
            <a:endParaRPr lang="ru-UA" sz="2400">
              <a:solidFill>
                <a:srgbClr val="1E628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ED224-4EDC-AEB1-3A29-9CA99881E69F}"/>
              </a:ext>
            </a:extLst>
          </p:cNvPr>
          <p:cNvSpPr txBox="1"/>
          <p:nvPr/>
        </p:nvSpPr>
        <p:spPr>
          <a:xfrm>
            <a:off x="6970161" y="4145637"/>
            <a:ext cx="4139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📍 Вариации и расширения: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Обратная пирамида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 (плохо):   большинство тестов через </a:t>
            </a: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UI → 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дорого, медленно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Бутерброд тестирования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: добавляют </a:t>
            </a:r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exploratory, manual, </a:t>
            </a:r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мониторинг</a:t>
            </a:r>
            <a:endParaRPr lang="ru-RU" sz="1400" dirty="0">
              <a:solidFill>
                <a:srgbClr val="1E628F"/>
              </a:solidFill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Алмазная модель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: немного </a:t>
            </a: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UI, 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больше </a:t>
            </a: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API, 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ещё больше юнит</a:t>
            </a:r>
          </a:p>
          <a:p>
            <a:endParaRPr lang="en-US" sz="1400" dirty="0">
              <a:solidFill>
                <a:srgbClr val="1E628F"/>
              </a:solidFill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3F39C-3953-A4F7-0AAE-00F7D9DC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192" y="1823852"/>
            <a:ext cx="2439080" cy="21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5697284-F5F3-437C-A3B9-B0DBA3B62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6BE3E3-9FAC-4CEA-BC00-693C4814CA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sz="2400" b="1" dirty="0">
                <a:solidFill>
                  <a:srgbClr val="1E628F"/>
                </a:solidFill>
                <a:latin typeface="Montserrat" pitchFamily="2" charset="77"/>
              </a:rPr>
              <a:t>Виды тестирования</a:t>
            </a:r>
            <a:r>
              <a:rPr lang="ru-RU" sz="2400" dirty="0">
                <a:solidFill>
                  <a:srgbClr val="1E628F"/>
                </a:solidFill>
                <a:latin typeface="Montserrat" pitchFamily="2" charset="77"/>
              </a:rPr>
              <a:t> — это классификация различных подходов и техник проверки программного обеспечения, основанная на целях, уровне детализации, знании внутренней структуры системы, характере тестируемых характеристик (функциональных или нефункциональных), способе выполнения и других факторах.</a:t>
            </a:r>
          </a:p>
          <a:p>
            <a:pPr marL="0" indent="0">
              <a:buNone/>
            </a:pPr>
            <a:endParaRPr lang="ru-RU" sz="2400" dirty="0">
              <a:solidFill>
                <a:srgbClr val="1E628F"/>
              </a:solidFill>
              <a:latin typeface="Montserrat" pitchFamily="2" charset="77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1E628F"/>
                </a:solidFill>
                <a:latin typeface="Montserrat" pitchFamily="2" charset="77"/>
              </a:rPr>
              <a:t>Они определяют, </a:t>
            </a:r>
            <a:r>
              <a:rPr lang="ru-RU" sz="2400" i="1" dirty="0">
                <a:solidFill>
                  <a:srgbClr val="1E628F"/>
                </a:solidFill>
                <a:latin typeface="Montserrat" pitchFamily="2" charset="77"/>
              </a:rPr>
              <a:t>что именно</a:t>
            </a:r>
            <a:r>
              <a:rPr lang="ru-RU" sz="2400" dirty="0">
                <a:solidFill>
                  <a:srgbClr val="1E628F"/>
                </a:solidFill>
                <a:latin typeface="Montserrat" pitchFamily="2" charset="77"/>
              </a:rPr>
              <a:t> тестируется, </a:t>
            </a:r>
            <a:r>
              <a:rPr lang="ru-RU" sz="2400" i="1" dirty="0">
                <a:solidFill>
                  <a:srgbClr val="1E628F"/>
                </a:solidFill>
                <a:latin typeface="Montserrat" pitchFamily="2" charset="77"/>
              </a:rPr>
              <a:t>зачем</a:t>
            </a:r>
            <a:r>
              <a:rPr lang="ru-RU" sz="2400" dirty="0">
                <a:solidFill>
                  <a:srgbClr val="1E628F"/>
                </a:solidFill>
                <a:latin typeface="Montserrat" pitchFamily="2" charset="77"/>
              </a:rPr>
              <a:t>, </a:t>
            </a:r>
            <a:r>
              <a:rPr lang="ru-RU" sz="2400" i="1" dirty="0">
                <a:solidFill>
                  <a:srgbClr val="1E628F"/>
                </a:solidFill>
                <a:latin typeface="Montserrat" pitchFamily="2" charset="77"/>
              </a:rPr>
              <a:t>как</a:t>
            </a:r>
            <a:r>
              <a:rPr lang="ru-RU" sz="2400" dirty="0">
                <a:solidFill>
                  <a:srgbClr val="1E628F"/>
                </a:solidFill>
                <a:latin typeface="Montserrat" pitchFamily="2" charset="77"/>
              </a:rPr>
              <a:t> и </a:t>
            </a:r>
            <a:r>
              <a:rPr lang="ru-RU" sz="2400" i="1" dirty="0">
                <a:solidFill>
                  <a:srgbClr val="1E628F"/>
                </a:solidFill>
                <a:latin typeface="Montserrat" pitchFamily="2" charset="77"/>
              </a:rPr>
              <a:t>в каких условиях</a:t>
            </a:r>
            <a:r>
              <a:rPr lang="ru-RU" sz="2400" dirty="0">
                <a:solidFill>
                  <a:srgbClr val="1E628F"/>
                </a:solidFill>
                <a:latin typeface="Montserrat" pitchFamily="2" charset="77"/>
              </a:rPr>
              <a:t>, и позволяют организовать процесс тестирования наиболее эффективно в зависимости от контекста проекта.</a:t>
            </a:r>
          </a:p>
          <a:p>
            <a:pPr marL="0" indent="0">
              <a:buNone/>
            </a:pPr>
            <a:endParaRPr lang="ru-UA" sz="2400">
              <a:solidFill>
                <a:srgbClr val="1E628F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641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6ED37-22A4-753A-890F-1EE2542A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9" y="643246"/>
            <a:ext cx="11618902" cy="5364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0CDE6-3AEC-7B34-21AF-E72745B43E62}"/>
              </a:ext>
            </a:extLst>
          </p:cNvPr>
          <p:cNvSpPr txBox="1"/>
          <p:nvPr/>
        </p:nvSpPr>
        <p:spPr>
          <a:xfrm>
            <a:off x="286549" y="154380"/>
            <a:ext cx="992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72A5CE"/>
                </a:solidFill>
              </a:rPr>
              <a:t>Картинка жесточайше </a:t>
            </a:r>
            <a:r>
              <a:rPr lang="ru-RU" dirty="0" err="1">
                <a:solidFill>
                  <a:srgbClr val="72A5CE"/>
                </a:solidFill>
              </a:rPr>
              <a:t>стырина</a:t>
            </a:r>
            <a:r>
              <a:rPr lang="ru-RU" dirty="0">
                <a:solidFill>
                  <a:srgbClr val="72A5CE"/>
                </a:solidFill>
              </a:rPr>
              <a:t> с просторов интернета (</a:t>
            </a:r>
            <a:r>
              <a:rPr lang="en-US" dirty="0">
                <a:solidFill>
                  <a:srgbClr val="72A5CE"/>
                </a:solidFill>
              </a:rPr>
              <a:t>https://</a:t>
            </a:r>
            <a:r>
              <a:rPr lang="en-US" dirty="0" err="1">
                <a:solidFill>
                  <a:srgbClr val="72A5CE"/>
                </a:solidFill>
              </a:rPr>
              <a:t>qarocks.ru</a:t>
            </a:r>
            <a:r>
              <a:rPr lang="en-US" dirty="0">
                <a:solidFill>
                  <a:srgbClr val="72A5CE"/>
                </a:solidFill>
              </a:rPr>
              <a:t>/types-of-testing-to-know/</a:t>
            </a:r>
            <a:r>
              <a:rPr lang="ru-RU" dirty="0">
                <a:solidFill>
                  <a:srgbClr val="72A5CE"/>
                </a:solidFill>
              </a:rPr>
              <a:t>)</a:t>
            </a:r>
            <a:endParaRPr lang="en-US" dirty="0">
              <a:solidFill>
                <a:srgbClr val="72A5CE"/>
              </a:solidFill>
            </a:endParaRPr>
          </a:p>
        </p:txBody>
      </p:sp>
      <p:sp>
        <p:nvSpPr>
          <p:cNvPr id="3" name="Текст 1">
            <a:extLst>
              <a:ext uri="{FF2B5EF4-FFF2-40B4-BE49-F238E27FC236}">
                <a16:creationId xmlns:a16="http://schemas.microsoft.com/office/drawing/2014/main" id="{3D85800F-C434-9134-69A8-C7592B0C6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77402" y="6176962"/>
            <a:ext cx="569913" cy="528637"/>
          </a:xfrm>
        </p:spPr>
        <p:txBody>
          <a:bodyPr/>
          <a:lstStyle/>
          <a:p>
            <a:r>
              <a:rPr lang="en-US" dirty="0"/>
              <a:t>02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6984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BB233D7-5AB3-495E-AD46-22BE1C66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799"/>
            <a:ext cx="10515600" cy="54260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587564"/>
                </a:solidFill>
              </a:rPr>
              <a:t>По целям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587564"/>
                </a:solidFill>
              </a:rPr>
              <a:t>По доступу к коду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587564"/>
                </a:solidFill>
              </a:rPr>
              <a:t>По запуску кода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587564"/>
                </a:solidFill>
              </a:rPr>
              <a:t>По позитивности сценариев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587564"/>
                </a:solidFill>
              </a:rPr>
              <a:t>По степени автоматизации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587564"/>
                </a:solidFill>
              </a:rPr>
              <a:t>По уровню тестирования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587564"/>
                </a:solidFill>
              </a:rPr>
              <a:t>По природе 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UA" sz="1800">
              <a:solidFill>
                <a:srgbClr val="587564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AA94F2B-2AC4-49B0-98CB-7170678C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587564"/>
                </a:solidFill>
              </a:rPr>
              <a:t>Виды тестирования</a:t>
            </a:r>
            <a:endParaRPr lang="ru-UA" sz="2400">
              <a:solidFill>
                <a:srgbClr val="587564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D19D43-40E2-491F-AE55-44EFD490D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89425" y="6176962"/>
            <a:ext cx="693515" cy="528637"/>
          </a:xfrm>
        </p:spPr>
        <p:txBody>
          <a:bodyPr/>
          <a:lstStyle/>
          <a:p>
            <a:r>
              <a:rPr lang="en-US" dirty="0"/>
              <a:t>03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7927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2FDC8-0268-8950-27CE-F2CFB0931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9111B81-3254-6755-AE1C-7108AAD2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918"/>
            <a:ext cx="10515600" cy="51101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587564"/>
                </a:solidFill>
              </a:rPr>
              <a:t>Функциональное тестирование </a:t>
            </a:r>
            <a:r>
              <a:rPr lang="ru-RU" sz="1400" dirty="0">
                <a:solidFill>
                  <a:srgbClr val="587564"/>
                </a:solidFill>
              </a:rPr>
              <a:t>(</a:t>
            </a:r>
            <a:r>
              <a:rPr lang="en-US" sz="1400" dirty="0">
                <a:solidFill>
                  <a:srgbClr val="587564"/>
                </a:solidFill>
              </a:rPr>
              <a:t>functional testing), ISTQB: </a:t>
            </a:r>
            <a:r>
              <a:rPr lang="ru-RU" sz="1400" dirty="0">
                <a:solidFill>
                  <a:srgbClr val="587564"/>
                </a:solidFill>
              </a:rPr>
              <a:t>Тестирование, основанное на анализе</a:t>
            </a:r>
            <a:r>
              <a:rPr lang="en-US" sz="1400" dirty="0">
                <a:solidFill>
                  <a:srgbClr val="587564"/>
                </a:solidFill>
              </a:rPr>
              <a:t> </a:t>
            </a:r>
            <a:r>
              <a:rPr lang="ru-RU" sz="1400" dirty="0">
                <a:solidFill>
                  <a:srgbClr val="587564"/>
                </a:solidFill>
              </a:rPr>
              <a:t>спецификации функциональности компонента или системы. </a:t>
            </a:r>
            <a:endParaRPr lang="en-US" sz="1400" dirty="0">
              <a:solidFill>
                <a:srgbClr val="587564"/>
              </a:solidFill>
            </a:endParaRPr>
          </a:p>
          <a:p>
            <a:endParaRPr lang="en-US" sz="1400" dirty="0">
              <a:solidFill>
                <a:srgbClr val="58756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587564"/>
                </a:solidFill>
              </a:rPr>
              <a:t>Нефункциональное тестирование </a:t>
            </a:r>
            <a:r>
              <a:rPr lang="ru-RU" sz="1400" dirty="0">
                <a:solidFill>
                  <a:srgbClr val="587564"/>
                </a:solidFill>
              </a:rPr>
              <a:t>(</a:t>
            </a:r>
            <a:r>
              <a:rPr lang="en-US" sz="1400" dirty="0">
                <a:solidFill>
                  <a:srgbClr val="587564"/>
                </a:solidFill>
              </a:rPr>
              <a:t>non-functional testing ), ISTQB : </a:t>
            </a:r>
            <a:r>
              <a:rPr lang="ru-RU" sz="1400" dirty="0">
                <a:solidFill>
                  <a:srgbClr val="587564"/>
                </a:solidFill>
              </a:rPr>
              <a:t>Тестирование атрибутов компонента или системы, не относящихся к функциональности, то есть надежность, эффективность, практичность, </a:t>
            </a:r>
            <a:r>
              <a:rPr lang="ru-RU" sz="1400" dirty="0" err="1">
                <a:solidFill>
                  <a:srgbClr val="587564"/>
                </a:solidFill>
              </a:rPr>
              <a:t>сопровождаемость</a:t>
            </a:r>
            <a:r>
              <a:rPr lang="ru-RU" sz="1400" dirty="0">
                <a:solidFill>
                  <a:srgbClr val="587564"/>
                </a:solidFill>
              </a:rPr>
              <a:t> и переносимость.</a:t>
            </a:r>
          </a:p>
          <a:p>
            <a:endParaRPr lang="ru-RU" dirty="0">
              <a:solidFill>
                <a:srgbClr val="587564"/>
              </a:solidFill>
            </a:endParaRPr>
          </a:p>
          <a:p>
            <a:r>
              <a:rPr lang="en-US" sz="1100" b="1" dirty="0">
                <a:solidFill>
                  <a:srgbClr val="587564"/>
                </a:solidFill>
              </a:rPr>
              <a:t>✅ </a:t>
            </a:r>
            <a:r>
              <a:rPr lang="ru-RU" sz="1100" b="1" dirty="0">
                <a:solidFill>
                  <a:srgbClr val="587564"/>
                </a:solidFill>
              </a:rPr>
              <a:t>Функциональное тестирование</a:t>
            </a:r>
          </a:p>
          <a:p>
            <a:r>
              <a:rPr lang="en-US" sz="1100" b="1" dirty="0">
                <a:solidFill>
                  <a:srgbClr val="587564"/>
                </a:solidFill>
              </a:rPr>
              <a:t>📌 </a:t>
            </a:r>
            <a:r>
              <a:rPr lang="ru-RU" sz="1100" b="1" dirty="0">
                <a:solidFill>
                  <a:srgbClr val="587564"/>
                </a:solidFill>
              </a:rPr>
              <a:t>Что проверяет: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587564"/>
                </a:solidFill>
              </a:rPr>
              <a:t>Выполняются ли функции, описанные в требованиях?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587564"/>
                </a:solidFill>
              </a:rPr>
              <a:t>Правильно ли работает логика?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587564"/>
                </a:solidFill>
              </a:rPr>
              <a:t>Как система реагирует на пользовательские действия и ввод?</a:t>
            </a:r>
          </a:p>
          <a:p>
            <a:endParaRPr lang="ru-RU" sz="1100" dirty="0">
              <a:solidFill>
                <a:srgbClr val="587564"/>
              </a:solidFill>
            </a:endParaRPr>
          </a:p>
          <a:p>
            <a:r>
              <a:rPr lang="en-US" sz="1100" b="1" dirty="0">
                <a:solidFill>
                  <a:srgbClr val="587564"/>
                </a:solidFill>
              </a:rPr>
              <a:t>✅ </a:t>
            </a:r>
            <a:r>
              <a:rPr lang="ru-RU" sz="1100" b="1" dirty="0">
                <a:solidFill>
                  <a:srgbClr val="587564"/>
                </a:solidFill>
              </a:rPr>
              <a:t>Нефункциональное тестирование</a:t>
            </a:r>
          </a:p>
          <a:p>
            <a:r>
              <a:rPr lang="en-US" sz="1100" b="1" dirty="0">
                <a:solidFill>
                  <a:srgbClr val="587564"/>
                </a:solidFill>
              </a:rPr>
              <a:t>📌 </a:t>
            </a:r>
            <a:r>
              <a:rPr lang="ru-RU" sz="1100" b="1" dirty="0">
                <a:solidFill>
                  <a:srgbClr val="587564"/>
                </a:solidFill>
              </a:rPr>
              <a:t>Что проверяет: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587564"/>
                </a:solidFill>
              </a:rPr>
              <a:t>Насколько система </a:t>
            </a:r>
            <a:r>
              <a:rPr lang="ru-RU" sz="1100" b="1" dirty="0">
                <a:solidFill>
                  <a:srgbClr val="587564"/>
                </a:solidFill>
              </a:rPr>
              <a:t>быстрая</a:t>
            </a:r>
            <a:r>
              <a:rPr lang="ru-RU" sz="1100" dirty="0">
                <a:solidFill>
                  <a:srgbClr val="587564"/>
                </a:solidFill>
              </a:rPr>
              <a:t>, </a:t>
            </a:r>
            <a:r>
              <a:rPr lang="ru-RU" sz="1100" b="1" dirty="0">
                <a:solidFill>
                  <a:srgbClr val="587564"/>
                </a:solidFill>
              </a:rPr>
              <a:t>удобная</a:t>
            </a:r>
            <a:r>
              <a:rPr lang="ru-RU" sz="1100" dirty="0">
                <a:solidFill>
                  <a:srgbClr val="587564"/>
                </a:solidFill>
              </a:rPr>
              <a:t>, </a:t>
            </a:r>
            <a:r>
              <a:rPr lang="ru-RU" sz="1100" b="1" dirty="0">
                <a:solidFill>
                  <a:srgbClr val="587564"/>
                </a:solidFill>
              </a:rPr>
              <a:t>защищённая</a:t>
            </a:r>
            <a:r>
              <a:rPr lang="ru-RU" sz="1100" dirty="0">
                <a:solidFill>
                  <a:srgbClr val="587564"/>
                </a:solidFill>
              </a:rPr>
              <a:t>, </a:t>
            </a:r>
            <a:r>
              <a:rPr lang="ru-RU" sz="1100" b="1" dirty="0">
                <a:solidFill>
                  <a:srgbClr val="587564"/>
                </a:solidFill>
              </a:rPr>
              <a:t>устойчивая к сбоям</a:t>
            </a:r>
            <a:r>
              <a:rPr lang="ru-RU" sz="1100" dirty="0">
                <a:solidFill>
                  <a:srgbClr val="587564"/>
                </a:solidFill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587564"/>
                </a:solidFill>
              </a:rPr>
              <a:t>Не </a:t>
            </a:r>
            <a:r>
              <a:rPr lang="ru-RU" sz="1100" b="1" dirty="0">
                <a:solidFill>
                  <a:srgbClr val="587564"/>
                </a:solidFill>
              </a:rPr>
              <a:t>только поведение</a:t>
            </a:r>
            <a:r>
              <a:rPr lang="ru-RU" sz="1100" dirty="0">
                <a:solidFill>
                  <a:srgbClr val="587564"/>
                </a:solidFill>
              </a:rPr>
              <a:t>, но и </a:t>
            </a:r>
            <a:r>
              <a:rPr lang="ru-RU" sz="1100" b="1" dirty="0">
                <a:solidFill>
                  <a:srgbClr val="587564"/>
                </a:solidFill>
              </a:rPr>
              <a:t>характеристики</a:t>
            </a:r>
            <a:r>
              <a:rPr lang="ru-RU" sz="1100" dirty="0">
                <a:solidFill>
                  <a:srgbClr val="587564"/>
                </a:solidFill>
              </a:rPr>
              <a:t> системы.</a:t>
            </a:r>
          </a:p>
          <a:p>
            <a:endParaRPr lang="ru-UA">
              <a:solidFill>
                <a:srgbClr val="587564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52560E0-2792-3A0C-2905-9545DDE9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/>
          <a:lstStyle/>
          <a:p>
            <a:r>
              <a:rPr lang="ru-RU" sz="1800" dirty="0">
                <a:solidFill>
                  <a:srgbClr val="587564"/>
                </a:solidFill>
              </a:rPr>
              <a:t>По целям:</a:t>
            </a:r>
            <a:endParaRPr lang="ru-UA" sz="1800">
              <a:solidFill>
                <a:srgbClr val="587564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194205-20A1-E4EF-8E93-7E3DB1C37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06152" y="6176962"/>
            <a:ext cx="714598" cy="528637"/>
          </a:xfrm>
        </p:spPr>
        <p:txBody>
          <a:bodyPr/>
          <a:lstStyle/>
          <a:p>
            <a:r>
              <a:rPr lang="en-US" dirty="0"/>
              <a:t>04</a:t>
            </a:r>
            <a:endParaRPr lang="ru-UA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CD70889-924B-6319-642D-69D9BCE4E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95063"/>
              </p:ext>
            </p:extLst>
          </p:nvPr>
        </p:nvGraphicFramePr>
        <p:xfrm>
          <a:off x="5973288" y="3169764"/>
          <a:ext cx="6074027" cy="1523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8172">
                  <a:extLst>
                    <a:ext uri="{9D8B030D-6E8A-4147-A177-3AD203B41FA5}">
                      <a16:colId xmlns:a16="http://schemas.microsoft.com/office/drawing/2014/main" val="3275832361"/>
                    </a:ext>
                  </a:extLst>
                </a:gridCol>
                <a:gridCol w="2280306">
                  <a:extLst>
                    <a:ext uri="{9D8B030D-6E8A-4147-A177-3AD203B41FA5}">
                      <a16:colId xmlns:a16="http://schemas.microsoft.com/office/drawing/2014/main" val="908345517"/>
                    </a:ext>
                  </a:extLst>
                </a:gridCol>
                <a:gridCol w="2095549">
                  <a:extLst>
                    <a:ext uri="{9D8B030D-6E8A-4147-A177-3AD203B41FA5}">
                      <a16:colId xmlns:a16="http://schemas.microsoft.com/office/drawing/2014/main" val="1880784686"/>
                    </a:ext>
                  </a:extLst>
                </a:gridCol>
              </a:tblGrid>
              <a:tr h="333457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Montserrat" pitchFamily="2" charset="77"/>
                        </a:rPr>
                        <a:t>Вид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>
                    <a:solidFill>
                      <a:srgbClr val="749B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Montserrat" pitchFamily="2" charset="77"/>
                        </a:rPr>
                        <a:t>Что проверяет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>
                    <a:solidFill>
                      <a:srgbClr val="749B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Montserrat" pitchFamily="2" charset="77"/>
                        </a:rPr>
                        <a:t>На что направлено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>
                    <a:solidFill>
                      <a:srgbClr val="749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77852"/>
                  </a:ext>
                </a:extLst>
              </a:tr>
              <a:tr h="619023">
                <a:tc>
                  <a:txBody>
                    <a:bodyPr/>
                    <a:lstStyle/>
                    <a:p>
                      <a:r>
                        <a:rPr lang="ru-RU" sz="1050" b="1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Функциональное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latin typeface="Montserrat" pitchFamily="2" charset="77"/>
                        </a:rPr>
                        <a:t>Проверяет, </a:t>
                      </a:r>
                      <a:r>
                        <a:rPr lang="ru-RU" sz="1050" b="1" dirty="0">
                          <a:latin typeface="Montserrat" pitchFamily="2" charset="77"/>
                        </a:rPr>
                        <a:t>что</a:t>
                      </a:r>
                      <a:r>
                        <a:rPr lang="ru-RU" sz="1050" dirty="0">
                          <a:latin typeface="Montserrat" pitchFamily="2" charset="77"/>
                        </a:rPr>
                        <a:t> система делает (соответствие требованиям, бизнес-логике)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latin typeface="Montserrat" pitchFamily="2" charset="77"/>
                        </a:rPr>
                        <a:t>Корректность поведения, соответствие спецификации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89359"/>
                  </a:ext>
                </a:extLst>
              </a:tr>
              <a:tr h="570015">
                <a:tc>
                  <a:txBody>
                    <a:bodyPr/>
                    <a:lstStyle/>
                    <a:p>
                      <a:r>
                        <a:rPr lang="ru-RU" sz="1050" b="1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Нефункциональное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latin typeface="Montserrat" pitchFamily="2" charset="77"/>
                        </a:rPr>
                        <a:t>Проверяет, </a:t>
                      </a:r>
                      <a:r>
                        <a:rPr lang="ru-RU" sz="1050" b="1" dirty="0">
                          <a:latin typeface="Montserrat" pitchFamily="2" charset="77"/>
                        </a:rPr>
                        <a:t>как</a:t>
                      </a:r>
                      <a:r>
                        <a:rPr lang="ru-RU" sz="1050" dirty="0">
                          <a:latin typeface="Montserrat" pitchFamily="2" charset="77"/>
                        </a:rPr>
                        <a:t> система работает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latin typeface="Montserrat" pitchFamily="2" charset="77"/>
                        </a:rPr>
                        <a:t>Производительность, надёжность, удобство, безопасность и т.д.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34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1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8513-CC4A-F636-7901-416BA9DAA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7675"/>
            <a:ext cx="10515600" cy="60079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587564"/>
                </a:solidFill>
              </a:rPr>
              <a:t>Black-box</a:t>
            </a:r>
            <a:r>
              <a:rPr lang="ru-RU" sz="1600" b="1" dirty="0">
                <a:solidFill>
                  <a:srgbClr val="587564"/>
                </a:solidFill>
              </a:rPr>
              <a:t>:</a:t>
            </a:r>
            <a:r>
              <a:rPr lang="ru-RU" sz="1400" dirty="0">
                <a:solidFill>
                  <a:srgbClr val="587564"/>
                </a:solidFill>
              </a:rPr>
              <a:t> Тестирование </a:t>
            </a:r>
            <a:r>
              <a:rPr lang="ru-RU" sz="1400" b="1" dirty="0">
                <a:solidFill>
                  <a:srgbClr val="587564"/>
                </a:solidFill>
              </a:rPr>
              <a:t>без знания внутренней реализации</a:t>
            </a:r>
            <a:r>
              <a:rPr lang="ru-RU" sz="1400" dirty="0">
                <a:solidFill>
                  <a:srgbClr val="587564"/>
                </a:solidFill>
              </a:rPr>
              <a:t> системы. Тестировщик взаимодействует только через интерфейсы: </a:t>
            </a:r>
            <a:r>
              <a:rPr lang="en-US" sz="1400" dirty="0">
                <a:solidFill>
                  <a:srgbClr val="587564"/>
                </a:solidFill>
              </a:rPr>
              <a:t>UI, API, CLI</a:t>
            </a:r>
            <a:r>
              <a:rPr lang="ru-RU" sz="1400" dirty="0">
                <a:solidFill>
                  <a:srgbClr val="587564"/>
                </a:solidFill>
              </a:rPr>
              <a:t> </a:t>
            </a:r>
            <a:r>
              <a:rPr lang="en-US" sz="1200" dirty="0">
                <a:solidFill>
                  <a:srgbClr val="587564"/>
                </a:solidFill>
              </a:rPr>
              <a:t>(Command Line Interface) </a:t>
            </a:r>
            <a:r>
              <a:rPr lang="en-US" sz="1400" dirty="0">
                <a:solidFill>
                  <a:srgbClr val="587564"/>
                </a:solidFill>
              </a:rPr>
              <a:t>— </a:t>
            </a:r>
            <a:r>
              <a:rPr lang="ru-RU" sz="1400" dirty="0">
                <a:solidFill>
                  <a:srgbClr val="587564"/>
                </a:solidFill>
              </a:rPr>
              <a:t>и проверяет, соответствует ли поведение требованиям.</a:t>
            </a:r>
          </a:p>
          <a:p>
            <a:r>
              <a:rPr lang="ru-RU" sz="1400" dirty="0">
                <a:solidFill>
                  <a:srgbClr val="587564"/>
                </a:solidFill>
              </a:rPr>
              <a:t>       </a:t>
            </a:r>
            <a:r>
              <a:rPr lang="en-US" sz="1200" b="1" dirty="0">
                <a:solidFill>
                  <a:srgbClr val="587564"/>
                </a:solidFill>
              </a:rPr>
              <a:t>🔍 </a:t>
            </a:r>
            <a:r>
              <a:rPr lang="ru-RU" sz="1200" dirty="0">
                <a:solidFill>
                  <a:srgbClr val="587564"/>
                </a:solidFill>
              </a:rPr>
              <a:t>Что тестируется:</a:t>
            </a:r>
          </a:p>
          <a:p>
            <a:pPr marL="1028700" lvl="1" indent="-342900"/>
            <a:r>
              <a:rPr lang="ru-RU" sz="1200" dirty="0">
                <a:solidFill>
                  <a:srgbClr val="587564"/>
                </a:solidFill>
              </a:rPr>
              <a:t>Бизнес-логика</a:t>
            </a:r>
          </a:p>
          <a:p>
            <a:pPr marL="1028700" lvl="1" indent="-342900"/>
            <a:r>
              <a:rPr lang="en-US" sz="1200" dirty="0">
                <a:solidFill>
                  <a:srgbClr val="587564"/>
                </a:solidFill>
              </a:rPr>
              <a:t>UI-</a:t>
            </a:r>
            <a:r>
              <a:rPr lang="ru-RU" sz="1200" dirty="0">
                <a:solidFill>
                  <a:srgbClr val="587564"/>
                </a:solidFill>
              </a:rPr>
              <a:t>функции</a:t>
            </a:r>
          </a:p>
          <a:p>
            <a:pPr marL="1028700" lvl="1" indent="-342900"/>
            <a:r>
              <a:rPr lang="ru-RU" sz="1200" dirty="0">
                <a:solidFill>
                  <a:srgbClr val="587564"/>
                </a:solidFill>
              </a:rPr>
              <a:t>Валидация данных</a:t>
            </a:r>
          </a:p>
          <a:p>
            <a:pPr marL="1028700" lvl="1" indent="-342900"/>
            <a:r>
              <a:rPr lang="ru-RU" sz="1200" dirty="0">
                <a:solidFill>
                  <a:srgbClr val="587564"/>
                </a:solidFill>
              </a:rPr>
              <a:t>Ответы на ввод пользователя</a:t>
            </a:r>
          </a:p>
          <a:p>
            <a:pPr marL="1028700" lvl="1" indent="-342900"/>
            <a:r>
              <a:rPr lang="ru-RU" sz="1200" dirty="0">
                <a:solidFill>
                  <a:srgbClr val="587564"/>
                </a:solidFill>
              </a:rPr>
              <a:t>Ошибки и сообщения</a:t>
            </a:r>
            <a:endParaRPr lang="ru-RU" dirty="0">
              <a:solidFill>
                <a:srgbClr val="58756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587564"/>
                </a:solidFill>
              </a:rPr>
              <a:t>White-box</a:t>
            </a:r>
            <a:r>
              <a:rPr lang="ru-RU" sz="1600" b="1" dirty="0">
                <a:solidFill>
                  <a:srgbClr val="587564"/>
                </a:solidFill>
              </a:rPr>
              <a:t>: </a:t>
            </a:r>
            <a:r>
              <a:rPr lang="ru-RU" sz="1400" dirty="0">
                <a:solidFill>
                  <a:srgbClr val="587564"/>
                </a:solidFill>
              </a:rPr>
              <a:t>Тестирование </a:t>
            </a:r>
            <a:r>
              <a:rPr lang="ru-RU" sz="1400" b="1" dirty="0">
                <a:solidFill>
                  <a:srgbClr val="587564"/>
                </a:solidFill>
              </a:rPr>
              <a:t>с полным доступом к коду и его структуре</a:t>
            </a:r>
            <a:r>
              <a:rPr lang="ru-RU" sz="1400" dirty="0">
                <a:solidFill>
                  <a:srgbClr val="587564"/>
                </a:solidFill>
              </a:rPr>
              <a:t>. Тестировщик (или разработчик) пишет тесты, основываясь на логике, условиях, циклах и ветвлениях.</a:t>
            </a:r>
          </a:p>
          <a:p>
            <a:r>
              <a:rPr lang="ru-RU" sz="1200" dirty="0">
                <a:solidFill>
                  <a:srgbClr val="587564"/>
                </a:solidFill>
              </a:rPr>
              <a:t>         </a:t>
            </a:r>
            <a:r>
              <a:rPr lang="en-US" sz="1200" b="1" dirty="0">
                <a:solidFill>
                  <a:srgbClr val="587564"/>
                </a:solidFill>
              </a:rPr>
              <a:t>🔍 </a:t>
            </a:r>
            <a:r>
              <a:rPr lang="ru-RU" sz="1200" dirty="0">
                <a:solidFill>
                  <a:srgbClr val="587564"/>
                </a:solidFill>
              </a:rPr>
              <a:t>Что тестируется:</a:t>
            </a:r>
          </a:p>
          <a:p>
            <a:pPr marL="1028700" lvl="1" indent="-342900"/>
            <a:r>
              <a:rPr lang="ru-RU" sz="1200" dirty="0">
                <a:solidFill>
                  <a:srgbClr val="587564"/>
                </a:solidFill>
              </a:rPr>
              <a:t>Ветвления (</a:t>
            </a:r>
            <a:r>
              <a:rPr lang="en-US" sz="1200" dirty="0">
                <a:solidFill>
                  <a:srgbClr val="587564"/>
                </a:solidFill>
              </a:rPr>
              <a:t>if/else)</a:t>
            </a:r>
          </a:p>
          <a:p>
            <a:pPr marL="1028700" lvl="1" indent="-342900"/>
            <a:r>
              <a:rPr lang="ru-RU" sz="1200" dirty="0">
                <a:solidFill>
                  <a:srgbClr val="587564"/>
                </a:solidFill>
              </a:rPr>
              <a:t>Циклы (</a:t>
            </a:r>
            <a:r>
              <a:rPr lang="en-US" sz="1200" dirty="0">
                <a:solidFill>
                  <a:srgbClr val="587564"/>
                </a:solidFill>
              </a:rPr>
              <a:t>for, while)</a:t>
            </a:r>
          </a:p>
          <a:p>
            <a:pPr marL="1028700" lvl="1" indent="-342900"/>
            <a:r>
              <a:rPr lang="ru-RU" sz="1200" dirty="0">
                <a:solidFill>
                  <a:srgbClr val="587564"/>
                </a:solidFill>
              </a:rPr>
              <a:t>Логика функций</a:t>
            </a:r>
          </a:p>
          <a:p>
            <a:pPr marL="1028700" lvl="1" indent="-342900"/>
            <a:r>
              <a:rPr lang="ru-RU" sz="1200" dirty="0">
                <a:solidFill>
                  <a:srgbClr val="587564"/>
                </a:solidFill>
              </a:rPr>
              <a:t>Покрытие операторов/строк</a:t>
            </a:r>
          </a:p>
          <a:p>
            <a:pPr marL="1028700" lvl="1" indent="-342900"/>
            <a:r>
              <a:rPr lang="ru-RU" sz="1200" dirty="0">
                <a:solidFill>
                  <a:srgbClr val="587564"/>
                </a:solidFill>
              </a:rPr>
              <a:t>Безопасность/валидация</a:t>
            </a:r>
            <a:endParaRPr lang="ru-RU" dirty="0">
              <a:solidFill>
                <a:srgbClr val="58756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587564"/>
                </a:solidFill>
              </a:rPr>
              <a:t>Gray-box</a:t>
            </a:r>
            <a:r>
              <a:rPr lang="ru-RU" sz="1600" b="1" dirty="0">
                <a:solidFill>
                  <a:srgbClr val="587564"/>
                </a:solidFill>
              </a:rPr>
              <a:t>:</a:t>
            </a:r>
            <a:r>
              <a:rPr lang="ru-RU" sz="1400" dirty="0">
                <a:solidFill>
                  <a:srgbClr val="587564"/>
                </a:solidFill>
              </a:rPr>
              <a:t> Комбинированный подход: у тестировщика есть </a:t>
            </a:r>
            <a:r>
              <a:rPr lang="ru-RU" sz="1400" b="1" dirty="0">
                <a:solidFill>
                  <a:srgbClr val="587564"/>
                </a:solidFill>
              </a:rPr>
              <a:t>частичное знание внутренней логики</a:t>
            </a:r>
            <a:r>
              <a:rPr lang="ru-RU" sz="1400" dirty="0">
                <a:solidFill>
                  <a:srgbClr val="587564"/>
                </a:solidFill>
              </a:rPr>
              <a:t> и структура приложения (например, схемы БД, </a:t>
            </a:r>
            <a:r>
              <a:rPr lang="en-US" sz="1400" dirty="0">
                <a:solidFill>
                  <a:srgbClr val="587564"/>
                </a:solidFill>
              </a:rPr>
              <a:t>API-</a:t>
            </a:r>
            <a:r>
              <a:rPr lang="ru-RU" sz="1400" dirty="0">
                <a:solidFill>
                  <a:srgbClr val="587564"/>
                </a:solidFill>
              </a:rPr>
              <a:t>интерфейсы, архитектура), но тесты выполняются </a:t>
            </a:r>
            <a:r>
              <a:rPr lang="ru-RU" sz="1400" b="1" dirty="0">
                <a:solidFill>
                  <a:srgbClr val="587564"/>
                </a:solidFill>
              </a:rPr>
              <a:t>на уровне интерфейса или интеграции</a:t>
            </a:r>
            <a:r>
              <a:rPr lang="ru-RU" sz="1400" dirty="0">
                <a:solidFill>
                  <a:srgbClr val="587564"/>
                </a:solidFill>
              </a:rPr>
              <a:t>.</a:t>
            </a:r>
          </a:p>
          <a:p>
            <a:r>
              <a:rPr lang="ru-RU" sz="1200" b="1" dirty="0">
                <a:solidFill>
                  <a:srgbClr val="587564"/>
                </a:solidFill>
              </a:rPr>
              <a:t>        </a:t>
            </a:r>
            <a:r>
              <a:rPr lang="en-US" sz="1200" b="1" dirty="0">
                <a:solidFill>
                  <a:srgbClr val="587564"/>
                </a:solidFill>
              </a:rPr>
              <a:t>🔍 </a:t>
            </a:r>
            <a:r>
              <a:rPr lang="ru-RU" sz="1200" dirty="0">
                <a:solidFill>
                  <a:srgbClr val="587564"/>
                </a:solidFill>
              </a:rPr>
              <a:t>Что тестируется:</a:t>
            </a:r>
          </a:p>
          <a:p>
            <a:pPr marL="971550" lvl="1" indent="-285750"/>
            <a:r>
              <a:rPr lang="ru-RU" sz="1200" dirty="0">
                <a:solidFill>
                  <a:srgbClr val="587564"/>
                </a:solidFill>
              </a:rPr>
              <a:t>Сложные бизнес-процессы</a:t>
            </a:r>
          </a:p>
          <a:p>
            <a:pPr marL="971550" lvl="1" indent="-285750"/>
            <a:r>
              <a:rPr lang="en-US" sz="1200" dirty="0">
                <a:solidFill>
                  <a:srgbClr val="587564"/>
                </a:solidFill>
              </a:rPr>
              <a:t>API </a:t>
            </a:r>
            <a:r>
              <a:rPr lang="ru-RU" sz="1200" dirty="0">
                <a:solidFill>
                  <a:srgbClr val="587564"/>
                </a:solidFill>
              </a:rPr>
              <a:t>и базы данных</a:t>
            </a:r>
          </a:p>
          <a:p>
            <a:pPr marL="971550" lvl="1" indent="-285750"/>
            <a:r>
              <a:rPr lang="ru-RU" sz="1200" dirty="0">
                <a:solidFill>
                  <a:srgbClr val="587564"/>
                </a:solidFill>
              </a:rPr>
              <a:t>Интеграции между модулями</a:t>
            </a:r>
          </a:p>
          <a:p>
            <a:pPr marL="971550" lvl="1" indent="-285750"/>
            <a:r>
              <a:rPr lang="ru-RU" sz="1200" dirty="0">
                <a:solidFill>
                  <a:srgbClr val="587564"/>
                </a:solidFill>
              </a:rPr>
              <a:t>Поведение системы с учётом внутренних ограничений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7564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9E542-C835-D67B-C0C6-9429123D3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94277" y="6188837"/>
            <a:ext cx="714598" cy="528637"/>
          </a:xfrm>
        </p:spPr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46AE6BC6-2ECF-3F96-1D57-8BA5FB00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/>
          <a:lstStyle/>
          <a:p>
            <a:r>
              <a:rPr lang="ru-RU" sz="1800" dirty="0">
                <a:solidFill>
                  <a:srgbClr val="587564"/>
                </a:solidFill>
              </a:rPr>
              <a:t>По доступу к коду:</a:t>
            </a:r>
            <a:endParaRPr lang="ru-UA" sz="1800">
              <a:solidFill>
                <a:srgbClr val="587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5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9F565B-6053-CC93-C2BE-C0C8866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3773"/>
            <a:ext cx="10515600" cy="34319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587564"/>
                </a:solidFill>
              </a:rPr>
              <a:t>Статическое тестирование: </a:t>
            </a:r>
            <a:r>
              <a:rPr lang="ru-RU" sz="1400" dirty="0">
                <a:solidFill>
                  <a:srgbClr val="587564"/>
                </a:solidFill>
              </a:rPr>
              <a:t>Это тестирование </a:t>
            </a:r>
            <a:r>
              <a:rPr lang="ru-RU" sz="1400" b="1" dirty="0">
                <a:solidFill>
                  <a:srgbClr val="587564"/>
                </a:solidFill>
              </a:rPr>
              <a:t>без запуска кода</a:t>
            </a:r>
            <a:r>
              <a:rPr lang="ru-RU" sz="1400" dirty="0">
                <a:solidFill>
                  <a:srgbClr val="587564"/>
                </a:solidFill>
              </a:rPr>
              <a:t>. Оно включает </a:t>
            </a:r>
            <a:r>
              <a:rPr lang="ru-RU" sz="1400" b="1" dirty="0">
                <a:solidFill>
                  <a:srgbClr val="587564"/>
                </a:solidFill>
              </a:rPr>
              <a:t>анализ артефактов</a:t>
            </a:r>
            <a:r>
              <a:rPr lang="ru-RU" sz="1400" dirty="0">
                <a:solidFill>
                  <a:srgbClr val="587564"/>
                </a:solidFill>
              </a:rPr>
              <a:t> разработки — документации, кода, требований, дизайна.</a:t>
            </a:r>
          </a:p>
          <a:p>
            <a:r>
              <a:rPr lang="ru-RU" sz="1600" dirty="0">
                <a:solidFill>
                  <a:srgbClr val="587564"/>
                </a:solidFill>
              </a:rPr>
              <a:t>       </a:t>
            </a:r>
            <a:r>
              <a:rPr lang="ru-RU" sz="1400" dirty="0">
                <a:solidFill>
                  <a:srgbClr val="587564"/>
                </a:solidFill>
              </a:rPr>
              <a:t>Методы:</a:t>
            </a:r>
          </a:p>
          <a:p>
            <a:pPr marL="971550" lvl="1" indent="-285750"/>
            <a:r>
              <a:rPr lang="ru-RU" sz="1400" dirty="0">
                <a:solidFill>
                  <a:srgbClr val="587564"/>
                </a:solidFill>
              </a:rPr>
              <a:t>Рецензия (</a:t>
            </a:r>
            <a:r>
              <a:rPr lang="en-US" sz="1400" dirty="0">
                <a:solidFill>
                  <a:srgbClr val="587564"/>
                </a:solidFill>
              </a:rPr>
              <a:t>Review)</a:t>
            </a:r>
            <a:r>
              <a:rPr lang="ru-RU" sz="1400" dirty="0">
                <a:solidFill>
                  <a:srgbClr val="587564"/>
                </a:solidFill>
              </a:rPr>
              <a:t> - Совместный просмотр артефактов (например, тест-кейсов, требований, кода) командой</a:t>
            </a:r>
          </a:p>
          <a:p>
            <a:pPr marL="971550" lvl="1" indent="-285750"/>
            <a:r>
              <a:rPr lang="ru-RU" sz="1400" dirty="0">
                <a:solidFill>
                  <a:srgbClr val="587564"/>
                </a:solidFill>
              </a:rPr>
              <a:t>Инспекция (</a:t>
            </a:r>
            <a:r>
              <a:rPr lang="en-US" sz="1400" dirty="0">
                <a:solidFill>
                  <a:srgbClr val="587564"/>
                </a:solidFill>
              </a:rPr>
              <a:t>Inspection)</a:t>
            </a:r>
            <a:r>
              <a:rPr lang="ru-RU" sz="1400" dirty="0">
                <a:solidFill>
                  <a:srgbClr val="587564"/>
                </a:solidFill>
              </a:rPr>
              <a:t> - Формальный, структурированный процесс с чек-листами и протоколами</a:t>
            </a:r>
          </a:p>
          <a:p>
            <a:pPr marL="971550" lvl="1" indent="-285750"/>
            <a:r>
              <a:rPr lang="ru-RU" sz="1400" dirty="0">
                <a:solidFill>
                  <a:srgbClr val="587564"/>
                </a:solidFill>
              </a:rPr>
              <a:t>Анализ (</a:t>
            </a:r>
            <a:r>
              <a:rPr lang="en-US" sz="1400" dirty="0">
                <a:solidFill>
                  <a:srgbClr val="587564"/>
                </a:solidFill>
              </a:rPr>
              <a:t>Static Analysis)</a:t>
            </a:r>
            <a:r>
              <a:rPr lang="ru-RU" sz="1400" dirty="0">
                <a:solidFill>
                  <a:srgbClr val="587564"/>
                </a:solidFill>
              </a:rPr>
              <a:t> - Использование инструментов для проверки кода на потенциальные ошибки без запуска</a:t>
            </a:r>
          </a:p>
          <a:p>
            <a:pPr marL="971550" lvl="1" indent="-285750"/>
            <a:r>
              <a:rPr lang="ru-RU" sz="1400" dirty="0">
                <a:solidFill>
                  <a:srgbClr val="587564"/>
                </a:solidFill>
              </a:rPr>
              <a:t>Прогон </a:t>
            </a:r>
            <a:r>
              <a:rPr lang="en-US" sz="1400" dirty="0">
                <a:solidFill>
                  <a:srgbClr val="587564"/>
                </a:solidFill>
              </a:rPr>
              <a:t>lint- </a:t>
            </a:r>
            <a:r>
              <a:rPr lang="ru-RU" sz="1400" dirty="0">
                <a:solidFill>
                  <a:srgbClr val="587564"/>
                </a:solidFill>
              </a:rPr>
              <a:t>или </a:t>
            </a:r>
            <a:r>
              <a:rPr lang="en-US" sz="1400" dirty="0">
                <a:solidFill>
                  <a:srgbClr val="587564"/>
                </a:solidFill>
              </a:rPr>
              <a:t>security-</a:t>
            </a:r>
            <a:r>
              <a:rPr lang="ru-RU" sz="1400" dirty="0">
                <a:solidFill>
                  <a:srgbClr val="587564"/>
                </a:solidFill>
              </a:rPr>
              <a:t>сканеров - </a:t>
            </a:r>
            <a:r>
              <a:rPr lang="en-US" sz="1400" dirty="0" err="1">
                <a:solidFill>
                  <a:srgbClr val="587564"/>
                </a:solidFill>
              </a:rPr>
              <a:t>eslint</a:t>
            </a:r>
            <a:r>
              <a:rPr lang="en-US" sz="1400" dirty="0">
                <a:solidFill>
                  <a:srgbClr val="587564"/>
                </a:solidFill>
              </a:rPr>
              <a:t>, SonarQube, </a:t>
            </a:r>
            <a:r>
              <a:rPr lang="en-US" sz="1400" dirty="0" err="1">
                <a:solidFill>
                  <a:srgbClr val="587564"/>
                </a:solidFill>
              </a:rPr>
              <a:t>pylint</a:t>
            </a:r>
            <a:r>
              <a:rPr lang="en-US" sz="1400" dirty="0">
                <a:solidFill>
                  <a:srgbClr val="587564"/>
                </a:solidFill>
              </a:rPr>
              <a:t>, </a:t>
            </a:r>
            <a:r>
              <a:rPr lang="en-US" sz="1400" dirty="0" err="1">
                <a:solidFill>
                  <a:srgbClr val="587564"/>
                </a:solidFill>
              </a:rPr>
              <a:t>FindBugs</a:t>
            </a:r>
            <a:r>
              <a:rPr lang="en-US" sz="1400" dirty="0">
                <a:solidFill>
                  <a:srgbClr val="587564"/>
                </a:solidFill>
              </a:rPr>
              <a:t> </a:t>
            </a:r>
            <a:r>
              <a:rPr lang="ru-RU" sz="1400" dirty="0">
                <a:solidFill>
                  <a:srgbClr val="587564"/>
                </a:solidFill>
              </a:rPr>
              <a:t>и т.д.</a:t>
            </a:r>
            <a:endParaRPr lang="en-US" sz="1400" dirty="0">
              <a:solidFill>
                <a:srgbClr val="587564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25629-5559-FAF2-07CE-F00F0C22D5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06152" y="6176962"/>
            <a:ext cx="714598" cy="528637"/>
          </a:xfrm>
        </p:spPr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75B81012-3A47-A4AD-F510-57638A53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/>
          <a:lstStyle/>
          <a:p>
            <a:r>
              <a:rPr lang="ru-RU" sz="1800" dirty="0">
                <a:solidFill>
                  <a:srgbClr val="587564"/>
                </a:solidFill>
              </a:rPr>
              <a:t>По запуску кода:</a:t>
            </a:r>
            <a:endParaRPr lang="ru-UA" sz="1800">
              <a:solidFill>
                <a:srgbClr val="58756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3DF0D-5B19-D8E7-5EF6-92DF96BD4A69}"/>
              </a:ext>
            </a:extLst>
          </p:cNvPr>
          <p:cNvSpPr txBox="1"/>
          <p:nvPr/>
        </p:nvSpPr>
        <p:spPr>
          <a:xfrm>
            <a:off x="1300365" y="3022273"/>
            <a:ext cx="5323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87564"/>
                </a:solidFill>
                <a:latin typeface="Montserrat" pitchFamily="2" charset="77"/>
              </a:rPr>
              <a:t>✅ 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Применяется: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На 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ранних стадиях разработки</a:t>
            </a:r>
            <a:endParaRPr lang="ru-RU" sz="1400" dirty="0">
              <a:solidFill>
                <a:srgbClr val="587564"/>
              </a:solidFill>
              <a:latin typeface="Montserrat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Для 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профилактики дефектов</a:t>
            </a:r>
            <a:endParaRPr lang="ru-RU" sz="1400" dirty="0">
              <a:solidFill>
                <a:srgbClr val="587564"/>
              </a:solidFill>
              <a:latin typeface="Montserrat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Для 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анализа требований, спецификаций</a:t>
            </a:r>
            <a:endParaRPr lang="ru-RU" sz="1400" dirty="0">
              <a:solidFill>
                <a:srgbClr val="587564"/>
              </a:solidFill>
              <a:latin typeface="Montserrat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В безопасных/критичных системах (</a:t>
            </a:r>
            <a:r>
              <a:rPr lang="ru-RU" sz="1400" dirty="0" err="1">
                <a:solidFill>
                  <a:srgbClr val="587564"/>
                </a:solidFill>
                <a:latin typeface="Montserrat" pitchFamily="2" charset="77"/>
              </a:rPr>
              <a:t>финтех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, медицина)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9EED3-AC06-E6B9-F569-F8D40389354B}"/>
              </a:ext>
            </a:extLst>
          </p:cNvPr>
          <p:cNvSpPr txBox="1"/>
          <p:nvPr/>
        </p:nvSpPr>
        <p:spPr>
          <a:xfrm>
            <a:off x="6137607" y="3022273"/>
            <a:ext cx="57021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87564"/>
                </a:solidFill>
                <a:latin typeface="Montserrat" pitchFamily="2" charset="77"/>
              </a:rPr>
              <a:t>💡 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Примеры: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Проверка, что в ТЗ нет противоречий или пропусков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Инспекция архитектурных диаграмм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Code review SonarQube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показывает, что цикл </a:t>
            </a:r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for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может вызвать бесконечный проход</a:t>
            </a:r>
          </a:p>
          <a:p>
            <a:endParaRPr lang="en-US" dirty="0">
              <a:solidFill>
                <a:srgbClr val="58756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009F6-AE57-5BC1-0F41-91C09204BB2A}"/>
              </a:ext>
            </a:extLst>
          </p:cNvPr>
          <p:cNvSpPr txBox="1"/>
          <p:nvPr/>
        </p:nvSpPr>
        <p:spPr>
          <a:xfrm>
            <a:off x="838200" y="4547434"/>
            <a:ext cx="103500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587564"/>
                </a:solidFill>
                <a:latin typeface="Montserrat" pitchFamily="2" charset="77"/>
              </a:rPr>
              <a:t>Динамическое тестирование</a:t>
            </a:r>
            <a:r>
              <a:rPr lang="ru-RU" sz="1600" dirty="0">
                <a:solidFill>
                  <a:srgbClr val="587564"/>
                </a:solidFill>
                <a:latin typeface="Montserrat" pitchFamily="2" charset="77"/>
              </a:rPr>
              <a:t>: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Тестирование, при котором 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код выполняется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, и проверяется 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поведение системы при различных условиях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.</a:t>
            </a:r>
          </a:p>
          <a:p>
            <a:endParaRPr lang="en-US" dirty="0">
              <a:solidFill>
                <a:srgbClr val="587564"/>
              </a:solidFill>
              <a:latin typeface="Montserra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17045-F82A-90BC-0641-F17FF070C021}"/>
              </a:ext>
            </a:extLst>
          </p:cNvPr>
          <p:cNvSpPr txBox="1"/>
          <p:nvPr/>
        </p:nvSpPr>
        <p:spPr>
          <a:xfrm>
            <a:off x="1300365" y="5105161"/>
            <a:ext cx="43988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87564"/>
                </a:solidFill>
                <a:latin typeface="Montserrat" pitchFamily="2" charset="77"/>
              </a:rPr>
              <a:t>✅ 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Применяется:</a:t>
            </a:r>
          </a:p>
          <a:p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На этапах, когда продукт 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можно запустить</a:t>
            </a:r>
            <a:endParaRPr lang="ru-RU" sz="1400" dirty="0">
              <a:solidFill>
                <a:srgbClr val="587564"/>
              </a:solidFill>
              <a:latin typeface="Montserrat" pitchFamily="2" charset="77"/>
            </a:endParaRPr>
          </a:p>
          <a:p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Для тестирования 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функциональности, </a:t>
            </a:r>
            <a:r>
              <a:rPr lang="en-US" sz="1400" b="1" dirty="0">
                <a:solidFill>
                  <a:srgbClr val="587564"/>
                </a:solidFill>
                <a:latin typeface="Montserrat" pitchFamily="2" charset="77"/>
              </a:rPr>
              <a:t>UI, 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производительности</a:t>
            </a:r>
            <a:endParaRPr lang="ru-RU" sz="1400" dirty="0">
              <a:solidFill>
                <a:srgbClr val="587564"/>
              </a:solidFill>
              <a:latin typeface="Montserrat" pitchFamily="2" charset="77"/>
            </a:endParaRPr>
          </a:p>
          <a:p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В ходе </a:t>
            </a:r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CI/CD,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в ручном и автоматическом режиме</a:t>
            </a:r>
          </a:p>
          <a:p>
            <a:endParaRPr lang="en-US" sz="1400" dirty="0">
              <a:solidFill>
                <a:srgbClr val="587564"/>
              </a:solidFill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287C7-657A-F37B-38DE-EFCE29694917}"/>
              </a:ext>
            </a:extLst>
          </p:cNvPr>
          <p:cNvSpPr txBox="1"/>
          <p:nvPr/>
        </p:nvSpPr>
        <p:spPr>
          <a:xfrm>
            <a:off x="6191091" y="5106884"/>
            <a:ext cx="47944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87564"/>
                </a:solidFill>
                <a:latin typeface="Montserrat" pitchFamily="2" charset="77"/>
              </a:rPr>
              <a:t>💡 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Примеры:</a:t>
            </a:r>
          </a:p>
          <a:p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UI-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тест: кликаем кнопку, получаем ответ</a:t>
            </a:r>
          </a:p>
          <a:p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API-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тест: отправка </a:t>
            </a:r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POST-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запроса и проверка ответа</a:t>
            </a:r>
          </a:p>
          <a:p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Load-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тестирование </a:t>
            </a:r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JMeter'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ом</a:t>
            </a:r>
          </a:p>
          <a:p>
            <a:r>
              <a:rPr lang="ru-RU" sz="1400" dirty="0" err="1">
                <a:solidFill>
                  <a:srgbClr val="587564"/>
                </a:solidFill>
                <a:latin typeface="Montserrat" pitchFamily="2" charset="77"/>
              </a:rPr>
              <a:t>Автотесты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 </a:t>
            </a:r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Selenium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по сценарию оформления заказа</a:t>
            </a:r>
          </a:p>
          <a:p>
            <a:endParaRPr lang="en-US" sz="1400" dirty="0">
              <a:solidFill>
                <a:srgbClr val="587564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6030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A96EB8-44EA-2427-B104-B64C66FB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653"/>
            <a:ext cx="10515600" cy="118753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587564"/>
                </a:solidFill>
                <a:latin typeface="Montserrat" pitchFamily="2" charset="77"/>
              </a:rPr>
              <a:t>Позитивное тестирование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: проверка, что система работает 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как должна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 при корректных данных.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587564"/>
                </a:solidFill>
                <a:latin typeface="Montserrat" pitchFamily="2" charset="77"/>
              </a:rPr>
              <a:t>Негативное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: проверка, что система 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корректно обрабатывает ошибки, исключения и некорректные действия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.</a:t>
            </a:r>
            <a:endParaRPr lang="en-US" sz="1400" dirty="0">
              <a:solidFill>
                <a:srgbClr val="587564"/>
              </a:solidFill>
              <a:latin typeface="Montserrat" pitchFamily="2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9B0BD-F996-2FFD-67C2-47CE13EA83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94277" y="6176962"/>
            <a:ext cx="714598" cy="528637"/>
          </a:xfrm>
        </p:spPr>
        <p:txBody>
          <a:bodyPr/>
          <a:lstStyle/>
          <a:p>
            <a:r>
              <a:rPr lang="en-US" dirty="0"/>
              <a:t>07</a:t>
            </a: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406D41F1-52D8-6FDD-B7FA-07B7A4F5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/>
          <a:lstStyle/>
          <a:p>
            <a:r>
              <a:rPr lang="ru-RU" sz="1800" dirty="0">
                <a:solidFill>
                  <a:srgbClr val="587564"/>
                </a:solidFill>
              </a:rPr>
              <a:t>По позитивности сценариев:</a:t>
            </a:r>
            <a:endParaRPr lang="ru-UA" sz="1800">
              <a:solidFill>
                <a:srgbClr val="58756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8B1E0-6E57-7A01-EBD4-51FB3B986356}"/>
              </a:ext>
            </a:extLst>
          </p:cNvPr>
          <p:cNvSpPr txBox="1"/>
          <p:nvPr/>
        </p:nvSpPr>
        <p:spPr>
          <a:xfrm>
            <a:off x="838200" y="1971305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587564"/>
                </a:solidFill>
                <a:latin typeface="Montserrat" pitchFamily="2" charset="77"/>
              </a:rPr>
              <a:t>По степени автоматизации: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5D053-C6FD-315D-56F6-E13522FCC5B2}"/>
              </a:ext>
            </a:extLst>
          </p:cNvPr>
          <p:cNvSpPr txBox="1"/>
          <p:nvPr/>
        </p:nvSpPr>
        <p:spPr>
          <a:xfrm>
            <a:off x="838200" y="2340637"/>
            <a:ext cx="4519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587564"/>
                </a:solidFill>
                <a:latin typeface="Montserrat" pitchFamily="2" charset="77"/>
              </a:rPr>
              <a:t>Мануальное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587564"/>
                </a:solidFill>
                <a:latin typeface="Montserrat" pitchFamily="2" charset="77"/>
              </a:rPr>
              <a:t>Автоматизированное тестирование</a:t>
            </a:r>
          </a:p>
          <a:p>
            <a:endParaRPr lang="en-US" sz="1600" dirty="0">
              <a:solidFill>
                <a:srgbClr val="58756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82422-B775-33B9-D267-32C62D56CBBA}"/>
              </a:ext>
            </a:extLst>
          </p:cNvPr>
          <p:cNvSpPr txBox="1"/>
          <p:nvPr/>
        </p:nvSpPr>
        <p:spPr>
          <a:xfrm>
            <a:off x="838200" y="3294744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587564"/>
                </a:solidFill>
                <a:latin typeface="Montserrat" pitchFamily="2" charset="77"/>
              </a:rPr>
              <a:t>По природе приложения:</a:t>
            </a:r>
            <a:endParaRPr lang="en-US" b="1" dirty="0">
              <a:solidFill>
                <a:srgbClr val="587564"/>
              </a:solidFill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493E5-B5ED-C034-6BDA-04923D85FC83}"/>
              </a:ext>
            </a:extLst>
          </p:cNvPr>
          <p:cNvSpPr txBox="1"/>
          <p:nvPr/>
        </p:nvSpPr>
        <p:spPr>
          <a:xfrm>
            <a:off x="838200" y="3664076"/>
            <a:ext cx="33185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587564"/>
                </a:solidFill>
                <a:latin typeface="Montserrat" pitchFamily="2" charset="77"/>
              </a:rPr>
              <a:t>Веб-приложение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587564"/>
                </a:solidFill>
                <a:latin typeface="Montserrat" pitchFamily="2" charset="77"/>
              </a:rPr>
              <a:t>Мобильное приложение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587564"/>
                </a:solidFill>
                <a:latin typeface="Montserrat" pitchFamily="2" charset="77"/>
              </a:rPr>
              <a:t>Десктопное приложение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587564"/>
                </a:solidFill>
                <a:latin typeface="Montserrat" pitchFamily="2" charset="77"/>
              </a:rPr>
              <a:t>Кроссплатформенное</a:t>
            </a:r>
            <a:endParaRPr lang="en-US" sz="1600" b="1" dirty="0">
              <a:solidFill>
                <a:srgbClr val="587564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66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F36AB06E-E5D2-E951-89C5-CA656D2CB97B}"/>
              </a:ext>
            </a:extLst>
          </p:cNvPr>
          <p:cNvSpPr txBox="1">
            <a:spLocks/>
          </p:cNvSpPr>
          <p:nvPr/>
        </p:nvSpPr>
        <p:spPr>
          <a:xfrm>
            <a:off x="743197" y="259753"/>
            <a:ext cx="10515600" cy="418646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u="none" strike="noStrike" kern="1200">
                <a:solidFill>
                  <a:srgbClr val="749B80"/>
                </a:solidFill>
                <a:effectLst/>
                <a:latin typeface="Montserrat" pitchFamily="2" charset="-52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rgbClr val="587564"/>
                </a:solidFill>
              </a:rPr>
              <a:t>По уровню тестирования:</a:t>
            </a:r>
            <a:endParaRPr lang="ru-UA" sz="1800">
              <a:solidFill>
                <a:srgbClr val="587564"/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E7894D0-9765-4ED0-3E81-6F377ABA2D03}"/>
              </a:ext>
            </a:extLst>
          </p:cNvPr>
          <p:cNvSpPr txBox="1">
            <a:spLocks/>
          </p:cNvSpPr>
          <p:nvPr/>
        </p:nvSpPr>
        <p:spPr>
          <a:xfrm>
            <a:off x="838200" y="887473"/>
            <a:ext cx="10515600" cy="55014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itchFamily="2" charset="-52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rgbClr val="587564"/>
                </a:solidFill>
                <a:latin typeface="Montserrat" pitchFamily="2" charset="77"/>
              </a:rPr>
              <a:t>1. Unit testing (</a:t>
            </a:r>
            <a:r>
              <a:rPr lang="ru-RU" sz="1600" b="1" dirty="0">
                <a:solidFill>
                  <a:srgbClr val="587564"/>
                </a:solidFill>
                <a:latin typeface="Montserrat" pitchFamily="2" charset="77"/>
              </a:rPr>
              <a:t>Модульное / Юнит-тестирование)</a:t>
            </a:r>
          </a:p>
          <a:p>
            <a:pPr algn="l"/>
            <a:r>
              <a:rPr lang="en-US" sz="1600" b="1" dirty="0">
                <a:solidFill>
                  <a:srgbClr val="587564"/>
                </a:solidFill>
                <a:latin typeface="Montserrat" pitchFamily="2" charset="77"/>
              </a:rPr>
              <a:t>    </a:t>
            </a:r>
            <a:r>
              <a:rPr lang="en-US" sz="1400" b="1" dirty="0">
                <a:solidFill>
                  <a:srgbClr val="587564"/>
                </a:solidFill>
                <a:latin typeface="Montserrat" pitchFamily="2" charset="77"/>
              </a:rPr>
              <a:t>📌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Что тестируется:</a:t>
            </a:r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Отдельные функции, методы, классы, компоненты в изоляции.</a:t>
            </a:r>
          </a:p>
          <a:p>
            <a:pPr algn="l"/>
            <a:r>
              <a:rPr lang="ru-RU" sz="1400" b="1" dirty="0">
                <a:solidFill>
                  <a:srgbClr val="587564"/>
                </a:solidFill>
              </a:rPr>
              <a:t>    </a:t>
            </a:r>
            <a:r>
              <a:rPr lang="en-US" sz="1400" b="1" dirty="0">
                <a:solidFill>
                  <a:srgbClr val="587564"/>
                </a:solidFill>
              </a:rPr>
              <a:t>👤 </a:t>
            </a:r>
            <a:r>
              <a:rPr lang="ru-RU" sz="1400" dirty="0">
                <a:solidFill>
                  <a:srgbClr val="587564"/>
                </a:solidFill>
              </a:rPr>
              <a:t>Кто выполняет: Обычно разработчики.</a:t>
            </a:r>
          </a:p>
          <a:p>
            <a:pPr algn="l"/>
            <a:r>
              <a:rPr lang="en-US" sz="1600" dirty="0">
                <a:solidFill>
                  <a:srgbClr val="587564"/>
                </a:solidFill>
                <a:latin typeface="Montserrat" pitchFamily="2" charset="77"/>
              </a:rPr>
              <a:t>2. </a:t>
            </a:r>
            <a:r>
              <a:rPr lang="en-US" sz="1600" b="1" dirty="0">
                <a:solidFill>
                  <a:srgbClr val="587564"/>
                </a:solidFill>
                <a:latin typeface="Montserrat" pitchFamily="2" charset="77"/>
              </a:rPr>
              <a:t>Integration testing (</a:t>
            </a:r>
            <a:r>
              <a:rPr lang="ru-RU" sz="1600" b="1" dirty="0">
                <a:solidFill>
                  <a:srgbClr val="587564"/>
                </a:solidFill>
                <a:latin typeface="Montserrat" pitchFamily="2" charset="77"/>
              </a:rPr>
              <a:t>Интеграционное тестирование)</a:t>
            </a:r>
            <a:endParaRPr lang="en-US" sz="1600" b="1" dirty="0">
              <a:solidFill>
                <a:srgbClr val="587564"/>
              </a:solidFill>
              <a:latin typeface="Montserrat" pitchFamily="2" charset="77"/>
            </a:endParaRPr>
          </a:p>
          <a:p>
            <a:pPr algn="l"/>
            <a:r>
              <a:rPr lang="en-US" sz="1600" b="1" dirty="0">
                <a:solidFill>
                  <a:srgbClr val="587564"/>
                </a:solidFill>
                <a:latin typeface="Montserrat" pitchFamily="2" charset="77"/>
              </a:rPr>
              <a:t>    </a:t>
            </a:r>
            <a:r>
              <a:rPr lang="en-US" sz="1400" b="1" dirty="0">
                <a:solidFill>
                  <a:srgbClr val="587564"/>
                </a:solidFill>
                <a:latin typeface="Montserrat" pitchFamily="2" charset="77"/>
              </a:rPr>
              <a:t>📌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Что тестируется</a:t>
            </a:r>
            <a:r>
              <a:rPr lang="ru-RU" sz="1400" b="1" dirty="0">
                <a:solidFill>
                  <a:srgbClr val="587564"/>
                </a:solidFill>
                <a:latin typeface="Montserrat" pitchFamily="2" charset="77"/>
              </a:rPr>
              <a:t>:</a:t>
            </a:r>
            <a:r>
              <a:rPr lang="en-US" sz="1400" b="1" dirty="0">
                <a:solidFill>
                  <a:srgbClr val="587564"/>
                </a:solidFill>
                <a:latin typeface="Montserrat" pitchFamily="2" charset="77"/>
              </a:rPr>
              <a:t>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Взаимодействие между модулями, сервисами, </a:t>
            </a:r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API,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БД и т. д.</a:t>
            </a:r>
          </a:p>
          <a:p>
            <a:pPr algn="l"/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    </a:t>
            </a:r>
            <a:r>
              <a:rPr lang="en-US" sz="1400" b="1" dirty="0">
                <a:solidFill>
                  <a:srgbClr val="587564"/>
                </a:solidFill>
              </a:rPr>
              <a:t>👤 </a:t>
            </a:r>
            <a:r>
              <a:rPr lang="ru-RU" sz="1400" dirty="0">
                <a:solidFill>
                  <a:srgbClr val="587564"/>
                </a:solidFill>
              </a:rPr>
              <a:t>Кто выполняет:</a:t>
            </a:r>
            <a:r>
              <a:rPr lang="ru-RU" sz="1600" dirty="0">
                <a:solidFill>
                  <a:srgbClr val="587564"/>
                </a:solidFill>
              </a:rPr>
              <a:t> </a:t>
            </a:r>
            <a:r>
              <a:rPr lang="en-US" sz="1400" dirty="0">
                <a:solidFill>
                  <a:srgbClr val="587564"/>
                </a:solidFill>
              </a:rPr>
              <a:t>Dev / QA (</a:t>
            </a:r>
            <a:r>
              <a:rPr lang="ru-RU" sz="1400" dirty="0">
                <a:solidFill>
                  <a:srgbClr val="587564"/>
                </a:solidFill>
              </a:rPr>
              <a:t>в зависимости от архитектуры и подхода)</a:t>
            </a:r>
            <a:endParaRPr lang="en-US" sz="1400" dirty="0">
              <a:solidFill>
                <a:srgbClr val="587564"/>
              </a:solidFill>
              <a:latin typeface="Montserrat" pitchFamily="2" charset="77"/>
            </a:endParaRPr>
          </a:p>
          <a:p>
            <a:pPr algn="l"/>
            <a:r>
              <a:rPr lang="en-US" sz="1600" dirty="0">
                <a:solidFill>
                  <a:srgbClr val="587564"/>
                </a:solidFill>
                <a:latin typeface="Montserrat" pitchFamily="2" charset="77"/>
              </a:rPr>
              <a:t>3. </a:t>
            </a:r>
            <a:r>
              <a:rPr lang="en-US" sz="1600" b="1" dirty="0">
                <a:solidFill>
                  <a:srgbClr val="587564"/>
                </a:solidFill>
                <a:latin typeface="Montserrat" pitchFamily="2" charset="77"/>
              </a:rPr>
              <a:t>System testing (</a:t>
            </a:r>
            <a:r>
              <a:rPr lang="ru-RU" sz="1600" b="1" dirty="0">
                <a:solidFill>
                  <a:srgbClr val="587564"/>
                </a:solidFill>
                <a:latin typeface="Montserrat" pitchFamily="2" charset="77"/>
              </a:rPr>
              <a:t>Системное тестирование)</a:t>
            </a:r>
            <a:endParaRPr lang="en-US" sz="1600" b="1" dirty="0">
              <a:solidFill>
                <a:srgbClr val="587564"/>
              </a:solidFill>
              <a:latin typeface="Montserrat" pitchFamily="2" charset="77"/>
            </a:endParaRPr>
          </a:p>
          <a:p>
            <a:pPr algn="l"/>
            <a:r>
              <a:rPr lang="en-US" sz="1600" b="1" dirty="0">
                <a:solidFill>
                  <a:srgbClr val="587564"/>
                </a:solidFill>
                <a:latin typeface="Montserrat" pitchFamily="2" charset="77"/>
              </a:rPr>
              <a:t>    </a:t>
            </a:r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📌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Что тестируется:</a:t>
            </a:r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Вся система в целом, как единое целое (функциональность + нефункциональные характеристики).</a:t>
            </a:r>
          </a:p>
          <a:p>
            <a:pPr algn="l"/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    </a:t>
            </a:r>
            <a:r>
              <a:rPr lang="en-US" sz="1400" b="1" dirty="0">
                <a:solidFill>
                  <a:srgbClr val="587564"/>
                </a:solidFill>
              </a:rPr>
              <a:t>👤 </a:t>
            </a:r>
            <a:r>
              <a:rPr lang="ru-RU" sz="1400" dirty="0">
                <a:solidFill>
                  <a:srgbClr val="587564"/>
                </a:solidFill>
              </a:rPr>
              <a:t>Кто выполняет: </a:t>
            </a:r>
            <a:r>
              <a:rPr lang="en-US" sz="1400" dirty="0">
                <a:solidFill>
                  <a:srgbClr val="587564"/>
                </a:solidFill>
              </a:rPr>
              <a:t>QA-</a:t>
            </a:r>
            <a:r>
              <a:rPr lang="ru-RU" sz="1400" dirty="0">
                <a:solidFill>
                  <a:srgbClr val="587564"/>
                </a:solidFill>
              </a:rPr>
              <a:t>инженеры (ручные и/или автоматизированные)</a:t>
            </a:r>
            <a:endParaRPr lang="ru-RU" sz="1600" dirty="0">
              <a:solidFill>
                <a:srgbClr val="587564"/>
              </a:solidFill>
              <a:latin typeface="Montserrat" pitchFamily="2" charset="77"/>
            </a:endParaRPr>
          </a:p>
          <a:p>
            <a:pPr algn="l"/>
            <a:r>
              <a:rPr lang="en-US" sz="1600" dirty="0">
                <a:solidFill>
                  <a:srgbClr val="587564"/>
                </a:solidFill>
                <a:latin typeface="Montserrat" pitchFamily="2" charset="77"/>
              </a:rPr>
              <a:t>4. </a:t>
            </a:r>
            <a:r>
              <a:rPr lang="en-US" sz="1600" b="1" dirty="0">
                <a:solidFill>
                  <a:srgbClr val="587564"/>
                </a:solidFill>
                <a:latin typeface="Montserrat" pitchFamily="2" charset="77"/>
              </a:rPr>
              <a:t>Acceptance testing (</a:t>
            </a:r>
            <a:r>
              <a:rPr lang="ru-RU" sz="1600" b="1" dirty="0">
                <a:solidFill>
                  <a:srgbClr val="587564"/>
                </a:solidFill>
                <a:latin typeface="Montserrat" pitchFamily="2" charset="77"/>
              </a:rPr>
              <a:t>Приёмочное тестирование)</a:t>
            </a:r>
            <a:endParaRPr lang="en-US" sz="1600" b="1" dirty="0">
              <a:solidFill>
                <a:srgbClr val="587564"/>
              </a:solidFill>
              <a:latin typeface="Montserrat" pitchFamily="2" charset="77"/>
            </a:endParaRPr>
          </a:p>
          <a:p>
            <a:pPr algn="l"/>
            <a:r>
              <a:rPr lang="en-US" sz="1600" b="1" dirty="0">
                <a:solidFill>
                  <a:srgbClr val="587564"/>
                </a:solidFill>
                <a:latin typeface="Montserrat" pitchFamily="2" charset="77"/>
              </a:rPr>
              <a:t>    📌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Что тестируется:</a:t>
            </a:r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Соответствие системы бизнес-требованиям. Последний этап перед передачей заказчику или пользователю.</a:t>
            </a:r>
          </a:p>
          <a:p>
            <a:pPr algn="l"/>
            <a:r>
              <a:rPr lang="en-US" sz="1600" b="1" dirty="0">
                <a:solidFill>
                  <a:srgbClr val="587564"/>
                </a:solidFill>
                <a:latin typeface="Montserrat" pitchFamily="2" charset="77"/>
              </a:rPr>
              <a:t>    </a:t>
            </a:r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👤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Кто выполняет:</a:t>
            </a:r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Заказчик / бизнес-аналитик / </a:t>
            </a:r>
            <a:r>
              <a:rPr lang="en-US" sz="1400" dirty="0">
                <a:solidFill>
                  <a:srgbClr val="587564"/>
                </a:solidFill>
                <a:latin typeface="Montserrat" pitchFamily="2" charset="77"/>
              </a:rPr>
              <a:t>QA </a:t>
            </a:r>
            <a:r>
              <a:rPr lang="ru-RU" sz="1400" dirty="0">
                <a:solidFill>
                  <a:srgbClr val="587564"/>
                </a:solidFill>
                <a:latin typeface="Montserrat" pitchFamily="2" charset="77"/>
              </a:rPr>
              <a:t>вместе с заказчиком</a:t>
            </a:r>
          </a:p>
          <a:p>
            <a:pPr marL="971550" lvl="1" indent="-285750" algn="l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87564"/>
                </a:solidFill>
              </a:rPr>
              <a:t>Альфа-тестирование (</a:t>
            </a:r>
            <a:r>
              <a:rPr lang="en-US" sz="1400" dirty="0">
                <a:solidFill>
                  <a:srgbClr val="587564"/>
                </a:solidFill>
              </a:rPr>
              <a:t>Alpha Testing) </a:t>
            </a:r>
          </a:p>
          <a:p>
            <a:pPr marL="9715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587564"/>
                </a:solidFill>
              </a:rPr>
              <a:t>UAT (User Acceptance Testing) </a:t>
            </a:r>
          </a:p>
          <a:p>
            <a:pPr marL="971550" lvl="1" indent="-285750" algn="l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587564"/>
                </a:solidFill>
              </a:rPr>
              <a:t>Бета-тестирование (</a:t>
            </a:r>
            <a:r>
              <a:rPr lang="en-US" sz="1400" dirty="0">
                <a:solidFill>
                  <a:srgbClr val="587564"/>
                </a:solidFill>
              </a:rPr>
              <a:t>Beta Testing)</a:t>
            </a:r>
          </a:p>
          <a:p>
            <a:pPr marL="971550" lvl="1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7564"/>
              </a:solidFill>
            </a:endParaRPr>
          </a:p>
          <a:p>
            <a:pPr marL="971550" lvl="1" indent="-285750" algn="l"/>
            <a:r>
              <a:rPr lang="en-US" sz="1400" b="1" dirty="0">
                <a:solidFill>
                  <a:srgbClr val="587564"/>
                </a:solidFill>
                <a:latin typeface="Montserrat" pitchFamily="2" charset="77"/>
              </a:rPr>
              <a:t>	</a:t>
            </a:r>
            <a:r>
              <a:rPr lang="en-US" b="1" dirty="0">
                <a:solidFill>
                  <a:srgbClr val="587564"/>
                </a:solidFill>
                <a:latin typeface="Montserrat" pitchFamily="2" charset="77"/>
              </a:rPr>
              <a:t>	</a:t>
            </a:r>
          </a:p>
          <a:p>
            <a:pPr algn="l"/>
            <a:endParaRPr lang="ru-RU" sz="1600" dirty="0">
              <a:solidFill>
                <a:srgbClr val="587564"/>
              </a:solidFill>
              <a:latin typeface="Montserrat" pitchFamily="2" charset="77"/>
            </a:endParaRPr>
          </a:p>
          <a:p>
            <a:pPr algn="l"/>
            <a:endParaRPr lang="ru-RU" sz="1600" dirty="0">
              <a:solidFill>
                <a:srgbClr val="587564"/>
              </a:solidFill>
              <a:latin typeface="Montserrat" pitchFamily="2" charset="77"/>
            </a:endParaRPr>
          </a:p>
          <a:p>
            <a:pPr algn="l"/>
            <a:endParaRPr lang="en-US" sz="1600" dirty="0">
              <a:solidFill>
                <a:srgbClr val="587564"/>
              </a:solidFill>
              <a:latin typeface="Montserrat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02A96-E7CB-18F1-CE2E-F80140B4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341" y="3087585"/>
            <a:ext cx="1680659" cy="2572327"/>
          </a:xfrm>
          <a:prstGeom prst="rect">
            <a:avLst/>
          </a:prstGeo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842DE488-E196-BB14-975C-8770387B7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06152" y="6176962"/>
            <a:ext cx="714598" cy="528637"/>
          </a:xfrm>
        </p:spPr>
        <p:txBody>
          <a:bodyPr/>
          <a:lstStyle/>
          <a:p>
            <a:r>
              <a:rPr lang="en-US" dirty="0"/>
              <a:t>08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934058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1043</Words>
  <Application>Microsoft Macintosh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Montserrat</vt:lpstr>
      <vt:lpstr>Тема Office</vt:lpstr>
      <vt:lpstr>1_Тема Office</vt:lpstr>
      <vt:lpstr>2_Тема Office</vt:lpstr>
      <vt:lpstr>Виды тестирования</vt:lpstr>
      <vt:lpstr>PowerPoint Presentation</vt:lpstr>
      <vt:lpstr>PowerPoint Presentation</vt:lpstr>
      <vt:lpstr>Виды тестирования</vt:lpstr>
      <vt:lpstr>По целям:</vt:lpstr>
      <vt:lpstr>По доступу к коду:</vt:lpstr>
      <vt:lpstr>По запуску кода:</vt:lpstr>
      <vt:lpstr>По позитивности сценариев:</vt:lpstr>
      <vt:lpstr>PowerPoint Presentation</vt:lpstr>
      <vt:lpstr>А еще..</vt:lpstr>
      <vt:lpstr>Пирамида тестирования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Oksana Mishura</dc:creator>
  <cp:lastModifiedBy>Ekaterina Laptyuhova</cp:lastModifiedBy>
  <cp:revision>13</cp:revision>
  <dcterms:created xsi:type="dcterms:W3CDTF">2025-05-21T13:16:37Z</dcterms:created>
  <dcterms:modified xsi:type="dcterms:W3CDTF">2025-06-05T09:44:18Z</dcterms:modified>
</cp:coreProperties>
</file>