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  <p:sldMasterId id="2147483671" r:id="rId3"/>
  </p:sldMasterIdLst>
  <p:sldIdLst>
    <p:sldId id="256" r:id="rId4"/>
    <p:sldId id="279" r:id="rId5"/>
    <p:sldId id="262" r:id="rId6"/>
    <p:sldId id="261" r:id="rId7"/>
    <p:sldId id="276" r:id="rId8"/>
    <p:sldId id="272" r:id="rId9"/>
    <p:sldId id="264" r:id="rId10"/>
    <p:sldId id="265" r:id="rId11"/>
    <p:sldId id="281" r:id="rId12"/>
    <p:sldId id="282" r:id="rId13"/>
    <p:sldId id="267" r:id="rId14"/>
    <p:sldId id="283" r:id="rId15"/>
    <p:sldId id="257" r:id="rId16"/>
    <p:sldId id="258" r:id="rId17"/>
    <p:sldId id="259" r:id="rId18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8F78"/>
    <a:srgbClr val="B8A389"/>
    <a:srgbClr val="1E628F"/>
    <a:srgbClr val="72A5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896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svg"/><Relationship Id="rId7" Type="http://schemas.openxmlformats.org/officeDocument/2006/relationships/image" Target="../media/image2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8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image" Target="../media/image16.sv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6.svg"/><Relationship Id="rId7" Type="http://schemas.openxmlformats.org/officeDocument/2006/relationships/image" Target="../media/image20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4.svg"/><Relationship Id="rId7" Type="http://schemas.openxmlformats.org/officeDocument/2006/relationships/image" Target="../media/image26.sv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5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8.sv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6.svg"/><Relationship Id="rId7" Type="http://schemas.openxmlformats.org/officeDocument/2006/relationships/image" Target="../media/image20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16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0.svg"/><Relationship Id="rId7" Type="http://schemas.openxmlformats.org/officeDocument/2006/relationships/image" Target="../media/image20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0.svg"/><Relationship Id="rId7" Type="http://schemas.openxmlformats.org/officeDocument/2006/relationships/image" Target="../media/image26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5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8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2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DC2DC8-1595-44EF-BFD9-634D72F2FB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B22976C-28C1-4BC5-9217-130437DA3E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0204" y="-38100"/>
            <a:ext cx="816086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7F358-4A36-4EC0-83AD-F14439D75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06CAEA-0089-48B7-9CD1-43C041B74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10095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B772CFF-81A1-4F2A-A9F8-4FEB1A48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4699"/>
            <a:ext cx="3356291" cy="1071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74D8A24-A315-4944-9867-C1DA065734D9}"/>
              </a:ext>
            </a:extLst>
          </p:cNvPr>
          <p:cNvSpPr/>
          <p:nvPr userDrawn="1"/>
        </p:nvSpPr>
        <p:spPr>
          <a:xfrm rot="5400000">
            <a:off x="-1265238" y="2854962"/>
            <a:ext cx="2895600" cy="365125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6B2E5A99-BFD6-4694-9C56-3AC298D88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46122"/>
            <a:ext cx="3356292" cy="1071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749B80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8BF817F-52BB-442A-8FFF-A25989AA8C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95780" y="-1153159"/>
            <a:ext cx="7310519" cy="6858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548A929-0234-4EEB-B329-01E890F4A54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4146" y="4688359"/>
            <a:ext cx="436033" cy="43603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AB49530-6DA7-4F35-9514-8BE833DAD44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7882" y="5332931"/>
            <a:ext cx="673100" cy="6731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FE99A0E-2129-4E57-9789-F25B42D14CD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49913" y="323532"/>
            <a:ext cx="711899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1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ел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496B1-839C-4F28-B9BE-854655EFF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u="none" strike="noStrike">
                <a:solidFill>
                  <a:srgbClr val="749B80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DD15C0-FEB1-4DBB-BBFF-68C1EAB3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CE900B-2FB8-4A3F-9338-99F3B9AF71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00714" y="1231900"/>
            <a:ext cx="7291214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38404D3-404E-4ABA-BB23-9BD1CAD36FC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5165" y="-156727"/>
            <a:ext cx="3153834" cy="2041090"/>
          </a:xfrm>
          <a:prstGeom prst="rect">
            <a:avLst/>
          </a:prstGeom>
        </p:spPr>
      </p:pic>
      <p:sp>
        <p:nvSpPr>
          <p:cNvPr id="4" name="Прямоугольник 2">
            <a:extLst>
              <a:ext uri="{FF2B5EF4-FFF2-40B4-BE49-F238E27FC236}">
                <a16:creationId xmlns:a16="http://schemas.microsoft.com/office/drawing/2014/main" id="{642B1264-4497-3856-F421-999A21A66E5F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6" name="Текст 14">
            <a:extLst>
              <a:ext uri="{FF2B5EF4-FFF2-40B4-BE49-F238E27FC236}">
                <a16:creationId xmlns:a16="http://schemas.microsoft.com/office/drawing/2014/main" id="{2BF36D35-0701-2958-3FE6-A461B9A40D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48519" y="6176963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557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90CC9A-347F-4696-B90E-12366BD421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CF3A619-A762-4B38-8E0F-2DAE159B46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8237" y="-46567"/>
            <a:ext cx="816086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7F358-4A36-4EC0-83AD-F14439D75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06CAEA-0089-48B7-9CD1-43C041B74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341071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0713A2-3A3E-479C-B2D8-A8A8B59E54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5465B1-A71B-4D1A-9B20-033F0C9588A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0970" y="711200"/>
            <a:ext cx="8160860" cy="6858000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8725C72-9063-401F-809F-74DD8740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563563"/>
            <a:ext cx="5120640" cy="1655762"/>
          </a:xfrm>
          <a:prstGeom prst="rect">
            <a:avLst/>
          </a:prstGeom>
        </p:spPr>
        <p:txBody>
          <a:bodyPr anchor="t"/>
          <a:lstStyle>
            <a:lvl1pPr algn="l">
              <a:defRPr sz="4800" b="1" u="none" strike="noStrike">
                <a:solidFill>
                  <a:schemeClr val="bg1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13BC47E2-CA0B-45E8-8ECA-07D53CEC8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413317"/>
            <a:ext cx="5120640" cy="389604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378D3E39-E01C-487E-8242-FBB59F110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563562"/>
            <a:ext cx="5552440" cy="57457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93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>
            <a:extLst>
              <a:ext uri="{FF2B5EF4-FFF2-40B4-BE49-F238E27FC236}">
                <a16:creationId xmlns:a16="http://schemas.microsoft.com/office/drawing/2014/main" id="{DE73C139-D57D-48B3-B634-EEDEB3C77FD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0F990-8C58-9B06-442C-6FCD14A6EADB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Текст 14">
            <a:extLst>
              <a:ext uri="{FF2B5EF4-FFF2-40B4-BE49-F238E27FC236}">
                <a16:creationId xmlns:a16="http://schemas.microsoft.com/office/drawing/2014/main" id="{E0F2196A-AA2C-7D93-4038-7C05358C30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48519" y="6170616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06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0BC3B13-ADD8-4A96-BA31-E2D2E2268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563563"/>
            <a:ext cx="5120640" cy="1655762"/>
          </a:xfrm>
          <a:prstGeom prst="rect">
            <a:avLst/>
          </a:prstGeom>
        </p:spPr>
        <p:txBody>
          <a:bodyPr anchor="t"/>
          <a:lstStyle>
            <a:lvl1pPr algn="l">
              <a:defRPr sz="4800" b="1" u="none" strike="noStrike">
                <a:solidFill>
                  <a:schemeClr val="tx1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14A78A83-CE00-402B-8F3A-A4A908373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413318"/>
            <a:ext cx="5120640" cy="37636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D0FF8FCB-7D6B-4BF0-A980-F1007F0E7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563562"/>
            <a:ext cx="5257800" cy="56133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9B3337A-2127-4A09-9DA9-088D83920078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" name="Прямоугольник 2">
            <a:extLst>
              <a:ext uri="{FF2B5EF4-FFF2-40B4-BE49-F238E27FC236}">
                <a16:creationId xmlns:a16="http://schemas.microsoft.com/office/drawing/2014/main" id="{1B506B72-42A8-44EA-862B-37BC99F6233D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Текст 14">
            <a:extLst>
              <a:ext uri="{FF2B5EF4-FFF2-40B4-BE49-F238E27FC236}">
                <a16:creationId xmlns:a16="http://schemas.microsoft.com/office/drawing/2014/main" id="{F95E6434-2293-39B7-2152-0F18EEB7DA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48519" y="6170616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860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48519" y="6170616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A7E8F52-96D2-4A1B-AE6A-40A7150C31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42249" y="914400"/>
            <a:ext cx="7397057" cy="6858000"/>
          </a:xfrm>
          <a:prstGeom prst="rect">
            <a:avLst/>
          </a:prstGeom>
        </p:spPr>
      </p:pic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E89D047B-7CBB-4256-AE89-B70A8BAA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23" name="Объект 2">
            <a:extLst>
              <a:ext uri="{FF2B5EF4-FFF2-40B4-BE49-F238E27FC236}">
                <a16:creationId xmlns:a16="http://schemas.microsoft.com/office/drawing/2014/main" id="{61AEE2F4-3150-4558-BBAB-90CE35BBC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Объект 3">
            <a:extLst>
              <a:ext uri="{FF2B5EF4-FFF2-40B4-BE49-F238E27FC236}">
                <a16:creationId xmlns:a16="http://schemas.microsoft.com/office/drawing/2014/main" id="{3AE18B6B-9355-4E0C-9EE6-2AC62F951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5C9A6B1D-B9A0-4A34-A547-56B7EAA74483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91EAE45-7CEB-4BAB-A77A-ACA04C42ABE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5312" y="158747"/>
            <a:ext cx="1733120" cy="15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58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02F980-77F1-4034-99A9-ED911C070E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1449" y="3634293"/>
            <a:ext cx="11268075" cy="5838825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B4FCC4B-C0D0-4C37-95B6-B8FBB88A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47164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F5CAFBB7-69A1-422F-9EDB-FEFCFD81E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4B13095-225E-4E37-8E0E-C0A30DFBCC22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72A5CE"/>
              </a:solidFill>
            </a:endParaRPr>
          </a:p>
        </p:txBody>
      </p:sp>
      <p:sp>
        <p:nvSpPr>
          <p:cNvPr id="25" name="Объект 2">
            <a:extLst>
              <a:ext uri="{FF2B5EF4-FFF2-40B4-BE49-F238E27FC236}">
                <a16:creationId xmlns:a16="http://schemas.microsoft.com/office/drawing/2014/main" id="{774939AC-6322-4ED8-954A-C72C5620342D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6636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EB643FC0-87AC-4E8C-8025-4FBD80A6970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75072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2021E72-12F4-4437-9D61-85147A11C84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30454" y="230187"/>
            <a:ext cx="962025" cy="96202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3795032-345E-46AA-B0A0-CA6FCFC494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6349" y="945853"/>
            <a:ext cx="563065" cy="5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69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45575B9-F26A-4F89-9C8D-4B55258A7B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09412" y="1224637"/>
            <a:ext cx="7310519" cy="6858000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15D01B1D-FD5F-40C5-B133-FB07F3F0F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u="none" strike="noStrike">
                <a:solidFill>
                  <a:srgbClr val="72A5CE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EE1C443C-3522-4792-B5A4-CE9582C76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23A4661-9E8D-46A7-A090-8E59ED88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5165" y="-156727"/>
            <a:ext cx="3153834" cy="20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669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72A5CE"/>
              </a:solidFill>
            </a:endParaRPr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4750BEF-B5D4-469C-B034-BB9A1A99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4699"/>
            <a:ext cx="3356291" cy="1071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352516-8A73-4932-82BB-B9CD41C9BAFB}"/>
              </a:ext>
            </a:extLst>
          </p:cNvPr>
          <p:cNvSpPr/>
          <p:nvPr userDrawn="1"/>
        </p:nvSpPr>
        <p:spPr>
          <a:xfrm rot="5400000">
            <a:off x="-1265238" y="2854962"/>
            <a:ext cx="2895600" cy="365125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72A5CE"/>
              </a:solidFill>
            </a:endParaRP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8EC7020A-97E9-4487-97F1-9DE6E4747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46122"/>
            <a:ext cx="3356292" cy="1071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72A5CE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F47F1027-212D-48AD-BC20-875F24643FB4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3198" y="550333"/>
            <a:ext cx="6949014" cy="56266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2B9BF6E-B3AF-4B71-8733-5EA40999F0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537868" y="1178243"/>
            <a:ext cx="7310519" cy="6858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0ECA3CC-5CB9-4137-9BE0-889AAA7B32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5922" y="4541721"/>
            <a:ext cx="476200" cy="4762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840251E-90F2-437F-8630-722F412E73F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8377" y="4485325"/>
            <a:ext cx="409575" cy="40957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017C989-5497-4FA1-B95E-451A8E72BD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63383" y="5241957"/>
            <a:ext cx="942975" cy="94297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C59A685-1FBC-44DC-8AE2-2CACEBE51E5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21532" y="152400"/>
            <a:ext cx="596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8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DBD948-FFCE-4D2E-BEE0-3C32B762D8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158351E-B534-465D-A8F5-236C4D802CC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0970" y="711200"/>
            <a:ext cx="8160860" cy="6858000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8725C72-9063-401F-809F-74DD8740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563563"/>
            <a:ext cx="5120640" cy="1655762"/>
          </a:xfrm>
          <a:prstGeom prst="rect">
            <a:avLst/>
          </a:prstGeom>
        </p:spPr>
        <p:txBody>
          <a:bodyPr anchor="t"/>
          <a:lstStyle>
            <a:lvl1pPr algn="l">
              <a:defRPr sz="4800" b="1" u="none" strike="noStrike">
                <a:solidFill>
                  <a:schemeClr val="bg1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13BC47E2-CA0B-45E8-8ECA-07D53CEC8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413317"/>
            <a:ext cx="5120640" cy="389604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378D3E39-E01C-487E-8242-FBB59F110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563562"/>
            <a:ext cx="5552440" cy="57457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5183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72A5CE"/>
              </a:solidFill>
            </a:endParaRPr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7E52CF1-E2DC-4845-97B2-8A8F2536CF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1449" y="3634293"/>
            <a:ext cx="11268075" cy="5838825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67DFB984-A410-4F1E-924E-32DBD5EF0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4699"/>
            <a:ext cx="3356291" cy="1071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857945D-708C-4B53-B47D-732F0A36481D}"/>
              </a:ext>
            </a:extLst>
          </p:cNvPr>
          <p:cNvSpPr/>
          <p:nvPr userDrawn="1"/>
        </p:nvSpPr>
        <p:spPr>
          <a:xfrm rot="5400000">
            <a:off x="-1265238" y="2854962"/>
            <a:ext cx="2895600" cy="365125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72A5CE"/>
              </a:solidFill>
            </a:endParaRP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60302506-4DB1-4217-97D4-BCE625DA5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46122"/>
            <a:ext cx="3356292" cy="1071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72A5CE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584BB9B-8973-47ED-B7C0-4186B1DCF1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4146" y="4688359"/>
            <a:ext cx="436033" cy="43603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0530ABE-CBDC-4FC4-84E7-36EF1DF310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7882" y="5332931"/>
            <a:ext cx="673100" cy="67310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4D9FC69-1C2C-4FE8-B4AA-A6A8403FF80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49913" y="323532"/>
            <a:ext cx="711899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19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84CC287-EC0D-4649-AD8F-23BF797B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4699"/>
            <a:ext cx="3356291" cy="1071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012BA82-E5F3-4806-B740-AFE1CCFE6042}"/>
              </a:ext>
            </a:extLst>
          </p:cNvPr>
          <p:cNvSpPr/>
          <p:nvPr userDrawn="1"/>
        </p:nvSpPr>
        <p:spPr>
          <a:xfrm rot="5400000">
            <a:off x="-1265238" y="2854962"/>
            <a:ext cx="2895600" cy="365125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72A5CE"/>
              </a:solidFill>
            </a:endParaRP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5340667B-5D23-411F-8C48-518015D4B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46122"/>
            <a:ext cx="3356292" cy="1071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72A5CE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4530EFBB-9F9D-4A0F-8FB6-A34508E70C3F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3198" y="550333"/>
            <a:ext cx="6949014" cy="56266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512A5C1-722C-41C0-B67A-1EBC58C6AC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537868" y="1178243"/>
            <a:ext cx="7310519" cy="68580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632DB44-2463-4D4D-8931-315D05E8E76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5922" y="4541721"/>
            <a:ext cx="476200" cy="4762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79A4828-3F3E-4778-A041-D66C11698A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8377" y="4485325"/>
            <a:ext cx="409575" cy="40957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D2AA7C9-B1B6-4E88-B0D6-B090F65F751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63383" y="5241957"/>
            <a:ext cx="942975" cy="942975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68D5D892-2891-41EA-81F2-DCBDDE884ADC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21532" y="152400"/>
            <a:ext cx="596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385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ин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036F7C-EFD9-41D2-9083-9B81E6FB58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0751" y="-1371600"/>
            <a:ext cx="7397057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496B1-839C-4F28-B9BE-854655EFF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563563"/>
            <a:ext cx="5120640" cy="1655762"/>
          </a:xfrm>
          <a:prstGeom prst="rect">
            <a:avLst/>
          </a:prstGeom>
        </p:spPr>
        <p:txBody>
          <a:bodyPr anchor="t"/>
          <a:lstStyle>
            <a:lvl1pPr algn="l">
              <a:defRPr sz="4800" b="1" u="none" strike="noStrike">
                <a:solidFill>
                  <a:schemeClr val="tx1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DD15C0-FEB1-4DBB-BBFF-68C1EAB3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413317"/>
            <a:ext cx="5120640" cy="389604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9135AD75-8A20-4199-B590-DC5A0898B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563562"/>
            <a:ext cx="5552440" cy="57457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4" name="Прямоугольник 2">
            <a:extLst>
              <a:ext uri="{FF2B5EF4-FFF2-40B4-BE49-F238E27FC236}">
                <a16:creationId xmlns:a16="http://schemas.microsoft.com/office/drawing/2014/main" id="{19C88466-5EC1-1DC3-620E-5D04F0E2A01E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5" name="Текст 14">
            <a:extLst>
              <a:ext uri="{FF2B5EF4-FFF2-40B4-BE49-F238E27FC236}">
                <a16:creationId xmlns:a16="http://schemas.microsoft.com/office/drawing/2014/main" id="{A5F61A7B-276B-2FA1-13CA-BB31032FA1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48519" y="6170616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991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ин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C3FF16-A69B-44CC-BB33-A780FE49E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09412" y="1224637"/>
            <a:ext cx="731051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496B1-839C-4F28-B9BE-854655EFF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u="none" strike="noStrike">
                <a:solidFill>
                  <a:srgbClr val="72A5CE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DD15C0-FEB1-4DBB-BBFF-68C1EAB3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31AFAC-3D46-4AA7-BCE4-671D6FA02C5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5165" y="-156727"/>
            <a:ext cx="3153834" cy="2041090"/>
          </a:xfrm>
          <a:prstGeom prst="rect">
            <a:avLst/>
          </a:prstGeom>
        </p:spPr>
      </p:pic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5695CFCC-3932-87E8-FD99-B004726B4A4A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Текст 14">
            <a:extLst>
              <a:ext uri="{FF2B5EF4-FFF2-40B4-BE49-F238E27FC236}">
                <a16:creationId xmlns:a16="http://schemas.microsoft.com/office/drawing/2014/main" id="{517D767B-DE27-9259-CAEE-801E0E5802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48519" y="6170616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7462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8AAEA8-B3ED-49FB-A821-379ACE662F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FB61119-1930-4639-8A95-2C1955FCDA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7560" y="-33126"/>
            <a:ext cx="731051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7F358-4A36-4EC0-83AD-F14439D75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06CAEA-0089-48B7-9CD1-43C041B74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6937864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E4A68D1-9680-4CE6-9E47-B4EF5C8B3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854A482-91C2-4667-9BD5-AB549982F7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8560" y="-66992"/>
            <a:ext cx="7310519" cy="6858000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8725C72-9063-401F-809F-74DD8740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563563"/>
            <a:ext cx="5120640" cy="1655762"/>
          </a:xfrm>
          <a:prstGeom prst="rect">
            <a:avLst/>
          </a:prstGeom>
        </p:spPr>
        <p:txBody>
          <a:bodyPr anchor="t"/>
          <a:lstStyle>
            <a:lvl1pPr algn="l">
              <a:defRPr sz="4800" b="1" u="none" strike="noStrike">
                <a:solidFill>
                  <a:schemeClr val="bg1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13BC47E2-CA0B-45E8-8ECA-07D53CEC8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413317"/>
            <a:ext cx="5120640" cy="389604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378D3E39-E01C-487E-8242-FBB59F110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563562"/>
            <a:ext cx="5552440" cy="57457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0320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>
            <a:extLst>
              <a:ext uri="{FF2B5EF4-FFF2-40B4-BE49-F238E27FC236}">
                <a16:creationId xmlns:a16="http://schemas.microsoft.com/office/drawing/2014/main" id="{DE73C139-D57D-48B3-B634-EEDEB3C77FD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Прямоугольник 2">
            <a:extLst>
              <a:ext uri="{FF2B5EF4-FFF2-40B4-BE49-F238E27FC236}">
                <a16:creationId xmlns:a16="http://schemas.microsoft.com/office/drawing/2014/main" id="{4E73F807-5DA6-9785-4A54-BE4A37D12FA5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" name="Текст 14">
            <a:extLst>
              <a:ext uri="{FF2B5EF4-FFF2-40B4-BE49-F238E27FC236}">
                <a16:creationId xmlns:a16="http://schemas.microsoft.com/office/drawing/2014/main" id="{B27174C5-D2DF-5C53-62CA-A71DB25389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71750" y="6176963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4978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E01F7D-1F81-4DF0-8C39-49BC4D2ADA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3252" y="882650"/>
            <a:ext cx="7243196" cy="68580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1750" y="6176963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B6E1931B-0CBF-4A08-8947-8B4990253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8AD95C48-59F0-4685-B96D-246C7190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1115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9A38DD6-45D8-431D-8A91-C6CEE352BA02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980506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7F9DBF1-EDBD-4C67-AD42-854211797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7A71DC7A-6F84-499B-89BA-C830E1EE9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F13EEAEE-6CDA-4670-8ED2-79D457F7C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0F19C2F-4C72-4C0C-8583-1731CBD8380D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D948FD4-3067-4A13-804C-A45E069463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5312" y="158747"/>
            <a:ext cx="1733120" cy="15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237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9113E84-D1CB-496C-96D6-1AD8FCE44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852" y="2417128"/>
            <a:ext cx="7310519" cy="6858000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43323971-C755-434A-BD41-61917102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49014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320B953E-D106-4A57-AF0B-30E930ADA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824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1B0F410-B337-4C94-B938-7548A0BA2711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9B702B78-D833-472E-8554-75AE840BE90F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4786" y="1827847"/>
            <a:ext cx="33824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70CC8E4F-D53E-479C-980E-59A051A5C58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71372" y="1825625"/>
            <a:ext cx="33824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D1A7316-47EA-43C3-976C-2AE3220F09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30454" y="230187"/>
            <a:ext cx="962025" cy="96202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0E08F9B-6950-4550-A87C-6C7800F7988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6349" y="945853"/>
            <a:ext cx="563065" cy="5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6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>
            <a:extLst>
              <a:ext uri="{FF2B5EF4-FFF2-40B4-BE49-F238E27FC236}">
                <a16:creationId xmlns:a16="http://schemas.microsoft.com/office/drawing/2014/main" id="{DE73C139-D57D-48B3-B634-EEDEB3C77FD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Прямоугольник 2">
            <a:extLst>
              <a:ext uri="{FF2B5EF4-FFF2-40B4-BE49-F238E27FC236}">
                <a16:creationId xmlns:a16="http://schemas.microsoft.com/office/drawing/2014/main" id="{E6EAD658-A226-A3A6-41F7-B72B2B8341C3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" name="Текст 14">
            <a:extLst>
              <a:ext uri="{FF2B5EF4-FFF2-40B4-BE49-F238E27FC236}">
                <a16:creationId xmlns:a16="http://schemas.microsoft.com/office/drawing/2014/main" id="{73EAC630-A11A-D73E-3199-107B2F705E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48519" y="6176963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4783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B202C97-1F85-4BF6-96B6-B44EBFDD9A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5972" y="-152400"/>
            <a:ext cx="7310519" cy="68580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EE229FF7-E7D1-402F-9F97-A4479C921AD7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4786" y="558799"/>
            <a:ext cx="6949014" cy="56203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D3AC320-2BC7-4B39-80DC-F0D06A98C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4699"/>
            <a:ext cx="3356291" cy="1071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BBF62A7-CB76-4201-AFD5-C65DA47CE2EB}"/>
              </a:ext>
            </a:extLst>
          </p:cNvPr>
          <p:cNvSpPr/>
          <p:nvPr userDrawn="1"/>
        </p:nvSpPr>
        <p:spPr>
          <a:xfrm rot="5400000">
            <a:off x="-1265238" y="2854962"/>
            <a:ext cx="2895600" cy="365125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B8A389"/>
              </a:solidFill>
            </a:endParaRP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22BD306E-F571-4555-AC45-277C87FA3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46122"/>
            <a:ext cx="3356292" cy="1071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B8A389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224CD73-1AD2-47CA-8688-6D04B7B33B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5922" y="4541721"/>
            <a:ext cx="476200" cy="4762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4A17FA0-2B36-4198-8AEC-E9B2740150C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8377" y="4485325"/>
            <a:ext cx="409575" cy="40957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553B99D-BC5C-40BE-A25A-DF0DDCDC7AD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63383" y="5241957"/>
            <a:ext cx="942975" cy="94297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FB2CA3A-2BD3-419B-AC86-4DF1B2F04E2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21532" y="152400"/>
            <a:ext cx="596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008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D860954-3ED1-49CE-B617-61C85D0FC8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0" y="-1738312"/>
            <a:ext cx="7310519" cy="6858000"/>
          </a:xfrm>
          <a:prstGeom prst="rect">
            <a:avLst/>
          </a:prstGeom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890501DD-A3A7-479D-97B6-609A597E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4699"/>
            <a:ext cx="3356291" cy="1071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AD82E11-AA7E-42FE-89ED-BB1481CBE776}"/>
              </a:ext>
            </a:extLst>
          </p:cNvPr>
          <p:cNvSpPr/>
          <p:nvPr userDrawn="1"/>
        </p:nvSpPr>
        <p:spPr>
          <a:xfrm rot="5400000">
            <a:off x="-1265238" y="2854962"/>
            <a:ext cx="2895600" cy="365125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5" name="Подзаголовок 2">
            <a:extLst>
              <a:ext uri="{FF2B5EF4-FFF2-40B4-BE49-F238E27FC236}">
                <a16:creationId xmlns:a16="http://schemas.microsoft.com/office/drawing/2014/main" id="{3D55C13C-9F95-4B2C-98EE-BA3460C27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46122"/>
            <a:ext cx="3356292" cy="1071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B8A389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F47CC49-8335-4E58-B739-4BCEF51D7DE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4146" y="4688359"/>
            <a:ext cx="436033" cy="436033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BE13EFE5-C0E8-4429-B3FC-AC9643127D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7882" y="5332931"/>
            <a:ext cx="673100" cy="67310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B4A1DC1D-ECD9-48EC-AB20-AFF40AB8533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49913" y="323532"/>
            <a:ext cx="711899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837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B8A389"/>
              </a:solidFill>
            </a:endParaRPr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A6E8A29-52AD-4BD1-808F-39C7735EF5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07282" y="1600200"/>
            <a:ext cx="7310519" cy="6858000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63BBBF77-1802-41C5-8276-9F69E1270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u="none" strike="noStrike">
                <a:solidFill>
                  <a:srgbClr val="B8A389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9A977234-724D-4967-94B4-C8B247929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C8C1255-9948-487E-A9DE-2B48E5FBB5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5165" y="-156727"/>
            <a:ext cx="3153834" cy="20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161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Беж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FFA702-AFB7-47CE-9126-B6593F6A8D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07282" y="1600200"/>
            <a:ext cx="731051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496B1-839C-4F28-B9BE-854655EFF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u="none" strike="noStrike">
                <a:solidFill>
                  <a:srgbClr val="B8A389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DD15C0-FEB1-4DBB-BBFF-68C1EAB3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793F36-A140-4C27-939D-4F196E3822A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5165" y="-156727"/>
            <a:ext cx="3153834" cy="2041090"/>
          </a:xfrm>
          <a:prstGeom prst="rect">
            <a:avLst/>
          </a:prstGeom>
        </p:spPr>
      </p:pic>
      <p:sp>
        <p:nvSpPr>
          <p:cNvPr id="4" name="Прямоугольник 2">
            <a:extLst>
              <a:ext uri="{FF2B5EF4-FFF2-40B4-BE49-F238E27FC236}">
                <a16:creationId xmlns:a16="http://schemas.microsoft.com/office/drawing/2014/main" id="{21299876-26E2-09CB-0AF5-59EEFE6C4AA2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Текст 14">
            <a:extLst>
              <a:ext uri="{FF2B5EF4-FFF2-40B4-BE49-F238E27FC236}">
                <a16:creationId xmlns:a16="http://schemas.microsoft.com/office/drawing/2014/main" id="{B2D29A15-58C4-5CF7-47DF-A87B6375B2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1750" y="6176963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8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01B5D9-F6E0-4A39-98D1-657D0A8C90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7060" y="-1899920"/>
            <a:ext cx="7310519" cy="6858000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00EDBD10-4EDE-4618-85CA-6D2CADFB3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2FCA5C9-AA13-4F01-BD43-FC044507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E2FFC77-4263-4986-8A76-0AC15E91BB2D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48519" y="6176963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17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23041FD-6EA9-499C-A61F-4E874A0AB5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0153" y="482600"/>
            <a:ext cx="7291214" cy="6858000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8E4274C-D935-4115-A7D5-157F47AB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EB74869F-179C-4489-8DC6-0CDA85AF7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58FBD195-76D0-453F-9596-9D71F5E73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EA9D2A2-1D2C-402D-9EFF-500B66E2871C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39B83FE-1E29-4DE1-BFF2-44C1353434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5312" y="158747"/>
            <a:ext cx="1733120" cy="15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76AF3C3-2CF2-47DF-8127-86B04ADCBF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647" y="882174"/>
            <a:ext cx="7272242" cy="6858000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06E00C9D-2AE6-4DB1-8502-064FB4F8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47164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41C53A3E-DF47-46FD-8F6B-D32BF63EE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09D6F0B-1953-4A0E-A09B-D1DDCAE2AB5E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E81E00CE-1729-4A49-BC47-BAECF73F95E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6636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0266AFA1-86B3-44DC-AAF4-61C10959C23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75072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A4B5F2B-EBEE-48C0-950E-D08CF03EE8C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30454" y="230187"/>
            <a:ext cx="962025" cy="96202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168ADA2-EDB7-4D98-8435-503D65CDF28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6349" y="945853"/>
            <a:ext cx="563065" cy="5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76AF3C3-2CF2-47DF-8127-86B04ADCBF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647" y="882174"/>
            <a:ext cx="7272242" cy="6858000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06E00C9D-2AE6-4DB1-8502-064FB4F8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47164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41C53A3E-DF47-46FD-8F6B-D32BF63EE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09D6F0B-1953-4A0E-A09B-D1DDCAE2AB5E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E81E00CE-1729-4A49-BC47-BAECF73F95E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6636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0266AFA1-86B3-44DC-AAF4-61C10959C23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75072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A4B5F2B-EBEE-48C0-950E-D08CF03EE8C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30454" y="230187"/>
            <a:ext cx="962025" cy="96202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168ADA2-EDB7-4D98-8435-503D65CDF28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6349" y="945853"/>
            <a:ext cx="563065" cy="5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3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DBAC5DF-9D84-4F82-96C7-C30B101A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4699"/>
            <a:ext cx="3356291" cy="1071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677F94C-29EA-49B1-879F-EF1E254E71E9}"/>
              </a:ext>
            </a:extLst>
          </p:cNvPr>
          <p:cNvSpPr/>
          <p:nvPr userDrawn="1"/>
        </p:nvSpPr>
        <p:spPr>
          <a:xfrm rot="5400000">
            <a:off x="-1265238" y="2854962"/>
            <a:ext cx="2895600" cy="365125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AD901F8E-46CC-4F1F-941A-9C8CB460F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46122"/>
            <a:ext cx="3356292" cy="1071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749B80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E3AFF098-F98A-4D1C-A827-F7E92128388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3198" y="550333"/>
            <a:ext cx="6949014" cy="56266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77A5F91-C19C-4830-8C59-8A0C00ECA2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8420" y="1549400"/>
            <a:ext cx="7310519" cy="685800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589277C-13FF-4D71-B74A-FB978E49F7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5922" y="4541721"/>
            <a:ext cx="476200" cy="4762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DF9B0AC-F7CE-4C89-A37F-1DA7456E213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8377" y="4485325"/>
            <a:ext cx="409575" cy="40957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9642A39B-DF47-433F-B7B6-809C07A39B5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63383" y="5241957"/>
            <a:ext cx="942975" cy="942975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E8F16DF-C8BD-40A7-910D-248B961089D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21532" y="152400"/>
            <a:ext cx="596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0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47822F0-FC3A-4855-A2A3-A14BA9B7B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u="none" strike="noStrike">
                <a:solidFill>
                  <a:srgbClr val="749B80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983A5480-DF03-4035-B3B8-1553171D9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0C859BB-0BCE-4C54-90C2-2BD4AED5D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00714" y="1231900"/>
            <a:ext cx="7291214" cy="68580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26C8595-4940-402A-9564-B9334E2D83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5165" y="-156727"/>
            <a:ext cx="3153834" cy="20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0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783F00-5E2A-08C7-18E6-82F0E23704E4}"/>
              </a:ext>
            </a:extLst>
          </p:cNvPr>
          <p:cNvSpPr txBox="1"/>
          <p:nvPr userDrawn="1"/>
        </p:nvSpPr>
        <p:spPr>
          <a:xfrm>
            <a:off x="10762735" y="6164818"/>
            <a:ext cx="71669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900" dirty="0">
                <a:solidFill>
                  <a:schemeClr val="bg2">
                    <a:lumMod val="25000"/>
                    <a:alpha val="33226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автор</a:t>
            </a:r>
          </a:p>
          <a:p>
            <a:r>
              <a:rPr lang="ru-RU" sz="900" dirty="0">
                <a:solidFill>
                  <a:schemeClr val="bg2">
                    <a:lumMod val="25000"/>
                    <a:alpha val="33226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Екатерина</a:t>
            </a:r>
          </a:p>
          <a:p>
            <a:r>
              <a:rPr lang="ru-RU" sz="900" dirty="0" err="1">
                <a:solidFill>
                  <a:schemeClr val="bg2">
                    <a:lumMod val="25000"/>
                    <a:alpha val="33226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Лаптюхова</a:t>
            </a:r>
            <a:endParaRPr lang="en-US" dirty="0">
              <a:solidFill>
                <a:schemeClr val="bg2">
                  <a:lumMod val="25000"/>
                  <a:alpha val="33226"/>
                </a:scheme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833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702C23-C3A3-9D2A-A68A-CBC7B7DCDD8B}"/>
              </a:ext>
            </a:extLst>
          </p:cNvPr>
          <p:cNvSpPr txBox="1"/>
          <p:nvPr userDrawn="1"/>
        </p:nvSpPr>
        <p:spPr>
          <a:xfrm>
            <a:off x="10762735" y="6164818"/>
            <a:ext cx="71669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900" dirty="0">
                <a:solidFill>
                  <a:schemeClr val="bg2">
                    <a:lumMod val="25000"/>
                    <a:alpha val="33226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автор</a:t>
            </a:r>
          </a:p>
          <a:p>
            <a:r>
              <a:rPr lang="ru-RU" sz="900" dirty="0">
                <a:solidFill>
                  <a:schemeClr val="bg2">
                    <a:lumMod val="25000"/>
                    <a:alpha val="33226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Екатерина</a:t>
            </a:r>
          </a:p>
          <a:p>
            <a:r>
              <a:rPr lang="ru-RU" sz="900" dirty="0" err="1">
                <a:solidFill>
                  <a:schemeClr val="bg2">
                    <a:lumMod val="25000"/>
                    <a:alpha val="33226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Лаптюхова</a:t>
            </a:r>
            <a:endParaRPr lang="en-US" dirty="0">
              <a:solidFill>
                <a:schemeClr val="bg2">
                  <a:lumMod val="25000"/>
                  <a:alpha val="33226"/>
                </a:scheme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439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557619-B362-84B8-82DF-828C6577D311}"/>
              </a:ext>
            </a:extLst>
          </p:cNvPr>
          <p:cNvSpPr txBox="1"/>
          <p:nvPr userDrawn="1"/>
        </p:nvSpPr>
        <p:spPr>
          <a:xfrm>
            <a:off x="10762735" y="6164818"/>
            <a:ext cx="71669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900" dirty="0">
                <a:solidFill>
                  <a:schemeClr val="bg2">
                    <a:lumMod val="25000"/>
                    <a:alpha val="33226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автор</a:t>
            </a:r>
          </a:p>
          <a:p>
            <a:r>
              <a:rPr lang="ru-RU" sz="900" dirty="0">
                <a:solidFill>
                  <a:schemeClr val="bg2">
                    <a:lumMod val="25000"/>
                    <a:alpha val="33226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Екатерина</a:t>
            </a:r>
          </a:p>
          <a:p>
            <a:r>
              <a:rPr lang="ru-RU" sz="900" dirty="0" err="1">
                <a:solidFill>
                  <a:schemeClr val="bg2">
                    <a:lumMod val="25000"/>
                    <a:alpha val="33226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Лаптюхова</a:t>
            </a:r>
            <a:endParaRPr lang="en-US" dirty="0">
              <a:solidFill>
                <a:schemeClr val="bg2">
                  <a:lumMod val="25000"/>
                  <a:alpha val="33226"/>
                </a:scheme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224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C3D6B-A20C-45DD-855B-4950EA141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7689"/>
            <a:ext cx="9144000" cy="2387600"/>
          </a:xfrm>
        </p:spPr>
        <p:txBody>
          <a:bodyPr/>
          <a:lstStyle/>
          <a:p>
            <a:r>
              <a:rPr lang="ru-RU" dirty="0"/>
              <a:t>Тестовая документация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2050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EFE6-C414-EE29-311A-3222709C7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229" y="439387"/>
            <a:ext cx="9144000" cy="469880"/>
          </a:xfrm>
        </p:spPr>
        <p:txBody>
          <a:bodyPr/>
          <a:lstStyle/>
          <a:p>
            <a:pPr algn="l"/>
            <a:r>
              <a:rPr lang="ru-RU" sz="2400" dirty="0"/>
              <a:t>Критерии выбора документации: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6C989-200B-4E63-6682-8D329F433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229" y="1120095"/>
            <a:ext cx="9144000" cy="505686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B8A389"/>
                </a:solidFill>
              </a:rPr>
              <a:t>Длительность проекта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B8A389"/>
                </a:solidFill>
              </a:rPr>
              <a:t>Частота изменения функционала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B8A389"/>
                </a:solidFill>
              </a:rPr>
              <a:t>Частота изменения команды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B8A389"/>
                </a:solidFill>
              </a:rPr>
              <a:t>Сложность функционала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B8A389"/>
                </a:solidFill>
              </a:rPr>
              <a:t>Дальнейшая автоматизация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B8A389"/>
                </a:solidFill>
              </a:rPr>
              <a:t>Желание заказчика/ принятые правила на проекте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B8A389"/>
                </a:solidFill>
              </a:rPr>
              <a:t>Уровень команды</a:t>
            </a:r>
            <a:endParaRPr lang="en-US" sz="1600" dirty="0">
              <a:solidFill>
                <a:srgbClr val="B8A389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AF5E4-89F8-9310-DB7B-EBEBAAECB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87526" y="6176963"/>
            <a:ext cx="720250" cy="528637"/>
          </a:xfrm>
        </p:spPr>
        <p:txBody>
          <a:bodyPr/>
          <a:lstStyle/>
          <a:p>
            <a:r>
              <a:rPr lang="en-US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300250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AE4B5DF9-54A4-49FA-889D-89BAB58AEB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10</a:t>
            </a:r>
            <a:endParaRPr lang="ru-UA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8A722C8-DB8F-48D8-9897-D556C64DB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46960"/>
              </p:ext>
            </p:extLst>
          </p:nvPr>
        </p:nvGraphicFramePr>
        <p:xfrm>
          <a:off x="4194490" y="702524"/>
          <a:ext cx="6564554" cy="4837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6947">
                  <a:extLst>
                    <a:ext uri="{9D8B030D-6E8A-4147-A177-3AD203B41FA5}">
                      <a16:colId xmlns:a16="http://schemas.microsoft.com/office/drawing/2014/main" val="1737031744"/>
                    </a:ext>
                  </a:extLst>
                </a:gridCol>
                <a:gridCol w="2189422">
                  <a:extLst>
                    <a:ext uri="{9D8B030D-6E8A-4147-A177-3AD203B41FA5}">
                      <a16:colId xmlns:a16="http://schemas.microsoft.com/office/drawing/2014/main" val="3275832361"/>
                    </a:ext>
                  </a:extLst>
                </a:gridCol>
                <a:gridCol w="2188185">
                  <a:extLst>
                    <a:ext uri="{9D8B030D-6E8A-4147-A177-3AD203B41FA5}">
                      <a16:colId xmlns:a16="http://schemas.microsoft.com/office/drawing/2014/main" val="908345517"/>
                    </a:ext>
                  </a:extLst>
                </a:gridCol>
              </a:tblGrid>
              <a:tr h="684305">
                <a:tc>
                  <a:txBody>
                    <a:bodyPr/>
                    <a:lstStyle/>
                    <a:p>
                      <a:endParaRPr lang="ru-UA" sz="1400" dirty="0">
                        <a:solidFill>
                          <a:srgbClr val="B8A389"/>
                        </a:solidFill>
                        <a:latin typeface="Montserrat" pitchFamily="2" charset="77"/>
                      </a:endParaRPr>
                    </a:p>
                  </a:txBody>
                  <a:tcPr>
                    <a:solidFill>
                      <a:srgbClr val="B8A3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latin typeface="Montserrat" pitchFamily="2" charset="77"/>
                        </a:rPr>
                        <a:t>Чек-лист</a:t>
                      </a:r>
                      <a:endParaRPr lang="ru-UA" sz="1400" dirty="0">
                        <a:solidFill>
                          <a:schemeClr val="bg1"/>
                        </a:solidFill>
                        <a:latin typeface="Montserrat" pitchFamily="2" charset="77"/>
                      </a:endParaRPr>
                    </a:p>
                  </a:txBody>
                  <a:tcPr>
                    <a:solidFill>
                      <a:srgbClr val="B8A3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latin typeface="Montserrat" pitchFamily="2" charset="77"/>
                        </a:rPr>
                        <a:t>Тест-кейс</a:t>
                      </a:r>
                      <a:endParaRPr lang="ru-UA" sz="1400" dirty="0">
                        <a:solidFill>
                          <a:schemeClr val="bg1"/>
                        </a:solidFill>
                        <a:latin typeface="Montserrat" pitchFamily="2" charset="77"/>
                      </a:endParaRPr>
                    </a:p>
                  </a:txBody>
                  <a:tcPr>
                    <a:solidFill>
                      <a:srgbClr val="B8A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277852"/>
                  </a:ext>
                </a:extLst>
              </a:tr>
              <a:tr h="684305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B8A389"/>
                          </a:solidFill>
                          <a:latin typeface="Montserrat" pitchFamily="2" charset="77"/>
                        </a:rPr>
                        <a:t>Формат</a:t>
                      </a:r>
                      <a:endParaRPr lang="ru-UA" sz="1400" dirty="0">
                        <a:solidFill>
                          <a:srgbClr val="B8A389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B8A389"/>
                          </a:solidFill>
                          <a:latin typeface="Montserrat" pitchFamily="2" charset="77"/>
                        </a:rPr>
                        <a:t>Список проверок</a:t>
                      </a:r>
                      <a:endParaRPr lang="ru-UA" sz="1400">
                        <a:solidFill>
                          <a:srgbClr val="B8A389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B8A389"/>
                          </a:solidFill>
                          <a:latin typeface="Montserrat" pitchFamily="2" charset="77"/>
                        </a:rPr>
                        <a:t>Полный документ с предусловием, шагами, результатом.</a:t>
                      </a:r>
                      <a:endParaRPr lang="ru-UA" sz="1400">
                        <a:solidFill>
                          <a:srgbClr val="B8A389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889359"/>
                  </a:ext>
                </a:extLst>
              </a:tr>
              <a:tr h="684305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B8A389"/>
                          </a:solidFill>
                          <a:latin typeface="Montserrat" pitchFamily="2" charset="77"/>
                        </a:rPr>
                        <a:t>Детализация</a:t>
                      </a:r>
                      <a:endParaRPr lang="ru-UA" sz="1400" dirty="0">
                        <a:solidFill>
                          <a:srgbClr val="B8A389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B8A389"/>
                          </a:solidFill>
                          <a:latin typeface="Montserrat" pitchFamily="2" charset="77"/>
                        </a:rPr>
                        <a:t>Низкая или средняя</a:t>
                      </a:r>
                      <a:endParaRPr lang="ru-UA" sz="1400" dirty="0">
                        <a:solidFill>
                          <a:srgbClr val="B8A389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B8A389"/>
                          </a:solidFill>
                          <a:latin typeface="Montserrat" pitchFamily="2" charset="77"/>
                        </a:rPr>
                        <a:t>Высокая</a:t>
                      </a:r>
                      <a:endParaRPr lang="ru-UA" sz="1400">
                        <a:solidFill>
                          <a:srgbClr val="B8A389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560520"/>
                  </a:ext>
                </a:extLst>
              </a:tr>
              <a:tr h="684305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B8A389"/>
                          </a:solidFill>
                          <a:latin typeface="Montserrat" pitchFamily="2" charset="77"/>
                        </a:rPr>
                        <a:t>Уровень формализации</a:t>
                      </a:r>
                      <a:endParaRPr lang="ru-UA" sz="1400">
                        <a:solidFill>
                          <a:srgbClr val="B8A389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B8A389"/>
                          </a:solidFill>
                          <a:latin typeface="Montserrat" pitchFamily="2" charset="77"/>
                        </a:rPr>
                        <a:t>Неформальный</a:t>
                      </a:r>
                      <a:endParaRPr lang="ru-UA" sz="1400" dirty="0">
                        <a:solidFill>
                          <a:srgbClr val="B8A389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B8A389"/>
                          </a:solidFill>
                          <a:latin typeface="Montserrat" pitchFamily="2" charset="77"/>
                        </a:rPr>
                        <a:t>Формальный</a:t>
                      </a:r>
                      <a:endParaRPr lang="ru-UA" sz="1400" dirty="0">
                        <a:solidFill>
                          <a:srgbClr val="B8A389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515200"/>
                  </a:ext>
                </a:extLst>
              </a:tr>
              <a:tr h="684305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B8A389"/>
                          </a:solidFill>
                          <a:latin typeface="Montserrat" pitchFamily="2" charset="77"/>
                        </a:rPr>
                        <a:t>Автоматизация</a:t>
                      </a:r>
                      <a:endParaRPr lang="ru-UA" sz="1400">
                        <a:solidFill>
                          <a:srgbClr val="B8A389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B8A389"/>
                          </a:solidFill>
                          <a:latin typeface="Montserrat" pitchFamily="2" charset="77"/>
                        </a:rPr>
                        <a:t>Не используется</a:t>
                      </a:r>
                      <a:endParaRPr lang="ru-UA" sz="1400" dirty="0">
                        <a:solidFill>
                          <a:srgbClr val="B8A389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B8A389"/>
                          </a:solidFill>
                          <a:latin typeface="Montserrat" pitchFamily="2" charset="77"/>
                        </a:rPr>
                        <a:t>Используется</a:t>
                      </a:r>
                      <a:endParaRPr lang="ru-UA" sz="1400" dirty="0">
                        <a:solidFill>
                          <a:srgbClr val="B8A389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834172"/>
                  </a:ext>
                </a:extLst>
              </a:tr>
              <a:tr h="684305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B8A389"/>
                          </a:solidFill>
                          <a:latin typeface="Montserrat" pitchFamily="2" charset="77"/>
                        </a:rPr>
                        <a:t>Трудозатраты на создание</a:t>
                      </a:r>
                      <a:endParaRPr lang="ru-UA" sz="1400">
                        <a:solidFill>
                          <a:srgbClr val="B8A389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B8A389"/>
                          </a:solidFill>
                          <a:latin typeface="Montserrat" pitchFamily="2" charset="77"/>
                        </a:rPr>
                        <a:t>Низкие</a:t>
                      </a:r>
                      <a:endParaRPr lang="ru-UA" sz="1400">
                        <a:solidFill>
                          <a:srgbClr val="B8A389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B8A389"/>
                          </a:solidFill>
                          <a:latin typeface="Montserrat" pitchFamily="2" charset="77"/>
                        </a:rPr>
                        <a:t>Высокие</a:t>
                      </a:r>
                      <a:endParaRPr lang="ru-UA" sz="1400" dirty="0">
                        <a:solidFill>
                          <a:srgbClr val="B8A389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32044"/>
                  </a:ext>
                </a:extLst>
              </a:tr>
              <a:tr h="684305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B8A389"/>
                          </a:solidFill>
                          <a:latin typeface="Montserrat" pitchFamily="2" charset="77"/>
                        </a:rPr>
                        <a:t>Изменяемость</a:t>
                      </a:r>
                      <a:endParaRPr lang="ru-UA" sz="1400">
                        <a:solidFill>
                          <a:srgbClr val="B8A389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>
                          <a:solidFill>
                            <a:srgbClr val="B8A389"/>
                          </a:solidFill>
                          <a:latin typeface="Montserrat" pitchFamily="2" charset="77"/>
                        </a:rPr>
                        <a:t>Нетрудозатраная</a:t>
                      </a:r>
                      <a:endParaRPr lang="ru-UA" sz="1400">
                        <a:solidFill>
                          <a:srgbClr val="B8A389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>
                          <a:solidFill>
                            <a:srgbClr val="B8A389"/>
                          </a:solidFill>
                          <a:latin typeface="Montserrat" pitchFamily="2" charset="77"/>
                        </a:rPr>
                        <a:t>Трудозатраная</a:t>
                      </a:r>
                      <a:endParaRPr lang="ru-UA" sz="1400" dirty="0">
                        <a:solidFill>
                          <a:srgbClr val="B8A389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89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778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1ECE1-DA8F-FD85-CEAE-9E208D69A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DD74A-F3F3-E17C-097A-617D33AD5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75" y="323684"/>
            <a:ext cx="7533445" cy="26332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265C30-A298-BA87-E249-54A3673BA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75" y="3569278"/>
            <a:ext cx="10903688" cy="263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0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1F8199-26B4-4F08-9586-B81C2A5A7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60" y="3010137"/>
            <a:ext cx="5120640" cy="837725"/>
          </a:xfrm>
        </p:spPr>
        <p:txBody>
          <a:bodyPr/>
          <a:lstStyle/>
          <a:p>
            <a:r>
              <a:rPr lang="ru-RU" dirty="0"/>
              <a:t>Чек-листы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014764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BB233D7-5AB3-495E-AD46-22BE1C664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325" y="2271156"/>
            <a:ext cx="9908969" cy="2315688"/>
          </a:xfrm>
        </p:spPr>
        <p:txBody>
          <a:bodyPr/>
          <a:lstStyle/>
          <a:p>
            <a:r>
              <a:rPr lang="ru-RU" sz="1800" b="1" dirty="0">
                <a:solidFill>
                  <a:srgbClr val="6B8F78"/>
                </a:solidFill>
              </a:rPr>
              <a:t>Особенности</a:t>
            </a:r>
            <a:r>
              <a:rPr lang="ru-RU" sz="1600" dirty="0">
                <a:solidFill>
                  <a:srgbClr val="6B8F78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6B8F78"/>
                </a:solidFill>
              </a:rPr>
              <a:t>Один пункт = одна проверка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6B8F78"/>
                </a:solidFill>
              </a:rPr>
              <a:t>Проверка начинается с существительного/ отглагольного существительного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6B8F78"/>
                </a:solidFill>
              </a:rPr>
              <a:t>Составляется последовательно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6B8F78"/>
                </a:solidFill>
              </a:rPr>
              <a:t>Присутствует группировка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D19D43-40E2-491F-AE55-44EFD490DC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72583" y="6176963"/>
            <a:ext cx="569913" cy="528637"/>
          </a:xfrm>
        </p:spPr>
        <p:txBody>
          <a:bodyPr/>
          <a:lstStyle/>
          <a:p>
            <a:r>
              <a:rPr lang="en-US" dirty="0"/>
              <a:t>13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679276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294C706D-CB16-4F9C-9728-CFFD1637C9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14</a:t>
            </a:r>
            <a:endParaRPr lang="ru-UA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1D8917E-0538-476B-87A1-F31E9BD01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1951" y="1467983"/>
            <a:ext cx="9445831" cy="3922033"/>
          </a:xfrm>
        </p:spPr>
        <p:txBody>
          <a:bodyPr/>
          <a:lstStyle/>
          <a:p>
            <a:r>
              <a:rPr lang="ru-RU" b="1" dirty="0">
                <a:solidFill>
                  <a:srgbClr val="6B8F78"/>
                </a:solidFill>
              </a:rPr>
              <a:t>✍️ ЗАДАНИЕ: Составь чек-лист для формы авторизации (логина)</a:t>
            </a:r>
            <a:r>
              <a:rPr lang="en-US" b="1" dirty="0">
                <a:solidFill>
                  <a:srgbClr val="6B8F78"/>
                </a:solidFill>
              </a:rPr>
              <a:t> </a:t>
            </a:r>
            <a:r>
              <a:rPr lang="ru-RU" b="1" dirty="0">
                <a:solidFill>
                  <a:srgbClr val="6B8F78"/>
                </a:solidFill>
              </a:rPr>
              <a:t>предварительно </a:t>
            </a:r>
            <a:r>
              <a:rPr lang="ru-RU" b="1">
                <a:solidFill>
                  <a:srgbClr val="6B8F78"/>
                </a:solidFill>
              </a:rPr>
              <a:t>выяснив требования.</a:t>
            </a:r>
            <a:endParaRPr lang="ru-RU" b="1" dirty="0">
              <a:solidFill>
                <a:srgbClr val="6B8F78"/>
              </a:solidFill>
            </a:endParaRPr>
          </a:p>
          <a:p>
            <a:r>
              <a:rPr lang="en-US" b="1" dirty="0">
                <a:solidFill>
                  <a:srgbClr val="6B8F78"/>
                </a:solidFill>
              </a:rPr>
              <a:t>🎯 </a:t>
            </a:r>
            <a:r>
              <a:rPr lang="ru-RU" b="1" dirty="0">
                <a:solidFill>
                  <a:srgbClr val="6B8F78"/>
                </a:solidFill>
              </a:rPr>
              <a:t>Условия:</a:t>
            </a:r>
          </a:p>
          <a:p>
            <a:r>
              <a:rPr lang="ru-RU" dirty="0">
                <a:solidFill>
                  <a:srgbClr val="6B8F78"/>
                </a:solidFill>
              </a:rPr>
              <a:t>У нас есть простая форма входа, состоящая из: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6B8F78"/>
                </a:solidFill>
              </a:rPr>
              <a:t>Поле "</a:t>
            </a:r>
            <a:r>
              <a:rPr lang="en-US" dirty="0">
                <a:solidFill>
                  <a:srgbClr val="6B8F78"/>
                </a:solidFill>
              </a:rPr>
              <a:t>Email"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6B8F78"/>
                </a:solidFill>
              </a:rPr>
              <a:t>Поле "Пароль"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6B8F78"/>
                </a:solidFill>
              </a:rPr>
              <a:t>Кнопка "Войти"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6B8F78"/>
                </a:solidFill>
              </a:rPr>
              <a:t>Ссылка "Забыли пароль?»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>
              <a:solidFill>
                <a:srgbClr val="6B8F78"/>
              </a:solidFill>
            </a:endParaRPr>
          </a:p>
          <a:p>
            <a:r>
              <a:rPr lang="ru-RU" dirty="0">
                <a:solidFill>
                  <a:srgbClr val="6B8F78"/>
                </a:solidFill>
              </a:rPr>
              <a:t>Проверить базовую работоспособность, валидацию и поведение при ошибках.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12879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3D8D0-1C14-4094-9159-B685F3650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57" y="406400"/>
            <a:ext cx="9144000" cy="460499"/>
          </a:xfrm>
        </p:spPr>
        <p:txBody>
          <a:bodyPr/>
          <a:lstStyle/>
          <a:p>
            <a:pPr algn="l"/>
            <a:r>
              <a:rPr lang="ru-RU" sz="2400" dirty="0"/>
              <a:t>Виды тестовой документации:</a:t>
            </a:r>
            <a:endParaRPr lang="ru-UA" sz="24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1FF85C-D319-4CC4-9E4D-E32F79E45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857" y="1262597"/>
            <a:ext cx="9144000" cy="509249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6B8F78"/>
                </a:solidFill>
              </a:rPr>
              <a:t>Техническая</a:t>
            </a:r>
            <a:r>
              <a:rPr lang="ru-RU" sz="1600" dirty="0">
                <a:solidFill>
                  <a:srgbClr val="6B8F78"/>
                </a:solidFill>
              </a:rPr>
              <a:t>: Архитектура, </a:t>
            </a:r>
            <a:r>
              <a:rPr lang="en-US" sz="1600" dirty="0">
                <a:solidFill>
                  <a:srgbClr val="6B8F78"/>
                </a:solidFill>
              </a:rPr>
              <a:t>API-</a:t>
            </a:r>
            <a:r>
              <a:rPr lang="ru-RU" sz="1600" dirty="0">
                <a:solidFill>
                  <a:srgbClr val="6B8F78"/>
                </a:solidFill>
              </a:rPr>
              <a:t>спецификации, требования, диаграммы.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6B8F78"/>
                </a:solidFill>
              </a:rPr>
              <a:t>Тестовая</a:t>
            </a:r>
            <a:r>
              <a:rPr lang="ru-RU" sz="1600" dirty="0">
                <a:solidFill>
                  <a:srgbClr val="6B8F78"/>
                </a:solidFill>
              </a:rPr>
              <a:t>: План тестирования (</a:t>
            </a:r>
            <a:r>
              <a:rPr lang="en-US" sz="1600" dirty="0">
                <a:solidFill>
                  <a:srgbClr val="6B8F78"/>
                </a:solidFill>
              </a:rPr>
              <a:t>Test Plan</a:t>
            </a:r>
            <a:r>
              <a:rPr lang="ru-RU" sz="1600" dirty="0">
                <a:solidFill>
                  <a:srgbClr val="6B8F78"/>
                </a:solidFill>
              </a:rPr>
              <a:t>)</a:t>
            </a:r>
            <a:r>
              <a:rPr lang="en-US" sz="1600" dirty="0">
                <a:solidFill>
                  <a:srgbClr val="6B8F78"/>
                </a:solidFill>
              </a:rPr>
              <a:t>, Test Cases, </a:t>
            </a:r>
            <a:r>
              <a:rPr lang="ru-RU" sz="1600" dirty="0">
                <a:solidFill>
                  <a:srgbClr val="6B8F78"/>
                </a:solidFill>
              </a:rPr>
              <a:t>Стратегия тестирования (</a:t>
            </a:r>
            <a:r>
              <a:rPr lang="en-US" sz="1600" dirty="0">
                <a:solidFill>
                  <a:srgbClr val="6B8F78"/>
                </a:solidFill>
              </a:rPr>
              <a:t>Test Strategy</a:t>
            </a:r>
            <a:r>
              <a:rPr lang="ru-RU" sz="1600" dirty="0">
                <a:solidFill>
                  <a:srgbClr val="6B8F78"/>
                </a:solidFill>
              </a:rPr>
              <a:t>)</a:t>
            </a:r>
            <a:r>
              <a:rPr lang="en-US" sz="1600" dirty="0">
                <a:solidFill>
                  <a:srgbClr val="6B8F78"/>
                </a:solidFill>
              </a:rPr>
              <a:t>, </a:t>
            </a:r>
            <a:r>
              <a:rPr lang="ru-RU" sz="1600" dirty="0">
                <a:solidFill>
                  <a:srgbClr val="6B8F78"/>
                </a:solidFill>
              </a:rPr>
              <a:t>чек-листы, отчеты</a:t>
            </a:r>
            <a:r>
              <a:rPr lang="en-US" sz="1600" dirty="0">
                <a:solidFill>
                  <a:srgbClr val="6B8F78"/>
                </a:solidFill>
              </a:rPr>
              <a:t>, </a:t>
            </a:r>
            <a:r>
              <a:rPr lang="ru-RU" sz="1600" dirty="0">
                <a:solidFill>
                  <a:srgbClr val="6B8F78"/>
                </a:solidFill>
              </a:rPr>
              <a:t>баг репорты.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6B8F78"/>
                </a:solidFill>
              </a:rPr>
              <a:t>Пользовательская</a:t>
            </a:r>
            <a:r>
              <a:rPr lang="ru-RU" sz="1600" dirty="0">
                <a:solidFill>
                  <a:srgbClr val="6B8F78"/>
                </a:solidFill>
              </a:rPr>
              <a:t>: Руководства, справка, инструкции, </a:t>
            </a:r>
            <a:r>
              <a:rPr lang="en-US" sz="1600" dirty="0">
                <a:solidFill>
                  <a:srgbClr val="6B8F78"/>
                </a:solidFill>
              </a:rPr>
              <a:t>FAQ</a:t>
            </a:r>
            <a:r>
              <a:rPr lang="ru-RU" sz="1600" dirty="0">
                <a:solidFill>
                  <a:srgbClr val="6B8F78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6B8F78"/>
                </a:solidFill>
              </a:rPr>
              <a:t>Проектная</a:t>
            </a:r>
            <a:r>
              <a:rPr lang="ru-RU" sz="1600" dirty="0">
                <a:solidFill>
                  <a:srgbClr val="6B8F78"/>
                </a:solidFill>
              </a:rPr>
              <a:t>: </a:t>
            </a:r>
            <a:r>
              <a:rPr lang="en-US" sz="1600" dirty="0">
                <a:solidFill>
                  <a:srgbClr val="6B8F78"/>
                </a:solidFill>
              </a:rPr>
              <a:t>Roadmap, changelog, release notes</a:t>
            </a:r>
            <a:r>
              <a:rPr lang="ru-RU" sz="1600" dirty="0">
                <a:solidFill>
                  <a:srgbClr val="6B8F78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6B8F78"/>
                </a:solidFill>
              </a:rPr>
              <a:t>Кодовая:</a:t>
            </a:r>
            <a:r>
              <a:rPr lang="ru-RU" sz="1600" dirty="0">
                <a:solidFill>
                  <a:srgbClr val="6B8F78"/>
                </a:solidFill>
              </a:rPr>
              <a:t> </a:t>
            </a:r>
            <a:r>
              <a:rPr lang="en-US" sz="1600" dirty="0">
                <a:solidFill>
                  <a:srgbClr val="6B8F78"/>
                </a:solidFill>
              </a:rPr>
              <a:t>DevOps</a:t>
            </a:r>
            <a:r>
              <a:rPr lang="ru-RU" sz="1600" dirty="0">
                <a:solidFill>
                  <a:srgbClr val="6B8F78"/>
                </a:solidFill>
              </a:rPr>
              <a:t>: </a:t>
            </a:r>
            <a:r>
              <a:rPr lang="en-US" sz="1600" dirty="0">
                <a:solidFill>
                  <a:srgbClr val="6B8F78"/>
                </a:solidFill>
              </a:rPr>
              <a:t>README, </a:t>
            </a:r>
            <a:r>
              <a:rPr lang="ru-RU" sz="1600" dirty="0">
                <a:solidFill>
                  <a:srgbClr val="6B8F78"/>
                </a:solidFill>
              </a:rPr>
              <a:t>конфигурации, комментарии, </a:t>
            </a:r>
            <a:r>
              <a:rPr lang="en-US" sz="1600" dirty="0">
                <a:solidFill>
                  <a:srgbClr val="6B8F78"/>
                </a:solidFill>
              </a:rPr>
              <a:t>CI/CD-</a:t>
            </a:r>
            <a:r>
              <a:rPr lang="ru-RU" sz="1600" dirty="0">
                <a:solidFill>
                  <a:srgbClr val="6B8F78"/>
                </a:solidFill>
              </a:rPr>
              <a:t>инструкции.</a:t>
            </a:r>
            <a:endParaRPr lang="ru-UA" sz="1600">
              <a:solidFill>
                <a:srgbClr val="6B8F78"/>
              </a:solidFill>
            </a:endParaRP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805CEDE8-144E-1E8E-A166-CFED76D9D8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77402" y="6176962"/>
            <a:ext cx="569913" cy="528637"/>
          </a:xfrm>
        </p:spPr>
        <p:txBody>
          <a:bodyPr/>
          <a:lstStyle/>
          <a:p>
            <a:r>
              <a:rPr lang="en-US" dirty="0"/>
              <a:t>01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49340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066B2-AA76-45AF-B850-CC7F3E74D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8260"/>
            <a:ext cx="9144000" cy="1801479"/>
          </a:xfrm>
        </p:spPr>
        <p:txBody>
          <a:bodyPr/>
          <a:lstStyle/>
          <a:p>
            <a:r>
              <a:rPr lang="ru-RU" dirty="0"/>
              <a:t>Критерии качества документации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5367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65697284-F5F3-437C-A3B9-B0DBA3B62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88359" y="6170616"/>
            <a:ext cx="743481" cy="528637"/>
          </a:xfrm>
        </p:spPr>
        <p:txBody>
          <a:bodyPr/>
          <a:lstStyle/>
          <a:p>
            <a:r>
              <a:rPr lang="en-US" dirty="0"/>
              <a:t>03</a:t>
            </a:r>
            <a:endParaRPr lang="ru-UA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6BE3E3-9FAC-4CEA-BC00-693C4814CA0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997528"/>
            <a:ext cx="10515600" cy="5179435"/>
          </a:xfrm>
          <a:prstGeom prst="rect">
            <a:avLst/>
          </a:prstGeom>
        </p:spPr>
        <p:txBody>
          <a:bodyPr/>
          <a:lstStyle/>
          <a:p>
            <a:r>
              <a:rPr lang="ru-RU" sz="1600" b="1" dirty="0">
                <a:solidFill>
                  <a:srgbClr val="1E628F"/>
                </a:solidFill>
                <a:latin typeface="Montserrat" pitchFamily="2" charset="77"/>
              </a:rPr>
              <a:t>Актуальность</a:t>
            </a:r>
            <a:r>
              <a:rPr lang="ru-RU" sz="1600" dirty="0">
                <a:solidFill>
                  <a:srgbClr val="1E628F"/>
                </a:solidFill>
                <a:latin typeface="Montserrat" pitchFamily="2" charset="77"/>
              </a:rPr>
              <a:t>: Соответствует ли текущей версии продукта.</a:t>
            </a:r>
          </a:p>
          <a:p>
            <a:pPr lvl="1"/>
            <a:r>
              <a:rPr lang="ru-RU" sz="1200" dirty="0">
                <a:solidFill>
                  <a:srgbClr val="1E628F"/>
                </a:solidFill>
                <a:latin typeface="Montserrat" pitchFamily="2" charset="77"/>
              </a:rPr>
              <a:t>Соответствие название полей.</a:t>
            </a:r>
          </a:p>
          <a:p>
            <a:r>
              <a:rPr lang="ru-RU" sz="1600" b="1" dirty="0">
                <a:solidFill>
                  <a:srgbClr val="1E628F"/>
                </a:solidFill>
                <a:latin typeface="Montserrat" pitchFamily="2" charset="77"/>
              </a:rPr>
              <a:t>Недвусмысленность</a:t>
            </a:r>
            <a:r>
              <a:rPr lang="ru-RU" sz="1600" dirty="0">
                <a:solidFill>
                  <a:srgbClr val="1E628F"/>
                </a:solidFill>
                <a:latin typeface="Montserrat" pitchFamily="2" charset="77"/>
              </a:rPr>
              <a:t>: нет двоякого понимания требования.</a:t>
            </a:r>
          </a:p>
          <a:p>
            <a:pPr lvl="1"/>
            <a:r>
              <a:rPr lang="ru-RU" sz="1200" dirty="0">
                <a:solidFill>
                  <a:srgbClr val="1E628F"/>
                </a:solidFill>
                <a:latin typeface="Montserrat" pitchFamily="2" charset="77"/>
              </a:rPr>
              <a:t>Страница должна загружаться за минимальное количество времени – какое?</a:t>
            </a:r>
          </a:p>
          <a:p>
            <a:r>
              <a:rPr lang="ru-RU" sz="1600" b="1" dirty="0">
                <a:solidFill>
                  <a:srgbClr val="1E628F"/>
                </a:solidFill>
                <a:latin typeface="Montserrat" pitchFamily="2" charset="77"/>
              </a:rPr>
              <a:t>Завершенность/ полнота</a:t>
            </a:r>
            <a:r>
              <a:rPr lang="ru-RU" sz="1600" dirty="0">
                <a:solidFill>
                  <a:srgbClr val="1E628F"/>
                </a:solidFill>
                <a:latin typeface="Montserrat" pitchFamily="2" charset="77"/>
              </a:rPr>
              <a:t>:  все функции, модули, параметры описаны.</a:t>
            </a:r>
          </a:p>
          <a:p>
            <a:r>
              <a:rPr lang="ru-RU" sz="1600" b="1" dirty="0">
                <a:solidFill>
                  <a:srgbClr val="1E628F"/>
                </a:solidFill>
                <a:latin typeface="Montserrat" pitchFamily="2" charset="77"/>
              </a:rPr>
              <a:t>Непротиворечивость</a:t>
            </a:r>
            <a:r>
              <a:rPr lang="ru-RU" sz="1600" dirty="0">
                <a:solidFill>
                  <a:srgbClr val="1E628F"/>
                </a:solidFill>
                <a:latin typeface="Montserrat" pitchFamily="2" charset="77"/>
              </a:rPr>
              <a:t>: отсутствуют противоречивые данные об одном и том же </a:t>
            </a:r>
            <a:r>
              <a:rPr lang="ru-RU" sz="1600" dirty="0" err="1">
                <a:solidFill>
                  <a:srgbClr val="1E628F"/>
                </a:solidFill>
                <a:latin typeface="Montserrat" pitchFamily="2" charset="77"/>
              </a:rPr>
              <a:t>фугкционале</a:t>
            </a:r>
            <a:r>
              <a:rPr lang="ru-RU" sz="1600" dirty="0">
                <a:solidFill>
                  <a:srgbClr val="1E628F"/>
                </a:solidFill>
                <a:latin typeface="Montserrat" pitchFamily="2" charset="77"/>
              </a:rPr>
              <a:t> (в разных частях спецификации)</a:t>
            </a:r>
          </a:p>
          <a:p>
            <a:r>
              <a:rPr lang="ru-RU" sz="1600" b="1" dirty="0">
                <a:solidFill>
                  <a:srgbClr val="1E628F"/>
                </a:solidFill>
                <a:latin typeface="Montserrat" pitchFamily="2" charset="77"/>
              </a:rPr>
              <a:t>Выполнимость</a:t>
            </a:r>
            <a:r>
              <a:rPr lang="ru-RU" sz="1600" dirty="0">
                <a:solidFill>
                  <a:srgbClr val="1E628F"/>
                </a:solidFill>
                <a:latin typeface="Montserrat" pitchFamily="2" charset="77"/>
              </a:rPr>
              <a:t>: возможно ли протестировать.</a:t>
            </a:r>
          </a:p>
          <a:p>
            <a:endParaRPr lang="ru-RU" sz="1600" b="1" dirty="0">
              <a:solidFill>
                <a:srgbClr val="1E628F"/>
              </a:solidFill>
              <a:latin typeface="Montserrat" pitchFamily="2" charset="77"/>
            </a:endParaRPr>
          </a:p>
          <a:p>
            <a:endParaRPr lang="ru-RU" sz="1600" b="1" dirty="0">
              <a:solidFill>
                <a:srgbClr val="1E628F"/>
              </a:solidFill>
              <a:latin typeface="Montserrat" pitchFamily="2" charset="77"/>
            </a:endParaRPr>
          </a:p>
          <a:p>
            <a:r>
              <a:rPr lang="ru-RU" sz="1600" b="1" dirty="0">
                <a:solidFill>
                  <a:srgbClr val="1E628F"/>
                </a:solidFill>
                <a:latin typeface="Montserrat" pitchFamily="2" charset="77"/>
              </a:rPr>
              <a:t>Удобство навигации, орфография и грамматика, форматирование, локализация.</a:t>
            </a:r>
          </a:p>
          <a:p>
            <a:r>
              <a:rPr lang="ru-RU" sz="1600" b="1" dirty="0">
                <a:solidFill>
                  <a:srgbClr val="1E628F"/>
                </a:solidFill>
                <a:latin typeface="Montserrat" pitchFamily="2" charset="77"/>
              </a:rPr>
              <a:t>Прослеживаемость,</a:t>
            </a:r>
          </a:p>
          <a:p>
            <a:r>
              <a:rPr lang="ru-RU" sz="1600" b="1" dirty="0">
                <a:solidFill>
                  <a:srgbClr val="1E628F"/>
                </a:solidFill>
                <a:latin typeface="Montserrat" pitchFamily="2" charset="77"/>
              </a:rPr>
              <a:t>Атомарность/ единичность.</a:t>
            </a:r>
          </a:p>
          <a:p>
            <a:pPr lvl="1"/>
            <a:endParaRPr lang="ru-RU" sz="1200" dirty="0">
              <a:solidFill>
                <a:srgbClr val="1E628F"/>
              </a:solidFill>
              <a:latin typeface="Montserrat" pitchFamily="2" charset="77"/>
            </a:endParaRPr>
          </a:p>
          <a:p>
            <a:pPr marL="457200" lvl="1" indent="0">
              <a:buNone/>
            </a:pPr>
            <a:endParaRPr lang="ru-RU" sz="1200" dirty="0">
              <a:solidFill>
                <a:srgbClr val="1E628F"/>
              </a:solidFill>
              <a:latin typeface="Montserrat" pitchFamily="2" charset="77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4CB8595-9A55-43E3-9BFA-107E703E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  <a:prstGeom prst="rect">
            <a:avLst/>
          </a:prstGeom>
        </p:spPr>
        <p:txBody>
          <a:bodyPr/>
          <a:lstStyle/>
          <a:p>
            <a:r>
              <a:rPr lang="ru-RU" sz="2400" dirty="0">
                <a:solidFill>
                  <a:srgbClr val="1E628F"/>
                </a:solidFill>
              </a:rPr>
              <a:t>Критерии, по которым тестируется документация:</a:t>
            </a:r>
            <a:endParaRPr lang="ru-UA" sz="2400">
              <a:solidFill>
                <a:srgbClr val="1E62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41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4848E-B0C0-4D0F-8978-B8AEA4004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226" y="406400"/>
            <a:ext cx="9144000" cy="448623"/>
          </a:xfrm>
        </p:spPr>
        <p:txBody>
          <a:bodyPr/>
          <a:lstStyle/>
          <a:p>
            <a:pPr algn="l"/>
            <a:r>
              <a:rPr lang="ru-RU" sz="2400" dirty="0">
                <a:solidFill>
                  <a:srgbClr val="1E628F"/>
                </a:solidFill>
              </a:rPr>
              <a:t>Критерии качества хорошей документации:</a:t>
            </a:r>
            <a:endParaRPr lang="ru-UA" sz="2400">
              <a:solidFill>
                <a:srgbClr val="1E628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F129C7-6782-4E5B-B2DB-19FB24AD4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226" y="1001342"/>
            <a:ext cx="9144000" cy="395066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1E628F"/>
                </a:solidFill>
                <a:latin typeface="Montserrat" pitchFamily="2" charset="77"/>
              </a:rPr>
              <a:t>Уникальность</a:t>
            </a:r>
            <a:r>
              <a:rPr lang="ru-RU" sz="1600" dirty="0">
                <a:solidFill>
                  <a:srgbClr val="1E628F"/>
                </a:solidFill>
                <a:latin typeface="Montserrat" pitchFamily="2" charset="77"/>
              </a:rPr>
              <a:t>: нет дублирующих, избыточных описаний.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1E628F"/>
                </a:solidFill>
                <a:latin typeface="Montserrat" pitchFamily="2" charset="77"/>
              </a:rPr>
              <a:t>Ясность</a:t>
            </a:r>
            <a:r>
              <a:rPr lang="ru-RU" sz="1600" dirty="0">
                <a:solidFill>
                  <a:srgbClr val="1E628F"/>
                </a:solidFill>
                <a:latin typeface="Montserrat" pitchFamily="2" charset="77"/>
              </a:rPr>
              <a:t>: написано простыми понятными словами.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1E628F"/>
                </a:solidFill>
                <a:latin typeface="Montserrat" pitchFamily="2" charset="77"/>
              </a:rPr>
              <a:t>Целостность</a:t>
            </a:r>
            <a:r>
              <a:rPr lang="ru-RU" sz="1600" dirty="0">
                <a:solidFill>
                  <a:srgbClr val="1E628F"/>
                </a:solidFill>
                <a:latin typeface="Montserrat" pitchFamily="2" charset="77"/>
              </a:rPr>
              <a:t>: информация структурирована и написана от общего к деталям.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1E628F"/>
                </a:solidFill>
                <a:latin typeface="Montserrat" pitchFamily="2" charset="77"/>
              </a:rPr>
              <a:t>Обоснованность</a:t>
            </a:r>
            <a:r>
              <a:rPr lang="ru-RU" sz="1600" dirty="0">
                <a:solidFill>
                  <a:srgbClr val="1E628F"/>
                </a:solidFill>
                <a:latin typeface="Montserrat" pitchFamily="2" charset="77"/>
              </a:rPr>
              <a:t>: указаны причины разработки новой фичи, бизнес задачи.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1" dirty="0" err="1">
                <a:solidFill>
                  <a:srgbClr val="1E628F"/>
                </a:solidFill>
                <a:latin typeface="Montserrat" pitchFamily="2" charset="77"/>
              </a:rPr>
              <a:t>Поддерживаемость</a:t>
            </a:r>
            <a:r>
              <a:rPr lang="ru-RU" sz="1600" dirty="0">
                <a:solidFill>
                  <a:srgbClr val="1E628F"/>
                </a:solidFill>
                <a:latin typeface="Montserrat" pitchFamily="2" charset="77"/>
              </a:rPr>
              <a:t>: легко обновить и отследить изменения.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1E628F"/>
                </a:solidFill>
                <a:latin typeface="Montserrat" pitchFamily="2" charset="77"/>
              </a:rPr>
              <a:t>Доступность</a:t>
            </a:r>
            <a:r>
              <a:rPr lang="ru-RU" sz="1600" dirty="0">
                <a:solidFill>
                  <a:srgbClr val="1E628F"/>
                </a:solidFill>
                <a:latin typeface="Montserrat" pitchFamily="2" charset="77"/>
              </a:rPr>
              <a:t>: легко найти.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1E628F"/>
                </a:solidFill>
                <a:latin typeface="Montserrat" pitchFamily="2" charset="77"/>
              </a:rPr>
              <a:t>Тестируемость</a:t>
            </a:r>
            <a:r>
              <a:rPr lang="ru-RU" sz="1600" dirty="0">
                <a:solidFill>
                  <a:srgbClr val="1E628F"/>
                </a:solidFill>
                <a:latin typeface="Montserrat" pitchFamily="2" charset="77"/>
              </a:rPr>
              <a:t>: док можно использовать для написания тестов.</a:t>
            </a:r>
            <a:endParaRPr lang="ru-UA" sz="1600">
              <a:solidFill>
                <a:srgbClr val="1E628F"/>
              </a:solidFill>
              <a:latin typeface="Montserrat" pitchFamily="2" charset="77"/>
            </a:endParaRP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34405D7D-CE9F-A05C-1E15-5BCAB98B9B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05210" y="6176962"/>
            <a:ext cx="714598" cy="528637"/>
          </a:xfrm>
        </p:spPr>
        <p:txBody>
          <a:bodyPr/>
          <a:lstStyle/>
          <a:p>
            <a:r>
              <a:rPr lang="en-US" dirty="0"/>
              <a:t>04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2326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C81B5-608F-4E24-AEC3-42D7A1006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563563"/>
            <a:ext cx="10715402" cy="528637"/>
          </a:xfrm>
        </p:spPr>
        <p:txBody>
          <a:bodyPr/>
          <a:lstStyle/>
          <a:p>
            <a:r>
              <a:rPr lang="ru-RU" sz="2400" dirty="0">
                <a:solidFill>
                  <a:srgbClr val="1E628F"/>
                </a:solidFill>
              </a:rPr>
              <a:t>Попрактикуемся:</a:t>
            </a:r>
            <a:endParaRPr lang="ru-UA" sz="2400">
              <a:solidFill>
                <a:srgbClr val="1E628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7E91A0-4BEE-41FE-9D51-803C08152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401287"/>
            <a:ext cx="9961418" cy="49080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1E628F"/>
                </a:solidFill>
              </a:rPr>
              <a:t>Руководство пользователя:</a:t>
            </a:r>
          </a:p>
          <a:p>
            <a:pPr marL="457200" indent="-457200">
              <a:buAutoNum type="arabicParenR"/>
            </a:pPr>
            <a:r>
              <a:rPr lang="ru-RU" sz="1600" dirty="0">
                <a:solidFill>
                  <a:srgbClr val="1E628F"/>
                </a:solidFill>
              </a:rPr>
              <a:t>Зайдите на сайт</a:t>
            </a:r>
          </a:p>
          <a:p>
            <a:pPr marL="457200" indent="-457200">
              <a:buAutoNum type="arabicParenR"/>
            </a:pPr>
            <a:r>
              <a:rPr lang="ru-RU" sz="1600" dirty="0">
                <a:solidFill>
                  <a:srgbClr val="1E628F"/>
                </a:solidFill>
              </a:rPr>
              <a:t>Авторизуйтесь</a:t>
            </a:r>
          </a:p>
          <a:p>
            <a:pPr marL="457200" indent="-457200">
              <a:buAutoNum type="arabicParenR"/>
            </a:pPr>
            <a:r>
              <a:rPr lang="ru-RU" sz="1600" dirty="0">
                <a:solidFill>
                  <a:srgbClr val="1E628F"/>
                </a:solidFill>
              </a:rPr>
              <a:t>После входа нажмите на нужную кнопку</a:t>
            </a:r>
          </a:p>
          <a:p>
            <a:r>
              <a:rPr lang="ru-RU" sz="1600" dirty="0">
                <a:solidFill>
                  <a:srgbClr val="1E628F"/>
                </a:solidFill>
              </a:rPr>
              <a:t>Результат: ожидаемый поп-ап открыт.</a:t>
            </a:r>
          </a:p>
          <a:p>
            <a:endParaRPr lang="ru-RU" dirty="0">
              <a:solidFill>
                <a:srgbClr val="1E628F"/>
              </a:solidFill>
            </a:endParaRPr>
          </a:p>
          <a:p>
            <a:endParaRPr lang="ru-RU" dirty="0">
              <a:solidFill>
                <a:srgbClr val="1E628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1E628F"/>
                </a:solidFill>
              </a:rPr>
              <a:t>ТЗ:</a:t>
            </a:r>
          </a:p>
          <a:p>
            <a:r>
              <a:rPr lang="ru-RU" sz="1600" dirty="0">
                <a:solidFill>
                  <a:srgbClr val="1E628F"/>
                </a:solidFill>
              </a:rPr>
              <a:t>Необходимо разработать форму регистрации для сайта-форума. Форма должна быть простой и понятной. Поля обязательны, если не указано иного. </a:t>
            </a:r>
            <a:endParaRPr lang="ru-UA" sz="1600">
              <a:solidFill>
                <a:srgbClr val="1E628F"/>
              </a:solidFill>
            </a:endParaRP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D2EC131C-A405-4D29-87B6-2AEFDA987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41306" y="6176962"/>
            <a:ext cx="614335" cy="528637"/>
          </a:xfrm>
        </p:spPr>
        <p:txBody>
          <a:bodyPr/>
          <a:lstStyle/>
          <a:p>
            <a:r>
              <a:rPr lang="en-US" dirty="0"/>
              <a:t>05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26984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40C1F-B11F-4E8B-921D-86405DC29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128" y="2897321"/>
            <a:ext cx="9783288" cy="1585871"/>
          </a:xfrm>
        </p:spPr>
        <p:txBody>
          <a:bodyPr/>
          <a:lstStyle/>
          <a:p>
            <a:r>
              <a:rPr lang="ru-RU" dirty="0"/>
              <a:t>Тестовая документация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124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42A42B1-C7FC-4385-BE1E-AE3673204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05210" y="6176962"/>
            <a:ext cx="714598" cy="528637"/>
          </a:xfrm>
        </p:spPr>
        <p:txBody>
          <a:bodyPr/>
          <a:lstStyle/>
          <a:p>
            <a:r>
              <a:rPr lang="en-US" dirty="0"/>
              <a:t>07</a:t>
            </a:r>
            <a:endParaRPr lang="ru-UA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391B33-4E07-4808-A6A5-76C62FB8ECBC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02573" y="1231835"/>
            <a:ext cx="10551227" cy="463859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B8A389"/>
                </a:solidFill>
              </a:rPr>
              <a:t>План тестирования (</a:t>
            </a:r>
            <a:r>
              <a:rPr lang="en-US" sz="1600" dirty="0">
                <a:solidFill>
                  <a:srgbClr val="B8A389"/>
                </a:solidFill>
              </a:rPr>
              <a:t>Test Plan</a:t>
            </a:r>
            <a:r>
              <a:rPr lang="ru-RU" sz="1600" dirty="0">
                <a:solidFill>
                  <a:srgbClr val="B8A389"/>
                </a:solidFill>
              </a:rPr>
              <a:t>)</a:t>
            </a:r>
            <a:r>
              <a:rPr lang="en-US" sz="1600" dirty="0">
                <a:solidFill>
                  <a:srgbClr val="B8A389"/>
                </a:solidFill>
              </a:rPr>
              <a:t>, </a:t>
            </a:r>
            <a:endParaRPr lang="ru-RU" sz="1600" dirty="0">
              <a:solidFill>
                <a:srgbClr val="B8A38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B8A389"/>
                </a:solidFill>
              </a:rPr>
              <a:t>Тест-кейсы (</a:t>
            </a:r>
            <a:r>
              <a:rPr lang="en-US" sz="1600" dirty="0">
                <a:solidFill>
                  <a:srgbClr val="B8A389"/>
                </a:solidFill>
              </a:rPr>
              <a:t>Test Cases</a:t>
            </a:r>
            <a:r>
              <a:rPr lang="ru-RU" sz="1600" dirty="0">
                <a:solidFill>
                  <a:srgbClr val="B8A389"/>
                </a:solidFill>
              </a:rPr>
              <a:t>)</a:t>
            </a:r>
            <a:r>
              <a:rPr lang="en-US" sz="1600" dirty="0">
                <a:solidFill>
                  <a:srgbClr val="B8A389"/>
                </a:solidFill>
              </a:rPr>
              <a:t>, </a:t>
            </a:r>
            <a:endParaRPr lang="ru-RU" sz="1600" dirty="0">
              <a:solidFill>
                <a:srgbClr val="B8A38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B8A389"/>
                </a:solidFill>
              </a:rPr>
              <a:t>Стратегия тестирования (</a:t>
            </a:r>
            <a:r>
              <a:rPr lang="en-US" sz="1600" dirty="0">
                <a:solidFill>
                  <a:srgbClr val="B8A389"/>
                </a:solidFill>
              </a:rPr>
              <a:t>Test Strategy</a:t>
            </a:r>
            <a:r>
              <a:rPr lang="ru-RU" sz="1600" dirty="0">
                <a:solidFill>
                  <a:srgbClr val="B8A389"/>
                </a:solidFill>
              </a:rPr>
              <a:t>)</a:t>
            </a:r>
            <a:r>
              <a:rPr lang="en-US" sz="1600" dirty="0">
                <a:solidFill>
                  <a:srgbClr val="B8A389"/>
                </a:solidFill>
              </a:rPr>
              <a:t>, </a:t>
            </a:r>
            <a:endParaRPr lang="ru-RU" sz="1600" dirty="0">
              <a:solidFill>
                <a:srgbClr val="B8A38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B8A389"/>
                </a:solidFill>
              </a:rPr>
              <a:t>Чек-листы (</a:t>
            </a:r>
            <a:r>
              <a:rPr lang="en-US" sz="1600" dirty="0">
                <a:solidFill>
                  <a:srgbClr val="B8A389"/>
                </a:solidFill>
              </a:rPr>
              <a:t>check list</a:t>
            </a:r>
            <a:r>
              <a:rPr lang="ru-RU" sz="1600" dirty="0">
                <a:solidFill>
                  <a:srgbClr val="B8A389"/>
                </a:solidFill>
              </a:rPr>
              <a:t>),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B8A389"/>
                </a:solidFill>
              </a:rPr>
              <a:t>Отчеты</a:t>
            </a:r>
            <a:r>
              <a:rPr lang="en-US" sz="1600" dirty="0">
                <a:solidFill>
                  <a:srgbClr val="B8A389"/>
                </a:solidFill>
              </a:rPr>
              <a:t>, </a:t>
            </a:r>
            <a:endParaRPr lang="ru-RU" sz="1600" dirty="0">
              <a:solidFill>
                <a:srgbClr val="B8A38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B8A389"/>
                </a:solidFill>
              </a:rPr>
              <a:t>Баг репорты</a:t>
            </a:r>
            <a:r>
              <a:rPr lang="en-US" sz="1600" dirty="0">
                <a:solidFill>
                  <a:srgbClr val="B8A389"/>
                </a:solidFill>
              </a:rPr>
              <a:t>.</a:t>
            </a:r>
            <a:endParaRPr lang="ru-UA" sz="1600">
              <a:solidFill>
                <a:srgbClr val="B8A389"/>
              </a:solidFill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F400B49-19F8-4250-8710-D9EBE7306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573" y="469031"/>
            <a:ext cx="8103921" cy="1071563"/>
          </a:xfrm>
        </p:spPr>
        <p:txBody>
          <a:bodyPr/>
          <a:lstStyle/>
          <a:p>
            <a:r>
              <a:rPr lang="ru-RU" sz="2400" dirty="0">
                <a:solidFill>
                  <a:srgbClr val="B8A389"/>
                </a:solidFill>
              </a:rPr>
              <a:t>Виды тестовой документации</a:t>
            </a:r>
            <a:endParaRPr lang="ru-UA" sz="2400">
              <a:solidFill>
                <a:srgbClr val="B8A3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264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C85D3-8C86-4407-98D2-09C15C00D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104" y="406400"/>
            <a:ext cx="9144000" cy="448623"/>
          </a:xfrm>
        </p:spPr>
        <p:txBody>
          <a:bodyPr/>
          <a:lstStyle/>
          <a:p>
            <a:pPr algn="l"/>
            <a:r>
              <a:rPr lang="ru-RU" sz="2400" dirty="0"/>
              <a:t>Чек-листы и тест-кейсы</a:t>
            </a:r>
            <a:endParaRPr lang="ru-UA" sz="24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4F6BCB-3B45-4580-A20B-58E0500B0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104" y="1092530"/>
            <a:ext cx="9144000" cy="5359070"/>
          </a:xfrm>
        </p:spPr>
        <p:txBody>
          <a:bodyPr/>
          <a:lstStyle/>
          <a:p>
            <a:pPr algn="l"/>
            <a:r>
              <a:rPr lang="ru-RU" sz="1600" b="1" dirty="0">
                <a:solidFill>
                  <a:srgbClr val="B8A389"/>
                </a:solidFill>
                <a:latin typeface="Montserrat" pitchFamily="2" charset="77"/>
              </a:rPr>
              <a:t>Чек-лист</a:t>
            </a:r>
            <a:r>
              <a:rPr lang="ru-RU" sz="1600" dirty="0">
                <a:solidFill>
                  <a:srgbClr val="B8A389"/>
                </a:solidFill>
                <a:latin typeface="Montserrat" pitchFamily="2" charset="77"/>
              </a:rPr>
              <a:t> – (в </a:t>
            </a:r>
            <a:r>
              <a:rPr lang="en-US" sz="1600" dirty="0">
                <a:solidFill>
                  <a:srgbClr val="B8A389"/>
                </a:solidFill>
                <a:latin typeface="Montserrat" pitchFamily="2" charset="77"/>
              </a:rPr>
              <a:t>ISTQB </a:t>
            </a:r>
            <a:r>
              <a:rPr lang="ru-RU" sz="1600" dirty="0">
                <a:solidFill>
                  <a:srgbClr val="B8A389"/>
                </a:solidFill>
                <a:latin typeface="Montserrat" pitchFamily="2" charset="77"/>
              </a:rPr>
              <a:t>нет определения) список проверок для тестирования</a:t>
            </a:r>
            <a:r>
              <a:rPr lang="en-US" sz="1600" dirty="0">
                <a:solidFill>
                  <a:srgbClr val="B8A389"/>
                </a:solidFill>
                <a:latin typeface="Montserrat" pitchFamily="2" charset="77"/>
              </a:rPr>
              <a:t>; </a:t>
            </a:r>
            <a:r>
              <a:rPr lang="ru-RU" sz="1600" dirty="0">
                <a:solidFill>
                  <a:srgbClr val="B8A389"/>
                </a:solidFill>
              </a:rPr>
              <a:t>прощённая форма представления тестов, содержащая перечень пунктов (условий, функций, проверок), которые необходимо подтвердить или проверить.</a:t>
            </a:r>
          </a:p>
          <a:p>
            <a:pPr algn="l"/>
            <a:endParaRPr lang="ru-RU" sz="1600" dirty="0">
              <a:solidFill>
                <a:srgbClr val="B8A389"/>
              </a:solidFill>
              <a:latin typeface="Montserrat" pitchFamily="2" charset="77"/>
            </a:endParaRPr>
          </a:p>
          <a:p>
            <a:pPr algn="l"/>
            <a:r>
              <a:rPr lang="ru-RU" sz="1600" b="1" dirty="0">
                <a:solidFill>
                  <a:srgbClr val="B8A389"/>
                </a:solidFill>
              </a:rPr>
              <a:t>Тест-кейс</a:t>
            </a:r>
            <a:r>
              <a:rPr lang="ru-RU" sz="1600" dirty="0">
                <a:solidFill>
                  <a:srgbClr val="B8A389"/>
                </a:solidFill>
              </a:rPr>
              <a:t> — это набор входных данных, предусловий, ожидаемых результатов и постусловий, подготовленный для проверки определённой цели или условия тестирования.</a:t>
            </a:r>
          </a:p>
          <a:p>
            <a:pPr algn="l"/>
            <a:r>
              <a:rPr lang="en-US" sz="1600" dirty="0"/>
              <a:t>📌 </a:t>
            </a:r>
            <a:r>
              <a:rPr lang="ru-RU" sz="1600" dirty="0">
                <a:solidFill>
                  <a:srgbClr val="B8A389"/>
                </a:solidFill>
              </a:rPr>
              <a:t>Тест-кейс — это </a:t>
            </a:r>
            <a:r>
              <a:rPr lang="ru-RU" sz="1600" b="1" dirty="0">
                <a:solidFill>
                  <a:srgbClr val="B8A389"/>
                </a:solidFill>
              </a:rPr>
              <a:t>структурированная единица тестирования</a:t>
            </a:r>
            <a:r>
              <a:rPr lang="ru-RU" sz="1600" dirty="0">
                <a:solidFill>
                  <a:srgbClr val="B8A389"/>
                </a:solidFill>
              </a:rPr>
              <a:t>, которая может быть использована для автоматизации, трассировки, отчётности.</a:t>
            </a:r>
            <a:endParaRPr lang="ru-UA" sz="1600">
              <a:solidFill>
                <a:srgbClr val="B8A389"/>
              </a:solidFill>
              <a:latin typeface="Montserrat" pitchFamily="2" charset="77"/>
            </a:endParaRP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3667F8C9-D478-D83B-2064-89C7D11EAE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93178" y="6176962"/>
            <a:ext cx="714598" cy="528637"/>
          </a:xfrm>
        </p:spPr>
        <p:txBody>
          <a:bodyPr/>
          <a:lstStyle/>
          <a:p>
            <a:r>
              <a:rPr lang="en-US" dirty="0"/>
              <a:t>08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8964076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536</Words>
  <Application>Microsoft Macintosh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Montserrat</vt:lpstr>
      <vt:lpstr>Тема Office</vt:lpstr>
      <vt:lpstr>1_Тема Office</vt:lpstr>
      <vt:lpstr>2_Тема Office</vt:lpstr>
      <vt:lpstr>Тестовая документация</vt:lpstr>
      <vt:lpstr>Виды тестовой документации:</vt:lpstr>
      <vt:lpstr>Критерии качества документации</vt:lpstr>
      <vt:lpstr>Критерии, по которым тестируется документация:</vt:lpstr>
      <vt:lpstr>Критерии качества хорошей документации:</vt:lpstr>
      <vt:lpstr>Попрактикуемся:</vt:lpstr>
      <vt:lpstr>Тестовая документация</vt:lpstr>
      <vt:lpstr>Виды тестовой документации</vt:lpstr>
      <vt:lpstr>Чек-листы и тест-кейсы</vt:lpstr>
      <vt:lpstr>Критерии выбора документации:</vt:lpstr>
      <vt:lpstr>PowerPoint Presentation</vt:lpstr>
      <vt:lpstr>PowerPoint Presentation</vt:lpstr>
      <vt:lpstr>Чек-листы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Oksana Mishura</dc:creator>
  <cp:lastModifiedBy>Ekaterina Laptyuhova</cp:lastModifiedBy>
  <cp:revision>14</cp:revision>
  <dcterms:created xsi:type="dcterms:W3CDTF">2025-05-21T13:16:37Z</dcterms:created>
  <dcterms:modified xsi:type="dcterms:W3CDTF">2025-06-07T12:50:58Z</dcterms:modified>
</cp:coreProperties>
</file>