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  <p:sldMasterId id="2147483671" r:id="rId3"/>
  </p:sldMasterIdLst>
  <p:notesMasterIdLst>
    <p:notesMasterId r:id="rId12"/>
  </p:notesMasterIdLst>
  <p:sldIdLst>
    <p:sldId id="264" r:id="rId4"/>
    <p:sldId id="281" r:id="rId5"/>
    <p:sldId id="282" r:id="rId6"/>
    <p:sldId id="261" r:id="rId7"/>
    <p:sldId id="283" r:id="rId8"/>
    <p:sldId id="258" r:id="rId9"/>
    <p:sldId id="259" r:id="rId10"/>
    <p:sldId id="265" r:id="rId11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8F78"/>
    <a:srgbClr val="1E628F"/>
    <a:srgbClr val="000000"/>
    <a:srgbClr val="A5937C"/>
    <a:srgbClr val="B8A389"/>
    <a:srgbClr val="72A5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60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88" y="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256B8-31D3-A74E-9B46-E13FEB6665BB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82E6E-5B8F-2842-B352-B43240C2F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4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82E6E-5B8F-2842-B352-B43240C2F2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70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svg"/><Relationship Id="rId7" Type="http://schemas.openxmlformats.org/officeDocument/2006/relationships/image" Target="../media/image2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8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16.sv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6.svg"/><Relationship Id="rId7" Type="http://schemas.openxmlformats.org/officeDocument/2006/relationships/image" Target="../media/image20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4.svg"/><Relationship Id="rId7" Type="http://schemas.openxmlformats.org/officeDocument/2006/relationships/image" Target="../media/image26.sv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5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8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6.svg"/><Relationship Id="rId7" Type="http://schemas.openxmlformats.org/officeDocument/2006/relationships/image" Target="../media/image20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16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0.svg"/><Relationship Id="rId7" Type="http://schemas.openxmlformats.org/officeDocument/2006/relationships/image" Target="../media/image20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0.svg"/><Relationship Id="rId7" Type="http://schemas.openxmlformats.org/officeDocument/2006/relationships/image" Target="../media/image26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5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8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2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DC2DC8-1595-44EF-BFD9-634D72F2FB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22976C-28C1-4BC5-9217-130437DA3E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0204" y="-38100"/>
            <a:ext cx="816086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7F358-4A36-4EC0-83AD-F14439D75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06CAEA-0089-48B7-9CD1-43C041B74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10095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B772CFF-81A1-4F2A-A9F8-4FEB1A48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74D8A24-A315-4944-9867-C1DA065734D9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6B2E5A99-BFD6-4694-9C56-3AC298D88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749B80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8BF817F-52BB-442A-8FFF-A25989AA8C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95780" y="-1153159"/>
            <a:ext cx="7310519" cy="6858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548A929-0234-4EEB-B329-01E890F4A54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4146" y="4688359"/>
            <a:ext cx="436033" cy="43603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AB49530-6DA7-4F35-9514-8BE833DAD44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7882" y="5332931"/>
            <a:ext cx="673100" cy="6731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FE99A0E-2129-4E57-9789-F25B42D14CD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49913" y="323532"/>
            <a:ext cx="711899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1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90CC9A-347F-4696-B90E-12366BD421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F3A619-A762-4B38-8E0F-2DAE159B46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8237" y="-46567"/>
            <a:ext cx="816086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7F358-4A36-4EC0-83AD-F14439D75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06CAEA-0089-48B7-9CD1-43C041B74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341071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0713A2-3A3E-479C-B2D8-A8A8B59E54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5465B1-A71B-4D1A-9B20-033F0C9588A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0970" y="711200"/>
            <a:ext cx="8160860" cy="685800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8725C72-9063-401F-809F-74DD8740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63563"/>
            <a:ext cx="5120640" cy="1655762"/>
          </a:xfrm>
          <a:prstGeom prst="rect">
            <a:avLst/>
          </a:prstGeom>
        </p:spPr>
        <p:txBody>
          <a:bodyPr anchor="t"/>
          <a:lstStyle>
            <a:lvl1pPr algn="l">
              <a:defRPr sz="4800" b="1" u="none" strike="noStrike">
                <a:solidFill>
                  <a:schemeClr val="bg1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3BC47E2-CA0B-45E8-8ECA-07D53CEC8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413317"/>
            <a:ext cx="5120640" cy="389604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378D3E39-E01C-487E-8242-FBB59F110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563562"/>
            <a:ext cx="5552440" cy="57457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93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>
            <a:extLst>
              <a:ext uri="{FF2B5EF4-FFF2-40B4-BE49-F238E27FC236}">
                <a16:creationId xmlns:a16="http://schemas.microsoft.com/office/drawing/2014/main" id="{DE73C139-D57D-48B3-B634-EEDEB3C77FD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A350F990-8C58-9B06-442C-6FCD14A6EADB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Текст 14">
            <a:extLst>
              <a:ext uri="{FF2B5EF4-FFF2-40B4-BE49-F238E27FC236}">
                <a16:creationId xmlns:a16="http://schemas.microsoft.com/office/drawing/2014/main" id="{E0F2196A-AA2C-7D93-4038-7C05358C30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48519" y="6170616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06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0BC3B13-ADD8-4A96-BA31-E2D2E2268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63563"/>
            <a:ext cx="5120640" cy="1655762"/>
          </a:xfrm>
          <a:prstGeom prst="rect">
            <a:avLst/>
          </a:prstGeom>
        </p:spPr>
        <p:txBody>
          <a:bodyPr anchor="t"/>
          <a:lstStyle>
            <a:lvl1pPr algn="l">
              <a:defRPr sz="4800" b="1" u="none" strike="noStrike">
                <a:solidFill>
                  <a:schemeClr val="tx1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14A78A83-CE00-402B-8F3A-A4A908373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413318"/>
            <a:ext cx="5120640" cy="37636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D0FF8FCB-7D6B-4BF0-A980-F1007F0E7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563562"/>
            <a:ext cx="5257800" cy="56133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9B3337A-2127-4A09-9DA9-088D83920078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" name="Прямоугольник 2">
            <a:extLst>
              <a:ext uri="{FF2B5EF4-FFF2-40B4-BE49-F238E27FC236}">
                <a16:creationId xmlns:a16="http://schemas.microsoft.com/office/drawing/2014/main" id="{1B506B72-42A8-44EA-862B-37BC99F6233D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4" name="Текст 14">
            <a:extLst>
              <a:ext uri="{FF2B5EF4-FFF2-40B4-BE49-F238E27FC236}">
                <a16:creationId xmlns:a16="http://schemas.microsoft.com/office/drawing/2014/main" id="{F95E6434-2293-39B7-2152-0F18EEB7DA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48519" y="6170616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860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48519" y="6170616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A7E8F52-96D2-4A1B-AE6A-40A7150C31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42249" y="914400"/>
            <a:ext cx="7397057" cy="6858000"/>
          </a:xfrm>
          <a:prstGeom prst="rect">
            <a:avLst/>
          </a:prstGeom>
        </p:spPr>
      </p:pic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E89D047B-7CBB-4256-AE89-B70A8BAA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61AEE2F4-3150-4558-BBAB-90CE35BBC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3AE18B6B-9355-4E0C-9EE6-2AC62F951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5C9A6B1D-B9A0-4A34-A547-56B7EAA74483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91EAE45-7CEB-4BAB-A77A-ACA04C42ABE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5312" y="158747"/>
            <a:ext cx="1733120" cy="15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58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02F980-77F1-4034-99A9-ED911C070E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1449" y="3634293"/>
            <a:ext cx="11268075" cy="5838825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B4FCC4B-C0D0-4C37-95B6-B8FBB88A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47164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F5CAFBB7-69A1-422F-9EDB-FEFCFD81E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4B13095-225E-4E37-8E0E-C0A30DFBCC22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72A5CE"/>
              </a:solidFill>
            </a:endParaRPr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774939AC-6322-4ED8-954A-C72C5620342D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6636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EB643FC0-87AC-4E8C-8025-4FBD80A6970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75072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2021E72-12F4-4437-9D61-85147A11C84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0454" y="230187"/>
            <a:ext cx="962025" cy="96202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3795032-345E-46AA-B0A0-CA6FCFC494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6349" y="945853"/>
            <a:ext cx="563065" cy="5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69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45575B9-F26A-4F89-9C8D-4B55258A7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09412" y="1224637"/>
            <a:ext cx="7310519" cy="6858000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15D01B1D-FD5F-40C5-B133-FB07F3F0F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u="none" strike="noStrike">
                <a:solidFill>
                  <a:srgbClr val="72A5CE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EE1C443C-3522-4792-B5A4-CE9582C76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23A4661-9E8D-46A7-A090-8E59ED88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5165" y="-156727"/>
            <a:ext cx="3153834" cy="20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66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72A5CE"/>
              </a:solidFill>
            </a:endParaRPr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4750BEF-B5D4-469C-B034-BB9A1A99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352516-8A73-4932-82BB-B9CD41C9BAFB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72A5CE"/>
              </a:solidFill>
            </a:endParaRP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8EC7020A-97E9-4487-97F1-9DE6E4747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72A5CE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F47F1027-212D-48AD-BC20-875F24643FB4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3198" y="550333"/>
            <a:ext cx="6949014" cy="56266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2B9BF6E-B3AF-4B71-8733-5EA40999F0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537868" y="1178243"/>
            <a:ext cx="7310519" cy="6858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0ECA3CC-5CB9-4137-9BE0-889AAA7B32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5922" y="4541721"/>
            <a:ext cx="476200" cy="4762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840251E-90F2-437F-8630-722F412E73F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8377" y="4485325"/>
            <a:ext cx="409575" cy="40957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017C989-5497-4FA1-B95E-451A8E72BD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3383" y="5241957"/>
            <a:ext cx="942975" cy="94297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C59A685-1FBC-44DC-8AE2-2CACEBE51E5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21532" y="152400"/>
            <a:ext cx="596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89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72A5CE"/>
              </a:solidFill>
            </a:endParaRPr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7E52CF1-E2DC-4845-97B2-8A8F2536CF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1449" y="3634293"/>
            <a:ext cx="11268075" cy="5838825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67DFB984-A410-4F1E-924E-32DBD5EF0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857945D-708C-4B53-B47D-732F0A36481D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72A5CE"/>
              </a:solidFill>
            </a:endParaRP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60302506-4DB1-4217-97D4-BCE625DA5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72A5CE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584BB9B-8973-47ED-B7C0-4186B1DCF1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4146" y="4688359"/>
            <a:ext cx="436033" cy="43603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0530ABE-CBDC-4FC4-84E7-36EF1DF310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7882" y="5332931"/>
            <a:ext cx="673100" cy="67310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4D9FC69-1C2C-4FE8-B4AA-A6A8403FF80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49913" y="323532"/>
            <a:ext cx="711899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1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DBD948-FFCE-4D2E-BEE0-3C32B762D8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158351E-B534-465D-A8F5-236C4D802CC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0970" y="711200"/>
            <a:ext cx="8160860" cy="685800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8725C72-9063-401F-809F-74DD8740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63563"/>
            <a:ext cx="5120640" cy="1655762"/>
          </a:xfrm>
          <a:prstGeom prst="rect">
            <a:avLst/>
          </a:prstGeom>
        </p:spPr>
        <p:txBody>
          <a:bodyPr anchor="t"/>
          <a:lstStyle>
            <a:lvl1pPr algn="l">
              <a:defRPr sz="4800" b="1" u="none" strike="noStrike">
                <a:solidFill>
                  <a:schemeClr val="bg1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3BC47E2-CA0B-45E8-8ECA-07D53CEC8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413317"/>
            <a:ext cx="5120640" cy="389604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378D3E39-E01C-487E-8242-FBB59F110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563562"/>
            <a:ext cx="5552440" cy="57457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5183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84CC287-EC0D-4649-AD8F-23BF797B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012BA82-E5F3-4806-B740-AFE1CCFE6042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72A5CE"/>
              </a:solidFill>
            </a:endParaRP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5340667B-5D23-411F-8C48-518015D4B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72A5CE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4530EFBB-9F9D-4A0F-8FB6-A34508E70C3F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3198" y="550333"/>
            <a:ext cx="6949014" cy="56266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512A5C1-722C-41C0-B67A-1EBC58C6AC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537868" y="1178243"/>
            <a:ext cx="7310519" cy="68580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632DB44-2463-4D4D-8931-315D05E8E76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5922" y="4541721"/>
            <a:ext cx="476200" cy="4762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79A4828-3F3E-4778-A041-D66C11698A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8377" y="4485325"/>
            <a:ext cx="409575" cy="40957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D2AA7C9-B1B6-4E88-B0D6-B090F65F751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3383" y="5241957"/>
            <a:ext cx="942975" cy="94297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68D5D892-2891-41EA-81F2-DCBDDE884ADC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21532" y="152400"/>
            <a:ext cx="596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385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8AAEA8-B3ED-49FB-A821-379ACE662F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FB61119-1930-4639-8A95-2C1955FCDA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7560" y="-33126"/>
            <a:ext cx="731051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7F358-4A36-4EC0-83AD-F14439D75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06CAEA-0089-48B7-9CD1-43C041B74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693786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4A68D1-9680-4CE6-9E47-B4EF5C8B3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54A482-91C2-4667-9BD5-AB549982F7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8560" y="-66992"/>
            <a:ext cx="7310519" cy="685800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8725C72-9063-401F-809F-74DD8740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63563"/>
            <a:ext cx="5120640" cy="1655762"/>
          </a:xfrm>
          <a:prstGeom prst="rect">
            <a:avLst/>
          </a:prstGeom>
        </p:spPr>
        <p:txBody>
          <a:bodyPr anchor="t"/>
          <a:lstStyle>
            <a:lvl1pPr algn="l">
              <a:defRPr sz="4800" b="1" u="none" strike="noStrike">
                <a:solidFill>
                  <a:schemeClr val="bg1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3BC47E2-CA0B-45E8-8ECA-07D53CEC8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413317"/>
            <a:ext cx="5120640" cy="389604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378D3E39-E01C-487E-8242-FBB59F110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563562"/>
            <a:ext cx="5552440" cy="57457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032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>
            <a:extLst>
              <a:ext uri="{FF2B5EF4-FFF2-40B4-BE49-F238E27FC236}">
                <a16:creationId xmlns:a16="http://schemas.microsoft.com/office/drawing/2014/main" id="{DE73C139-D57D-48B3-B634-EEDEB3C77FD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Прямоугольник 2">
            <a:extLst>
              <a:ext uri="{FF2B5EF4-FFF2-40B4-BE49-F238E27FC236}">
                <a16:creationId xmlns:a16="http://schemas.microsoft.com/office/drawing/2014/main" id="{4E73F807-5DA6-9785-4A54-BE4A37D12FA5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" name="Текст 14">
            <a:extLst>
              <a:ext uri="{FF2B5EF4-FFF2-40B4-BE49-F238E27FC236}">
                <a16:creationId xmlns:a16="http://schemas.microsoft.com/office/drawing/2014/main" id="{B27174C5-D2DF-5C53-62CA-A71DB25389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71750" y="6176963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4978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E01F7D-1F81-4DF0-8C39-49BC4D2ADA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3252" y="882650"/>
            <a:ext cx="7243196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1750" y="6176963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B6E1931B-0CBF-4A08-8947-8B4990253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8AD95C48-59F0-4685-B96D-246C7190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1115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9A38DD6-45D8-431D-8A91-C6CEE352BA02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980506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7F9DBF1-EDBD-4C67-AD42-85421179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7A71DC7A-6F84-499B-89BA-C830E1EE9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F13EEAEE-6CDA-4670-8ED2-79D457F7C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0F19C2F-4C72-4C0C-8583-1731CBD8380D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D948FD4-3067-4A13-804C-A45E069463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5312" y="158747"/>
            <a:ext cx="1733120" cy="15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237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9113E84-D1CB-496C-96D6-1AD8FCE44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852" y="2417128"/>
            <a:ext cx="7310519" cy="6858000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43323971-C755-434A-BD41-61917102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49014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320B953E-D106-4A57-AF0B-30E930ADA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824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1B0F410-B337-4C94-B938-7548A0BA2711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9B702B78-D833-472E-8554-75AE840BE90F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4786" y="1827847"/>
            <a:ext cx="33824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70CC8E4F-D53E-479C-980E-59A051A5C58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71372" y="1825625"/>
            <a:ext cx="33824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D1A7316-47EA-43C3-976C-2AE3220F09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0454" y="230187"/>
            <a:ext cx="962025" cy="96202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0E08F9B-6950-4550-A87C-6C7800F7988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6349" y="945853"/>
            <a:ext cx="563065" cy="5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680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B202C97-1F85-4BF6-96B6-B44EBFDD9A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5972" y="-152400"/>
            <a:ext cx="7310519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EE229FF7-E7D1-402F-9F97-A4479C921AD7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4786" y="558799"/>
            <a:ext cx="6949014" cy="56203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D3AC320-2BC7-4B39-80DC-F0D06A98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BBF62A7-CB76-4201-AFD5-C65DA47CE2EB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B8A389"/>
              </a:solidFill>
            </a:endParaRP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22BD306E-F571-4555-AC45-277C87FA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B8A389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224CD73-1AD2-47CA-8688-6D04B7B33B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5922" y="4541721"/>
            <a:ext cx="476200" cy="4762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4A17FA0-2B36-4198-8AEC-E9B2740150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8377" y="4485325"/>
            <a:ext cx="409575" cy="40957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553B99D-BC5C-40BE-A25A-DF0DDCDC7AD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3383" y="5241957"/>
            <a:ext cx="942975" cy="94297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FB2CA3A-2BD3-419B-AC86-4DF1B2F04E2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21532" y="152400"/>
            <a:ext cx="596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008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D860954-3ED1-49CE-B617-61C85D0FC8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0" y="-1738312"/>
            <a:ext cx="7310519" cy="6858000"/>
          </a:xfrm>
          <a:prstGeom prst="rect">
            <a:avLst/>
          </a:prstGeo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890501DD-A3A7-479D-97B6-609A597E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AD82E11-AA7E-42FE-89ED-BB1481CBE776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3D55C13C-9F95-4B2C-98EE-BA3460C27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B8A389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F47CC49-8335-4E58-B739-4BCEF51D7DE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4146" y="4688359"/>
            <a:ext cx="436033" cy="436033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BE13EFE5-C0E8-4429-B3FC-AC9643127D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7882" y="5332931"/>
            <a:ext cx="673100" cy="67310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4A1DC1D-ECD9-48EC-AB20-AFF40AB8533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49913" y="323532"/>
            <a:ext cx="711899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837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B8A389"/>
              </a:solidFill>
            </a:endParaRPr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A6E8A29-52AD-4BD1-808F-39C7735EF5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282" y="1600200"/>
            <a:ext cx="7310519" cy="6858000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63BBBF77-1802-41C5-8276-9F69E1270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u="none" strike="noStrike">
                <a:solidFill>
                  <a:srgbClr val="B8A389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9A977234-724D-4967-94B4-C8B247929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C8C1255-9948-487E-A9DE-2B48E5FBB5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5165" y="-156727"/>
            <a:ext cx="3153834" cy="20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1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>
            <a:extLst>
              <a:ext uri="{FF2B5EF4-FFF2-40B4-BE49-F238E27FC236}">
                <a16:creationId xmlns:a16="http://schemas.microsoft.com/office/drawing/2014/main" id="{DE73C139-D57D-48B3-B634-EEDEB3C77FD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" name="Прямоугольник 2">
            <a:extLst>
              <a:ext uri="{FF2B5EF4-FFF2-40B4-BE49-F238E27FC236}">
                <a16:creationId xmlns:a16="http://schemas.microsoft.com/office/drawing/2014/main" id="{E6EAD658-A226-A3A6-41F7-B72B2B8341C3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" name="Текст 14">
            <a:extLst>
              <a:ext uri="{FF2B5EF4-FFF2-40B4-BE49-F238E27FC236}">
                <a16:creationId xmlns:a16="http://schemas.microsoft.com/office/drawing/2014/main" id="{73EAC630-A11A-D73E-3199-107B2F705E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48519" y="6176963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4783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Беж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FFA702-AFB7-47CE-9126-B6593F6A8D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282" y="1600200"/>
            <a:ext cx="731051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496B1-839C-4F28-B9BE-854655EFF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u="none" strike="noStrike">
                <a:solidFill>
                  <a:srgbClr val="B8A389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DD15C0-FEB1-4DBB-BBFF-68C1EAB3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793F36-A140-4C27-939D-4F196E3822A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5165" y="-156727"/>
            <a:ext cx="3153834" cy="2041090"/>
          </a:xfrm>
          <a:prstGeom prst="rect">
            <a:avLst/>
          </a:prstGeom>
        </p:spPr>
      </p:pic>
      <p:sp>
        <p:nvSpPr>
          <p:cNvPr id="4" name="Прямоугольник 2">
            <a:extLst>
              <a:ext uri="{FF2B5EF4-FFF2-40B4-BE49-F238E27FC236}">
                <a16:creationId xmlns:a16="http://schemas.microsoft.com/office/drawing/2014/main" id="{21299876-26E2-09CB-0AF5-59EEFE6C4AA2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7" name="Текст 14">
            <a:extLst>
              <a:ext uri="{FF2B5EF4-FFF2-40B4-BE49-F238E27FC236}">
                <a16:creationId xmlns:a16="http://schemas.microsoft.com/office/drawing/2014/main" id="{B2D29A15-58C4-5CF7-47DF-A87B6375B2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1750" y="6176963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01B5D9-F6E0-4A39-98D1-657D0A8C90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7060" y="-1899920"/>
            <a:ext cx="7310519" cy="6858000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00EDBD10-4EDE-4618-85CA-6D2CADFB3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2FCA5C9-AA13-4F01-BD43-FC044507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E2FFC77-4263-4986-8A76-0AC15E91BB2D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48519" y="6176963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17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23041FD-6EA9-499C-A61F-4E874A0AB5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0153" y="482600"/>
            <a:ext cx="7291214" cy="6858000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8E4274C-D935-4115-A7D5-157F47AB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EB74869F-179C-4489-8DC6-0CDA85AF7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58FBD195-76D0-453F-9596-9D71F5E73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EA9D2A2-1D2C-402D-9EFF-500B66E2871C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39B83FE-1E29-4DE1-BFF2-44C1353434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5312" y="158747"/>
            <a:ext cx="1733120" cy="15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76AF3C3-2CF2-47DF-8127-86B04ADCBF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647" y="882174"/>
            <a:ext cx="7272242" cy="6858000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06E00C9D-2AE6-4DB1-8502-064FB4F8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47164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41C53A3E-DF47-46FD-8F6B-D32BF63EE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09D6F0B-1953-4A0E-A09B-D1DDCAE2AB5E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E81E00CE-1729-4A49-BC47-BAECF73F95E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6636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0266AFA1-86B3-44DC-AAF4-61C10959C23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75072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A4B5F2B-EBEE-48C0-950E-D08CF03EE8C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0454" y="230187"/>
            <a:ext cx="962025" cy="96202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168ADA2-EDB7-4D98-8435-503D65CDF28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6349" y="945853"/>
            <a:ext cx="563065" cy="5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76AF3C3-2CF2-47DF-8127-86B04ADCBF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647" y="882174"/>
            <a:ext cx="7272242" cy="6858000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06E00C9D-2AE6-4DB1-8502-064FB4F8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47164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41C53A3E-DF47-46FD-8F6B-D32BF63EE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09D6F0B-1953-4A0E-A09B-D1DDCAE2AB5E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E81E00CE-1729-4A49-BC47-BAECF73F95E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6636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0266AFA1-86B3-44DC-AAF4-61C10959C23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75072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A4B5F2B-EBEE-48C0-950E-D08CF03EE8C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0454" y="230187"/>
            <a:ext cx="962025" cy="96202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168ADA2-EDB7-4D98-8435-503D65CDF28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6349" y="945853"/>
            <a:ext cx="563065" cy="5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3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DBAC5DF-9D84-4F82-96C7-C30B101A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677F94C-29EA-49B1-879F-EF1E254E71E9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AD901F8E-46CC-4F1F-941A-9C8CB460F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749B80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E3AFF098-F98A-4D1C-A827-F7E92128388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3198" y="550333"/>
            <a:ext cx="6949014" cy="56266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77A5F91-C19C-4830-8C59-8A0C00ECA2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8420" y="1549400"/>
            <a:ext cx="7310519" cy="685800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589277C-13FF-4D71-B74A-FB978E49F7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5922" y="4541721"/>
            <a:ext cx="476200" cy="4762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DF9B0AC-F7CE-4C89-A37F-1DA7456E213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8377" y="4485325"/>
            <a:ext cx="409575" cy="40957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9642A39B-DF47-433F-B7B6-809C07A39B5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3383" y="5241957"/>
            <a:ext cx="942975" cy="94297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E8F16DF-C8BD-40A7-910D-248B961089D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21532" y="152400"/>
            <a:ext cx="596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0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47822F0-FC3A-4855-A2A3-A14BA9B7B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u="none" strike="noStrike">
                <a:solidFill>
                  <a:srgbClr val="749B80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983A5480-DF03-4035-B3B8-1553171D9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0C859BB-0BCE-4C54-90C2-2BD4AED5D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00714" y="1231900"/>
            <a:ext cx="7291214" cy="68580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26C8595-4940-402A-9564-B9334E2D83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5165" y="-156727"/>
            <a:ext cx="3153834" cy="20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0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783F00-5E2A-08C7-18E6-82F0E23704E4}"/>
              </a:ext>
            </a:extLst>
          </p:cNvPr>
          <p:cNvSpPr txBox="1"/>
          <p:nvPr userDrawn="1"/>
        </p:nvSpPr>
        <p:spPr>
          <a:xfrm>
            <a:off x="10762735" y="6164818"/>
            <a:ext cx="71669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900" dirty="0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автор</a:t>
            </a:r>
          </a:p>
          <a:p>
            <a:r>
              <a:rPr lang="ru-RU" sz="900" dirty="0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Екатерина</a:t>
            </a:r>
          </a:p>
          <a:p>
            <a:r>
              <a:rPr lang="ru-RU" sz="900" dirty="0" err="1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Лаптюхова</a:t>
            </a:r>
            <a:endParaRPr lang="en-US" dirty="0">
              <a:solidFill>
                <a:schemeClr val="bg2">
                  <a:lumMod val="25000"/>
                  <a:alpha val="33226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833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702C23-C3A3-9D2A-A68A-CBC7B7DCDD8B}"/>
              </a:ext>
            </a:extLst>
          </p:cNvPr>
          <p:cNvSpPr txBox="1"/>
          <p:nvPr userDrawn="1"/>
        </p:nvSpPr>
        <p:spPr>
          <a:xfrm>
            <a:off x="10762735" y="6164818"/>
            <a:ext cx="71669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900" dirty="0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автор</a:t>
            </a:r>
          </a:p>
          <a:p>
            <a:r>
              <a:rPr lang="ru-RU" sz="900" dirty="0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Екатерина</a:t>
            </a:r>
          </a:p>
          <a:p>
            <a:r>
              <a:rPr lang="ru-RU" sz="900" dirty="0" err="1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Лаптюхова</a:t>
            </a:r>
            <a:endParaRPr lang="en-US" dirty="0">
              <a:solidFill>
                <a:schemeClr val="bg2">
                  <a:lumMod val="25000"/>
                  <a:alpha val="33226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439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57619-B362-84B8-82DF-828C6577D311}"/>
              </a:ext>
            </a:extLst>
          </p:cNvPr>
          <p:cNvSpPr txBox="1"/>
          <p:nvPr userDrawn="1"/>
        </p:nvSpPr>
        <p:spPr>
          <a:xfrm>
            <a:off x="10762735" y="6164818"/>
            <a:ext cx="71669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900" dirty="0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автор</a:t>
            </a:r>
          </a:p>
          <a:p>
            <a:r>
              <a:rPr lang="ru-RU" sz="900" dirty="0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Екатерина</a:t>
            </a:r>
          </a:p>
          <a:p>
            <a:r>
              <a:rPr lang="ru-RU" sz="900" dirty="0" err="1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Лаптюхова</a:t>
            </a:r>
            <a:endParaRPr lang="en-US" dirty="0">
              <a:solidFill>
                <a:schemeClr val="bg2">
                  <a:lumMod val="25000"/>
                  <a:alpha val="33226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224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40C1F-B11F-4E8B-921D-86405DC29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618" y="3015059"/>
            <a:ext cx="9438904" cy="827881"/>
          </a:xfrm>
        </p:spPr>
        <p:txBody>
          <a:bodyPr/>
          <a:lstStyle/>
          <a:p>
            <a:r>
              <a:rPr lang="ru-RU" dirty="0"/>
              <a:t>Техники тест дизайна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124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C85D3-8C86-4407-98D2-09C15C00D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717" y="311398"/>
            <a:ext cx="9144000" cy="460499"/>
          </a:xfrm>
        </p:spPr>
        <p:txBody>
          <a:bodyPr/>
          <a:lstStyle/>
          <a:p>
            <a:r>
              <a:rPr lang="ru-RU" sz="2400" dirty="0">
                <a:solidFill>
                  <a:srgbClr val="A5937C"/>
                </a:solidFill>
              </a:rPr>
              <a:t>Таблицы принятия решений (</a:t>
            </a:r>
            <a:r>
              <a:rPr lang="en-US" sz="2400" dirty="0">
                <a:solidFill>
                  <a:srgbClr val="A5937C"/>
                </a:solidFill>
              </a:rPr>
              <a:t>Decision Table Testing)</a:t>
            </a:r>
            <a:endParaRPr lang="ru-UA" sz="2400">
              <a:solidFill>
                <a:srgbClr val="A5937C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4F6BCB-3B45-4580-A20B-58E0500B0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223" y="1485592"/>
            <a:ext cx="9995066" cy="2540143"/>
          </a:xfrm>
        </p:spPr>
        <p:txBody>
          <a:bodyPr>
            <a:noAutofit/>
          </a:bodyPr>
          <a:lstStyle/>
          <a:p>
            <a:pPr algn="l"/>
            <a:r>
              <a:rPr lang="ru-RU" sz="1600" dirty="0">
                <a:solidFill>
                  <a:srgbClr val="A5937C"/>
                </a:solidFill>
              </a:rPr>
              <a:t>Представление логики системы в виде условий и действий.</a:t>
            </a:r>
          </a:p>
          <a:p>
            <a:pPr algn="l"/>
            <a:r>
              <a:rPr lang="ru-RU" sz="1600" dirty="0">
                <a:solidFill>
                  <a:srgbClr val="A5937C"/>
                </a:solidFill>
              </a:rPr>
              <a:t>Техника тестирования, используемая для проверки сложных условий и их взаимосвязей с действиями, особенно в ситуациях, где есть несколько входных параметров и различные возможные результаты.</a:t>
            </a:r>
            <a:endParaRPr lang="ru-RU" sz="1600" dirty="0">
              <a:solidFill>
                <a:srgbClr val="A5937C"/>
              </a:solidFill>
              <a:latin typeface="Montserrat" pitchFamily="2" charset="77"/>
            </a:endParaRPr>
          </a:p>
          <a:p>
            <a:pPr algn="l"/>
            <a:r>
              <a:rPr lang="ru-RU" sz="1400" b="1" dirty="0">
                <a:solidFill>
                  <a:srgbClr val="A5937C"/>
                </a:solidFill>
              </a:rPr>
              <a:t>Алгоритм</a:t>
            </a:r>
            <a:r>
              <a:rPr lang="ru-RU" sz="1400" dirty="0">
                <a:solidFill>
                  <a:srgbClr val="A5937C"/>
                </a:solidFill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A5937C"/>
                </a:solidFill>
              </a:rPr>
              <a:t>Выделить условия и возможные действия.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A5937C"/>
                </a:solidFill>
              </a:rPr>
              <a:t>Составить таблицу.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rgbClr val="A5937C"/>
                </a:solidFill>
              </a:rPr>
              <a:t>Проставить действия.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ru-RU" sz="1400" dirty="0">
              <a:solidFill>
                <a:srgbClr val="A5937C"/>
              </a:solidFill>
            </a:endParaRPr>
          </a:p>
          <a:p>
            <a:pPr algn="l"/>
            <a:endParaRPr lang="ru-RU" sz="1600" b="1" dirty="0"/>
          </a:p>
          <a:p>
            <a:pPr algn="l"/>
            <a:endParaRPr lang="ru-UA" sz="1600">
              <a:solidFill>
                <a:srgbClr val="A5937C"/>
              </a:solidFill>
              <a:latin typeface="Montserrat" pitchFamily="2" charset="77"/>
            </a:endParaRPr>
          </a:p>
        </p:txBody>
      </p:sp>
      <p:sp>
        <p:nvSpPr>
          <p:cNvPr id="4" name="Текст 1">
            <a:extLst>
              <a:ext uri="{FF2B5EF4-FFF2-40B4-BE49-F238E27FC236}">
                <a16:creationId xmlns:a16="http://schemas.microsoft.com/office/drawing/2014/main" id="{3667F8C9-D478-D83B-2064-89C7D11EA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77402" y="6176962"/>
            <a:ext cx="569913" cy="528637"/>
          </a:xfrm>
        </p:spPr>
        <p:txBody>
          <a:bodyPr/>
          <a:lstStyle/>
          <a:p>
            <a:r>
              <a:rPr lang="ru-RU" dirty="0"/>
              <a:t>01</a:t>
            </a:r>
            <a:endParaRPr lang="ru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FFEAA-3EBE-5D27-0754-6FFFC312901B}"/>
              </a:ext>
            </a:extLst>
          </p:cNvPr>
          <p:cNvSpPr txBox="1"/>
          <p:nvPr/>
        </p:nvSpPr>
        <p:spPr>
          <a:xfrm>
            <a:off x="550223" y="3970521"/>
            <a:ext cx="376052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A5937C"/>
                </a:solidFill>
                <a:latin typeface="Montserrat" pitchFamily="2" charset="77"/>
              </a:rPr>
              <a:t>✅ </a:t>
            </a:r>
            <a:r>
              <a:rPr lang="ru-RU" sz="1100" b="1" dirty="0">
                <a:solidFill>
                  <a:srgbClr val="A5937C"/>
                </a:solidFill>
                <a:latin typeface="Montserrat" pitchFamily="2" charset="77"/>
              </a:rPr>
              <a:t>Плюсы: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A5937C"/>
                </a:solidFill>
                <a:latin typeface="Montserrat" pitchFamily="2" charset="77"/>
              </a:rPr>
              <a:t>Полный охват логики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A5937C"/>
                </a:solidFill>
                <a:latin typeface="Montserrat" pitchFamily="2" charset="77"/>
              </a:rPr>
              <a:t>Структурированность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A5937C"/>
                </a:solidFill>
                <a:latin typeface="Montserrat" pitchFamily="2" charset="77"/>
              </a:rPr>
              <a:t>Выявляет пробелы в требованиях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A5937C"/>
                </a:solidFill>
                <a:latin typeface="Montserrat" pitchFamily="2" charset="77"/>
              </a:rPr>
              <a:t>Повышает согласованность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100" dirty="0">
              <a:solidFill>
                <a:srgbClr val="A5937C"/>
              </a:solidFill>
              <a:latin typeface="Montserrat" pitchFamily="2" charset="77"/>
            </a:endParaRPr>
          </a:p>
          <a:p>
            <a:r>
              <a:rPr lang="ru-RU" sz="1100" dirty="0">
                <a:solidFill>
                  <a:srgbClr val="A5937C"/>
                </a:solidFill>
                <a:latin typeface="Montserrat" pitchFamily="2" charset="77"/>
              </a:rPr>
              <a:t>Когда особенно полезна: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A5937C"/>
                </a:solidFill>
                <a:latin typeface="Montserrat" pitchFamily="2" charset="77"/>
              </a:rPr>
              <a:t>Сложная логика с множеством условий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A5937C"/>
                </a:solidFill>
                <a:latin typeface="Montserrat" pitchFamily="2" charset="77"/>
              </a:rPr>
              <a:t>Требуется высокая точность в бизнес-правилах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A5937C"/>
                </a:solidFill>
                <a:latin typeface="Montserrat" pitchFamily="2" charset="77"/>
              </a:rPr>
              <a:t>Нужно убедиться, что все сценарии охвачены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A5937C"/>
                </a:solidFill>
                <a:latin typeface="Montserrat" pitchFamily="2" charset="77"/>
              </a:rPr>
              <a:t>Комбинации условий приводят к разным результатам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100" dirty="0">
              <a:solidFill>
                <a:srgbClr val="A5937C"/>
              </a:solidFill>
              <a:latin typeface="Montserrat" pitchFamily="2" charset="77"/>
            </a:endParaRPr>
          </a:p>
          <a:p>
            <a:endParaRPr lang="en-US" sz="1100" dirty="0">
              <a:solidFill>
                <a:srgbClr val="A5937C"/>
              </a:solidFill>
              <a:latin typeface="Montserra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9357C0-6745-9FF1-AF4C-EFB611F39959}"/>
              </a:ext>
            </a:extLst>
          </p:cNvPr>
          <p:cNvSpPr txBox="1"/>
          <p:nvPr/>
        </p:nvSpPr>
        <p:spPr>
          <a:xfrm>
            <a:off x="4663046" y="4025735"/>
            <a:ext cx="3218213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A5937C"/>
                </a:solidFill>
                <a:latin typeface="Montserrat" pitchFamily="2" charset="77"/>
              </a:rPr>
              <a:t>❌ </a:t>
            </a:r>
            <a:r>
              <a:rPr lang="ru-RU" sz="1100" b="1" dirty="0">
                <a:solidFill>
                  <a:srgbClr val="A5937C"/>
                </a:solidFill>
                <a:latin typeface="Montserrat" pitchFamily="2" charset="77"/>
              </a:rPr>
              <a:t>Минусы: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A5937C"/>
                </a:solidFill>
                <a:latin typeface="Montserrat" pitchFamily="2" charset="77"/>
              </a:rPr>
              <a:t>Быстро растёт в размере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A5937C"/>
                </a:solidFill>
                <a:latin typeface="Montserrat" pitchFamily="2" charset="77"/>
              </a:rPr>
              <a:t>Непросто анализировать большие таблицы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A5937C"/>
                </a:solidFill>
                <a:latin typeface="Montserrat" pitchFamily="2" charset="77"/>
              </a:rPr>
              <a:t>Требует чёткого понимания логики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100" b="1" dirty="0">
              <a:solidFill>
                <a:srgbClr val="A5937C"/>
              </a:solidFill>
              <a:latin typeface="Montserrat" pitchFamily="2" charset="77"/>
            </a:endParaRPr>
          </a:p>
          <a:p>
            <a:r>
              <a:rPr lang="ru-RU" sz="1100" dirty="0">
                <a:solidFill>
                  <a:srgbClr val="A5937C"/>
                </a:solidFill>
                <a:latin typeface="Montserrat" pitchFamily="2" charset="77"/>
              </a:rPr>
              <a:t>Когда не стоит применять: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A5937C"/>
                </a:solidFill>
                <a:latin typeface="Montserrat" pitchFamily="2" charset="77"/>
              </a:rPr>
              <a:t>Простые сценарии с 1–2 условиями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A5937C"/>
                </a:solidFill>
                <a:latin typeface="Montserrat" pitchFamily="2" charset="77"/>
              </a:rPr>
              <a:t>Отсутствие четких бизнес-правил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A5937C"/>
                </a:solidFill>
                <a:latin typeface="Montserrat" pitchFamily="2" charset="77"/>
              </a:rPr>
              <a:t>Когда логика лучше выражается диаграммами переходов</a:t>
            </a:r>
            <a:endParaRPr lang="en-US" sz="1100" dirty="0">
              <a:solidFill>
                <a:srgbClr val="A5937C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9640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2CAC84-B065-51EE-E37F-E827DFFF1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100" y="597581"/>
            <a:ext cx="10814649" cy="4045671"/>
          </a:xfrm>
        </p:spPr>
        <p:txBody>
          <a:bodyPr/>
          <a:lstStyle/>
          <a:p>
            <a:pPr algn="l"/>
            <a:r>
              <a:rPr lang="en-US" sz="1200" b="1" dirty="0">
                <a:solidFill>
                  <a:srgbClr val="A5937C"/>
                </a:solidFill>
                <a:latin typeface="Montserrat" pitchFamily="2" charset="77"/>
              </a:rPr>
              <a:t>📌 </a:t>
            </a:r>
            <a:r>
              <a:rPr lang="ru-RU" sz="1200" b="1" dirty="0">
                <a:solidFill>
                  <a:srgbClr val="A5937C"/>
                </a:solidFill>
                <a:latin typeface="Montserrat" pitchFamily="2" charset="77"/>
              </a:rPr>
              <a:t>Пример: Авторизация пользователя</a:t>
            </a:r>
          </a:p>
          <a:p>
            <a:pPr algn="l"/>
            <a:r>
              <a:rPr lang="ru-RU" sz="1200" dirty="0">
                <a:solidFill>
                  <a:srgbClr val="A5937C"/>
                </a:solidFill>
                <a:latin typeface="Montserrat" pitchFamily="2" charset="77"/>
              </a:rPr>
              <a:t>Система авторизации пускает пользователя в систему при выполнении следующих условий:</a:t>
            </a:r>
          </a:p>
          <a:p>
            <a:pPr algn="l"/>
            <a:r>
              <a:rPr lang="ru-RU" sz="1200" dirty="0">
                <a:solidFill>
                  <a:srgbClr val="A5937C"/>
                </a:solidFill>
                <a:latin typeface="Montserrat" pitchFamily="2" charset="77"/>
              </a:rPr>
              <a:t> - Введён </a:t>
            </a:r>
            <a:r>
              <a:rPr lang="ru-RU" sz="1200" b="1" dirty="0">
                <a:solidFill>
                  <a:srgbClr val="A5937C"/>
                </a:solidFill>
                <a:latin typeface="Montserrat" pitchFamily="2" charset="77"/>
              </a:rPr>
              <a:t>верный логин</a:t>
            </a:r>
            <a:endParaRPr lang="ru-RU" sz="1200" dirty="0">
              <a:solidFill>
                <a:srgbClr val="A5937C"/>
              </a:solidFill>
              <a:latin typeface="Montserrat" pitchFamily="2" charset="77"/>
            </a:endParaRPr>
          </a:p>
          <a:p>
            <a:pPr algn="l"/>
            <a:r>
              <a:rPr lang="ru-RU" sz="1200" dirty="0">
                <a:solidFill>
                  <a:srgbClr val="A5937C"/>
                </a:solidFill>
                <a:latin typeface="Montserrat" pitchFamily="2" charset="77"/>
              </a:rPr>
              <a:t> - Введён </a:t>
            </a:r>
            <a:r>
              <a:rPr lang="ru-RU" sz="1200" b="1" dirty="0">
                <a:solidFill>
                  <a:srgbClr val="A5937C"/>
                </a:solidFill>
                <a:latin typeface="Montserrat" pitchFamily="2" charset="77"/>
              </a:rPr>
              <a:t>верный пароль</a:t>
            </a:r>
            <a:endParaRPr lang="ru-RU" sz="1200" dirty="0">
              <a:solidFill>
                <a:srgbClr val="A5937C"/>
              </a:solidFill>
              <a:latin typeface="Montserrat" pitchFamily="2" charset="77"/>
            </a:endParaRPr>
          </a:p>
          <a:p>
            <a:pPr algn="l"/>
            <a:r>
              <a:rPr lang="ru-RU" sz="1200" dirty="0">
                <a:solidFill>
                  <a:srgbClr val="A5937C"/>
                </a:solidFill>
                <a:latin typeface="Montserrat" pitchFamily="2" charset="77"/>
              </a:rPr>
              <a:t> - Включён </a:t>
            </a:r>
            <a:r>
              <a:rPr lang="ru-RU" sz="1200" b="1" dirty="0">
                <a:solidFill>
                  <a:srgbClr val="A5937C"/>
                </a:solidFill>
                <a:latin typeface="Montserrat" pitchFamily="2" charset="77"/>
              </a:rPr>
              <a:t>двухфакторный вход (2</a:t>
            </a:r>
            <a:r>
              <a:rPr lang="en-US" sz="1200" b="1" dirty="0">
                <a:solidFill>
                  <a:srgbClr val="A5937C"/>
                </a:solidFill>
                <a:latin typeface="Montserrat" pitchFamily="2" charset="77"/>
              </a:rPr>
              <a:t>FA)</a:t>
            </a:r>
            <a:r>
              <a:rPr lang="en-US" sz="1200" dirty="0">
                <a:solidFill>
                  <a:srgbClr val="A5937C"/>
                </a:solidFill>
                <a:latin typeface="Montserrat" pitchFamily="2" charset="77"/>
              </a:rPr>
              <a:t>:</a:t>
            </a:r>
          </a:p>
          <a:p>
            <a:pPr lvl="1" algn="l"/>
            <a:r>
              <a:rPr lang="ru-RU" sz="1200" dirty="0">
                <a:solidFill>
                  <a:srgbClr val="A5937C"/>
                </a:solidFill>
                <a:latin typeface="Montserrat" pitchFamily="2" charset="77"/>
              </a:rPr>
              <a:t>Если включён — требуется корректный </a:t>
            </a:r>
            <a:r>
              <a:rPr lang="ru-RU" sz="1200" b="1" dirty="0">
                <a:solidFill>
                  <a:srgbClr val="A5937C"/>
                </a:solidFill>
                <a:latin typeface="Montserrat" pitchFamily="2" charset="77"/>
              </a:rPr>
              <a:t>код подтверждения</a:t>
            </a:r>
            <a:endParaRPr lang="ru-RU" sz="1200" dirty="0">
              <a:solidFill>
                <a:srgbClr val="A5937C"/>
              </a:solidFill>
              <a:latin typeface="Montserrat" pitchFamily="2" charset="77"/>
            </a:endParaRPr>
          </a:p>
          <a:p>
            <a:pPr lvl="1" algn="l"/>
            <a:r>
              <a:rPr lang="ru-RU" sz="1200" dirty="0">
                <a:solidFill>
                  <a:srgbClr val="A5937C"/>
                </a:solidFill>
                <a:latin typeface="Montserrat" pitchFamily="2" charset="77"/>
              </a:rPr>
              <a:t>Если выключен — код не нужен</a:t>
            </a:r>
          </a:p>
          <a:p>
            <a:pPr algn="l"/>
            <a:r>
              <a:rPr lang="ru-RU" sz="1200" b="1" dirty="0">
                <a:solidFill>
                  <a:srgbClr val="A5937C"/>
                </a:solidFill>
                <a:latin typeface="Montserrat" pitchFamily="2" charset="77"/>
              </a:rPr>
              <a:t>Цель</a:t>
            </a:r>
            <a:r>
              <a:rPr lang="ru-RU" sz="1200" dirty="0">
                <a:solidFill>
                  <a:srgbClr val="A5937C"/>
                </a:solidFill>
                <a:latin typeface="Montserrat" pitchFamily="2" charset="77"/>
              </a:rPr>
              <a:t>: протестировать все возможные комбинации условий и ожидаемые действия.</a:t>
            </a:r>
          </a:p>
          <a:p>
            <a:pPr algn="l"/>
            <a:endParaRPr lang="ru-RU" sz="1400" dirty="0">
              <a:solidFill>
                <a:srgbClr val="A5937C"/>
              </a:solidFill>
            </a:endParaRPr>
          </a:p>
          <a:p>
            <a:pPr algn="l"/>
            <a:r>
              <a:rPr lang="ru-RU" sz="1200" b="1" dirty="0">
                <a:solidFill>
                  <a:srgbClr val="A5937C"/>
                </a:solidFill>
              </a:rPr>
              <a:t>Условия</a:t>
            </a:r>
            <a:r>
              <a:rPr lang="ru-RU" sz="1200" dirty="0">
                <a:solidFill>
                  <a:srgbClr val="A5937C"/>
                </a:solidFill>
              </a:rPr>
              <a:t>:					</a:t>
            </a:r>
            <a:r>
              <a:rPr lang="ru-RU" sz="1200" b="1" dirty="0">
                <a:solidFill>
                  <a:srgbClr val="A5937C"/>
                </a:solidFill>
              </a:rPr>
              <a:t>Действия</a:t>
            </a:r>
            <a:r>
              <a:rPr lang="ru-RU" sz="1200" dirty="0">
                <a:solidFill>
                  <a:srgbClr val="A5937C"/>
                </a:solidFill>
              </a:rPr>
              <a:t>:</a:t>
            </a:r>
          </a:p>
          <a:p>
            <a:pPr algn="l"/>
            <a:r>
              <a:rPr lang="ru-RU" sz="1200" dirty="0">
                <a:solidFill>
                  <a:srgbClr val="A5937C"/>
                </a:solidFill>
              </a:rPr>
              <a:t>У1: Логин верный?				Д1: Пользователь авторизован</a:t>
            </a:r>
          </a:p>
          <a:p>
            <a:pPr algn="l"/>
            <a:r>
              <a:rPr lang="ru-RU" sz="1200" dirty="0">
                <a:solidFill>
                  <a:srgbClr val="A5937C"/>
                </a:solidFill>
              </a:rPr>
              <a:t>У2: Пароль верный?				Д2: Ошибка авторизации</a:t>
            </a:r>
          </a:p>
          <a:p>
            <a:pPr algn="l"/>
            <a:r>
              <a:rPr lang="ru-RU" sz="1200" dirty="0">
                <a:solidFill>
                  <a:srgbClr val="A5937C"/>
                </a:solidFill>
              </a:rPr>
              <a:t>У3: Включён 2</a:t>
            </a:r>
            <a:r>
              <a:rPr lang="en-US" sz="1200" dirty="0">
                <a:solidFill>
                  <a:srgbClr val="A5937C"/>
                </a:solidFill>
              </a:rPr>
              <a:t>FA?</a:t>
            </a:r>
            <a:endParaRPr lang="ru-RU" sz="1200" dirty="0">
              <a:solidFill>
                <a:srgbClr val="A5937C"/>
              </a:solidFill>
            </a:endParaRPr>
          </a:p>
          <a:p>
            <a:pPr algn="l"/>
            <a:r>
              <a:rPr lang="ru-RU" sz="1200" dirty="0">
                <a:solidFill>
                  <a:srgbClr val="A5937C"/>
                </a:solidFill>
              </a:rPr>
              <a:t>У4: Код подтверждения введён правильно?</a:t>
            </a:r>
            <a:endParaRPr lang="en-US" sz="1200" dirty="0">
              <a:solidFill>
                <a:srgbClr val="A5937C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56AD4-CC72-BC73-A19D-C4125159D9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02</a:t>
            </a:r>
            <a:endParaRPr lang="en-US" dirty="0"/>
          </a:p>
        </p:txBody>
      </p:sp>
      <p:graphicFrame>
        <p:nvGraphicFramePr>
          <p:cNvPr id="9" name="Таблица 5">
            <a:extLst>
              <a:ext uri="{FF2B5EF4-FFF2-40B4-BE49-F238E27FC236}">
                <a16:creationId xmlns:a16="http://schemas.microsoft.com/office/drawing/2014/main" id="{CE62BB24-1872-D02B-D863-64B7876EE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260331"/>
              </p:ext>
            </p:extLst>
          </p:nvPr>
        </p:nvGraphicFramePr>
        <p:xfrm>
          <a:off x="720251" y="4643252"/>
          <a:ext cx="7616227" cy="1650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971">
                  <a:extLst>
                    <a:ext uri="{9D8B030D-6E8A-4147-A177-3AD203B41FA5}">
                      <a16:colId xmlns:a16="http://schemas.microsoft.com/office/drawing/2014/main" val="2463726092"/>
                    </a:ext>
                  </a:extLst>
                </a:gridCol>
                <a:gridCol w="1019971">
                  <a:extLst>
                    <a:ext uri="{9D8B030D-6E8A-4147-A177-3AD203B41FA5}">
                      <a16:colId xmlns:a16="http://schemas.microsoft.com/office/drawing/2014/main" val="1737031744"/>
                    </a:ext>
                  </a:extLst>
                </a:gridCol>
                <a:gridCol w="1021125">
                  <a:extLst>
                    <a:ext uri="{9D8B030D-6E8A-4147-A177-3AD203B41FA5}">
                      <a16:colId xmlns:a16="http://schemas.microsoft.com/office/drawing/2014/main" val="3275832361"/>
                    </a:ext>
                  </a:extLst>
                </a:gridCol>
                <a:gridCol w="1020548">
                  <a:extLst>
                    <a:ext uri="{9D8B030D-6E8A-4147-A177-3AD203B41FA5}">
                      <a16:colId xmlns:a16="http://schemas.microsoft.com/office/drawing/2014/main" val="908345517"/>
                    </a:ext>
                  </a:extLst>
                </a:gridCol>
                <a:gridCol w="1020548">
                  <a:extLst>
                    <a:ext uri="{9D8B030D-6E8A-4147-A177-3AD203B41FA5}">
                      <a16:colId xmlns:a16="http://schemas.microsoft.com/office/drawing/2014/main" val="1880784686"/>
                    </a:ext>
                  </a:extLst>
                </a:gridCol>
                <a:gridCol w="1472810">
                  <a:extLst>
                    <a:ext uri="{9D8B030D-6E8A-4147-A177-3AD203B41FA5}">
                      <a16:colId xmlns:a16="http://schemas.microsoft.com/office/drawing/2014/main" val="103927694"/>
                    </a:ext>
                  </a:extLst>
                </a:gridCol>
                <a:gridCol w="1041254">
                  <a:extLst>
                    <a:ext uri="{9D8B030D-6E8A-4147-A177-3AD203B41FA5}">
                      <a16:colId xmlns:a16="http://schemas.microsoft.com/office/drawing/2014/main" val="687800368"/>
                    </a:ext>
                  </a:extLst>
                </a:gridCol>
              </a:tblGrid>
              <a:tr h="274221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latin typeface="Montserrat" pitchFamily="2" charset="77"/>
                        </a:rPr>
                        <a:t>Тест</a:t>
                      </a:r>
                      <a:endParaRPr lang="ru-UA" sz="1050" dirty="0">
                        <a:latin typeface="Montserrat" pitchFamily="2" charset="77"/>
                      </a:endParaRPr>
                    </a:p>
                  </a:txBody>
                  <a:tcPr>
                    <a:solidFill>
                      <a:srgbClr val="B8A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latin typeface="Montserrat" pitchFamily="2" charset="77"/>
                        </a:rPr>
                        <a:t>У1</a:t>
                      </a:r>
                      <a:endParaRPr lang="ru-UA" sz="1050" dirty="0">
                        <a:latin typeface="Montserrat" pitchFamily="2" charset="77"/>
                      </a:endParaRPr>
                    </a:p>
                  </a:txBody>
                  <a:tcPr>
                    <a:solidFill>
                      <a:srgbClr val="B8A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latin typeface="Montserrat" pitchFamily="2" charset="77"/>
                        </a:rPr>
                        <a:t>У2</a:t>
                      </a:r>
                      <a:endParaRPr lang="ru-UA" sz="1050" dirty="0">
                        <a:latin typeface="Montserrat" pitchFamily="2" charset="77"/>
                      </a:endParaRPr>
                    </a:p>
                  </a:txBody>
                  <a:tcPr>
                    <a:solidFill>
                      <a:srgbClr val="B8A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latin typeface="Montserrat" pitchFamily="2" charset="77"/>
                        </a:rPr>
                        <a:t>У3</a:t>
                      </a:r>
                      <a:endParaRPr lang="ru-UA" sz="1050" dirty="0">
                        <a:latin typeface="Montserrat" pitchFamily="2" charset="77"/>
                      </a:endParaRPr>
                    </a:p>
                  </a:txBody>
                  <a:tcPr>
                    <a:solidFill>
                      <a:srgbClr val="B8A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latin typeface="Montserrat" pitchFamily="2" charset="77"/>
                        </a:rPr>
                        <a:t>У4</a:t>
                      </a:r>
                      <a:endParaRPr lang="ru-UA" sz="1050" dirty="0">
                        <a:latin typeface="Montserrat" pitchFamily="2" charset="77"/>
                      </a:endParaRPr>
                    </a:p>
                  </a:txBody>
                  <a:tcPr>
                    <a:solidFill>
                      <a:srgbClr val="B8A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latin typeface="Montserrat" pitchFamily="2" charset="77"/>
                        </a:rPr>
                        <a:t>Д1 (авторизация)</a:t>
                      </a:r>
                      <a:endParaRPr lang="ru-UA" sz="1050" dirty="0">
                        <a:latin typeface="Montserrat" pitchFamily="2" charset="77"/>
                      </a:endParaRPr>
                    </a:p>
                  </a:txBody>
                  <a:tcPr>
                    <a:solidFill>
                      <a:srgbClr val="B8A3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latin typeface="Montserrat" pitchFamily="2" charset="77"/>
                        </a:rPr>
                        <a:t>Д2 (ошибка)</a:t>
                      </a:r>
                      <a:endParaRPr lang="ru-UA" sz="1050" dirty="0">
                        <a:latin typeface="Montserrat" pitchFamily="2" charset="77"/>
                      </a:endParaRPr>
                    </a:p>
                  </a:txBody>
                  <a:tcPr>
                    <a:solidFill>
                      <a:srgbClr val="B8A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277852"/>
                  </a:ext>
                </a:extLst>
              </a:tr>
              <a:tr h="272044"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latin typeface="Montserrat" pitchFamily="2" charset="77"/>
                        </a:rPr>
                        <a:t>1 </a:t>
                      </a:r>
                      <a:endParaRPr lang="ru-UA" sz="1050" dirty="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Montserrat" pitchFamily="2" charset="77"/>
                        </a:rPr>
                        <a:t>N</a:t>
                      </a:r>
                      <a:endParaRPr lang="ru-UA" sz="1050" dirty="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Montserrat" pitchFamily="2" charset="77"/>
                        </a:rPr>
                        <a:t>*</a:t>
                      </a:r>
                      <a:endParaRPr lang="ru-UA" sz="105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Montserrat" pitchFamily="2" charset="77"/>
                        </a:rPr>
                        <a:t>*</a:t>
                      </a:r>
                      <a:endParaRPr lang="ru-UA" sz="105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Montserrat" pitchFamily="2" charset="77"/>
                        </a:rPr>
                        <a:t>*</a:t>
                      </a:r>
                      <a:endParaRPr lang="ru-UA" sz="105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UA" sz="105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✅</a:t>
                      </a:r>
                      <a:endParaRPr lang="ru-UA" sz="1050"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889359"/>
                  </a:ext>
                </a:extLst>
              </a:tr>
              <a:tr h="28500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Montserrat" pitchFamily="2" charset="77"/>
                        </a:rPr>
                        <a:t>2</a:t>
                      </a:r>
                      <a:endParaRPr lang="ru-UA" sz="1050" dirty="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Montserrat" pitchFamily="2" charset="77"/>
                        </a:rPr>
                        <a:t>Y</a:t>
                      </a:r>
                      <a:endParaRPr lang="ru-UA" sz="1050" dirty="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Montserrat" pitchFamily="2" charset="77"/>
                        </a:rPr>
                        <a:t>N</a:t>
                      </a:r>
                      <a:endParaRPr lang="ru-UA" sz="1050" dirty="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Montserrat" pitchFamily="2" charset="77"/>
                        </a:rPr>
                        <a:t>*</a:t>
                      </a:r>
                      <a:endParaRPr lang="ru-UA" sz="105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Montserrat" pitchFamily="2" charset="77"/>
                        </a:rPr>
                        <a:t>*</a:t>
                      </a:r>
                      <a:endParaRPr lang="ru-UA" sz="105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UA" sz="105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✅</a:t>
                      </a:r>
                      <a:endParaRPr lang="ru-UA" sz="1050"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560520"/>
                  </a:ext>
                </a:extLst>
              </a:tr>
              <a:tr h="24938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Montserrat" pitchFamily="2" charset="77"/>
                        </a:rPr>
                        <a:t>3</a:t>
                      </a:r>
                      <a:endParaRPr lang="ru-UA" sz="105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Montserrat" pitchFamily="2" charset="77"/>
                        </a:rPr>
                        <a:t>Y</a:t>
                      </a:r>
                      <a:endParaRPr lang="ru-UA" sz="105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Montserrat" pitchFamily="2" charset="77"/>
                        </a:rPr>
                        <a:t>Y</a:t>
                      </a:r>
                      <a:endParaRPr lang="ru-UA" sz="1050" dirty="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Montserrat" pitchFamily="2" charset="77"/>
                        </a:rPr>
                        <a:t>N</a:t>
                      </a:r>
                      <a:endParaRPr lang="ru-UA" sz="1050" dirty="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Montserrat" pitchFamily="2" charset="77"/>
                        </a:rPr>
                        <a:t>-</a:t>
                      </a:r>
                      <a:endParaRPr lang="ru-UA" sz="105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✅</a:t>
                      </a:r>
                      <a:endParaRPr lang="ru-UA" sz="105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UA" sz="1050"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515200"/>
                  </a:ext>
                </a:extLst>
              </a:tr>
              <a:tr h="28292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Montserrat" pitchFamily="2" charset="77"/>
                        </a:rPr>
                        <a:t>4</a:t>
                      </a:r>
                      <a:endParaRPr lang="ru-UA" sz="105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Montserrat" pitchFamily="2" charset="77"/>
                        </a:rPr>
                        <a:t>Y</a:t>
                      </a:r>
                      <a:endParaRPr lang="ru-UA" sz="105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Montserrat" pitchFamily="2" charset="77"/>
                        </a:rPr>
                        <a:t>Y</a:t>
                      </a:r>
                      <a:endParaRPr lang="ru-UA" sz="1050" dirty="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Montserrat" pitchFamily="2" charset="77"/>
                        </a:rPr>
                        <a:t>Y</a:t>
                      </a:r>
                      <a:endParaRPr lang="ru-UA" sz="1050" dirty="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Montserrat" pitchFamily="2" charset="77"/>
                        </a:rPr>
                        <a:t>N</a:t>
                      </a:r>
                      <a:endParaRPr lang="ru-UA" sz="105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UA" sz="105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✅</a:t>
                      </a:r>
                      <a:endParaRPr lang="ru-UA" sz="1050"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834172"/>
                  </a:ext>
                </a:extLst>
              </a:tr>
              <a:tr h="28500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Montserrat" pitchFamily="2" charset="77"/>
                        </a:rPr>
                        <a:t>5</a:t>
                      </a:r>
                      <a:endParaRPr lang="ru-UA" sz="105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Montserrat" pitchFamily="2" charset="77"/>
                        </a:rPr>
                        <a:t>Y</a:t>
                      </a:r>
                      <a:endParaRPr lang="ru-UA" sz="105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Montserrat" pitchFamily="2" charset="77"/>
                        </a:rPr>
                        <a:t>Y</a:t>
                      </a:r>
                      <a:endParaRPr lang="ru-UA" sz="105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Montserrat" pitchFamily="2" charset="77"/>
                        </a:rPr>
                        <a:t>Y</a:t>
                      </a:r>
                      <a:endParaRPr lang="ru-UA" sz="1050" dirty="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Montserrat" pitchFamily="2" charset="77"/>
                        </a:rPr>
                        <a:t>Y</a:t>
                      </a:r>
                      <a:endParaRPr lang="ru-UA" sz="1050" dirty="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✅</a:t>
                      </a:r>
                      <a:endParaRPr lang="ru-UA" sz="1050" dirty="0">
                        <a:latin typeface="Montserrat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UA" sz="1050" dirty="0">
                        <a:latin typeface="Montserrat" pitchFamily="2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3204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8EA3ADB-73AB-3941-4D0C-3340A98446D5}"/>
              </a:ext>
            </a:extLst>
          </p:cNvPr>
          <p:cNvSpPr txBox="1"/>
          <p:nvPr/>
        </p:nvSpPr>
        <p:spPr>
          <a:xfrm>
            <a:off x="8633361" y="4643251"/>
            <a:ext cx="283838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>
                <a:solidFill>
                  <a:srgbClr val="A5937C"/>
                </a:solidFill>
                <a:latin typeface="Montserrat" pitchFamily="2" charset="77"/>
              </a:rPr>
              <a:t>Обозначения:</a:t>
            </a:r>
            <a:endParaRPr lang="ru-RU" sz="1100" dirty="0">
              <a:solidFill>
                <a:srgbClr val="A5937C"/>
              </a:solidFill>
              <a:latin typeface="Montserrat" pitchFamily="2" charset="77"/>
            </a:endParaRPr>
          </a:p>
          <a:p>
            <a:r>
              <a:rPr lang="en-US" sz="1100" dirty="0">
                <a:solidFill>
                  <a:srgbClr val="A5937C"/>
                </a:solidFill>
                <a:latin typeface="Montserrat" pitchFamily="2" charset="77"/>
              </a:rPr>
              <a:t>Y — </a:t>
            </a:r>
            <a:r>
              <a:rPr lang="ru-RU" sz="1100" dirty="0">
                <a:solidFill>
                  <a:srgbClr val="A5937C"/>
                </a:solidFill>
                <a:latin typeface="Montserrat" pitchFamily="2" charset="77"/>
              </a:rPr>
              <a:t>Да (</a:t>
            </a:r>
            <a:r>
              <a:rPr lang="en-US" sz="1100" dirty="0">
                <a:solidFill>
                  <a:srgbClr val="A5937C"/>
                </a:solidFill>
                <a:latin typeface="Montserrat" pitchFamily="2" charset="77"/>
              </a:rPr>
              <a:t>Yes)</a:t>
            </a:r>
          </a:p>
          <a:p>
            <a:r>
              <a:rPr lang="en-US" sz="1100" dirty="0">
                <a:solidFill>
                  <a:srgbClr val="A5937C"/>
                </a:solidFill>
                <a:latin typeface="Montserrat" pitchFamily="2" charset="77"/>
              </a:rPr>
              <a:t>N — </a:t>
            </a:r>
            <a:r>
              <a:rPr lang="ru-RU" sz="1100" dirty="0">
                <a:solidFill>
                  <a:srgbClr val="A5937C"/>
                </a:solidFill>
                <a:latin typeface="Montserrat" pitchFamily="2" charset="77"/>
              </a:rPr>
              <a:t>Нет (</a:t>
            </a:r>
            <a:r>
              <a:rPr lang="en-US" sz="1100" dirty="0">
                <a:solidFill>
                  <a:srgbClr val="A5937C"/>
                </a:solidFill>
                <a:latin typeface="Montserrat" pitchFamily="2" charset="77"/>
              </a:rPr>
              <a:t>No)</a:t>
            </a:r>
          </a:p>
          <a:p>
            <a:r>
              <a:rPr lang="en-US" sz="1100" dirty="0">
                <a:solidFill>
                  <a:srgbClr val="A5937C"/>
                </a:solidFill>
                <a:latin typeface="Montserrat" pitchFamily="2" charset="77"/>
              </a:rPr>
              <a:t>* — </a:t>
            </a:r>
            <a:r>
              <a:rPr lang="ru-RU" sz="1100" dirty="0">
                <a:solidFill>
                  <a:srgbClr val="A5937C"/>
                </a:solidFill>
                <a:latin typeface="Montserrat" pitchFamily="2" charset="77"/>
              </a:rPr>
              <a:t>Неважно (любой вариант)</a:t>
            </a:r>
          </a:p>
          <a:p>
            <a:r>
              <a:rPr lang="ru-RU" sz="1100" dirty="0">
                <a:solidFill>
                  <a:srgbClr val="A5937C"/>
                </a:solidFill>
                <a:latin typeface="Montserrat" pitchFamily="2" charset="77"/>
              </a:rPr>
              <a:t>- — Не требуется (например, код не нужен, если 2</a:t>
            </a:r>
            <a:r>
              <a:rPr lang="en-US" sz="1100" dirty="0">
                <a:solidFill>
                  <a:srgbClr val="A5937C"/>
                </a:solidFill>
                <a:latin typeface="Montserrat" pitchFamily="2" charset="77"/>
              </a:rPr>
              <a:t>FA </a:t>
            </a:r>
            <a:r>
              <a:rPr lang="ru-RU" sz="1100" dirty="0">
                <a:solidFill>
                  <a:srgbClr val="A5937C"/>
                </a:solidFill>
                <a:latin typeface="Montserrat" pitchFamily="2" charset="77"/>
              </a:rPr>
              <a:t>выключен)</a:t>
            </a:r>
          </a:p>
          <a:p>
            <a:endParaRPr lang="en-US" sz="1100" dirty="0">
              <a:solidFill>
                <a:srgbClr val="A5937C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99988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65697284-F5F3-437C-A3B9-B0DBA3B62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77269" y="6194366"/>
            <a:ext cx="743481" cy="528637"/>
          </a:xfrm>
        </p:spPr>
        <p:txBody>
          <a:bodyPr/>
          <a:lstStyle/>
          <a:p>
            <a:r>
              <a:rPr lang="ru-RU" dirty="0"/>
              <a:t>03</a:t>
            </a:r>
            <a:endParaRPr lang="ru-UA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6BE3E3-9FAC-4CEA-BC00-693C4814CA0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318161"/>
            <a:ext cx="10515600" cy="211083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Проверка поведения системы при переходе между различными состояниями.</a:t>
            </a:r>
          </a:p>
          <a:p>
            <a:pPr marL="0" indent="0">
              <a:buNone/>
            </a:pPr>
            <a:endParaRPr lang="ru-RU" sz="1400" dirty="0">
              <a:solidFill>
                <a:srgbClr val="1E628F"/>
              </a:solidFill>
              <a:latin typeface="Montserrat" pitchFamily="2" charset="77"/>
            </a:endParaRPr>
          </a:p>
          <a:p>
            <a:r>
              <a:rPr lang="ru-RU" sz="1400" b="1" dirty="0">
                <a:solidFill>
                  <a:srgbClr val="1E628F"/>
                </a:solidFill>
                <a:latin typeface="Montserrat" pitchFamily="2" charset="77"/>
              </a:rPr>
              <a:t>Алгоритм</a:t>
            </a:r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:</a:t>
            </a:r>
          </a:p>
          <a:p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Определить состояния и события.</a:t>
            </a:r>
          </a:p>
          <a:p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Построить диаграмму состояний.</a:t>
            </a:r>
          </a:p>
          <a:p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Составить тесты на переходы, включая допустимые и недопустимые.</a:t>
            </a:r>
          </a:p>
          <a:p>
            <a:pPr marL="0" indent="0">
              <a:buNone/>
            </a:pPr>
            <a:endParaRPr lang="ru-RU" sz="1400" dirty="0">
              <a:solidFill>
                <a:srgbClr val="1E628F"/>
              </a:solidFill>
              <a:latin typeface="Montserrat" pitchFamily="2" charset="77"/>
            </a:endParaRPr>
          </a:p>
          <a:p>
            <a:pPr marL="0" indent="0">
              <a:buNone/>
            </a:pPr>
            <a:endParaRPr lang="ru-UA" sz="1400">
              <a:solidFill>
                <a:srgbClr val="1E628F"/>
              </a:solidFill>
              <a:latin typeface="Montserrat" pitchFamily="2" charset="77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4CB8595-9A55-43E3-9BFA-107E703E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prstGeom prst="rect">
            <a:avLst/>
          </a:prstGeom>
        </p:spPr>
        <p:txBody>
          <a:bodyPr/>
          <a:lstStyle/>
          <a:p>
            <a:r>
              <a:rPr lang="ru-RU" sz="2400" dirty="0">
                <a:solidFill>
                  <a:srgbClr val="1E628F"/>
                </a:solidFill>
              </a:rPr>
              <a:t>Тестирование переходов состояний </a:t>
            </a:r>
            <a:br>
              <a:rPr lang="ru-RU" sz="2400" dirty="0">
                <a:solidFill>
                  <a:srgbClr val="1E628F"/>
                </a:solidFill>
              </a:rPr>
            </a:br>
            <a:r>
              <a:rPr lang="ru-RU" sz="2400" dirty="0">
                <a:solidFill>
                  <a:srgbClr val="1E628F"/>
                </a:solidFill>
              </a:rPr>
              <a:t>(</a:t>
            </a:r>
            <a:r>
              <a:rPr lang="en-US" sz="2400" dirty="0">
                <a:solidFill>
                  <a:srgbClr val="1E628F"/>
                </a:solidFill>
              </a:rPr>
              <a:t>State Transition Testing)</a:t>
            </a:r>
            <a:endParaRPr lang="ru-UA" sz="2400">
              <a:solidFill>
                <a:srgbClr val="1E628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31761-2491-3805-7CAE-8E8B48C31CC5}"/>
              </a:ext>
            </a:extLst>
          </p:cNvPr>
          <p:cNvSpPr txBox="1"/>
          <p:nvPr/>
        </p:nvSpPr>
        <p:spPr>
          <a:xfrm>
            <a:off x="973778" y="3428999"/>
            <a:ext cx="352697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1E628F"/>
                </a:solidFill>
                <a:latin typeface="Montserrat" pitchFamily="2" charset="77"/>
              </a:rPr>
              <a:t>✅ </a:t>
            </a:r>
            <a:r>
              <a:rPr lang="ru-RU" sz="1100" dirty="0">
                <a:solidFill>
                  <a:srgbClr val="1E628F"/>
                </a:solidFill>
                <a:latin typeface="Montserrat" pitchFamily="2" charset="77"/>
              </a:rPr>
              <a:t>Плюсы: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1E628F"/>
                </a:solidFill>
                <a:latin typeface="Montserrat" pitchFamily="2" charset="77"/>
              </a:rPr>
              <a:t>Отлично подходит для систем с логикой состояний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1E628F"/>
                </a:solidFill>
                <a:latin typeface="Montserrat" pitchFamily="2" charset="77"/>
              </a:rPr>
              <a:t>Позволяет найти ошибки в переходах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1E628F"/>
                </a:solidFill>
                <a:latin typeface="Montserrat" pitchFamily="2" charset="77"/>
              </a:rPr>
              <a:t>Помогает протестировать поведение с точки зрения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1E628F"/>
                </a:solidFill>
                <a:latin typeface="Montserrat" pitchFamily="2" charset="77"/>
              </a:rPr>
              <a:t>Повышает покрытие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1E628F"/>
                </a:solidFill>
                <a:latin typeface="Montserrat" pitchFamily="2" charset="77"/>
              </a:rPr>
              <a:t>Подходит для визуального мышления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100" dirty="0">
              <a:solidFill>
                <a:srgbClr val="1E628F"/>
              </a:solidFill>
              <a:latin typeface="Montserrat" pitchFamily="2" charset="77"/>
            </a:endParaRPr>
          </a:p>
          <a:p>
            <a:r>
              <a:rPr lang="ru-RU" sz="1100" dirty="0">
                <a:solidFill>
                  <a:srgbClr val="1E628F"/>
                </a:solidFill>
                <a:latin typeface="Montserrat" pitchFamily="2" charset="77"/>
              </a:rPr>
              <a:t>Когда полезна: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1E628F"/>
                </a:solidFill>
                <a:latin typeface="Montserrat" pitchFamily="2" charset="77"/>
              </a:rPr>
              <a:t>Система имеет состояния и переходы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1E628F"/>
                </a:solidFill>
                <a:latin typeface="Montserrat" pitchFamily="2" charset="77"/>
              </a:rPr>
              <a:t>Нужно проверить поведение при последовательных действиях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1E628F"/>
                </a:solidFill>
                <a:latin typeface="Montserrat" pitchFamily="2" charset="77"/>
              </a:rPr>
              <a:t>Важно протестировать запрет переходов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1E628F"/>
                </a:solidFill>
                <a:latin typeface="Montserrat" pitchFamily="2" charset="77"/>
              </a:rPr>
              <a:t>Тестируется пользовательский флоу</a:t>
            </a:r>
            <a:endParaRPr lang="en-US" sz="1100" dirty="0">
              <a:solidFill>
                <a:srgbClr val="1E628F"/>
              </a:solidFill>
              <a:latin typeface="Montserra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CF171E-D7D1-2B58-B8F7-F5C6C6984D3B}"/>
              </a:ext>
            </a:extLst>
          </p:cNvPr>
          <p:cNvSpPr txBox="1"/>
          <p:nvPr/>
        </p:nvSpPr>
        <p:spPr>
          <a:xfrm>
            <a:off x="4636325" y="3428999"/>
            <a:ext cx="38189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A5937C"/>
                </a:solidFill>
                <a:latin typeface="Montserrat" pitchFamily="2" charset="77"/>
              </a:rPr>
              <a:t>❌</a:t>
            </a:r>
            <a:r>
              <a:rPr lang="en-US" sz="1100" dirty="0">
                <a:solidFill>
                  <a:srgbClr val="1E628F"/>
                </a:solidFill>
                <a:latin typeface="Montserrat" pitchFamily="2" charset="77"/>
              </a:rPr>
              <a:t> </a:t>
            </a:r>
            <a:r>
              <a:rPr lang="ru-RU" sz="1100" dirty="0">
                <a:solidFill>
                  <a:srgbClr val="1E628F"/>
                </a:solidFill>
                <a:latin typeface="Montserrat" pitchFamily="2" charset="77"/>
              </a:rPr>
              <a:t>Минусы: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1E628F"/>
                </a:solidFill>
                <a:latin typeface="Montserrat" pitchFamily="2" charset="77"/>
              </a:rPr>
              <a:t>Требует хорошего понимания бизнес-логики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1E628F"/>
                </a:solidFill>
                <a:latin typeface="Montserrat" pitchFamily="2" charset="77"/>
              </a:rPr>
              <a:t>Может стать громоздкой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1E628F"/>
                </a:solidFill>
                <a:latin typeface="Montserrat" pitchFamily="2" charset="77"/>
              </a:rPr>
              <a:t>Неэффективна при простых сценариях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1E628F"/>
                </a:solidFill>
                <a:latin typeface="Montserrat" pitchFamily="2" charset="77"/>
              </a:rPr>
              <a:t>Часто требует сопровождения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100" dirty="0">
              <a:solidFill>
                <a:srgbClr val="1E628F"/>
              </a:solidFill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100" dirty="0">
              <a:solidFill>
                <a:srgbClr val="1E628F"/>
              </a:solidFill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100" dirty="0">
              <a:solidFill>
                <a:srgbClr val="1E628F"/>
              </a:solidFill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100" dirty="0">
              <a:solidFill>
                <a:srgbClr val="1E628F"/>
              </a:solidFill>
              <a:latin typeface="Montserrat" pitchFamily="2" charset="77"/>
            </a:endParaRPr>
          </a:p>
          <a:p>
            <a:r>
              <a:rPr lang="ru-RU" sz="1100" dirty="0">
                <a:solidFill>
                  <a:srgbClr val="1E628F"/>
                </a:solidFill>
                <a:latin typeface="Montserrat" pitchFamily="2" charset="77"/>
              </a:rPr>
              <a:t>Когда не стоит применять: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1E628F"/>
                </a:solidFill>
                <a:latin typeface="Montserrat" pitchFamily="2" charset="77"/>
              </a:rPr>
              <a:t>Если система </a:t>
            </a:r>
            <a:r>
              <a:rPr lang="ru-RU" sz="1100" b="1" dirty="0">
                <a:solidFill>
                  <a:srgbClr val="1E628F"/>
                </a:solidFill>
                <a:latin typeface="Montserrat" pitchFamily="2" charset="77"/>
              </a:rPr>
              <a:t>не имеет явных состояний</a:t>
            </a:r>
            <a:r>
              <a:rPr lang="ru-RU" sz="1100" dirty="0">
                <a:solidFill>
                  <a:srgbClr val="1E628F"/>
                </a:solidFill>
                <a:latin typeface="Montserrat" pitchFamily="2" charset="77"/>
              </a:rPr>
              <a:t>, а просто принимает и возвращает значения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1E628F"/>
                </a:solidFill>
                <a:latin typeface="Montserrat" pitchFamily="2" charset="77"/>
              </a:rPr>
              <a:t>Когда достаточно </a:t>
            </a:r>
            <a:r>
              <a:rPr lang="ru-RU" sz="1100" b="1" dirty="0">
                <a:solidFill>
                  <a:srgbClr val="1E628F"/>
                </a:solidFill>
                <a:latin typeface="Montserrat" pitchFamily="2" charset="77"/>
              </a:rPr>
              <a:t>простых техник</a:t>
            </a:r>
            <a:r>
              <a:rPr lang="ru-RU" sz="1100" dirty="0">
                <a:solidFill>
                  <a:srgbClr val="1E628F"/>
                </a:solidFill>
                <a:latin typeface="Montserrat" pitchFamily="2" charset="77"/>
              </a:rPr>
              <a:t> вроде граничных значений или эквивалентных классов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 dirty="0">
                <a:solidFill>
                  <a:srgbClr val="1E628F"/>
                </a:solidFill>
                <a:latin typeface="Montserrat" pitchFamily="2" charset="77"/>
              </a:rPr>
              <a:t>Если </a:t>
            </a:r>
            <a:r>
              <a:rPr lang="ru-RU" sz="1100" b="1" dirty="0">
                <a:solidFill>
                  <a:srgbClr val="1E628F"/>
                </a:solidFill>
                <a:latin typeface="Montserrat" pitchFamily="2" charset="77"/>
              </a:rPr>
              <a:t>изменения состояний не зависят от предыдущих</a:t>
            </a:r>
            <a:endParaRPr lang="ru-RU" sz="1100" dirty="0">
              <a:solidFill>
                <a:srgbClr val="1E628F"/>
              </a:solidFill>
              <a:latin typeface="Montserrat" pitchFamily="2" charset="77"/>
            </a:endParaRPr>
          </a:p>
          <a:p>
            <a:endParaRPr lang="ru-RU" sz="1100" dirty="0">
              <a:solidFill>
                <a:srgbClr val="1E628F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2641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6EF603-FE6D-8B89-56B6-D6D737580A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77269" y="6193194"/>
            <a:ext cx="743481" cy="528637"/>
          </a:xfrm>
        </p:spPr>
        <p:txBody>
          <a:bodyPr/>
          <a:lstStyle/>
          <a:p>
            <a:r>
              <a:rPr lang="ru-RU" dirty="0"/>
              <a:t>04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B9665-D5F2-F0FB-60F1-7FEBA5912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10639"/>
            <a:ext cx="9362704" cy="3871356"/>
          </a:xfrm>
        </p:spPr>
        <p:txBody>
          <a:bodyPr/>
          <a:lstStyle/>
          <a:p>
            <a:r>
              <a:rPr lang="en-US" sz="1400" b="1" dirty="0">
                <a:solidFill>
                  <a:srgbClr val="1E628F"/>
                </a:solidFill>
              </a:rPr>
              <a:t>📌 </a:t>
            </a:r>
            <a:r>
              <a:rPr lang="ru-RU" sz="1400" b="1" dirty="0">
                <a:solidFill>
                  <a:srgbClr val="1E628F"/>
                </a:solidFill>
              </a:rPr>
              <a:t>Пример: Система блокировки банковской карты по </a:t>
            </a:r>
            <a:r>
              <a:rPr lang="en-US" sz="1400" b="1" dirty="0">
                <a:solidFill>
                  <a:srgbClr val="1E628F"/>
                </a:solidFill>
              </a:rPr>
              <a:t>PIN-</a:t>
            </a:r>
            <a:r>
              <a:rPr lang="ru-RU" sz="1400" b="1" dirty="0">
                <a:solidFill>
                  <a:srgbClr val="1E628F"/>
                </a:solidFill>
              </a:rPr>
              <a:t>коду</a:t>
            </a:r>
          </a:p>
          <a:p>
            <a:r>
              <a:rPr lang="ru-RU" sz="1400" b="1" dirty="0">
                <a:solidFill>
                  <a:srgbClr val="1E628F"/>
                </a:solidFill>
              </a:rPr>
              <a:t>Описание поведения:</a:t>
            </a:r>
            <a:endParaRPr lang="ru-RU" sz="1400" dirty="0">
              <a:solidFill>
                <a:srgbClr val="1E628F"/>
              </a:solidFill>
            </a:endParaRPr>
          </a:p>
          <a:p>
            <a:r>
              <a:rPr lang="ru-RU" sz="1400" dirty="0">
                <a:solidFill>
                  <a:srgbClr val="1E628F"/>
                </a:solidFill>
              </a:rPr>
              <a:t>Пользователь вводит </a:t>
            </a:r>
            <a:r>
              <a:rPr lang="en-US" sz="1400" dirty="0">
                <a:solidFill>
                  <a:srgbClr val="1E628F"/>
                </a:solidFill>
              </a:rPr>
              <a:t>PIN-</a:t>
            </a:r>
            <a:r>
              <a:rPr lang="ru-RU" sz="1400" dirty="0">
                <a:solidFill>
                  <a:srgbClr val="1E628F"/>
                </a:solidFill>
              </a:rPr>
              <a:t>код.</a:t>
            </a:r>
          </a:p>
          <a:p>
            <a:r>
              <a:rPr lang="ru-RU" sz="1400" dirty="0">
                <a:solidFill>
                  <a:srgbClr val="1E628F"/>
                </a:solidFill>
              </a:rPr>
              <a:t>При 3 неправильных вводах подряд карта блокируется.</a:t>
            </a:r>
          </a:p>
          <a:p>
            <a:r>
              <a:rPr lang="ru-RU" sz="1400" dirty="0">
                <a:solidFill>
                  <a:srgbClr val="1E628F"/>
                </a:solidFill>
              </a:rPr>
              <a:t>При любом правильном вводе — попытки сбрасываются, доступ разрешён.</a:t>
            </a:r>
          </a:p>
          <a:p>
            <a:endParaRPr lang="ru-RU" sz="1400" dirty="0">
              <a:solidFill>
                <a:srgbClr val="1E628F"/>
              </a:solidFill>
            </a:endParaRPr>
          </a:p>
          <a:p>
            <a:r>
              <a:rPr lang="ru-RU" sz="1200" b="1" dirty="0">
                <a:solidFill>
                  <a:srgbClr val="1E628F"/>
                </a:solidFill>
              </a:rPr>
              <a:t>Состояния:</a:t>
            </a:r>
          </a:p>
          <a:p>
            <a:r>
              <a:rPr lang="ru-RU" sz="1200" dirty="0">
                <a:solidFill>
                  <a:srgbClr val="1E628F"/>
                </a:solidFill>
              </a:rPr>
              <a:t>С0 – Старт</a:t>
            </a:r>
          </a:p>
          <a:p>
            <a:r>
              <a:rPr lang="ru-RU" sz="1200" dirty="0">
                <a:solidFill>
                  <a:srgbClr val="1E628F"/>
                </a:solidFill>
              </a:rPr>
              <a:t>С1 – 1 ошибка</a:t>
            </a:r>
          </a:p>
          <a:p>
            <a:r>
              <a:rPr lang="ru-RU" sz="1200" dirty="0">
                <a:solidFill>
                  <a:srgbClr val="1E628F"/>
                </a:solidFill>
              </a:rPr>
              <a:t>С2 – 2 ошибки</a:t>
            </a:r>
          </a:p>
          <a:p>
            <a:r>
              <a:rPr lang="ru-RU" sz="1200" dirty="0">
                <a:solidFill>
                  <a:srgbClr val="1E628F"/>
                </a:solidFill>
              </a:rPr>
              <a:t>С3 – Блокировка</a:t>
            </a:r>
          </a:p>
          <a:p>
            <a:r>
              <a:rPr lang="ru-RU" sz="1200" dirty="0">
                <a:solidFill>
                  <a:srgbClr val="1E628F"/>
                </a:solidFill>
              </a:rPr>
              <a:t>С_</a:t>
            </a:r>
            <a:r>
              <a:rPr lang="en-US" sz="1200" dirty="0">
                <a:solidFill>
                  <a:srgbClr val="1E628F"/>
                </a:solidFill>
              </a:rPr>
              <a:t>OK - </a:t>
            </a:r>
            <a:r>
              <a:rPr lang="ru-RU" sz="1200" dirty="0">
                <a:solidFill>
                  <a:srgbClr val="1E628F"/>
                </a:solidFill>
              </a:rPr>
              <a:t>Успех</a:t>
            </a:r>
          </a:p>
          <a:p>
            <a:endParaRPr lang="en-US" sz="1400" dirty="0">
              <a:solidFill>
                <a:srgbClr val="1E628F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00E713-F89B-324E-C322-7BF84EFA9B54}"/>
              </a:ext>
            </a:extLst>
          </p:cNvPr>
          <p:cNvSpPr/>
          <p:nvPr/>
        </p:nvSpPr>
        <p:spPr>
          <a:xfrm>
            <a:off x="3918857" y="2529445"/>
            <a:ext cx="641268" cy="570015"/>
          </a:xfrm>
          <a:prstGeom prst="ellipse">
            <a:avLst/>
          </a:prstGeom>
          <a:solidFill>
            <a:srgbClr val="1E62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С0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99ECAD-6217-46FA-FBF3-5F0110EEBC38}"/>
              </a:ext>
            </a:extLst>
          </p:cNvPr>
          <p:cNvSpPr/>
          <p:nvPr/>
        </p:nvSpPr>
        <p:spPr>
          <a:xfrm>
            <a:off x="4902530" y="2529445"/>
            <a:ext cx="641268" cy="570015"/>
          </a:xfrm>
          <a:prstGeom prst="ellipse">
            <a:avLst/>
          </a:prstGeom>
          <a:solidFill>
            <a:srgbClr val="1E62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С1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DC9352-6F3C-679B-67E1-03E91F22471C}"/>
              </a:ext>
            </a:extLst>
          </p:cNvPr>
          <p:cNvSpPr/>
          <p:nvPr/>
        </p:nvSpPr>
        <p:spPr>
          <a:xfrm>
            <a:off x="5886203" y="2529445"/>
            <a:ext cx="641268" cy="570015"/>
          </a:xfrm>
          <a:prstGeom prst="ellipse">
            <a:avLst/>
          </a:prstGeom>
          <a:solidFill>
            <a:srgbClr val="1E62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С2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4D6EA4-E4BE-F5F8-D4B9-7FF69B23D4C9}"/>
              </a:ext>
            </a:extLst>
          </p:cNvPr>
          <p:cNvSpPr/>
          <p:nvPr/>
        </p:nvSpPr>
        <p:spPr>
          <a:xfrm>
            <a:off x="6869876" y="2529445"/>
            <a:ext cx="641268" cy="570015"/>
          </a:xfrm>
          <a:prstGeom prst="ellipse">
            <a:avLst/>
          </a:prstGeom>
          <a:solidFill>
            <a:srgbClr val="1E62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С3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A5EDC6-0A47-BD99-BA70-74C14A9BCF61}"/>
              </a:ext>
            </a:extLst>
          </p:cNvPr>
          <p:cNvSpPr/>
          <p:nvPr/>
        </p:nvSpPr>
        <p:spPr>
          <a:xfrm>
            <a:off x="4902529" y="3513118"/>
            <a:ext cx="983673" cy="868877"/>
          </a:xfrm>
          <a:prstGeom prst="ellipse">
            <a:avLst/>
          </a:prstGeom>
          <a:solidFill>
            <a:srgbClr val="1E62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С_</a:t>
            </a:r>
            <a:r>
              <a:rPr lang="en-US" dirty="0"/>
              <a:t>OK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35E127-6FC3-AFC7-7ED2-73E91D0F5BF4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4560125" y="2814453"/>
            <a:ext cx="34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592E64-A2A1-63C9-6FA9-A7A13E7BEB3B}"/>
              </a:ext>
            </a:extLst>
          </p:cNvPr>
          <p:cNvCxnSpPr/>
          <p:nvPr/>
        </p:nvCxnSpPr>
        <p:spPr>
          <a:xfrm>
            <a:off x="5543797" y="2814453"/>
            <a:ext cx="34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B8D3F2-4E8D-8AE3-FD77-131203842719}"/>
              </a:ext>
            </a:extLst>
          </p:cNvPr>
          <p:cNvCxnSpPr/>
          <p:nvPr/>
        </p:nvCxnSpPr>
        <p:spPr>
          <a:xfrm>
            <a:off x="6527471" y="2824350"/>
            <a:ext cx="34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B68E68-16DD-FC7C-0683-9026E297202F}"/>
              </a:ext>
            </a:extLst>
          </p:cNvPr>
          <p:cNvCxnSpPr>
            <a:stCxn id="6" idx="5"/>
            <a:endCxn id="12" idx="1"/>
          </p:cNvCxnSpPr>
          <p:nvPr/>
        </p:nvCxnSpPr>
        <p:spPr>
          <a:xfrm>
            <a:off x="4466213" y="3015983"/>
            <a:ext cx="580372" cy="624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9095F3-65AA-A88E-53FC-4DC6282836E9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5223164" y="3099460"/>
            <a:ext cx="171202" cy="413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372ECD-A58E-F35B-4C19-42AA248769D4}"/>
              </a:ext>
            </a:extLst>
          </p:cNvPr>
          <p:cNvCxnSpPr>
            <a:stCxn id="10" idx="4"/>
            <a:endCxn id="12" idx="7"/>
          </p:cNvCxnSpPr>
          <p:nvPr/>
        </p:nvCxnSpPr>
        <p:spPr>
          <a:xfrm flipH="1">
            <a:off x="5742146" y="3099460"/>
            <a:ext cx="464691" cy="54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3AF93E52-C47C-6381-F6F8-CC1FA2505C76}"/>
              </a:ext>
            </a:extLst>
          </p:cNvPr>
          <p:cNvCxnSpPr>
            <a:stCxn id="11" idx="5"/>
            <a:endCxn id="11" idx="6"/>
          </p:cNvCxnSpPr>
          <p:nvPr/>
        </p:nvCxnSpPr>
        <p:spPr>
          <a:xfrm rot="5400000" flipH="1" flipV="1">
            <a:off x="7363423" y="2868262"/>
            <a:ext cx="201530" cy="93912"/>
          </a:xfrm>
          <a:prstGeom prst="curvedConnector4">
            <a:avLst>
              <a:gd name="adj1" fmla="val -154854"/>
              <a:gd name="adj2" fmla="val 343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59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BB233D7-5AB3-495E-AD46-22BE1C664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/>
          <a:lstStyle/>
          <a:p>
            <a:r>
              <a:rPr lang="ru-RU" dirty="0">
                <a:solidFill>
                  <a:srgbClr val="6B8F78"/>
                </a:solidFill>
              </a:rPr>
              <a:t>Класс эквивалентности – набор входных данных (одного типа), на которые система одинаково реагирует.</a:t>
            </a:r>
          </a:p>
          <a:p>
            <a:r>
              <a:rPr lang="ru-RU" sz="1800" dirty="0">
                <a:solidFill>
                  <a:srgbClr val="6B8F78"/>
                </a:solidFill>
              </a:rPr>
              <a:t>(Не для собеседований: это какая-то одна отличительная характеристика)</a:t>
            </a:r>
          </a:p>
          <a:p>
            <a:endParaRPr lang="ru-RU" dirty="0">
              <a:solidFill>
                <a:srgbClr val="6B8F78"/>
              </a:solidFill>
            </a:endParaRPr>
          </a:p>
          <a:p>
            <a:r>
              <a:rPr lang="ru-RU" dirty="0">
                <a:solidFill>
                  <a:srgbClr val="6B8F78"/>
                </a:solidFill>
              </a:rPr>
              <a:t>Анализ граничных значений подразумевает фокус на значениях около границ эквивалентных классов.</a:t>
            </a:r>
          </a:p>
          <a:p>
            <a:endParaRPr lang="ru-UA">
              <a:solidFill>
                <a:srgbClr val="6B8F78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AA94F2B-2AC4-49B0-98CB-7170678C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>
                <a:solidFill>
                  <a:srgbClr val="6B8F78"/>
                </a:solidFill>
              </a:rPr>
              <a:t>Классы эквивалентности и граничные значения</a:t>
            </a:r>
            <a:endParaRPr lang="ru-UA" sz="2400">
              <a:solidFill>
                <a:srgbClr val="6B8F78"/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D19D43-40E2-491F-AE55-44EFD490DC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36644" y="6188838"/>
            <a:ext cx="628686" cy="528637"/>
          </a:xfrm>
        </p:spPr>
        <p:txBody>
          <a:bodyPr/>
          <a:lstStyle/>
          <a:p>
            <a:r>
              <a:rPr lang="ru-RU" dirty="0"/>
              <a:t>05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67927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94C706D-CB16-4F9C-9728-CFFD1637C9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53652" y="6176962"/>
            <a:ext cx="599803" cy="528637"/>
          </a:xfrm>
        </p:spPr>
        <p:txBody>
          <a:bodyPr/>
          <a:lstStyle/>
          <a:p>
            <a:r>
              <a:rPr lang="ru-RU" dirty="0"/>
              <a:t>06</a:t>
            </a:r>
            <a:endParaRPr lang="ru-UA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C300624-A524-4512-AB12-9E4F7B12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81600" cy="679904"/>
          </a:xfrm>
        </p:spPr>
        <p:txBody>
          <a:bodyPr/>
          <a:lstStyle/>
          <a:p>
            <a:r>
              <a:rPr lang="ru-RU" sz="2400" dirty="0">
                <a:solidFill>
                  <a:srgbClr val="6B8F78"/>
                </a:solidFill>
              </a:rPr>
              <a:t>Разбиение:</a:t>
            </a:r>
            <a:endParaRPr lang="ru-UA" sz="2400" dirty="0">
              <a:solidFill>
                <a:srgbClr val="6B8F78"/>
              </a:solidFill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1D8917E-0538-476B-87A1-F31E9BD01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45030"/>
            <a:ext cx="9433956" cy="51319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6B8F78"/>
                </a:solidFill>
              </a:rPr>
              <a:t>Позитивные/ негативные</a:t>
            </a:r>
          </a:p>
          <a:p>
            <a:r>
              <a:rPr lang="ru-RU" sz="1800" dirty="0">
                <a:solidFill>
                  <a:srgbClr val="6B8F78"/>
                </a:solidFill>
              </a:rPr>
              <a:t>      (Валидные/ </a:t>
            </a:r>
            <a:r>
              <a:rPr lang="ru-RU" sz="1800" dirty="0" err="1">
                <a:solidFill>
                  <a:srgbClr val="6B8F78"/>
                </a:solidFill>
              </a:rPr>
              <a:t>невалидные</a:t>
            </a:r>
            <a:r>
              <a:rPr lang="ru-RU" sz="1800" dirty="0">
                <a:solidFill>
                  <a:srgbClr val="6B8F78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6B8F78"/>
                </a:solidFill>
              </a:rPr>
              <a:t>Физическое ограничение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6B8F78"/>
                </a:solidFill>
              </a:rPr>
              <a:t>Числа/ буквы/ спец символы/ пробелы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800" dirty="0">
              <a:solidFill>
                <a:srgbClr val="6B8F7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6B8F78"/>
                </a:solidFill>
              </a:rPr>
              <a:t>Положительные/ отрицательные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6B8F78"/>
                </a:solidFill>
              </a:rPr>
              <a:t>Дробные/ целые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800" dirty="0">
              <a:solidFill>
                <a:srgbClr val="6B8F7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6B8F78"/>
                </a:solidFill>
              </a:rPr>
              <a:t>Алфавит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6B8F78"/>
                </a:solidFill>
              </a:rPr>
              <a:t>Верхний/ нижний регистр</a:t>
            </a:r>
            <a:endParaRPr lang="ru-UA" sz="1800" dirty="0">
              <a:solidFill>
                <a:srgbClr val="6B8F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79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42A42B1-C7FC-4385-BE1E-AE3673204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53652" y="6176962"/>
            <a:ext cx="599803" cy="528637"/>
          </a:xfrm>
        </p:spPr>
        <p:txBody>
          <a:bodyPr/>
          <a:lstStyle/>
          <a:p>
            <a:r>
              <a:rPr lang="ru-RU" dirty="0"/>
              <a:t>07</a:t>
            </a:r>
            <a:endParaRPr lang="ru-UA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391B33-4E07-4808-A6A5-76C62FB8ECB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4786" y="558799"/>
            <a:ext cx="6949014" cy="6055757"/>
          </a:xfrm>
        </p:spPr>
        <p:txBody>
          <a:bodyPr/>
          <a:lstStyle/>
          <a:p>
            <a:r>
              <a:rPr lang="ru-RU" sz="1400" dirty="0">
                <a:latin typeface="Montserrat" pitchFamily="2" charset="77"/>
              </a:rPr>
              <a:t>Классы эквивалентности позитивные: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itchFamily="2" charset="77"/>
              </a:rPr>
              <a:t>Кл </a:t>
            </a:r>
            <a:r>
              <a:rPr lang="ru-RU" sz="1400" dirty="0" err="1">
                <a:latin typeface="Montserrat" pitchFamily="2" charset="77"/>
              </a:rPr>
              <a:t>экв</a:t>
            </a:r>
            <a:r>
              <a:rPr lang="ru-RU" sz="1400" dirty="0">
                <a:latin typeface="Montserrat" pitchFamily="2" charset="77"/>
              </a:rPr>
              <a:t> «латиница» - </a:t>
            </a:r>
            <a:r>
              <a:rPr lang="en-US" sz="1400" dirty="0" err="1">
                <a:latin typeface="Montserrat" pitchFamily="2" charset="77"/>
              </a:rPr>
              <a:t>katerina</a:t>
            </a:r>
            <a:r>
              <a:rPr lang="ru-RU" sz="1400" dirty="0">
                <a:latin typeface="Montserrat" pitchFamily="2" charset="77"/>
              </a:rPr>
              <a:t>1»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itchFamily="2" charset="77"/>
              </a:rPr>
              <a:t>Кл </a:t>
            </a:r>
            <a:r>
              <a:rPr lang="ru-RU" sz="1400" dirty="0" err="1">
                <a:latin typeface="Montserrat" pitchFamily="2" charset="77"/>
              </a:rPr>
              <a:t>экв</a:t>
            </a:r>
            <a:r>
              <a:rPr lang="ru-RU" sz="1400" dirty="0">
                <a:latin typeface="Montserrat" pitchFamily="2" charset="77"/>
              </a:rPr>
              <a:t> «кириллица»</a:t>
            </a:r>
            <a:r>
              <a:rPr lang="en-US" sz="1400" dirty="0">
                <a:latin typeface="Montserrat" pitchFamily="2" charset="77"/>
              </a:rPr>
              <a:t> - </a:t>
            </a:r>
            <a:r>
              <a:rPr lang="ru-RU" sz="1400" dirty="0" err="1">
                <a:latin typeface="Montserrat" pitchFamily="2" charset="77"/>
              </a:rPr>
              <a:t>екатеррррррррина</a:t>
            </a:r>
            <a:endParaRPr lang="ru-RU" sz="14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itchFamily="2" charset="77"/>
              </a:rPr>
              <a:t>Кл </a:t>
            </a:r>
            <a:r>
              <a:rPr lang="ru-RU" sz="1400" dirty="0" err="1">
                <a:latin typeface="Montserrat" pitchFamily="2" charset="77"/>
              </a:rPr>
              <a:t>экв</a:t>
            </a:r>
            <a:r>
              <a:rPr lang="ru-RU" sz="1400" dirty="0">
                <a:latin typeface="Montserrat" pitchFamily="2" charset="77"/>
              </a:rPr>
              <a:t> «цифры» - 1234567890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itchFamily="2" charset="77"/>
              </a:rPr>
              <a:t>Кл </a:t>
            </a:r>
            <a:r>
              <a:rPr lang="ru-RU" sz="1400" dirty="0" err="1">
                <a:latin typeface="Montserrat" pitchFamily="2" charset="77"/>
              </a:rPr>
              <a:t>экв</a:t>
            </a:r>
            <a:r>
              <a:rPr lang="ru-RU" sz="1400" dirty="0">
                <a:latin typeface="Montserrat" pitchFamily="2" charset="77"/>
              </a:rPr>
              <a:t> «физическое ограничение» - ср значение</a:t>
            </a:r>
            <a:r>
              <a:rPr lang="en-US" sz="1400" dirty="0">
                <a:latin typeface="Montserrat" pitchFamily="2" charset="77"/>
              </a:rPr>
              <a:t>, min</a:t>
            </a:r>
            <a:r>
              <a:rPr lang="ru-RU" sz="1400" dirty="0">
                <a:latin typeface="Montserrat" pitchFamily="2" charset="77"/>
              </a:rPr>
              <a:t>=5</a:t>
            </a:r>
            <a:r>
              <a:rPr lang="en-US" sz="1400" dirty="0">
                <a:latin typeface="Montserrat" pitchFamily="2" charset="77"/>
              </a:rPr>
              <a:t>, max</a:t>
            </a:r>
            <a:r>
              <a:rPr lang="ru-RU" sz="1400" dirty="0">
                <a:latin typeface="Montserrat" pitchFamily="2" charset="77"/>
              </a:rPr>
              <a:t>=50</a:t>
            </a:r>
            <a:r>
              <a:rPr lang="en-US" sz="1400" dirty="0">
                <a:latin typeface="Montserrat" pitchFamily="2" charset="77"/>
              </a:rPr>
              <a:t>, </a:t>
            </a:r>
            <a:r>
              <a:rPr lang="ru-RU" sz="1400" dirty="0">
                <a:latin typeface="Montserrat" pitchFamily="2" charset="77"/>
              </a:rPr>
              <a:t>(</a:t>
            </a:r>
            <a:r>
              <a:rPr lang="en-US" sz="1400" dirty="0">
                <a:latin typeface="Montserrat" pitchFamily="2" charset="77"/>
              </a:rPr>
              <a:t>min-1, max+1</a:t>
            </a:r>
            <a:r>
              <a:rPr lang="ru-RU" sz="1400" dirty="0">
                <a:latin typeface="Montserrat" pitchFamily="2" charset="7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itchFamily="2" charset="77"/>
              </a:rPr>
              <a:t>Кл </a:t>
            </a:r>
            <a:r>
              <a:rPr lang="ru-RU" sz="1400" dirty="0" err="1">
                <a:latin typeface="Montserrat" pitchFamily="2" charset="77"/>
              </a:rPr>
              <a:t>экв</a:t>
            </a:r>
            <a:r>
              <a:rPr lang="ru-RU" sz="1400" dirty="0">
                <a:latin typeface="Montserrat" pitchFamily="2" charset="77"/>
              </a:rPr>
              <a:t> «обязательность поля» - поле заполнено, пустое поле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itchFamily="2" charset="77"/>
              </a:rPr>
              <a:t>Кл </a:t>
            </a:r>
            <a:r>
              <a:rPr lang="ru-RU" sz="1400" dirty="0" err="1">
                <a:latin typeface="Montserrat" pitchFamily="2" charset="77"/>
              </a:rPr>
              <a:t>экв</a:t>
            </a:r>
            <a:r>
              <a:rPr lang="ru-RU" sz="1400" dirty="0">
                <a:latin typeface="Montserrat" pitchFamily="2" charset="77"/>
              </a:rPr>
              <a:t> «</a:t>
            </a:r>
            <a:r>
              <a:rPr lang="ru-RU" sz="1400" dirty="0" err="1">
                <a:latin typeface="Montserrat" pitchFamily="2" charset="77"/>
              </a:rPr>
              <a:t>регистронезависимость</a:t>
            </a:r>
            <a:r>
              <a:rPr lang="ru-RU" sz="1400" dirty="0">
                <a:latin typeface="Montserrat" pitchFamily="2" charset="77"/>
              </a:rPr>
              <a:t>» - </a:t>
            </a:r>
            <a:r>
              <a:rPr lang="en-US" sz="1400" dirty="0">
                <a:latin typeface="Montserrat" pitchFamily="2" charset="77"/>
              </a:rPr>
              <a:t>Katerina, </a:t>
            </a:r>
            <a:r>
              <a:rPr lang="en-US" sz="1400" dirty="0" err="1">
                <a:latin typeface="Montserrat" pitchFamily="2" charset="77"/>
              </a:rPr>
              <a:t>katerina</a:t>
            </a:r>
            <a:r>
              <a:rPr lang="en-US" sz="1400" dirty="0">
                <a:latin typeface="Montserrat" pitchFamily="2" charset="77"/>
              </a:rPr>
              <a:t> </a:t>
            </a:r>
            <a:endParaRPr lang="ru-RU" sz="14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itchFamily="2" charset="77"/>
              </a:rPr>
              <a:t>Кл </a:t>
            </a:r>
            <a:r>
              <a:rPr lang="ru-RU" sz="1400" dirty="0" err="1">
                <a:latin typeface="Montserrat" pitchFamily="2" charset="77"/>
              </a:rPr>
              <a:t>экв</a:t>
            </a:r>
            <a:r>
              <a:rPr lang="ru-RU" sz="1400" dirty="0">
                <a:latin typeface="Montserrat" pitchFamily="2" charset="77"/>
              </a:rPr>
              <a:t> «пробелы»</a:t>
            </a:r>
            <a:r>
              <a:rPr lang="en-US" sz="1400" dirty="0">
                <a:latin typeface="Montserrat" pitchFamily="2" charset="77"/>
              </a:rPr>
              <a:t> -  </a:t>
            </a:r>
            <a:r>
              <a:rPr lang="ru-RU" sz="1400" dirty="0">
                <a:latin typeface="Montserrat" pitchFamily="2" charset="77"/>
              </a:rPr>
              <a:t>пробел в начале, середине и конце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itchFamily="2" charset="77"/>
              </a:rPr>
              <a:t>Смешанный позитивный </a:t>
            </a:r>
            <a:r>
              <a:rPr lang="ru-RU" sz="1400" dirty="0" err="1">
                <a:latin typeface="Montserrat" pitchFamily="2" charset="77"/>
              </a:rPr>
              <a:t>кл</a:t>
            </a:r>
            <a:r>
              <a:rPr lang="ru-RU" sz="1400" dirty="0">
                <a:latin typeface="Montserrat" pitchFamily="2" charset="77"/>
              </a:rPr>
              <a:t> </a:t>
            </a:r>
            <a:r>
              <a:rPr lang="ru-RU" sz="1400" dirty="0" err="1">
                <a:latin typeface="Montserrat" pitchFamily="2" charset="77"/>
              </a:rPr>
              <a:t>экв</a:t>
            </a:r>
            <a:r>
              <a:rPr lang="ru-RU" sz="1400" dirty="0">
                <a:latin typeface="Montserrat" pitchFamily="2" charset="77"/>
              </a:rPr>
              <a:t> – </a:t>
            </a:r>
            <a:r>
              <a:rPr lang="en-US" sz="1400" dirty="0">
                <a:latin typeface="Montserrat" pitchFamily="2" charset="77"/>
              </a:rPr>
              <a:t>Eka</a:t>
            </a:r>
            <a:r>
              <a:rPr lang="ru-RU" sz="1400" dirty="0" err="1">
                <a:latin typeface="Montserrat" pitchFamily="2" charset="77"/>
              </a:rPr>
              <a:t>тери</a:t>
            </a:r>
            <a:r>
              <a:rPr lang="ru-RU" sz="1400" dirty="0">
                <a:latin typeface="Montserrat" pitchFamily="2" charset="77"/>
              </a:rPr>
              <a:t> на1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>
              <a:latin typeface="Montserrat" pitchFamily="2" charset="77"/>
            </a:endParaRPr>
          </a:p>
          <a:p>
            <a:r>
              <a:rPr lang="ru-RU" sz="1400" dirty="0">
                <a:latin typeface="Montserrat" pitchFamily="2" charset="77"/>
              </a:rPr>
              <a:t>Классы эквивалентности негативные: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itchFamily="2" charset="77"/>
              </a:rPr>
              <a:t>Кл </a:t>
            </a:r>
            <a:r>
              <a:rPr lang="ru-RU" sz="1400" dirty="0" err="1">
                <a:latin typeface="Montserrat" pitchFamily="2" charset="77"/>
              </a:rPr>
              <a:t>экв</a:t>
            </a:r>
            <a:r>
              <a:rPr lang="ru-RU" sz="1400" dirty="0">
                <a:latin typeface="Montserrat" pitchFamily="2" charset="77"/>
              </a:rPr>
              <a:t> «спец символы» - </a:t>
            </a:r>
            <a:r>
              <a:rPr lang="en-US" sz="1400" dirty="0">
                <a:latin typeface="Montserrat" pitchFamily="2" charset="77"/>
              </a:rPr>
              <a:t>#$%, Katerina</a:t>
            </a:r>
            <a:r>
              <a:rPr lang="ru-RU" sz="1400" dirty="0">
                <a:latin typeface="Montserrat" pitchFamily="2" charset="77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itchFamily="2" charset="77"/>
              </a:rPr>
              <a:t>Кл </a:t>
            </a:r>
            <a:r>
              <a:rPr lang="ru-RU" sz="1400" dirty="0" err="1">
                <a:latin typeface="Montserrat" pitchFamily="2" charset="77"/>
              </a:rPr>
              <a:t>экв</a:t>
            </a:r>
            <a:r>
              <a:rPr lang="ru-RU" sz="1400" dirty="0">
                <a:latin typeface="Montserrat" pitchFamily="2" charset="77"/>
              </a:rPr>
              <a:t> иероглифы - </a:t>
            </a:r>
            <a:r>
              <a:rPr lang="ja-JP" altLang="en-US"/>
              <a:t>漢字</a:t>
            </a:r>
            <a:endParaRPr lang="ru-RU" sz="14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itchFamily="2" charset="77"/>
              </a:rPr>
              <a:t>Кл </a:t>
            </a:r>
            <a:r>
              <a:rPr lang="ru-RU" sz="1400" dirty="0" err="1">
                <a:latin typeface="Montserrat" pitchFamily="2" charset="77"/>
              </a:rPr>
              <a:t>экв</a:t>
            </a:r>
            <a:r>
              <a:rPr lang="ru-RU" sz="1400" dirty="0">
                <a:latin typeface="Montserrat" pitchFamily="2" charset="77"/>
              </a:rPr>
              <a:t> алфавиты с ударениями - </a:t>
            </a:r>
            <a:r>
              <a:rPr lang="en-US" sz="1400" dirty="0" err="1">
                <a:latin typeface="Montserrat" pitchFamily="2" charset="77"/>
              </a:rPr>
              <a:t>dgłàāǒgh</a:t>
            </a:r>
            <a:endParaRPr lang="ru-RU" sz="14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itchFamily="2" charset="77"/>
              </a:rPr>
              <a:t>Физическое ограничение за границами - </a:t>
            </a:r>
            <a:r>
              <a:rPr lang="en-US" sz="1400" dirty="0">
                <a:latin typeface="Montserrat" pitchFamily="2" charset="77"/>
              </a:rPr>
              <a:t>min-1</a:t>
            </a:r>
            <a:r>
              <a:rPr lang="ru-RU" sz="1400" dirty="0">
                <a:latin typeface="Montserrat" pitchFamily="2" charset="77"/>
              </a:rPr>
              <a:t>=4</a:t>
            </a:r>
            <a:r>
              <a:rPr lang="en-US" sz="1400" dirty="0">
                <a:latin typeface="Montserrat" pitchFamily="2" charset="77"/>
              </a:rPr>
              <a:t>, max+1</a:t>
            </a:r>
            <a:r>
              <a:rPr lang="ru-RU" sz="1400" dirty="0">
                <a:latin typeface="Montserrat" pitchFamily="2" charset="77"/>
              </a:rPr>
              <a:t>=51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itchFamily="2" charset="77"/>
              </a:rPr>
              <a:t>Смешанный негатив – </a:t>
            </a:r>
            <a:r>
              <a:rPr lang="en-US" sz="1400" dirty="0">
                <a:latin typeface="Montserrat" pitchFamily="2" charset="77"/>
              </a:rPr>
              <a:t>Rfg456</a:t>
            </a:r>
            <a:r>
              <a:rPr lang="ru-RU" sz="1400" dirty="0">
                <a:latin typeface="Montserrat" pitchFamily="2" charset="77"/>
              </a:rPr>
              <a:t>»№%:К</a:t>
            </a:r>
            <a:r>
              <a:rPr lang="ja-JP" altLang="en-US"/>
              <a:t>漢</a:t>
            </a:r>
            <a:r>
              <a:rPr lang="ru-RU" sz="1400" dirty="0" err="1">
                <a:latin typeface="Montserrat" pitchFamily="2" charset="77"/>
              </a:rPr>
              <a:t>еаваи</a:t>
            </a:r>
            <a:r>
              <a:rPr lang="ru-RU" sz="1400" dirty="0">
                <a:latin typeface="Montserrat" pitchFamily="2" charset="77"/>
              </a:rPr>
              <a:t> </a:t>
            </a:r>
            <a:r>
              <a:rPr lang="ru-RU" sz="1400" dirty="0" err="1">
                <a:latin typeface="Montserrat" pitchFamily="2" charset="77"/>
              </a:rPr>
              <a:t>ыуп</a:t>
            </a:r>
            <a:r>
              <a:rPr lang="ru-RU" sz="1400" dirty="0">
                <a:latin typeface="Montserrat" pitchFamily="2" charset="77"/>
              </a:rPr>
              <a:t>№»%:</a:t>
            </a:r>
            <a:r>
              <a:rPr lang="en-US" sz="1400" dirty="0" err="1">
                <a:latin typeface="Montserrat" pitchFamily="2" charset="77"/>
              </a:rPr>
              <a:t>RTb</a:t>
            </a:r>
            <a:r>
              <a:rPr lang="en-US" sz="1400" dirty="0">
                <a:latin typeface="Montserrat" pitchFamily="2" charset="77"/>
              </a:rPr>
              <a:t>_</a:t>
            </a:r>
            <a:endParaRPr lang="ru-RU" sz="14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Montserrat" pitchFamily="2" charset="77"/>
              </a:rPr>
              <a:t>Переполнение – </a:t>
            </a:r>
            <a:r>
              <a:rPr lang="en-US" sz="1400" dirty="0">
                <a:latin typeface="Montserrat" pitchFamily="2" charset="77"/>
              </a:rPr>
              <a:t>&gt;1000 </a:t>
            </a:r>
            <a:r>
              <a:rPr lang="ru-RU" sz="1400" dirty="0">
                <a:latin typeface="Montserrat" pitchFamily="2" charset="77"/>
              </a:rPr>
              <a:t>символов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dirty="0">
              <a:latin typeface="Montserrat" pitchFamily="2" charset="77"/>
            </a:endParaRPr>
          </a:p>
          <a:p>
            <a:endParaRPr lang="ru-UA" sz="1400">
              <a:latin typeface="Montserrat" pitchFamily="2" charset="77"/>
            </a:endParaRP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74526C4A-9AA2-4990-BCF9-5CDBEFB74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558799"/>
            <a:ext cx="3356292" cy="6146799"/>
          </a:xfrm>
        </p:spPr>
        <p:txBody>
          <a:bodyPr/>
          <a:lstStyle/>
          <a:p>
            <a:r>
              <a:rPr lang="ru-RU" dirty="0"/>
              <a:t>Поле ИМЯ</a:t>
            </a:r>
          </a:p>
          <a:p>
            <a:r>
              <a:rPr lang="ru-RU" sz="1800" dirty="0"/>
              <a:t>Требования</a:t>
            </a:r>
            <a:r>
              <a:rPr lang="ru-RU" dirty="0"/>
              <a:t>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/>
              <a:t>Латиница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/>
              <a:t>Кириллица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/>
              <a:t>Цифры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/>
              <a:t>5-50 символов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/>
              <a:t>Обязательное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 err="1"/>
              <a:t>Регистронезависимость</a:t>
            </a:r>
            <a:endParaRPr lang="ru-RU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600" dirty="0"/>
              <a:t>Пробелы</a:t>
            </a:r>
            <a:r>
              <a:rPr lang="en-US" sz="1600" dirty="0"/>
              <a:t> </a:t>
            </a:r>
            <a:r>
              <a:rPr lang="ru-RU" sz="1600" dirty="0"/>
              <a:t>в сочетании с лат, </a:t>
            </a:r>
            <a:r>
              <a:rPr lang="ru-RU" sz="1600" dirty="0" err="1"/>
              <a:t>кир</a:t>
            </a:r>
            <a:r>
              <a:rPr lang="ru-RU" sz="1600" dirty="0"/>
              <a:t> или цифрами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600" dirty="0"/>
          </a:p>
          <a:p>
            <a:r>
              <a:rPr lang="ru-RU" sz="1600" dirty="0"/>
              <a:t>Недопустимо: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Спец символы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Другие алфавиты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600" dirty="0"/>
          </a:p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782644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791</Words>
  <Application>Microsoft Macintosh PowerPoint</Application>
  <PresentationFormat>Widescreen</PresentationFormat>
  <Paragraphs>192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Arial</vt:lpstr>
      <vt:lpstr>Calibri</vt:lpstr>
      <vt:lpstr>Montserrat</vt:lpstr>
      <vt:lpstr>Тема Office</vt:lpstr>
      <vt:lpstr>1_Тема Office</vt:lpstr>
      <vt:lpstr>2_Тема Office</vt:lpstr>
      <vt:lpstr>Техники тест дизайна</vt:lpstr>
      <vt:lpstr>Таблицы принятия решений (Decision Table Testing)</vt:lpstr>
      <vt:lpstr>PowerPoint Presentation</vt:lpstr>
      <vt:lpstr>Тестирование переходов состояний  (State Transition Testing)</vt:lpstr>
      <vt:lpstr>PowerPoint Presentation</vt:lpstr>
      <vt:lpstr>Классы эквивалентности и граничные значения</vt:lpstr>
      <vt:lpstr>Разбиение: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Oksana Mishura</dc:creator>
  <cp:lastModifiedBy>Ekaterina Laptyuhova</cp:lastModifiedBy>
  <cp:revision>14</cp:revision>
  <dcterms:created xsi:type="dcterms:W3CDTF">2025-05-21T13:16:37Z</dcterms:created>
  <dcterms:modified xsi:type="dcterms:W3CDTF">2025-06-18T17:34:57Z</dcterms:modified>
</cp:coreProperties>
</file>