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71" r:id="rId3"/>
  </p:sldMasterIdLst>
  <p:sldIdLst>
    <p:sldId id="268" r:id="rId4"/>
    <p:sldId id="269" r:id="rId5"/>
    <p:sldId id="270" r:id="rId6"/>
    <p:sldId id="271" r:id="rId7"/>
    <p:sldId id="284" r:id="rId8"/>
    <p:sldId id="289" r:id="rId9"/>
    <p:sldId id="258" r:id="rId10"/>
    <p:sldId id="281" r:id="rId11"/>
    <p:sldId id="290" r:id="rId1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37C"/>
    <a:srgbClr val="6B8F78"/>
    <a:srgbClr val="1E628F"/>
    <a:srgbClr val="B8A389"/>
    <a:srgbClr val="749B80"/>
    <a:srgbClr val="5E8AB2"/>
    <a:srgbClr val="6594BD"/>
    <a:srgbClr val="246B9A"/>
    <a:srgbClr val="2F3E5C"/>
    <a:srgbClr val="FF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77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736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svg"/><Relationship Id="rId7" Type="http://schemas.openxmlformats.org/officeDocument/2006/relationships/image" Target="../media/image2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1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svg"/><Relationship Id="rId7" Type="http://schemas.openxmlformats.org/officeDocument/2006/relationships/image" Target="../media/image20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6.svg"/><Relationship Id="rId7" Type="http://schemas.openxmlformats.org/officeDocument/2006/relationships/image" Target="../media/image2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svg"/><Relationship Id="rId7" Type="http://schemas.openxmlformats.org/officeDocument/2006/relationships/image" Target="../media/image20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1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DC2DC8-1595-44EF-BFD9-634D72F2F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2976C-28C1-4BC5-9217-130437DA3E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204" y="-38100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0095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772CFF-81A1-4F2A-A9F8-4FEB1A48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4D8A24-A315-4944-9867-C1DA065734D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6B2E5A99-BFD6-4694-9C56-3AC298D88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8BF817F-52BB-442A-8FFF-A25989AA8C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95780" y="-1153159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48A929-0234-4EEB-B329-01E890F4A5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AB49530-6DA7-4F35-9514-8BE833DAD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FE99A0E-2129-4E57-9789-F25B42D14C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02C97-1F85-4BF6-96B6-B44EBFDD9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72" y="-152400"/>
            <a:ext cx="731051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229FF7-E7D1-402F-9F97-A4479C921AD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558799"/>
            <a:ext cx="6949014" cy="5620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D3AC320-2BC7-4B39-80DC-F0D06A98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BF62A7-CB76-4201-AFD5-C65DA47CE2E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2BD306E-F571-4555-AC45-277C87FA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24CD73-1AD2-47CA-8688-6D04B7B33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A17FA0-2B36-4198-8AEC-E9B2740150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3B99D-BC5C-40BE-A25A-DF0DDCDC7AD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B2CA3A-2BD3-419B-AC86-4DF1B2F04E2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5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ел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CE900B-2FB8-4A3F-9338-99F3B9AF71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8404D3-404E-4ABA-BB23-9BD1CAD36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6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0CC9A-347F-4696-B90E-12366BD42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F3A619-A762-4B38-8E0F-2DAE159B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8237" y="-46567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4107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713A2-3A3E-479C-B2D8-A8A8B59E54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465B1-A71B-4D1A-9B20-033F0C9588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20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  <a:solidFill>
            <a:srgbClr val="72A5CE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0BC3B13-ADD8-4A96-BA31-E2D2E226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tx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14A78A83-CE00-402B-8F3A-A4A90837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8"/>
            <a:ext cx="5120640" cy="37636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D0FF8FCB-7D6B-4BF0-A980-F1007F0E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257800" cy="5613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9B3337A-2127-4A09-9DA9-088D83920078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4586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7E8F52-96D2-4A1B-AE6A-40A7150C3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249" y="914400"/>
            <a:ext cx="7397057" cy="68580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E89D047B-7CBB-4256-AE89-B70A8BAA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61AEE2F4-3150-4558-BBAB-90CE35BB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3AE18B6B-9355-4E0C-9EE6-2AC62F95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C9A6B1D-B9A0-4A34-A547-56B7EAA74483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91EAE45-7CEB-4BAB-A77A-ACA04C42AB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8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02F980-77F1-4034-99A9-ED911C070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B4FCC4B-C0D0-4C37-95B6-B8FBB88A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5CAFBB7-69A1-422F-9EDB-FEFCFD81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4B13095-225E-4E37-8E0E-C0A30DFBCC2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74939AC-6322-4ED8-954A-C72C5620342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EB643FC0-87AC-4E8C-8025-4FBD80A697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2021E72-12F4-4437-9D61-85147A11C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3795032-345E-46AA-B0A0-CA6FCFC49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9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5575B9-F26A-4F89-9C8D-4B55258A7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9412" y="1224637"/>
            <a:ext cx="7310519" cy="685800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5D01B1D-FD5F-40C5-B133-FB07F3F0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2A5CE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E1C443C-3522-4792-B5A4-CE9582C76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3A4661-9E8D-46A7-A090-8E59ED88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DBD948-FFCE-4D2E-BEE0-3C32B762D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58351E-B534-465D-A8F5-236C4D802C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183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750BEF-B5D4-469C-B034-BB9A1A99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352516-8A73-4932-82BB-B9CD41C9BAF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EC7020A-97E9-4487-97F1-9DE6E474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47F1027-212D-48AD-BC20-875F24643FB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B9BF6E-B3AF-4B71-8733-5EA40999F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CA3CC-5CB9-4137-9BE0-889AAA7B32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40251E-90F2-437F-8630-722F412E73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017C989-5497-4FA1-B95E-451A8E72B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59A685-1FBC-44DC-8AE2-2CACEBE51E5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9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E52CF1-E2DC-4845-97B2-8A8F2536C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7DFB984-A410-4F1E-924E-32DBD5EF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57945D-708C-4B53-B47D-732F0A36481D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0302506-4DB1-4217-97D4-BCE625DA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84BB9B-8973-47ED-B7C0-4186B1DCF1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0530ABE-CBDC-4FC4-84E7-36EF1DF310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4D9FC69-1C2C-4FE8-B4AA-A6A8403FF80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19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84CC287-EC0D-4649-AD8F-23BF797B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12BA82-E5F3-4806-B740-AFE1CCFE6042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340667B-5D23-411F-8C48-518015D4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530EFBB-9F9D-4A0F-8FB6-A34508E70C3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512A5C1-722C-41C0-B67A-1EBC58C6AC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32DB44-2463-4D4D-8931-315D05E8E7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79A4828-3F3E-4778-A041-D66C11698A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2AA7C9-B1B6-4E88-B0D6-B090F65F75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8D5D892-2891-41EA-81F2-DCBDDE884AD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AAEA8-B3ED-49FB-A821-379ACE662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B61119-1930-4639-8A95-2C1955FCDA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7560" y="-33126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93786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4A68D1-9680-4CE6-9E47-B4EF5C8B3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54A482-91C2-4667-9BD5-AB549982F7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560" y="-66992"/>
            <a:ext cx="7310519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032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9497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E01F7D-1F81-4DF0-8C39-49BC4D2AD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252" y="882650"/>
            <a:ext cx="7243196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6E1931B-0CBF-4A08-8947-8B499025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AD95C48-59F0-4685-B96D-246C7190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11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9A38DD6-45D8-431D-8A91-C6CEE352BA0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8050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7F9DBF1-EDBD-4C67-AD42-8542117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A71DC7A-6F84-499B-89BA-C830E1EE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F13EEAEE-6CDA-4670-8ED2-79D457F7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F19C2F-4C72-4C0C-8583-1731CBD8380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948FD4-3067-4A13-804C-A45E06946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3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113E84-D1CB-496C-96D6-1AD8FCE4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52" y="2417128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3323971-C755-434A-BD41-61917102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901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20B953E-D106-4A57-AF0B-30E930AD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B0F410-B337-4C94-B938-7548A0BA2711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9B702B78-D833-472E-8554-75AE840BE9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1827847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70CC8E4F-D53E-479C-980E-59A051A5C5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1372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D1A7316-47EA-43C3-976C-2AE3220F0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0E08F9B-6950-4550-A87C-6C7800F798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8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02C97-1F85-4BF6-96B6-B44EBFDD9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72" y="-152400"/>
            <a:ext cx="731051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229FF7-E7D1-402F-9F97-A4479C921AD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558799"/>
            <a:ext cx="6949014" cy="5620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D3AC320-2BC7-4B39-80DC-F0D06A98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BF62A7-CB76-4201-AFD5-C65DA47CE2E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2BD306E-F571-4555-AC45-277C87FA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24CD73-1AD2-47CA-8688-6D04B7B33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A17FA0-2B36-4198-8AEC-E9B2740150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3B99D-BC5C-40BE-A25A-DF0DDCDC7AD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B2CA3A-2BD3-419B-AC86-4DF1B2F04E2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34478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860954-3ED1-49CE-B617-61C85D0FC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-1738312"/>
            <a:ext cx="7310519" cy="685800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90501DD-A3A7-479D-97B6-609A597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D82E11-AA7E-42FE-89ED-BB1481CBE776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3D55C13C-9F95-4B2C-98EE-BA3460C2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47CC49-8335-4E58-B739-4BCEF51D7D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E13EFE5-C0E8-4429-B3FC-AC9643127D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4A1DC1D-ECD9-48EC-AB20-AFF40AB8533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37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A6E8A29-52AD-4BD1-808F-39C7735EF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3BBBF77-1802-41C5-8276-9F69E127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9A977234-724D-4967-94B4-C8B24792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C8C1255-9948-487E-A9DE-2B48E5FBB5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6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Беж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FFA702-AFB7-47CE-9126-B6593F6A8D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793F36-A140-4C27-939D-4F196E3822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01B5D9-F6E0-4A39-98D1-657D0A8C90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060" y="-1899920"/>
            <a:ext cx="7310519" cy="68580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0EDBD10-4EDE-4618-85CA-6D2CADFB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FCA5C9-AA13-4F01-BD43-FC04450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2FFC77-4263-4986-8A76-0AC15E91BB2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151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3041FD-6EA9-499C-A61F-4E874A0AB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153" y="482600"/>
            <a:ext cx="7291214" cy="68580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E4274C-D935-4115-A7D5-157F47AB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B74869F-179C-4489-8DC6-0CDA85AF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58FBD195-76D0-453F-9596-9D71F5E7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A9D2A2-1D2C-402D-9EFF-500B66E2871C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9B83FE-1E29-4DE1-BFF2-44C1353434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DBAC5DF-9D84-4F82-96C7-C30B101A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677F94C-29EA-49B1-879F-EF1E254E71E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AD901F8E-46CC-4F1F-941A-9C8CB460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3AFF098-F98A-4D1C-A827-F7E92128388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77A5F91-C19C-4830-8C59-8A0C00ECA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8420" y="1549400"/>
            <a:ext cx="7310519" cy="6858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589277C-13FF-4D71-B74A-FB978E49F7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DF9B0AC-F7CE-4C89-A37F-1DA7456E21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642A39B-DF47-433F-B7B6-809C07A39B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8F16DF-C8BD-40A7-910D-248B961089D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7822F0-FC3A-4855-A2A3-A14BA9B7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983A5480-DF03-4035-B3B8-1553171D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C859BB-0BCE-4C54-90C2-2BD4AED5D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6C8595-4940-402A-9564-B9334E2D83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3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3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2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3D6B-A20C-45DD-855B-4950EA141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тестирование ПО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613857-1471-45A3-898E-53A609A7E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916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5697284-F5F3-437C-A3B9-B0DBA3B62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01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58684B-20E8-4582-81C4-05AD0D8EC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83055" y="6271815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автор</a:t>
            </a:r>
          </a:p>
          <a:p>
            <a:pPr>
              <a:spcBef>
                <a:spcPts val="0"/>
              </a:spcBef>
            </a:pPr>
            <a:r>
              <a:rPr lang="ru-RU" dirty="0"/>
              <a:t>Екатерина</a:t>
            </a:r>
          </a:p>
          <a:p>
            <a:pPr>
              <a:spcBef>
                <a:spcPts val="0"/>
              </a:spcBef>
            </a:pPr>
            <a:r>
              <a:rPr lang="ru-RU" dirty="0" err="1"/>
              <a:t>Лаптюхова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6BE3E3-9FAC-4CEA-BC00-693C4814CA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1367"/>
            <a:ext cx="10515600" cy="415636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Определение тестирования (по 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ISTQB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)</a:t>
            </a:r>
            <a:endParaRPr lang="en-US" sz="2000" dirty="0">
              <a:solidFill>
                <a:srgbClr val="6B8F78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  Согласно 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ISTQB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 (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International Software Testing Qualifications Board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)</a:t>
            </a: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, тестирование – это 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процесс, состоящий из всех жизненных циклов деятельности, как статических, так и динамических, связанных с планированием, подготовкой и оценкой программных продуктов и связанных с этим артефактов, чтобы определить, соответствуют ли они указанным требованиям и подходят ли они для использования</a:t>
            </a: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6B8F78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B8F78"/>
                </a:solidFill>
                <a:latin typeface="Montserrat" pitchFamily="2" charset="77"/>
              </a:rPr>
              <a:t>📌 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Важно!</a:t>
            </a: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 Тестирование – это 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не просто поиск ошибок, а часть процесса обеспечения качества (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QA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, 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Quality Assurance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)</a:t>
            </a: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.</a:t>
            </a:r>
            <a:endParaRPr lang="en-US" sz="2000" dirty="0">
              <a:solidFill>
                <a:srgbClr val="6B8F78"/>
              </a:solidFill>
              <a:latin typeface="Montserrat" pitchFamily="2" charset="77"/>
            </a:endParaRPr>
          </a:p>
          <a:p>
            <a:endParaRPr lang="ru-UA">
              <a:solidFill>
                <a:srgbClr val="6B8F78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4CB8595-9A55-43E3-9BFA-107E703E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/>
          <a:p>
            <a:br>
              <a:rPr lang="ru-RU" sz="2800" dirty="0">
                <a:solidFill>
                  <a:srgbClr val="6B8F78"/>
                </a:solidFill>
              </a:rPr>
            </a:br>
            <a:r>
              <a:rPr lang="ru-RU" sz="2800" dirty="0">
                <a:solidFill>
                  <a:srgbClr val="6B8F78"/>
                </a:solidFill>
              </a:rPr>
              <a:t>Что такое тестирование?</a:t>
            </a:r>
            <a:endParaRPr lang="ru-UA" sz="2800">
              <a:solidFill>
                <a:srgbClr val="6B8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5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BB233D7-5AB3-495E-AD46-22BE1C66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6B8F78"/>
                </a:solidFill>
              </a:rPr>
              <a:t>Тестировщик – это специалист, отвечающий за </a:t>
            </a:r>
            <a:r>
              <a:rPr lang="ru-RU" b="1" dirty="0">
                <a:solidFill>
                  <a:srgbClr val="6B8F78"/>
                </a:solidFill>
              </a:rPr>
              <a:t>проверку работы программного продукта на соответствие требованиям, выявление дефектов и предотвращение их попадания в финальную версию</a:t>
            </a:r>
            <a:r>
              <a:rPr lang="ru-RU" dirty="0">
                <a:solidFill>
                  <a:srgbClr val="6B8F78"/>
                </a:solidFill>
              </a:rPr>
              <a:t>.</a:t>
            </a:r>
            <a:endParaRPr lang="en-US" dirty="0">
              <a:solidFill>
                <a:srgbClr val="6B8F78"/>
              </a:solidFill>
            </a:endParaRPr>
          </a:p>
          <a:p>
            <a:r>
              <a:rPr lang="ru-RU" b="1" dirty="0">
                <a:solidFill>
                  <a:srgbClr val="6B8F78"/>
                </a:solidFill>
              </a:rPr>
              <a:t>Основные задачи тестировщика</a:t>
            </a:r>
            <a:endParaRPr lang="en-US" dirty="0">
              <a:solidFill>
                <a:srgbClr val="6B8F78"/>
              </a:solidFill>
            </a:endParaRPr>
          </a:p>
          <a:p>
            <a:r>
              <a:rPr lang="ru-RU" dirty="0">
                <a:solidFill>
                  <a:srgbClr val="6B8F78"/>
                </a:solidFill>
              </a:rPr>
              <a:t>✅ Анализ требований и спецификаций продукта.</a:t>
            </a:r>
            <a:br>
              <a:rPr lang="ru-RU" dirty="0">
                <a:solidFill>
                  <a:srgbClr val="6B8F78"/>
                </a:solidFill>
              </a:rPr>
            </a:br>
            <a:r>
              <a:rPr lang="ru-RU" dirty="0">
                <a:solidFill>
                  <a:srgbClr val="6B8F78"/>
                </a:solidFill>
              </a:rPr>
              <a:t>✅ Разработка тест-кейсов и тестовых сценариев.</a:t>
            </a:r>
            <a:br>
              <a:rPr lang="ru-RU" dirty="0">
                <a:solidFill>
                  <a:srgbClr val="6B8F78"/>
                </a:solidFill>
              </a:rPr>
            </a:br>
            <a:r>
              <a:rPr lang="ru-RU" dirty="0">
                <a:solidFill>
                  <a:srgbClr val="6B8F78"/>
                </a:solidFill>
              </a:rPr>
              <a:t>✅ Проведение различных видов тестирования.</a:t>
            </a:r>
            <a:br>
              <a:rPr lang="ru-RU" dirty="0">
                <a:solidFill>
                  <a:srgbClr val="6B8F78"/>
                </a:solidFill>
              </a:rPr>
            </a:br>
            <a:r>
              <a:rPr lang="ru-RU" dirty="0">
                <a:solidFill>
                  <a:srgbClr val="6B8F78"/>
                </a:solidFill>
              </a:rPr>
              <a:t>✅ Оформление баг-репортов и работа с баг-трекинговыми системами.</a:t>
            </a:r>
            <a:br>
              <a:rPr lang="ru-RU" dirty="0">
                <a:solidFill>
                  <a:srgbClr val="6B8F78"/>
                </a:solidFill>
              </a:rPr>
            </a:br>
            <a:r>
              <a:rPr lang="ru-RU" dirty="0">
                <a:solidFill>
                  <a:srgbClr val="6B8F78"/>
                </a:solidFill>
              </a:rPr>
              <a:t>✅ Взаимодействие с разработчиками, аналитиками и менеджерами.</a:t>
            </a:r>
            <a:endParaRPr lang="en-US" dirty="0">
              <a:solidFill>
                <a:srgbClr val="6B8F78"/>
              </a:solidFill>
            </a:endParaRPr>
          </a:p>
          <a:p>
            <a:r>
              <a:rPr lang="en-US" dirty="0">
                <a:solidFill>
                  <a:srgbClr val="6B8F78"/>
                </a:solidFill>
              </a:rPr>
              <a:t>📌 </a:t>
            </a:r>
            <a:r>
              <a:rPr lang="ru-RU" b="1" dirty="0">
                <a:solidFill>
                  <a:srgbClr val="6B8F78"/>
                </a:solidFill>
              </a:rPr>
              <a:t>Важно!</a:t>
            </a:r>
            <a:r>
              <a:rPr lang="ru-RU" dirty="0">
                <a:solidFill>
                  <a:srgbClr val="6B8F78"/>
                </a:solidFill>
              </a:rPr>
              <a:t> Тестировщик не просто «ломает» приложение, а </a:t>
            </a:r>
            <a:r>
              <a:rPr lang="ru-RU" b="1" dirty="0">
                <a:solidFill>
                  <a:srgbClr val="6B8F78"/>
                </a:solidFill>
              </a:rPr>
              <a:t>помогает команде выявлять потенциальные проблемы и улучшать качество продукта</a:t>
            </a:r>
            <a:r>
              <a:rPr lang="ru-RU" dirty="0">
                <a:solidFill>
                  <a:srgbClr val="6B8F78"/>
                </a:solidFill>
              </a:rPr>
              <a:t>.</a:t>
            </a:r>
            <a:endParaRPr lang="en-US" dirty="0">
              <a:solidFill>
                <a:srgbClr val="6B8F78"/>
              </a:solidFill>
            </a:endParaRPr>
          </a:p>
          <a:p>
            <a:endParaRPr lang="ru-UA">
              <a:solidFill>
                <a:srgbClr val="6B8F78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A94F2B-2AC4-49B0-98CB-7170678C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sz="2800" dirty="0">
                <a:solidFill>
                  <a:srgbClr val="6B8F78"/>
                </a:solidFill>
              </a:rPr>
            </a:br>
            <a:r>
              <a:rPr lang="en-US" sz="2800" dirty="0" err="1">
                <a:solidFill>
                  <a:srgbClr val="6B8F78"/>
                </a:solidFill>
              </a:rPr>
              <a:t>Кто</a:t>
            </a:r>
            <a:r>
              <a:rPr lang="en-US" sz="2800" dirty="0">
                <a:solidFill>
                  <a:srgbClr val="6B8F78"/>
                </a:solidFill>
              </a:rPr>
              <a:t> </a:t>
            </a:r>
            <a:r>
              <a:rPr lang="en-US" sz="2800" dirty="0" err="1">
                <a:solidFill>
                  <a:srgbClr val="6B8F78"/>
                </a:solidFill>
              </a:rPr>
              <a:t>такой</a:t>
            </a:r>
            <a:r>
              <a:rPr lang="en-US" sz="2800" dirty="0">
                <a:solidFill>
                  <a:srgbClr val="6B8F78"/>
                </a:solidFill>
              </a:rPr>
              <a:t> </a:t>
            </a:r>
            <a:r>
              <a:rPr lang="en-US" sz="2800" dirty="0" err="1">
                <a:solidFill>
                  <a:srgbClr val="6B8F78"/>
                </a:solidFill>
              </a:rPr>
              <a:t>тестировщик</a:t>
            </a:r>
            <a:r>
              <a:rPr lang="en-US" sz="2800" dirty="0">
                <a:solidFill>
                  <a:srgbClr val="6B8F78"/>
                </a:solidFill>
              </a:rPr>
              <a:t>?</a:t>
            </a:r>
            <a:br>
              <a:rPr lang="en-US" sz="2800" dirty="0">
                <a:solidFill>
                  <a:srgbClr val="6B8F78"/>
                </a:solidFill>
              </a:rPr>
            </a:br>
            <a:endParaRPr lang="ru-UA" sz="2800">
              <a:solidFill>
                <a:srgbClr val="6B8F78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D19D43-40E2-491F-AE55-44EFD490D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02</a:t>
            </a:r>
            <a:endParaRPr lang="ru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88F5BC-080F-4C88-BCC9-591EFEB05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83055" y="6271815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автор</a:t>
            </a:r>
          </a:p>
          <a:p>
            <a:pPr>
              <a:spcBef>
                <a:spcPts val="0"/>
              </a:spcBef>
            </a:pPr>
            <a:r>
              <a:rPr lang="ru-RU" dirty="0"/>
              <a:t>Екатерина</a:t>
            </a:r>
          </a:p>
          <a:p>
            <a:pPr>
              <a:spcBef>
                <a:spcPts val="0"/>
              </a:spcBef>
            </a:pPr>
            <a:r>
              <a:rPr lang="ru-RU" dirty="0" err="1"/>
              <a:t>Лаптюхова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132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42A42B1-C7FC-4385-BE1E-AE3673204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77402" y="6176962"/>
            <a:ext cx="610765" cy="528637"/>
          </a:xfrm>
        </p:spPr>
        <p:txBody>
          <a:bodyPr/>
          <a:lstStyle/>
          <a:p>
            <a:r>
              <a:rPr lang="ru-RU" dirty="0"/>
              <a:t>03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77A21-CB78-4845-B288-44EA119A1C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83055" y="6271815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автор</a:t>
            </a:r>
          </a:p>
          <a:p>
            <a:pPr>
              <a:spcBef>
                <a:spcPts val="0"/>
              </a:spcBef>
            </a:pPr>
            <a:r>
              <a:rPr lang="ru-RU" dirty="0"/>
              <a:t>Екатерина</a:t>
            </a:r>
          </a:p>
          <a:p>
            <a:pPr>
              <a:spcBef>
                <a:spcPts val="0"/>
              </a:spcBef>
            </a:pPr>
            <a:r>
              <a:rPr lang="ru-RU" dirty="0" err="1"/>
              <a:t>Лаптюхова</a:t>
            </a:r>
            <a:endParaRPr lang="ru-UA"/>
          </a:p>
          <a:p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391B33-4E07-4808-A6A5-76C62FB8ECB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2836" y="1004454"/>
            <a:ext cx="10480964" cy="4849091"/>
          </a:xfrm>
        </p:spPr>
        <p:txBody>
          <a:bodyPr/>
          <a:lstStyle/>
          <a:p>
            <a:r>
              <a:rPr lang="en-US" b="1" dirty="0">
                <a:solidFill>
                  <a:srgbClr val="A5937C"/>
                </a:solidFill>
              </a:rPr>
              <a:t>QA (Quality Assurance)</a:t>
            </a:r>
            <a:r>
              <a:rPr lang="en-US" dirty="0">
                <a:solidFill>
                  <a:srgbClr val="A5937C"/>
                </a:solidFill>
              </a:rPr>
              <a:t> — </a:t>
            </a:r>
            <a:r>
              <a:rPr lang="ru-RU" dirty="0">
                <a:solidFill>
                  <a:srgbClr val="A5937C"/>
                </a:solidFill>
              </a:rPr>
              <a:t>это процесс обеспечения качества, включающий планирование, разработку процессов, превентивный контроль и улучшение разработки продукта с целью предотвращения дефектов до их появления.</a:t>
            </a:r>
            <a:br>
              <a:rPr lang="ru-RU" dirty="0">
                <a:solidFill>
                  <a:srgbClr val="A5937C"/>
                </a:solidFill>
              </a:rPr>
            </a:br>
            <a:r>
              <a:rPr lang="ru-RU" dirty="0">
                <a:solidFill>
                  <a:srgbClr val="A5937C"/>
                </a:solidFill>
              </a:rPr>
              <a:t>→ Фокус: </a:t>
            </a:r>
            <a:r>
              <a:rPr lang="ru-RU" i="1" dirty="0">
                <a:solidFill>
                  <a:srgbClr val="A5937C"/>
                </a:solidFill>
              </a:rPr>
              <a:t>предотвращение дефектов.</a:t>
            </a:r>
            <a:endParaRPr lang="en-US" i="1" dirty="0">
              <a:solidFill>
                <a:srgbClr val="A5937C"/>
              </a:solidFill>
            </a:endParaRPr>
          </a:p>
          <a:p>
            <a:endParaRPr lang="ru-RU" dirty="0">
              <a:solidFill>
                <a:srgbClr val="A5937C"/>
              </a:solidFill>
            </a:endParaRPr>
          </a:p>
          <a:p>
            <a:r>
              <a:rPr lang="en-US" b="1" dirty="0">
                <a:solidFill>
                  <a:srgbClr val="A5937C"/>
                </a:solidFill>
              </a:rPr>
              <a:t>QC (Quality Control)</a:t>
            </a:r>
            <a:r>
              <a:rPr lang="en-US" dirty="0">
                <a:solidFill>
                  <a:srgbClr val="A5937C"/>
                </a:solidFill>
              </a:rPr>
              <a:t> — </a:t>
            </a:r>
            <a:r>
              <a:rPr lang="ru-RU" dirty="0">
                <a:solidFill>
                  <a:srgbClr val="A5937C"/>
                </a:solidFill>
              </a:rPr>
              <a:t>это процесс выявления дефектов в уже разработанном продукте с помощью ручного или автоматического тестирования.</a:t>
            </a:r>
            <a:br>
              <a:rPr lang="ru-RU" dirty="0">
                <a:solidFill>
                  <a:srgbClr val="A5937C"/>
                </a:solidFill>
              </a:rPr>
            </a:br>
            <a:r>
              <a:rPr lang="ru-RU" dirty="0">
                <a:solidFill>
                  <a:srgbClr val="A5937C"/>
                </a:solidFill>
              </a:rPr>
              <a:t>→ Фокус: </a:t>
            </a:r>
            <a:r>
              <a:rPr lang="ru-RU" i="1" dirty="0">
                <a:solidFill>
                  <a:srgbClr val="A5937C"/>
                </a:solidFill>
              </a:rPr>
              <a:t>обнаружение дефектов.</a:t>
            </a:r>
            <a:endParaRPr lang="en-US" i="1" dirty="0">
              <a:solidFill>
                <a:srgbClr val="A5937C"/>
              </a:solidFill>
            </a:endParaRPr>
          </a:p>
          <a:p>
            <a:endParaRPr lang="ru-RU" dirty="0">
              <a:solidFill>
                <a:srgbClr val="A5937C"/>
              </a:solidFill>
            </a:endParaRPr>
          </a:p>
          <a:p>
            <a:r>
              <a:rPr lang="en-US" b="1" dirty="0">
                <a:solidFill>
                  <a:srgbClr val="A5937C"/>
                </a:solidFill>
              </a:rPr>
              <a:t>SDET (Software Development Engineer in Test)</a:t>
            </a:r>
            <a:r>
              <a:rPr lang="en-US" dirty="0">
                <a:solidFill>
                  <a:srgbClr val="A5937C"/>
                </a:solidFill>
              </a:rPr>
              <a:t> — </a:t>
            </a:r>
            <a:r>
              <a:rPr lang="ru-RU" dirty="0">
                <a:solidFill>
                  <a:srgbClr val="A5937C"/>
                </a:solidFill>
              </a:rPr>
              <a:t>инженер, обладающий навыками разработки и тестирования, автоматизирует проверку качества и может участвовать в </a:t>
            </a:r>
            <a:r>
              <a:rPr lang="en-US" dirty="0">
                <a:solidFill>
                  <a:srgbClr val="A5937C"/>
                </a:solidFill>
              </a:rPr>
              <a:t>CI/CD, </a:t>
            </a:r>
            <a:r>
              <a:rPr lang="ru-RU" dirty="0">
                <a:solidFill>
                  <a:srgbClr val="A5937C"/>
                </a:solidFill>
              </a:rPr>
              <a:t>написании кода, создании фреймворков и т.д.</a:t>
            </a:r>
            <a:br>
              <a:rPr lang="ru-RU" dirty="0">
                <a:solidFill>
                  <a:srgbClr val="A5937C"/>
                </a:solidFill>
              </a:rPr>
            </a:br>
            <a:r>
              <a:rPr lang="ru-RU" dirty="0">
                <a:solidFill>
                  <a:srgbClr val="A5937C"/>
                </a:solidFill>
              </a:rPr>
              <a:t>→ Фокус: </a:t>
            </a:r>
            <a:r>
              <a:rPr lang="ru-RU" i="1" dirty="0">
                <a:solidFill>
                  <a:srgbClr val="A5937C"/>
                </a:solidFill>
              </a:rPr>
              <a:t>разработка и автоматизация тестирования.</a:t>
            </a:r>
            <a:endParaRPr lang="ru-RU" dirty="0">
              <a:solidFill>
                <a:srgbClr val="A5937C"/>
              </a:solidFill>
            </a:endParaRPr>
          </a:p>
          <a:p>
            <a:endParaRPr lang="ru-UA">
              <a:solidFill>
                <a:srgbClr val="A593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4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A3580-AC70-29D9-03A9-A7B47E0D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7F1BEA-A115-85E3-E858-D3553863C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76340"/>
              </p:ext>
            </p:extLst>
          </p:nvPr>
        </p:nvGraphicFramePr>
        <p:xfrm>
          <a:off x="1016000" y="969818"/>
          <a:ext cx="9966036" cy="332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509">
                  <a:extLst>
                    <a:ext uri="{9D8B030D-6E8A-4147-A177-3AD203B41FA5}">
                      <a16:colId xmlns:a16="http://schemas.microsoft.com/office/drawing/2014/main" val="123852170"/>
                    </a:ext>
                  </a:extLst>
                </a:gridCol>
                <a:gridCol w="2491509">
                  <a:extLst>
                    <a:ext uri="{9D8B030D-6E8A-4147-A177-3AD203B41FA5}">
                      <a16:colId xmlns:a16="http://schemas.microsoft.com/office/drawing/2014/main" val="470050765"/>
                    </a:ext>
                  </a:extLst>
                </a:gridCol>
                <a:gridCol w="2491509">
                  <a:extLst>
                    <a:ext uri="{9D8B030D-6E8A-4147-A177-3AD203B41FA5}">
                      <a16:colId xmlns:a16="http://schemas.microsoft.com/office/drawing/2014/main" val="899311985"/>
                    </a:ext>
                  </a:extLst>
                </a:gridCol>
                <a:gridCol w="2491509">
                  <a:extLst>
                    <a:ext uri="{9D8B030D-6E8A-4147-A177-3AD203B41FA5}">
                      <a16:colId xmlns:a16="http://schemas.microsoft.com/office/drawing/2014/main" val="2059225065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749B80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9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itchFamily="2" charset="77"/>
                        </a:rPr>
                        <a:t>QA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9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itchFamily="2" charset="77"/>
                        </a:rPr>
                        <a:t>QC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9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itchFamily="2" charset="77"/>
                        </a:rPr>
                        <a:t>SDET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9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03891"/>
                  </a:ext>
                </a:extLst>
              </a:tr>
              <a:tr h="484910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Полное название</a:t>
                      </a:r>
                      <a:endParaRPr lang="en-US" sz="1200" b="1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Quality Assurance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Quality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Software Development Engineer in Test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584060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Цель</a:t>
                      </a:r>
                      <a:endParaRPr lang="en-US" sz="1200" b="1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Предотвращение дефектов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Обнаружение дефектов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Автоматизация тестирования и </a:t>
                      </a:r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CI/CD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743469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fontAlgn="ctr"/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Этап вмешательства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До разработки и во время неё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После завершения разработки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На протяжении всего </a:t>
                      </a:r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SDLC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095897"/>
                  </a:ext>
                </a:extLst>
              </a:tr>
              <a:tr h="498762">
                <a:tc>
                  <a:txBody>
                    <a:bodyPr/>
                    <a:lstStyle/>
                    <a:p>
                      <a:pPr fontAlgn="ctr"/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Основные задачи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Аудит процессов, документация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Ручное/авто тестирование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Разработка фреймворков, авто-тестов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872400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Инструменты</a:t>
                      </a:r>
                      <a:endParaRPr lang="en-US" sz="1200" b="1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TestRail, Confluence </a:t>
                      </a:r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 др.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Selenium, Postman </a:t>
                      </a:r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 др.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Java/Python, Selenium, Jenkins </a:t>
                      </a:r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 др.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86374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Подход</a:t>
                      </a:r>
                      <a:endParaRPr lang="en-US" sz="1200" b="1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Превентивный</a:t>
                      </a:r>
                      <a:endParaRPr lang="en-US" sz="1200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Реактивный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Интеграционный / инженерный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5647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41716C-0A8A-04B0-002F-B27F31A6C8F4}"/>
              </a:ext>
            </a:extLst>
          </p:cNvPr>
          <p:cNvSpPr txBox="1"/>
          <p:nvPr/>
        </p:nvSpPr>
        <p:spPr>
          <a:xfrm>
            <a:off x="1016000" y="4724860"/>
            <a:ext cx="9966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B8F78"/>
                </a:solidFill>
                <a:latin typeface="Montserrat" pitchFamily="2" charset="77"/>
              </a:rPr>
              <a:t>🔍 </a:t>
            </a:r>
            <a:r>
              <a:rPr lang="ru-RU" sz="1400" b="1" dirty="0">
                <a:solidFill>
                  <a:srgbClr val="6B8F78"/>
                </a:solidFill>
                <a:latin typeface="Montserrat" pitchFamily="2" charset="77"/>
              </a:rPr>
              <a:t>Пример:</a:t>
            </a:r>
          </a:p>
          <a:p>
            <a:r>
              <a:rPr lang="en-US" sz="1400" b="1" dirty="0">
                <a:solidFill>
                  <a:srgbClr val="6B8F78"/>
                </a:solidFill>
                <a:latin typeface="Montserrat" pitchFamily="2" charset="77"/>
              </a:rPr>
              <a:t>QA</a:t>
            </a:r>
            <a:r>
              <a:rPr lang="en-US" sz="1400" dirty="0">
                <a:solidFill>
                  <a:srgbClr val="6B8F78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6B8F78"/>
                </a:solidFill>
                <a:latin typeface="Montserrat" pitchFamily="2" charset="77"/>
              </a:rPr>
              <a:t>пишет </a:t>
            </a:r>
            <a:r>
              <a:rPr lang="en-US" sz="1400" dirty="0">
                <a:solidFill>
                  <a:srgbClr val="6B8F78"/>
                </a:solidFill>
                <a:latin typeface="Montserrat" pitchFamily="2" charset="77"/>
              </a:rPr>
              <a:t>Test Plan, </a:t>
            </a:r>
            <a:r>
              <a:rPr lang="ru-RU" sz="1400" dirty="0">
                <a:solidFill>
                  <a:srgbClr val="6B8F78"/>
                </a:solidFill>
                <a:latin typeface="Montserrat" pitchFamily="2" charset="77"/>
              </a:rPr>
              <a:t>включает туда необходимость функционального тестирования, определяет методики, инструменты, критерии покрытия и завершения.</a:t>
            </a:r>
          </a:p>
          <a:p>
            <a:r>
              <a:rPr lang="en-US" sz="1400" b="1" dirty="0">
                <a:solidFill>
                  <a:srgbClr val="6B8F78"/>
                </a:solidFill>
                <a:latin typeface="Montserrat" pitchFamily="2" charset="77"/>
              </a:rPr>
              <a:t>QC</a:t>
            </a:r>
            <a:r>
              <a:rPr lang="en-US" sz="1400" dirty="0">
                <a:solidFill>
                  <a:srgbClr val="6B8F78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6B8F78"/>
                </a:solidFill>
                <a:latin typeface="Montserrat" pitchFamily="2" charset="77"/>
              </a:rPr>
              <a:t>по этому плану пишет тест-кейсы, запускает тесты, оформляет баг-репорты и проверяет поведение системы на соответствие требованиям.</a:t>
            </a:r>
          </a:p>
          <a:p>
            <a:endParaRPr lang="en-US" sz="1400" dirty="0">
              <a:solidFill>
                <a:srgbClr val="6B8F78"/>
              </a:solidFill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165E0-43C8-D842-94EC-C74DA87BB057}"/>
              </a:ext>
            </a:extLst>
          </p:cNvPr>
          <p:cNvSpPr txBox="1"/>
          <p:nvPr/>
        </p:nvSpPr>
        <p:spPr>
          <a:xfrm>
            <a:off x="1016000" y="5971355"/>
            <a:ext cx="996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B8F78"/>
                </a:solidFill>
                <a:latin typeface="Montserrat" pitchFamily="2" charset="77"/>
              </a:rPr>
              <a:t>🔹 </a:t>
            </a:r>
            <a:r>
              <a:rPr lang="ru-RU" sz="1200" dirty="0">
                <a:solidFill>
                  <a:srgbClr val="6B8F78"/>
                </a:solidFill>
                <a:latin typeface="Montserrat" pitchFamily="2" charset="77"/>
              </a:rPr>
              <a:t>В реальной практике границы между </a:t>
            </a:r>
            <a:r>
              <a:rPr lang="en-US" sz="1200" dirty="0">
                <a:solidFill>
                  <a:srgbClr val="6B8F78"/>
                </a:solidFill>
                <a:latin typeface="Montserrat" pitchFamily="2" charset="77"/>
              </a:rPr>
              <a:t>QA </a:t>
            </a:r>
            <a:r>
              <a:rPr lang="ru-RU" sz="1200" dirty="0">
                <a:solidFill>
                  <a:srgbClr val="6B8F78"/>
                </a:solidFill>
                <a:latin typeface="Montserrat" pitchFamily="2" charset="77"/>
              </a:rPr>
              <a:t>и </a:t>
            </a:r>
            <a:r>
              <a:rPr lang="en-US" sz="1200" dirty="0">
                <a:solidFill>
                  <a:srgbClr val="6B8F78"/>
                </a:solidFill>
                <a:latin typeface="Montserrat" pitchFamily="2" charset="77"/>
              </a:rPr>
              <a:t>QC </a:t>
            </a:r>
            <a:r>
              <a:rPr lang="ru-RU" sz="1200" b="1" dirty="0">
                <a:solidFill>
                  <a:srgbClr val="6B8F78"/>
                </a:solidFill>
                <a:latin typeface="Montserrat" pitchFamily="2" charset="77"/>
              </a:rPr>
              <a:t>часто размыты</a:t>
            </a:r>
            <a:r>
              <a:rPr lang="ru-RU" sz="1200" dirty="0">
                <a:solidFill>
                  <a:srgbClr val="6B8F78"/>
                </a:solidFill>
                <a:latin typeface="Montserrat" pitchFamily="2" charset="77"/>
              </a:rPr>
              <a:t>, особенно в небольших и средних компаниях.</a:t>
            </a:r>
            <a:endParaRPr lang="en-US" sz="1200" dirty="0">
              <a:solidFill>
                <a:srgbClr val="6B8F78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400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A62E-AB05-AE82-656D-79D14868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F576BD8-913E-8309-E6FA-76412D504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45074" y="6176962"/>
            <a:ext cx="602242" cy="528637"/>
          </a:xfrm>
        </p:spPr>
        <p:txBody>
          <a:bodyPr/>
          <a:lstStyle/>
          <a:p>
            <a:r>
              <a:rPr lang="ru-RU" dirty="0"/>
              <a:t>05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705EF-BFB7-E235-EA4D-45C44C0B2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0727" y="6271815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автор</a:t>
            </a:r>
          </a:p>
          <a:p>
            <a:pPr>
              <a:spcBef>
                <a:spcPts val="0"/>
              </a:spcBef>
            </a:pPr>
            <a:r>
              <a:rPr lang="ru-RU" dirty="0"/>
              <a:t>Екатерина</a:t>
            </a:r>
          </a:p>
          <a:p>
            <a:pPr>
              <a:spcBef>
                <a:spcPts val="0"/>
              </a:spcBef>
            </a:pPr>
            <a:r>
              <a:rPr lang="ru-RU" dirty="0" err="1"/>
              <a:t>Лаптюхова</a:t>
            </a:r>
            <a:endParaRPr lang="ru-UA"/>
          </a:p>
          <a:p>
            <a:endParaRPr lang="ru-UA"/>
          </a:p>
          <a:p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96EBD-317F-366D-90AD-76C317717B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34448"/>
            <a:ext cx="10515600" cy="498214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1. Рост в рамках текущего направления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Junior → Middle → Senior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 Test Engineer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(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глубина знаний, сложность задач, автономность)</a:t>
            </a:r>
          </a:p>
          <a:p>
            <a:pPr marL="0" indent="0">
              <a:buNone/>
            </a:pPr>
            <a:endParaRPr lang="ru-RU" sz="1400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2. Углубление в специализации</a:t>
            </a:r>
          </a:p>
          <a:p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Автоматизация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 (рост в роли 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Automation QA,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разработка фреймворков)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Performance Testing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 (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нагрузочное тестирование)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Security Testing</a:t>
            </a:r>
            <a:endParaRPr lang="ru-RU" sz="1400" b="1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endParaRPr lang="ru-RU" sz="1400" b="1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3. Смена ролей внутри </a:t>
            </a:r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QA (</a:t>
            </a: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горизонтально-вертикальный рост)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SDET (Software Development Engineer in Test)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—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следующая ступень для </a:t>
            </a:r>
            <a:r>
              <a:rPr lang="ru-RU" sz="1400" dirty="0" err="1">
                <a:solidFill>
                  <a:srgbClr val="1E628F"/>
                </a:solidFill>
                <a:latin typeface="Montserrat" pitchFamily="2" charset="77"/>
              </a:rPr>
              <a:t>автоматизаторов</a:t>
            </a:r>
            <a:endParaRPr lang="ru-RU" sz="1400" dirty="0">
              <a:solidFill>
                <a:srgbClr val="1E628F"/>
              </a:solidFill>
              <a:latin typeface="Montserrat" pitchFamily="2" charset="77"/>
            </a:endParaRP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Test Architect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—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проектирует тестовую инфраструктуру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QA Lead / Test Lead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—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управление командой, планирование, контроль процессов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QA Manager / Head of QA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—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стратегический уровень, внедрение 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QA-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процессов во всей организации</a:t>
            </a:r>
          </a:p>
          <a:p>
            <a:endParaRPr lang="en-US" sz="1400" dirty="0">
              <a:solidFill>
                <a:srgbClr val="1E628F"/>
              </a:solidFill>
              <a:latin typeface="Montserrat" pitchFamily="2" charset="77"/>
            </a:endParaRPr>
          </a:p>
          <a:p>
            <a:endParaRPr lang="ru-UA" sz="1400">
              <a:solidFill>
                <a:srgbClr val="1E628F"/>
              </a:solidFill>
              <a:latin typeface="Montserrat" pitchFamily="2" charset="77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759146D-EECE-2B0D-3A3F-180A6AA3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/>
          <a:p>
            <a:r>
              <a:rPr lang="ru-RU" sz="2800" dirty="0">
                <a:solidFill>
                  <a:srgbClr val="1E628F"/>
                </a:solidFill>
              </a:rPr>
              <a:t>Вертикальное развитие в </a:t>
            </a:r>
            <a:r>
              <a:rPr lang="en-US" sz="2800" dirty="0">
                <a:solidFill>
                  <a:srgbClr val="1E628F"/>
                </a:solidFill>
              </a:rPr>
              <a:t>QA</a:t>
            </a:r>
            <a:br>
              <a:rPr lang="en-US" sz="2800" dirty="0">
                <a:solidFill>
                  <a:srgbClr val="1E628F"/>
                </a:solidFill>
              </a:rPr>
            </a:br>
            <a:r>
              <a:rPr lang="ru-RU" sz="1600" b="0" dirty="0">
                <a:solidFill>
                  <a:srgbClr val="1E628F"/>
                </a:solidFill>
              </a:rPr>
              <a:t>карьерный рост "вглубь" профессии, без смены специальности</a:t>
            </a:r>
            <a:endParaRPr lang="ru-UA" sz="2800" b="0">
              <a:solidFill>
                <a:srgbClr val="1E6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1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BB233D7-5AB3-495E-AD46-22BE1C66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354"/>
            <a:ext cx="10515600" cy="29163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BA (Business Analyst)</a:t>
            </a:r>
            <a:endParaRPr lang="ru-RU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Product Owner / Product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Project Manager</a:t>
            </a:r>
            <a:endParaRPr lang="ru-RU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UX/UI Researcher / Designer</a:t>
            </a:r>
            <a:endParaRPr lang="ru-RU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DevOps Engineer (</a:t>
            </a:r>
            <a:r>
              <a:rPr lang="ru-RU" sz="1800" dirty="0">
                <a:solidFill>
                  <a:srgbClr val="6B8F78"/>
                </a:solidFill>
              </a:rPr>
              <a:t>через понимание </a:t>
            </a:r>
            <a:r>
              <a:rPr lang="en-US" sz="1800" dirty="0">
                <a:solidFill>
                  <a:srgbClr val="6B8F78"/>
                </a:solidFill>
              </a:rPr>
              <a:t>CI/CD, </a:t>
            </a:r>
            <a:r>
              <a:rPr lang="ru-RU" sz="1800" dirty="0">
                <a:solidFill>
                  <a:srgbClr val="6B8F78"/>
                </a:solidFill>
              </a:rPr>
              <a:t>среды, логов)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Всевозможные </a:t>
            </a:r>
            <a:r>
              <a:rPr lang="en-US" sz="1800" dirty="0">
                <a:solidFill>
                  <a:srgbClr val="6B8F78"/>
                </a:solidFill>
              </a:rPr>
              <a:t>Delivery Manager, Scrum Master </a:t>
            </a:r>
            <a:r>
              <a:rPr lang="ru-RU" sz="1800" dirty="0">
                <a:solidFill>
                  <a:srgbClr val="6B8F78"/>
                </a:solidFill>
              </a:rPr>
              <a:t>и т.д.</a:t>
            </a:r>
            <a:endParaRPr lang="en-US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6B8F78"/>
              </a:solidFill>
            </a:endParaRPr>
          </a:p>
          <a:p>
            <a:endParaRPr lang="ru-UA" sz="1800">
              <a:solidFill>
                <a:srgbClr val="6B8F78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A94F2B-2AC4-49B0-98CB-7170678C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br>
              <a:rPr lang="ru-RU" sz="2800" dirty="0">
                <a:solidFill>
                  <a:srgbClr val="6B8F78"/>
                </a:solidFill>
              </a:rPr>
            </a:br>
            <a:r>
              <a:rPr lang="ru-RU" sz="2800" dirty="0">
                <a:solidFill>
                  <a:srgbClr val="6B8F78"/>
                </a:solidFill>
              </a:rPr>
              <a:t>Горизонтальное развитие</a:t>
            </a:r>
            <a:endParaRPr lang="ru-UA" sz="2800">
              <a:solidFill>
                <a:srgbClr val="6B8F78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D19D43-40E2-491F-AE55-44EFD490D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24138" y="6194534"/>
            <a:ext cx="693515" cy="528637"/>
          </a:xfrm>
        </p:spPr>
        <p:txBody>
          <a:bodyPr/>
          <a:lstStyle/>
          <a:p>
            <a:r>
              <a:rPr lang="ru-RU" dirty="0"/>
              <a:t>06</a:t>
            </a:r>
            <a:endParaRPr lang="ru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88F5BC-080F-4C88-BCC9-591EFEB05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29791" y="6289387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автор</a:t>
            </a:r>
          </a:p>
          <a:p>
            <a:pPr>
              <a:spcBef>
                <a:spcPts val="0"/>
              </a:spcBef>
            </a:pPr>
            <a:r>
              <a:rPr lang="ru-RU" dirty="0"/>
              <a:t>Екатерина</a:t>
            </a:r>
          </a:p>
          <a:p>
            <a:pPr>
              <a:spcBef>
                <a:spcPts val="0"/>
              </a:spcBef>
            </a:pPr>
            <a:r>
              <a:rPr lang="ru-RU" dirty="0" err="1"/>
              <a:t>Лаптюхова</a:t>
            </a:r>
            <a:endParaRPr lang="ru-UA"/>
          </a:p>
          <a:p>
            <a:endParaRPr lang="ru-UA"/>
          </a:p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92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C85D3-8C86-4407-98D2-09C15C00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976" y="86043"/>
            <a:ext cx="9144000" cy="901509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A5937C"/>
                </a:solidFill>
              </a:rPr>
              <a:t>Виды продуктов</a:t>
            </a:r>
            <a:endParaRPr lang="ru-UA" sz="2800">
              <a:solidFill>
                <a:srgbClr val="A5937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BB0EF-BA15-978C-DEB2-A4653806A448}"/>
              </a:ext>
            </a:extLst>
          </p:cNvPr>
          <p:cNvSpPr txBox="1"/>
          <p:nvPr/>
        </p:nvSpPr>
        <p:spPr>
          <a:xfrm>
            <a:off x="950976" y="1225689"/>
            <a:ext cx="9965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A5937C"/>
                </a:solidFill>
              </a:rPr>
              <a:t>1. Веб-приложения (</a:t>
            </a:r>
            <a:r>
              <a:rPr lang="en-US" b="1" dirty="0">
                <a:solidFill>
                  <a:srgbClr val="A5937C"/>
                </a:solidFill>
              </a:rPr>
              <a:t>Web Applications</a:t>
            </a:r>
            <a:r>
              <a:rPr lang="ru-RU" b="1" dirty="0">
                <a:solidFill>
                  <a:srgbClr val="A5937C"/>
                </a:solidFill>
              </a:rPr>
              <a:t>)</a:t>
            </a:r>
            <a:endParaRPr lang="en-US" dirty="0">
              <a:solidFill>
                <a:srgbClr val="A5937C"/>
              </a:solidFill>
            </a:endParaRPr>
          </a:p>
          <a:p>
            <a:r>
              <a:rPr lang="en-US" dirty="0">
                <a:solidFill>
                  <a:srgbClr val="A5937C"/>
                </a:solidFill>
              </a:rPr>
              <a:t>📌</a:t>
            </a:r>
            <a:r>
              <a:rPr lang="ru-RU" dirty="0">
                <a:solidFill>
                  <a:srgbClr val="A5937C"/>
                </a:solidFill>
              </a:rPr>
              <a:t> Веб-приложение – это ПО, работающее через браузер (</a:t>
            </a:r>
            <a:r>
              <a:rPr lang="en-US" dirty="0">
                <a:solidFill>
                  <a:srgbClr val="A5937C"/>
                </a:solidFill>
              </a:rPr>
              <a:t>Chrome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Firefox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Safari</a:t>
            </a:r>
            <a:r>
              <a:rPr lang="ru-RU" dirty="0">
                <a:solidFill>
                  <a:srgbClr val="A5937C"/>
                </a:solidFill>
              </a:rPr>
              <a:t> и др.), например:</a:t>
            </a:r>
            <a:endParaRPr lang="en-US" dirty="0">
              <a:solidFill>
                <a:srgbClr val="A593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Интернет-магазины</a:t>
            </a:r>
            <a:r>
              <a:rPr lang="en-US" dirty="0">
                <a:solidFill>
                  <a:srgbClr val="A5937C"/>
                </a:solidFill>
              </a:rPr>
              <a:t> (Amazon, Ozon).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Социальные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сети</a:t>
            </a:r>
            <a:r>
              <a:rPr lang="en-US" dirty="0">
                <a:solidFill>
                  <a:srgbClr val="A5937C"/>
                </a:solidFill>
              </a:rPr>
              <a:t> (Facebook, Instagram).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Онлайн-банкинг</a:t>
            </a:r>
            <a:r>
              <a:rPr lang="en-US" dirty="0">
                <a:solidFill>
                  <a:srgbClr val="A5937C"/>
                </a:solidFill>
              </a:rPr>
              <a:t> (</a:t>
            </a:r>
            <a:r>
              <a:rPr lang="en-US" dirty="0" err="1">
                <a:solidFill>
                  <a:srgbClr val="A5937C"/>
                </a:solidFill>
              </a:rPr>
              <a:t>СберБанк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Онлайн</a:t>
            </a:r>
            <a:r>
              <a:rPr lang="en-US" dirty="0">
                <a:solidFill>
                  <a:srgbClr val="A5937C"/>
                </a:solidFill>
              </a:rPr>
              <a:t>, </a:t>
            </a:r>
            <a:r>
              <a:rPr lang="en-US" dirty="0" err="1">
                <a:solidFill>
                  <a:srgbClr val="A5937C"/>
                </a:solidFill>
              </a:rPr>
              <a:t>Revolut</a:t>
            </a:r>
            <a:r>
              <a:rPr lang="en-US" dirty="0">
                <a:solidFill>
                  <a:srgbClr val="A5937C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Облачные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сервисы</a:t>
            </a:r>
            <a:r>
              <a:rPr lang="en-US" dirty="0">
                <a:solidFill>
                  <a:srgbClr val="A5937C"/>
                </a:solidFill>
              </a:rPr>
              <a:t> (Google Docs, Dropbox).</a:t>
            </a:r>
            <a:endParaRPr lang="ru-RU" dirty="0">
              <a:solidFill>
                <a:srgbClr val="A5937C"/>
              </a:solidFill>
            </a:endParaRPr>
          </a:p>
          <a:p>
            <a:endParaRPr lang="en-US" dirty="0">
              <a:solidFill>
                <a:srgbClr val="A5937C"/>
              </a:solidFill>
            </a:endParaRPr>
          </a:p>
          <a:p>
            <a:r>
              <a:rPr lang="ru-RU" b="1" dirty="0">
                <a:solidFill>
                  <a:srgbClr val="A5937C"/>
                </a:solidFill>
              </a:rPr>
              <a:t>2. Мобильные приложения (</a:t>
            </a:r>
            <a:r>
              <a:rPr lang="en-US" b="1" dirty="0">
                <a:solidFill>
                  <a:srgbClr val="A5937C"/>
                </a:solidFill>
              </a:rPr>
              <a:t>Mobile Applications</a:t>
            </a:r>
            <a:r>
              <a:rPr lang="ru-RU" b="1" dirty="0">
                <a:solidFill>
                  <a:srgbClr val="A5937C"/>
                </a:solidFill>
              </a:rPr>
              <a:t>)</a:t>
            </a:r>
            <a:endParaRPr lang="en-US" dirty="0">
              <a:solidFill>
                <a:srgbClr val="A5937C"/>
              </a:solidFill>
            </a:endParaRPr>
          </a:p>
          <a:p>
            <a:r>
              <a:rPr lang="en-US" dirty="0">
                <a:solidFill>
                  <a:srgbClr val="A5937C"/>
                </a:solidFill>
              </a:rPr>
              <a:t>📌</a:t>
            </a:r>
            <a:r>
              <a:rPr lang="ru-RU" dirty="0">
                <a:solidFill>
                  <a:srgbClr val="A5937C"/>
                </a:solidFill>
              </a:rPr>
              <a:t> Это приложения, работающие на смартфонах и планшетах (</a:t>
            </a:r>
            <a:r>
              <a:rPr lang="en-US" dirty="0">
                <a:solidFill>
                  <a:srgbClr val="A5937C"/>
                </a:solidFill>
              </a:rPr>
              <a:t>iOS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Android</a:t>
            </a:r>
            <a:r>
              <a:rPr lang="ru-RU" dirty="0">
                <a:solidFill>
                  <a:srgbClr val="A5937C"/>
                </a:solidFill>
              </a:rPr>
              <a:t>), </a:t>
            </a:r>
            <a:r>
              <a:rPr lang="ru-RU" dirty="0" err="1">
                <a:solidFill>
                  <a:srgbClr val="A5937C"/>
                </a:solidFill>
              </a:rPr>
              <a:t>нап</a:t>
            </a:r>
            <a:r>
              <a:rPr lang="en-US" dirty="0" err="1">
                <a:solidFill>
                  <a:srgbClr val="A5937C"/>
                </a:solidFill>
              </a:rPr>
              <a:t>ример</a:t>
            </a:r>
            <a:r>
              <a:rPr lang="en-US" dirty="0">
                <a:solidFill>
                  <a:srgbClr val="A5937C"/>
                </a:solidFill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</a:t>
            </a:r>
            <a:r>
              <a:rPr lang="en-US" dirty="0" err="1">
                <a:solidFill>
                  <a:srgbClr val="A5937C"/>
                </a:solidFill>
              </a:rPr>
              <a:t>Банковские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приложения</a:t>
            </a:r>
            <a:r>
              <a:rPr lang="en-US" dirty="0">
                <a:solidFill>
                  <a:srgbClr val="A5937C"/>
                </a:solidFill>
              </a:rPr>
              <a:t> (</a:t>
            </a:r>
            <a:r>
              <a:rPr lang="en-US" dirty="0" err="1">
                <a:solidFill>
                  <a:srgbClr val="A5937C"/>
                </a:solidFill>
              </a:rPr>
              <a:t>Тинькофф</a:t>
            </a:r>
            <a:r>
              <a:rPr lang="en-US" dirty="0">
                <a:solidFill>
                  <a:srgbClr val="A5937C"/>
                </a:solidFill>
              </a:rPr>
              <a:t>, </a:t>
            </a:r>
            <a:r>
              <a:rPr lang="en-US" dirty="0" err="1">
                <a:solidFill>
                  <a:srgbClr val="A5937C"/>
                </a:solidFill>
              </a:rPr>
              <a:t>СберБанк</a:t>
            </a:r>
            <a:r>
              <a:rPr lang="en-US" dirty="0">
                <a:solidFill>
                  <a:srgbClr val="A5937C"/>
                </a:solidFill>
              </a:rPr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</a:t>
            </a:r>
            <a:r>
              <a:rPr lang="en-US" dirty="0" err="1">
                <a:solidFill>
                  <a:srgbClr val="A5937C"/>
                </a:solidFill>
              </a:rPr>
              <a:t>Мессенджеры</a:t>
            </a:r>
            <a:r>
              <a:rPr lang="en-US" dirty="0">
                <a:solidFill>
                  <a:srgbClr val="A5937C"/>
                </a:solidFill>
              </a:rPr>
              <a:t> (Telegram, WhatsApp).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</a:t>
            </a:r>
            <a:r>
              <a:rPr lang="en-US" dirty="0" err="1">
                <a:solidFill>
                  <a:srgbClr val="A5937C"/>
                </a:solidFill>
              </a:rPr>
              <a:t>Игры</a:t>
            </a:r>
            <a:r>
              <a:rPr lang="en-US" dirty="0">
                <a:solidFill>
                  <a:srgbClr val="A5937C"/>
                </a:solidFill>
              </a:rPr>
              <a:t> (Clash of Clans, PUBG).</a:t>
            </a:r>
            <a:endParaRPr lang="ru-RU" dirty="0">
              <a:solidFill>
                <a:srgbClr val="A5937C"/>
              </a:solidFill>
            </a:endParaRPr>
          </a:p>
          <a:p>
            <a:pPr lvl="0"/>
            <a:endParaRPr lang="en-US" dirty="0">
              <a:solidFill>
                <a:srgbClr val="A5937C"/>
              </a:solidFill>
            </a:endParaRPr>
          </a:p>
          <a:p>
            <a:r>
              <a:rPr lang="ru-RU" b="1" dirty="0">
                <a:solidFill>
                  <a:srgbClr val="A5937C"/>
                </a:solidFill>
              </a:rPr>
              <a:t>3. Десктопные приложения (</a:t>
            </a:r>
            <a:r>
              <a:rPr lang="en-US" b="1" dirty="0">
                <a:solidFill>
                  <a:srgbClr val="A5937C"/>
                </a:solidFill>
              </a:rPr>
              <a:t>Desktop Applications</a:t>
            </a:r>
            <a:r>
              <a:rPr lang="ru-RU" b="1" dirty="0">
                <a:solidFill>
                  <a:srgbClr val="A5937C"/>
                </a:solidFill>
              </a:rPr>
              <a:t>)</a:t>
            </a:r>
            <a:endParaRPr lang="en-US" dirty="0">
              <a:solidFill>
                <a:srgbClr val="A5937C"/>
              </a:solidFill>
            </a:endParaRPr>
          </a:p>
          <a:p>
            <a:r>
              <a:rPr lang="en-US" dirty="0">
                <a:solidFill>
                  <a:srgbClr val="A5937C"/>
                </a:solidFill>
              </a:rPr>
              <a:t>📌</a:t>
            </a:r>
            <a:r>
              <a:rPr lang="ru-RU" dirty="0">
                <a:solidFill>
                  <a:srgbClr val="A5937C"/>
                </a:solidFill>
              </a:rPr>
              <a:t> Это программы, устанавливаемые на компьютер (</a:t>
            </a:r>
            <a:r>
              <a:rPr lang="en-US" dirty="0">
                <a:solidFill>
                  <a:srgbClr val="A5937C"/>
                </a:solidFill>
              </a:rPr>
              <a:t>Windows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macOS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Linux</a:t>
            </a:r>
            <a:r>
              <a:rPr lang="ru-RU" dirty="0">
                <a:solidFill>
                  <a:srgbClr val="A5937C"/>
                </a:solidFill>
              </a:rPr>
              <a:t>), </a:t>
            </a:r>
            <a:r>
              <a:rPr lang="ru-RU" dirty="0" err="1">
                <a:solidFill>
                  <a:srgbClr val="A5937C"/>
                </a:solidFill>
              </a:rPr>
              <a:t>нап</a:t>
            </a:r>
            <a:r>
              <a:rPr lang="en-US" dirty="0" err="1">
                <a:solidFill>
                  <a:srgbClr val="A5937C"/>
                </a:solidFill>
              </a:rPr>
              <a:t>ример</a:t>
            </a:r>
            <a:r>
              <a:rPr lang="en-US" dirty="0">
                <a:solidFill>
                  <a:srgbClr val="A5937C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Графические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редакторы</a:t>
            </a:r>
            <a:r>
              <a:rPr lang="en-US" dirty="0">
                <a:solidFill>
                  <a:srgbClr val="A5937C"/>
                </a:solidFill>
              </a:rPr>
              <a:t> (Photoshop, Figma).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</a:t>
            </a:r>
            <a:r>
              <a:rPr lang="en-US" dirty="0" err="1">
                <a:solidFill>
                  <a:srgbClr val="A5937C"/>
                </a:solidFill>
              </a:rPr>
              <a:t>Антивирусные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программы</a:t>
            </a:r>
            <a:r>
              <a:rPr lang="en-US" dirty="0">
                <a:solidFill>
                  <a:srgbClr val="A5937C"/>
                </a:solidFill>
              </a:rPr>
              <a:t> (Kaspersky, Avast).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Программы для работы с документами (</a:t>
            </a:r>
            <a:r>
              <a:rPr lang="en-US" dirty="0">
                <a:solidFill>
                  <a:srgbClr val="A5937C"/>
                </a:solidFill>
              </a:rPr>
              <a:t>MS Office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Notepad</a:t>
            </a:r>
            <a:r>
              <a:rPr lang="ru-RU" dirty="0">
                <a:solidFill>
                  <a:srgbClr val="A5937C"/>
                </a:solidFill>
              </a:rPr>
              <a:t>++).</a:t>
            </a:r>
            <a:endParaRPr lang="en-US" dirty="0">
              <a:solidFill>
                <a:srgbClr val="A5937C"/>
              </a:solidFill>
            </a:endParaRPr>
          </a:p>
          <a:p>
            <a:endParaRPr lang="ru-UA">
              <a:solidFill>
                <a:srgbClr val="A5937C"/>
              </a:solidFill>
            </a:endParaRPr>
          </a:p>
          <a:p>
            <a:endParaRPr lang="en-US" dirty="0">
              <a:solidFill>
                <a:srgbClr val="A593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40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0954-5E61-D029-47A4-A6BA8E8F5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6183A-6EED-7060-E195-0309AADD8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10886440" cy="728789"/>
          </a:xfrm>
        </p:spPr>
        <p:txBody>
          <a:bodyPr/>
          <a:lstStyle/>
          <a:p>
            <a:r>
              <a:rPr lang="ru-RU" sz="3200" dirty="0"/>
              <a:t>Психологический портрет тестировщика</a:t>
            </a:r>
            <a:endParaRPr lang="ru-UA" sz="32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B3B707-5537-226C-2C78-433EAC6F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402081"/>
            <a:ext cx="10886440" cy="4907278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Внимательность к деталям</a:t>
            </a:r>
            <a:r>
              <a:rPr lang="ru-RU" sz="1600" dirty="0"/>
              <a:t> – важно замечать малейшие несоответствия.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Логическое и аналитическое мышление</a:t>
            </a:r>
            <a:r>
              <a:rPr lang="ru-RU" sz="1600" dirty="0"/>
              <a:t> – умение анализировать и находить закономерности в поведении системы.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Терпение и настойчивость</a:t>
            </a:r>
            <a:r>
              <a:rPr lang="ru-RU" sz="1600" dirty="0"/>
              <a:t> – баги могут быть сложными и трудно воспроизводимыми.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Любопытство и исследовательский склад ума</a:t>
            </a:r>
            <a:r>
              <a:rPr lang="ru-RU" sz="1600" dirty="0"/>
              <a:t> – желание проверить систему за пределами стандартных сценариев.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Коммуникабельность</a:t>
            </a:r>
            <a:r>
              <a:rPr lang="ru-RU" sz="1600" dirty="0"/>
              <a:t> – способность взаимодействовать с командой, доносить информацию о найденных дефектах.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Скептическое мышление</a:t>
            </a:r>
            <a:r>
              <a:rPr lang="ru-RU" sz="1600" dirty="0"/>
              <a:t> – тестировщик не верит, что продукт работает идеально.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Способность к обучению и адаптации</a:t>
            </a:r>
            <a:r>
              <a:rPr lang="ru-RU" sz="1600" dirty="0"/>
              <a:t> – технологии меняются, и важно быть гибким.</a:t>
            </a:r>
            <a:endParaRPr lang="en-US" sz="1600" dirty="0"/>
          </a:p>
          <a:p>
            <a:endParaRPr lang="ru-UA" sz="1600"/>
          </a:p>
        </p:txBody>
      </p:sp>
    </p:spTree>
    <p:extLst>
      <p:ext uri="{BB962C8B-B14F-4D97-AF65-F5344CB8AC3E}">
        <p14:creationId xmlns:p14="http://schemas.microsoft.com/office/powerpoint/2010/main" val="1979745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895</Words>
  <Application>Microsoft Macintosh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Montserrat</vt:lpstr>
      <vt:lpstr>Тема Office</vt:lpstr>
      <vt:lpstr>1_Тема Office</vt:lpstr>
      <vt:lpstr>2_Тема Office</vt:lpstr>
      <vt:lpstr>Введение в тестирование ПО</vt:lpstr>
      <vt:lpstr> Что такое тестирование?</vt:lpstr>
      <vt:lpstr> Кто такой тестировщик? </vt:lpstr>
      <vt:lpstr>PowerPoint Presentation</vt:lpstr>
      <vt:lpstr>PowerPoint Presentation</vt:lpstr>
      <vt:lpstr>Вертикальное развитие в QA карьерный рост "вглубь" профессии, без смены специальности</vt:lpstr>
      <vt:lpstr> Горизонтальное развитие</vt:lpstr>
      <vt:lpstr>Виды продуктов</vt:lpstr>
      <vt:lpstr>Психологический портрет тестировщика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Oksana Mishura</dc:creator>
  <cp:lastModifiedBy>Ekaterina Laptyuhova</cp:lastModifiedBy>
  <cp:revision>12</cp:revision>
  <dcterms:created xsi:type="dcterms:W3CDTF">2025-05-21T13:16:37Z</dcterms:created>
  <dcterms:modified xsi:type="dcterms:W3CDTF">2025-05-28T14:39:27Z</dcterms:modified>
</cp:coreProperties>
</file>