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9" r:id="rId2"/>
    <p:sldMasterId id="2147483671" r:id="rId3"/>
  </p:sldMasterIdLst>
  <p:handoutMasterIdLst>
    <p:handoutMasterId r:id="rId13"/>
  </p:handoutMasterIdLst>
  <p:sldIdLst>
    <p:sldId id="268" r:id="rId4"/>
    <p:sldId id="269" r:id="rId5"/>
    <p:sldId id="270" r:id="rId6"/>
    <p:sldId id="271" r:id="rId7"/>
    <p:sldId id="284" r:id="rId8"/>
    <p:sldId id="289" r:id="rId9"/>
    <p:sldId id="258" r:id="rId10"/>
    <p:sldId id="281" r:id="rId11"/>
    <p:sldId id="290" r:id="rId12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937C"/>
    <a:srgbClr val="6B8F78"/>
    <a:srgbClr val="1E628F"/>
    <a:srgbClr val="B8A389"/>
    <a:srgbClr val="749B80"/>
    <a:srgbClr val="5E8AB2"/>
    <a:srgbClr val="6594BD"/>
    <a:srgbClr val="246B9A"/>
    <a:srgbClr val="2F3E5C"/>
    <a:srgbClr val="FFD6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39" autoAdjust="0"/>
    <p:restoredTop sz="94660"/>
  </p:normalViewPr>
  <p:slideViewPr>
    <p:cSldViewPr snapToGrid="0" showGuides="1">
      <p:cViewPr varScale="1">
        <p:scale>
          <a:sx n="113" d="100"/>
          <a:sy n="113" d="100"/>
        </p:scale>
        <p:origin x="488" y="4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184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9C9DB8-6359-CF31-FA5C-FE23CFF32C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CE10FB-C9DF-7E38-17B1-4B2431FBF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BA2D96-16ED-CC42-9DC2-858B3CC17227}" type="datetimeFigureOut">
              <a:rPr lang="en-US" smtClean="0"/>
              <a:t>5/28/25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A5B0AE-7852-2C38-5223-395E18B245C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C8819D-832F-DD1F-F80E-7498BA7FA80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01181C-F7BC-DE43-86EB-4F7D8489C0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837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svg"/><Relationship Id="rId7" Type="http://schemas.openxmlformats.org/officeDocument/2006/relationships/image" Target="../media/image2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8.svg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0.svg"/><Relationship Id="rId7" Type="http://schemas.openxmlformats.org/officeDocument/2006/relationships/image" Target="../media/image2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svg"/><Relationship Id="rId2" Type="http://schemas.openxmlformats.org/officeDocument/2006/relationships/image" Target="../media/image3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svg"/><Relationship Id="rId7" Type="http://schemas.openxmlformats.org/officeDocument/2006/relationships/image" Target="../media/image1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8.svg"/><Relationship Id="rId7" Type="http://schemas.openxmlformats.org/officeDocument/2006/relationships/image" Target="../media/image20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6.svg"/><Relationship Id="rId7" Type="http://schemas.openxmlformats.org/officeDocument/2006/relationships/image" Target="../media/image26.svg"/><Relationship Id="rId2" Type="http://schemas.openxmlformats.org/officeDocument/2006/relationships/image" Target="../media/image35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8.svg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8.svg"/><Relationship Id="rId7" Type="http://schemas.openxmlformats.org/officeDocument/2006/relationships/image" Target="../media/image20.svg"/><Relationship Id="rId2" Type="http://schemas.openxmlformats.org/officeDocument/2006/relationships/image" Target="../media/image3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svg"/><Relationship Id="rId2" Type="http://schemas.openxmlformats.org/officeDocument/2006/relationships/image" Target="../media/image3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30.svg"/><Relationship Id="rId4" Type="http://schemas.openxmlformats.org/officeDocument/2006/relationships/image" Target="../media/image29.png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7" Type="http://schemas.openxmlformats.org/officeDocument/2006/relationships/image" Target="../media/image16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0.svg"/><Relationship Id="rId7" Type="http://schemas.openxmlformats.org/officeDocument/2006/relationships/image" Target="../media/image2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30.svg"/><Relationship Id="rId7" Type="http://schemas.openxmlformats.org/officeDocument/2006/relationships/image" Target="../media/image26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Relationship Id="rId6" Type="http://schemas.openxmlformats.org/officeDocument/2006/relationships/image" Target="../media/image25.png"/><Relationship Id="rId5" Type="http://schemas.openxmlformats.org/officeDocument/2006/relationships/image" Target="../media/image22.svg"/><Relationship Id="rId4" Type="http://schemas.openxmlformats.org/officeDocument/2006/relationships/image" Target="../media/image21.png"/><Relationship Id="rId9" Type="http://schemas.openxmlformats.org/officeDocument/2006/relationships/image" Target="../media/image28.sv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svg"/><Relationship Id="rId2" Type="http://schemas.openxmlformats.org/officeDocument/2006/relationships/image" Target="../media/image29.png"/><Relationship Id="rId1" Type="http://schemas.openxmlformats.org/officeDocument/2006/relationships/slideMaster" Target="../slideMasters/slideMaster3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6.svg"/><Relationship Id="rId7" Type="http://schemas.openxmlformats.org/officeDocument/2006/relationships/image" Target="../media/image20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9.png"/><Relationship Id="rId11" Type="http://schemas.openxmlformats.org/officeDocument/2006/relationships/image" Target="../media/image22.svg"/><Relationship Id="rId5" Type="http://schemas.openxmlformats.org/officeDocument/2006/relationships/image" Target="../media/image18.svg"/><Relationship Id="rId10" Type="http://schemas.openxmlformats.org/officeDocument/2006/relationships/image" Target="../media/image21.png"/><Relationship Id="rId4" Type="http://schemas.openxmlformats.org/officeDocument/2006/relationships/image" Target="../media/image17.png"/><Relationship Id="rId9" Type="http://schemas.openxmlformats.org/officeDocument/2006/relationships/image" Target="../media/image16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ACDC2DC8-1595-44EF-BFD9-634D72F2FB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B22976C-28C1-4BC5-9217-130437DA3E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410204" y="-38100"/>
            <a:ext cx="816086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7F358-4A36-4EC0-83AD-F14439D7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6CAEA-0089-48B7-9CD1-43C041B7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100957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49B80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B772CFF-81A1-4F2A-A9F8-4FEB1A48E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D74D8A24-A315-4944-9867-C1DA065734D9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6B2E5A99-BFD6-4694-9C56-3AC298D88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49B80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08BF817F-52BB-442A-8FFF-A25989AA8CB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3395780" y="-1153159"/>
            <a:ext cx="7310519" cy="6858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548A929-0234-4EEB-B329-01E890F4A54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146" y="4688359"/>
            <a:ext cx="436033" cy="436033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AB49530-6DA7-4F35-9514-8BE833DAD442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7882" y="5332931"/>
            <a:ext cx="673100" cy="6731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FE99A0E-2129-4E57-9789-F25B42D14CD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9913" y="323532"/>
            <a:ext cx="711899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3172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202C97-1F85-4BF6-96B6-B44EBFDD9A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5972" y="-152400"/>
            <a:ext cx="7310519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B8A389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EE229FF7-E7D1-402F-9F97-A4479C921AD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4786" y="558799"/>
            <a:ext cx="6949014" cy="5620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D3AC320-2BC7-4B39-80DC-F0D06A98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BBF62A7-CB76-4201-AFD5-C65DA47CE2EB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B8A389"/>
              </a:solidFill>
            </a:endParaRP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2BD306E-F571-4555-AC45-277C87FA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B8A389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224CD73-1AD2-47CA-8688-6D04B7B33B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4A17FA0-2B36-4198-8AEC-E9B2740150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553B99D-BC5C-40BE-A25A-DF0DDCDC7AD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FB2CA3A-2BD3-419B-AC86-4DF1B2F04E2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3858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Зел_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496B1-839C-4F28-B9BE-854655EFF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749B80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DD15C0-FEB1-4DBB-BBFF-68C1EAB3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A5CE900B-2FB8-4A3F-9338-99F3B9AF71E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0714" y="1231900"/>
            <a:ext cx="7291214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38404D3-404E-4ABA-BB23-9BD1CAD36FC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15624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9390CC9A-347F-4696-B90E-12366BD421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CF3A619-A762-4B38-8E0F-2DAE159B466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338237" y="-46567"/>
            <a:ext cx="8160860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7F358-4A36-4EC0-83AD-F14439D7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6CAEA-0089-48B7-9CD1-43C041B7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13410713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B0713A2-3A3E-479C-B2D8-A8A8B59E54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5465B1-A71B-4D1A-9B20-033F0C9588A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0970" y="711200"/>
            <a:ext cx="8160860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725C72-9063-401F-809F-74DD8740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bg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3BC47E2-CA0B-45E8-8ECA-07D53CEC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378D3E39-E01C-487E-8242-FBB59F11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193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E73C139-D57D-48B3-B634-EEDEB3C77F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53206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  <a:solidFill>
            <a:srgbClr val="72A5CE"/>
          </a:solidFill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2A5CE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0BC3B13-ADD8-4A96-BA31-E2D2E2268B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tx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Подзаголовок 2">
            <a:extLst>
              <a:ext uri="{FF2B5EF4-FFF2-40B4-BE49-F238E27FC236}">
                <a16:creationId xmlns:a16="http://schemas.microsoft.com/office/drawing/2014/main" id="{14A78A83-CE00-402B-8F3A-A4A908373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8"/>
            <a:ext cx="5120640" cy="376364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D0FF8FCB-7D6B-4BF0-A980-F1007F0E7F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257800" cy="561339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A9B3337A-2127-4A09-9DA9-088D83920078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5458602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2A5CE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A7E8F52-96D2-4A1B-AE6A-40A7150C31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442249" y="914400"/>
            <a:ext cx="7397057" cy="6858000"/>
          </a:xfrm>
          <a:prstGeom prst="rect">
            <a:avLst/>
          </a:prstGeom>
        </p:spPr>
      </p:pic>
      <p:sp>
        <p:nvSpPr>
          <p:cNvPr id="22" name="Заголовок 1">
            <a:extLst>
              <a:ext uri="{FF2B5EF4-FFF2-40B4-BE49-F238E27FC236}">
                <a16:creationId xmlns:a16="http://schemas.microsoft.com/office/drawing/2014/main" id="{E89D047B-7CBB-4256-AE89-B70A8BAAF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61AEE2F4-3150-4558-BBAB-90CE35BBC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4" name="Объект 3">
            <a:extLst>
              <a:ext uri="{FF2B5EF4-FFF2-40B4-BE49-F238E27FC236}">
                <a16:creationId xmlns:a16="http://schemas.microsoft.com/office/drawing/2014/main" id="{3AE18B6B-9355-4E0C-9EE6-2AC62F9518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5C9A6B1D-B9A0-4A34-A547-56B7EAA74483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791EAE45-7CEB-4BAB-A77A-ACA04C42ABE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5312" y="158747"/>
            <a:ext cx="1733120" cy="15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758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49B80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6702F980-77F1-4034-99A9-ED911C070E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1449" y="3634293"/>
            <a:ext cx="11268075" cy="5838825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EB4FCC4B-C0D0-4C37-95B6-B8FBB88A3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716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F5CAFBB7-69A1-422F-9EDB-FEFCFD81E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4B13095-225E-4E37-8E0E-C0A30DFBCC22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25" name="Объект 2">
            <a:extLst>
              <a:ext uri="{FF2B5EF4-FFF2-40B4-BE49-F238E27FC236}">
                <a16:creationId xmlns:a16="http://schemas.microsoft.com/office/drawing/2014/main" id="{774939AC-6322-4ED8-954A-C72C5620342D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6636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6" name="Объект 2">
            <a:extLst>
              <a:ext uri="{FF2B5EF4-FFF2-40B4-BE49-F238E27FC236}">
                <a16:creationId xmlns:a16="http://schemas.microsoft.com/office/drawing/2014/main" id="{EB643FC0-87AC-4E8C-8025-4FBD80A69700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5072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02021E72-12F4-4437-9D61-85147A11C84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3795032-345E-46AA-B0A0-CA6FCFC494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01696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2A5CE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45575B9-F26A-4F89-9C8D-4B55258A7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09412" y="1224637"/>
            <a:ext cx="7310519" cy="6858000"/>
          </a:xfrm>
          <a:prstGeom prst="rect">
            <a:avLst/>
          </a:prstGeom>
        </p:spPr>
      </p:pic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15D01B1D-FD5F-40C5-B133-FB07F3F0F5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72A5CE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EE1C443C-3522-4792-B5A4-CE9582C76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23A4661-9E8D-46A7-A090-8E59ED88386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16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DBD948-FFCE-4D2E-BEE0-3C32B762D84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5158351E-B534-465D-A8F5-236C4D802CC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580970" y="711200"/>
            <a:ext cx="8160860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725C72-9063-401F-809F-74DD8740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bg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3BC47E2-CA0B-45E8-8ECA-07D53CEC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378D3E39-E01C-487E-8242-FBB59F11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6518333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  <a:noFill/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2A5CE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54750BEF-B5D4-469C-B034-BB9A1A99F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76352516-8A73-4932-82BB-B9CD41C9BAFB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13" name="Подзаголовок 2">
            <a:extLst>
              <a:ext uri="{FF2B5EF4-FFF2-40B4-BE49-F238E27FC236}">
                <a16:creationId xmlns:a16="http://schemas.microsoft.com/office/drawing/2014/main" id="{8EC7020A-97E9-4487-97F1-9DE6E4747A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2A5CE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F47F1027-212D-48AD-BC20-875F24643FB4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3198" y="550333"/>
            <a:ext cx="6949014" cy="5626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02B9BF6E-B3AF-4B71-8733-5EA40999F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37868" y="1178243"/>
            <a:ext cx="7310519" cy="6858000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20ECA3CC-5CB9-4137-9BE0-889AAA7B32E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A840251E-90F2-437F-8630-722F412E73F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017C989-5497-4FA1-B95E-451A8E72BD69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C59A685-1FBC-44DC-8AE2-2CACEBE51E55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892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2A5CE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E52CF1-E2DC-4845-97B2-8A8F2536CF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1449" y="3634293"/>
            <a:ext cx="11268075" cy="5838825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7DFB984-A410-4F1E-924E-32DBD5EF04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C857945D-708C-4B53-B47D-732F0A36481D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20" name="Подзаголовок 2">
            <a:extLst>
              <a:ext uri="{FF2B5EF4-FFF2-40B4-BE49-F238E27FC236}">
                <a16:creationId xmlns:a16="http://schemas.microsoft.com/office/drawing/2014/main" id="{60302506-4DB1-4217-97D4-BCE625DA51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2A5CE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5584BB9B-8973-47ED-B7C0-4186B1DCF10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146" y="4688359"/>
            <a:ext cx="436033" cy="436033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10530ABE-CBDC-4FC4-84E7-36EF1DF3108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7882" y="5332931"/>
            <a:ext cx="673100" cy="6731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B4D9FC69-1C2C-4FE8-B4AA-A6A8403FF80E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9913" y="323532"/>
            <a:ext cx="711899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819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2A5CE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84CC287-EC0D-4649-AD8F-23BF797B0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12BA82-E5F3-4806-B740-AFE1CCFE6042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2A5C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72A5CE"/>
              </a:solidFill>
            </a:endParaRPr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5340667B-5D23-411F-8C48-518015D4BD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2A5CE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4530EFBB-9F9D-4A0F-8FB6-A34508E70C3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3198" y="550333"/>
            <a:ext cx="6949014" cy="5626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512A5C1-722C-41C0-B67A-1EBC58C6AC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537868" y="1178243"/>
            <a:ext cx="7310519" cy="6858000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0632DB44-2463-4D4D-8931-315D05E8E762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D79A4828-3F3E-4778-A041-D66C11698AB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DD2AA7C9-B1B6-4E88-B0D6-B090F65F7515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68D5D892-2891-41EA-81F2-DCBDDE884ADC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583850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78AAEA8-B3ED-49FB-A821-379ACE662F8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FB61119-1930-4639-8A95-2C1955FCDA2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67560" y="-33126"/>
            <a:ext cx="731051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B7F358-4A36-4EC0-83AD-F14439D752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B06CAEA-0089-48B7-9CD1-43C041B744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6937864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E4A68D1-9680-4CE6-9E47-B4EF5C8B38E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854A482-91C2-4667-9BD5-AB549982F70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88560" y="-66992"/>
            <a:ext cx="7310519" cy="6858000"/>
          </a:xfrm>
          <a:prstGeom prst="rect">
            <a:avLst/>
          </a:prstGeom>
        </p:spPr>
      </p:pic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38725C72-9063-401F-809F-74DD8740A8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5120640" cy="1655762"/>
          </a:xfrm>
          <a:prstGeom prst="rect">
            <a:avLst/>
          </a:prstGeom>
        </p:spPr>
        <p:txBody>
          <a:bodyPr anchor="t"/>
          <a:lstStyle>
            <a:lvl1pPr algn="l">
              <a:defRPr sz="4800" b="1" u="none" strike="noStrike">
                <a:solidFill>
                  <a:schemeClr val="bg1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1" name="Подзаголовок 2">
            <a:extLst>
              <a:ext uri="{FF2B5EF4-FFF2-40B4-BE49-F238E27FC236}">
                <a16:creationId xmlns:a16="http://schemas.microsoft.com/office/drawing/2014/main" id="{13BC47E2-CA0B-45E8-8ECA-07D53CEC8B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2413317"/>
            <a:ext cx="5120640" cy="3896041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chemeClr val="bg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378D3E39-E01C-487E-8242-FBB59F1102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563562"/>
            <a:ext cx="5552440" cy="57457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2603200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E73C139-D57D-48B3-B634-EEDEB3C77F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35494978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1E01F7D-1F81-4DF0-8C39-49BC4D2ADA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03252" y="882650"/>
            <a:ext cx="7243196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B8A389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4" name="Объект 2">
            <a:extLst>
              <a:ext uri="{FF2B5EF4-FFF2-40B4-BE49-F238E27FC236}">
                <a16:creationId xmlns:a16="http://schemas.microsoft.com/office/drawing/2014/main" id="{B6E1931B-0CBF-4A08-8947-8B49902534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AD95C48-59F0-4685-B96D-246C71908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111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79A38DD6-45D8-431D-8A91-C6CEE352BA02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9980506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B8A389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B7F9DBF1-EDBD-4C67-AD42-854211797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7A71DC7A-6F84-499B-89BA-C830E1EE9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3" name="Объект 3">
            <a:extLst>
              <a:ext uri="{FF2B5EF4-FFF2-40B4-BE49-F238E27FC236}">
                <a16:creationId xmlns:a16="http://schemas.microsoft.com/office/drawing/2014/main" id="{F13EEAEE-6CDA-4670-8ED2-79D457F7C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90F19C2F-4C72-4C0C-8583-1731CBD8380D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D948FD4-3067-4A13-804C-A45E069463C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85312" y="158747"/>
            <a:ext cx="1733120" cy="15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612379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B8A389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9113E84-D1CB-496C-96D6-1AD8FCE44F6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852" y="2417128"/>
            <a:ext cx="7310519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43323971-C755-434A-BD41-619171027C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901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320B953E-D106-4A57-AF0B-30E930ADA8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824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1B0F410-B337-4C94-B938-7548A0BA2711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9B702B78-D833-472E-8554-75AE840BE90F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4786" y="1827847"/>
            <a:ext cx="33824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70CC8E4F-D53E-479C-980E-59A051A5C58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1372" y="1825625"/>
            <a:ext cx="33824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D1A7316-47EA-43C3-976C-2AE3220F099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E0E08F9B-6950-4550-A87C-6C7800F7988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7680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B202C97-1F85-4BF6-96B6-B44EBFDD9A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35972" y="-152400"/>
            <a:ext cx="7310519" cy="6858000"/>
          </a:xfrm>
          <a:prstGeom prst="rect">
            <a:avLst/>
          </a:prstGeom>
        </p:spPr>
      </p:pic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B8A389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2" name="Объект 2">
            <a:extLst>
              <a:ext uri="{FF2B5EF4-FFF2-40B4-BE49-F238E27FC236}">
                <a16:creationId xmlns:a16="http://schemas.microsoft.com/office/drawing/2014/main" id="{EE229FF7-E7D1-402F-9F97-A4479C921AD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4786" y="558799"/>
            <a:ext cx="6949014" cy="562038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2D3AC320-2BC7-4B39-80DC-F0D06A98C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DBBF62A7-CB76-4201-AFD5-C65DA47CE2EB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B8A389"/>
              </a:solidFill>
            </a:endParaRPr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22BD306E-F571-4555-AC45-277C87FA32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B8A389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2224CD73-1AD2-47CA-8688-6D04B7B33B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54A17FA0-2B36-4198-8AEC-E9B2740150C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F553B99D-BC5C-40BE-A25A-DF0DDCDC7AD7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3FB2CA3A-2BD3-419B-AC86-4DF1B2F04E2F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600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Объект 2">
            <a:extLst>
              <a:ext uri="{FF2B5EF4-FFF2-40B4-BE49-F238E27FC236}">
                <a16:creationId xmlns:a16="http://schemas.microsoft.com/office/drawing/2014/main" id="{DE73C139-D57D-48B3-B634-EEDEB3C77FDB}"/>
              </a:ext>
            </a:extLst>
          </p:cNvPr>
          <p:cNvSpPr>
            <a:spLocks noGrp="1"/>
          </p:cNvSpPr>
          <p:nvPr>
            <p:ph sz="half" idx="10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10344783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B8A389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D860954-3ED1-49CE-B617-61C85D0FC8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29000" y="-1738312"/>
            <a:ext cx="7310519" cy="6858000"/>
          </a:xfrm>
          <a:prstGeom prst="rect">
            <a:avLst/>
          </a:prstGeom>
        </p:spPr>
      </p:pic>
      <p:sp>
        <p:nvSpPr>
          <p:cNvPr id="15" name="Заголовок 1">
            <a:extLst>
              <a:ext uri="{FF2B5EF4-FFF2-40B4-BE49-F238E27FC236}">
                <a16:creationId xmlns:a16="http://schemas.microsoft.com/office/drawing/2014/main" id="{890501DD-A3A7-479D-97B6-609A597E9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9AD82E11-AA7E-42FE-89ED-BB1481CBE776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5" name="Подзаголовок 2">
            <a:extLst>
              <a:ext uri="{FF2B5EF4-FFF2-40B4-BE49-F238E27FC236}">
                <a16:creationId xmlns:a16="http://schemas.microsoft.com/office/drawing/2014/main" id="{3D55C13C-9F95-4B2C-98EE-BA3460C27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B8A389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F47CC49-8335-4E58-B739-4BCEF51D7DE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934146" y="4688359"/>
            <a:ext cx="436033" cy="436033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BE13EFE5-C0E8-4429-B3FC-AC9643127DD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397882" y="5332931"/>
            <a:ext cx="673100" cy="6731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B4A1DC1D-ECD9-48EC-AB20-AFF40AB85331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249913" y="323532"/>
            <a:ext cx="711899" cy="70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6837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B8A38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rgbClr val="B8A389"/>
              </a:solidFill>
            </a:endParaRPr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B8A389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1A6E8A29-52AD-4BD1-808F-39C7735EF5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282" y="1600200"/>
            <a:ext cx="7310519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63BBBF77-1802-41C5-8276-9F69E1270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B8A389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Подзаголовок 2">
            <a:extLst>
              <a:ext uri="{FF2B5EF4-FFF2-40B4-BE49-F238E27FC236}">
                <a16:creationId xmlns:a16="http://schemas.microsoft.com/office/drawing/2014/main" id="{9A977234-724D-4967-94B4-C8B2479296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0C8C1255-9948-487E-A9DE-2B48E5FBB5D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501611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Беж_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3FFA702-AFB7-47CE-9126-B6593F6A8D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607282" y="1600200"/>
            <a:ext cx="7310519" cy="68580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4496B1-839C-4F28-B9BE-854655EFF2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B8A389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CDD15C0-FEB1-4DBB-BBFF-68C1EAB3F6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0793F36-A140-4C27-939D-4F196E3822A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0985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01B5D9-F6E0-4A39-98D1-657D0A8C90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47060" y="-1899920"/>
            <a:ext cx="7310519" cy="6858000"/>
          </a:xfrm>
          <a:prstGeom prst="rect">
            <a:avLst/>
          </a:prstGeom>
        </p:spPr>
      </p:pic>
      <p:sp>
        <p:nvSpPr>
          <p:cNvPr id="5" name="Объект 2">
            <a:extLst>
              <a:ext uri="{FF2B5EF4-FFF2-40B4-BE49-F238E27FC236}">
                <a16:creationId xmlns:a16="http://schemas.microsoft.com/office/drawing/2014/main" id="{00EDBD10-4EDE-4618-85CA-6D2CADFB3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62FCA5C9-AA13-4F01-BD43-FC0445078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BE2FFC77-4263-4986-8A76-0AC15E91BB2D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399064" y="6441280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49B80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endParaRPr lang="ru-UA" dirty="0"/>
          </a:p>
        </p:txBody>
      </p:sp>
    </p:spTree>
    <p:extLst>
      <p:ext uri="{BB962C8B-B14F-4D97-AF65-F5344CB8AC3E}">
        <p14:creationId xmlns:p14="http://schemas.microsoft.com/office/powerpoint/2010/main" val="3015175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49B80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423041FD-6EA9-499C-A61F-4E874A0AB5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40153" y="482600"/>
            <a:ext cx="7291214" cy="6858000"/>
          </a:xfrm>
          <a:prstGeom prst="rect">
            <a:avLst/>
          </a:prstGeom>
        </p:spPr>
      </p:pic>
      <p:sp>
        <p:nvSpPr>
          <p:cNvPr id="12" name="Заголовок 1">
            <a:extLst>
              <a:ext uri="{FF2B5EF4-FFF2-40B4-BE49-F238E27FC236}">
                <a16:creationId xmlns:a16="http://schemas.microsoft.com/office/drawing/2014/main" id="{18E4274C-D935-4115-A7D5-157F47ABBC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181600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3" name="Объект 2">
            <a:extLst>
              <a:ext uri="{FF2B5EF4-FFF2-40B4-BE49-F238E27FC236}">
                <a16:creationId xmlns:a16="http://schemas.microsoft.com/office/drawing/2014/main" id="{EB74869F-179C-4489-8DC6-0CDA85AF74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4" name="Объект 3">
            <a:extLst>
              <a:ext uri="{FF2B5EF4-FFF2-40B4-BE49-F238E27FC236}">
                <a16:creationId xmlns:a16="http://schemas.microsoft.com/office/drawing/2014/main" id="{58FBD195-76D0-453F-9596-9D71F5E733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EA9D2A2-1D2C-402D-9EFF-500B66E2871C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939B83FE-1E29-4DE1-BFF2-44C13534345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85312" y="158747"/>
            <a:ext cx="1733120" cy="1595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49B80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6AF3C3-2CF2-47DF-8127-86B04ADCBF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647" y="882174"/>
            <a:ext cx="7272242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6E00C9D-2AE6-4DB1-8502-064FB4F8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716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41C53A3E-DF47-46FD-8F6B-D32BF63EE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09D6F0B-1953-4A0E-A09B-D1DDCAE2AB5E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E81E00CE-1729-4A49-BC47-BAECF73F95E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6636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0266AFA1-86B3-44DC-AAF4-61C10959C23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5072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A4B5F2B-EBEE-48C0-950E-D08CF03EE8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168ADA2-EDB7-4D98-8435-503D65CDF28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8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49B80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976AF3C3-2CF2-47DF-8127-86B04ADCBF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647" y="882174"/>
            <a:ext cx="7272242" cy="6858000"/>
          </a:xfrm>
          <a:prstGeom prst="rect">
            <a:avLst/>
          </a:prstGeom>
        </p:spPr>
      </p:pic>
      <p:sp>
        <p:nvSpPr>
          <p:cNvPr id="18" name="Заголовок 1">
            <a:extLst>
              <a:ext uri="{FF2B5EF4-FFF2-40B4-BE49-F238E27FC236}">
                <a16:creationId xmlns:a16="http://schemas.microsoft.com/office/drawing/2014/main" id="{06E00C9D-2AE6-4DB1-8502-064FB4F8B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6947164" cy="1325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9" name="Объект 2">
            <a:extLst>
              <a:ext uri="{FF2B5EF4-FFF2-40B4-BE49-F238E27FC236}">
                <a16:creationId xmlns:a16="http://schemas.microsoft.com/office/drawing/2014/main" id="{41C53A3E-DF47-46FD-8F6B-D32BF63EE3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309D6F0B-1953-4A0E-A09B-D1DDCAE2AB5E}"/>
              </a:ext>
            </a:extLst>
          </p:cNvPr>
          <p:cNvSpPr/>
          <p:nvPr userDrawn="1"/>
        </p:nvSpPr>
        <p:spPr>
          <a:xfrm>
            <a:off x="838200" y="0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21" name="Объект 2">
            <a:extLst>
              <a:ext uri="{FF2B5EF4-FFF2-40B4-BE49-F238E27FC236}">
                <a16:creationId xmlns:a16="http://schemas.microsoft.com/office/drawing/2014/main" id="{E81E00CE-1729-4A49-BC47-BAECF73F95E0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6636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0266AFA1-86B3-44DC-AAF4-61C10959C238}"/>
              </a:ext>
            </a:extLst>
          </p:cNvPr>
          <p:cNvSpPr>
            <a:spLocks noGrp="1"/>
          </p:cNvSpPr>
          <p:nvPr>
            <p:ph sz="half" idx="13"/>
          </p:nvPr>
        </p:nvSpPr>
        <p:spPr>
          <a:xfrm>
            <a:off x="7975072" y="1825625"/>
            <a:ext cx="3378728" cy="43513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EA4B5F2B-EBEE-48C0-950E-D08CF03EE8C8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830454" y="230187"/>
            <a:ext cx="962025" cy="962025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F168ADA2-EDB7-4D98-8435-503D65CDF28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866349" y="945853"/>
            <a:ext cx="563065" cy="56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935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49B80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3" name="Заголовок 1">
            <a:extLst>
              <a:ext uri="{FF2B5EF4-FFF2-40B4-BE49-F238E27FC236}">
                <a16:creationId xmlns:a16="http://schemas.microsoft.com/office/drawing/2014/main" id="{3DBAC5DF-9D84-4F82-96C7-C30B101AE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024699"/>
            <a:ext cx="3356291" cy="1071563"/>
          </a:xfrm>
          <a:prstGeom prst="rect">
            <a:avLst/>
          </a:prstGeom>
        </p:spPr>
        <p:txBody>
          <a:bodyPr/>
          <a:lstStyle>
            <a:lvl1pPr>
              <a:defRPr sz="3600" b="1"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6677F94C-29EA-49B1-879F-EF1E254E71E9}"/>
              </a:ext>
            </a:extLst>
          </p:cNvPr>
          <p:cNvSpPr/>
          <p:nvPr userDrawn="1"/>
        </p:nvSpPr>
        <p:spPr>
          <a:xfrm rot="5400000">
            <a:off x="-1265238" y="2854962"/>
            <a:ext cx="2895600" cy="365125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15" name="Подзаголовок 2">
            <a:extLst>
              <a:ext uri="{FF2B5EF4-FFF2-40B4-BE49-F238E27FC236}">
                <a16:creationId xmlns:a16="http://schemas.microsoft.com/office/drawing/2014/main" id="{AD901F8E-46CC-4F1F-941A-9C8CB460F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9788" y="3246122"/>
            <a:ext cx="3356292" cy="1071563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2400">
                <a:solidFill>
                  <a:srgbClr val="749B80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sp>
        <p:nvSpPr>
          <p:cNvPr id="16" name="Объект 2">
            <a:extLst>
              <a:ext uri="{FF2B5EF4-FFF2-40B4-BE49-F238E27FC236}">
                <a16:creationId xmlns:a16="http://schemas.microsoft.com/office/drawing/2014/main" id="{E3AFF098-F98A-4D1C-A827-F7E921283889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4403198" y="550333"/>
            <a:ext cx="6949014" cy="562663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latin typeface="Montserrat" pitchFamily="2" charset="-52"/>
              </a:defRPr>
            </a:lvl1pPr>
            <a:lvl2pPr>
              <a:defRPr>
                <a:latin typeface="Montserrat" pitchFamily="2" charset="-52"/>
              </a:defRPr>
            </a:lvl2pPr>
            <a:lvl3pPr>
              <a:defRPr>
                <a:latin typeface="Montserrat" pitchFamily="2" charset="-52"/>
              </a:defRPr>
            </a:lvl3pPr>
            <a:lvl4pPr>
              <a:defRPr>
                <a:latin typeface="Montserrat" pitchFamily="2" charset="-52"/>
              </a:defRPr>
            </a:lvl4pPr>
            <a:lvl5pPr>
              <a:defRPr>
                <a:latin typeface="Montserrat" pitchFamily="2" charset="-52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F77A5F91-C19C-4830-8C59-8A0C00ECA26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8420" y="1549400"/>
            <a:ext cx="7310519" cy="6858000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9589277C-13FF-4D71-B74A-FB978E49F7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685922" y="4541721"/>
            <a:ext cx="476200" cy="476200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3DF9B0AC-F7CE-4C89-A37F-1DA7456E2139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28377" y="4485325"/>
            <a:ext cx="409575" cy="40957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9642A39B-DF47-433F-B7B6-809C07A39B5F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063383" y="5241957"/>
            <a:ext cx="942975" cy="942975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3E8F16DF-C8BD-40A7-910D-248B961089D1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421532" y="152400"/>
            <a:ext cx="596900" cy="59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90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B018CF-9657-4110-851C-0AFBE9EBC4B0}"/>
              </a:ext>
            </a:extLst>
          </p:cNvPr>
          <p:cNvSpPr/>
          <p:nvPr userDrawn="1"/>
        </p:nvSpPr>
        <p:spPr>
          <a:xfrm>
            <a:off x="11494983" y="6176963"/>
            <a:ext cx="523449" cy="528637"/>
          </a:xfrm>
          <a:prstGeom prst="rect">
            <a:avLst/>
          </a:prstGeom>
          <a:solidFill>
            <a:srgbClr val="749B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9" name="Текст 14">
            <a:extLst>
              <a:ext uri="{FF2B5EF4-FFF2-40B4-BE49-F238E27FC236}">
                <a16:creationId xmlns:a16="http://schemas.microsoft.com/office/drawing/2014/main" id="{6BC9175E-C35A-4896-B7DD-C4E6F3AC806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477402" y="6176962"/>
            <a:ext cx="569913" cy="52863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2400" b="1">
                <a:solidFill>
                  <a:schemeClr val="bg1"/>
                </a:solidFill>
                <a:latin typeface="Montserrat" pitchFamily="2" charset="-52"/>
              </a:defRPr>
            </a:lvl1pPr>
          </a:lstStyle>
          <a:p>
            <a:pPr algn="ctr"/>
            <a:r>
              <a:rPr lang="en-US" sz="2800" dirty="0">
                <a:solidFill>
                  <a:schemeClr val="bg1"/>
                </a:solidFill>
              </a:rPr>
              <a:t>01</a:t>
            </a:r>
            <a:endParaRPr lang="ru-UA" sz="2800" dirty="0">
              <a:solidFill>
                <a:schemeClr val="bg1"/>
              </a:solidFill>
            </a:endParaRPr>
          </a:p>
        </p:txBody>
      </p:sp>
      <p:sp>
        <p:nvSpPr>
          <p:cNvPr id="10" name="Текст 16">
            <a:extLst>
              <a:ext uri="{FF2B5EF4-FFF2-40B4-BE49-F238E27FC236}">
                <a16:creationId xmlns:a16="http://schemas.microsoft.com/office/drawing/2014/main" id="{0AB49D23-CC73-4B55-B275-58103CF507C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659453" y="6384241"/>
            <a:ext cx="694347" cy="338930"/>
          </a:xfrm>
          <a:prstGeom prst="rect">
            <a:avLst/>
          </a:prstGeom>
        </p:spPr>
        <p:txBody>
          <a:bodyPr/>
          <a:lstStyle>
            <a:lvl1pPr marL="0" indent="0" algn="r">
              <a:buNone/>
              <a:defRPr sz="700">
                <a:solidFill>
                  <a:srgbClr val="749B80"/>
                </a:solidFill>
                <a:latin typeface="Montserrat" pitchFamily="2" charset="-52"/>
              </a:defRPr>
            </a:lvl1pPr>
            <a:lvl5pPr marL="1828800" indent="0" algn="l">
              <a:buNone/>
              <a:defRPr/>
            </a:lvl5pPr>
          </a:lstStyle>
          <a:p>
            <a:pPr lvl="0"/>
            <a:r>
              <a:rPr lang="ru-RU" dirty="0"/>
              <a:t>автор Екатерина </a:t>
            </a:r>
            <a:r>
              <a:rPr lang="ru-RU" dirty="0" err="1"/>
              <a:t>Лаптюхова</a:t>
            </a:r>
            <a:endParaRPr lang="ru-UA" dirty="0"/>
          </a:p>
        </p:txBody>
      </p:sp>
      <p:sp>
        <p:nvSpPr>
          <p:cNvPr id="17" name="Заголовок 1">
            <a:extLst>
              <a:ext uri="{FF2B5EF4-FFF2-40B4-BE49-F238E27FC236}">
                <a16:creationId xmlns:a16="http://schemas.microsoft.com/office/drawing/2014/main" id="{147822F0-FC3A-4855-A2A3-A14BA9B7B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 b="1" u="none" strike="noStrike">
                <a:solidFill>
                  <a:srgbClr val="749B80"/>
                </a:solidFill>
                <a:effectLst/>
                <a:latin typeface="Montserrat" pitchFamily="2" charset="-52"/>
              </a:defRPr>
            </a:lvl1pPr>
          </a:lstStyle>
          <a:p>
            <a:r>
              <a:rPr lang="ru-RU" dirty="0"/>
              <a:t>Образец заголовка</a:t>
            </a:r>
            <a:endParaRPr lang="ru-UA" dirty="0"/>
          </a:p>
        </p:txBody>
      </p:sp>
      <p:sp>
        <p:nvSpPr>
          <p:cNvPr id="18" name="Подзаголовок 2">
            <a:extLst>
              <a:ext uri="{FF2B5EF4-FFF2-40B4-BE49-F238E27FC236}">
                <a16:creationId xmlns:a16="http://schemas.microsoft.com/office/drawing/2014/main" id="{983A5480-DF03-4035-B3B8-1553171D9A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Montserrat" pitchFamily="2" charset="-5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  <a:endParaRPr lang="ru-UA" dirty="0"/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0C859BB-0BCE-4C54-90C2-2BD4AED5D75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900714" y="1231900"/>
            <a:ext cx="7291214" cy="6858000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C26C8595-4940-402A-9564-B9334E2D834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165165" y="-156727"/>
            <a:ext cx="3153834" cy="20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601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FB65250-F3D3-9492-6EF4-1867BF9ACA0E}"/>
              </a:ext>
            </a:extLst>
          </p:cNvPr>
          <p:cNvSpPr txBox="1"/>
          <p:nvPr userDrawn="1"/>
        </p:nvSpPr>
        <p:spPr>
          <a:xfrm>
            <a:off x="10762735" y="6164818"/>
            <a:ext cx="71669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автор</a:t>
            </a:r>
          </a:p>
          <a:p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Екатерина</a:t>
            </a:r>
          </a:p>
          <a:p>
            <a:r>
              <a:rPr lang="ru-RU" sz="900" dirty="0" err="1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Лаптюхова</a:t>
            </a:r>
            <a:endParaRPr lang="en-US" dirty="0">
              <a:solidFill>
                <a:schemeClr val="bg2">
                  <a:lumMod val="25000"/>
                  <a:alpha val="33226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88337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81" r:id="rId11"/>
    <p:sldLayoutId id="214748368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4009CE4-6A9E-BD70-3ACF-7DFA81453C1A}"/>
              </a:ext>
            </a:extLst>
          </p:cNvPr>
          <p:cNvSpPr txBox="1"/>
          <p:nvPr userDrawn="1"/>
        </p:nvSpPr>
        <p:spPr>
          <a:xfrm>
            <a:off x="10762735" y="6164818"/>
            <a:ext cx="71669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автор</a:t>
            </a:r>
          </a:p>
          <a:p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Екатерина</a:t>
            </a:r>
          </a:p>
          <a:p>
            <a:r>
              <a:rPr lang="ru-RU" sz="900" dirty="0" err="1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Лаптюхова</a:t>
            </a:r>
            <a:endParaRPr lang="en-US" dirty="0">
              <a:solidFill>
                <a:schemeClr val="bg2">
                  <a:lumMod val="25000"/>
                  <a:alpha val="33226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4398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8" r:id="rId8"/>
    <p:sldLayoutId id="2147483669" r:id="rId9"/>
    <p:sldLayoutId id="2147483670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ADB01C-7F7D-680D-C11F-394E168125D4}"/>
              </a:ext>
            </a:extLst>
          </p:cNvPr>
          <p:cNvSpPr txBox="1"/>
          <p:nvPr userDrawn="1"/>
        </p:nvSpPr>
        <p:spPr>
          <a:xfrm>
            <a:off x="10762735" y="6164818"/>
            <a:ext cx="716694" cy="5078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автор</a:t>
            </a:r>
          </a:p>
          <a:p>
            <a:r>
              <a:rPr lang="ru-RU" sz="900" dirty="0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 Екатерина</a:t>
            </a:r>
          </a:p>
          <a:p>
            <a:r>
              <a:rPr lang="ru-RU" sz="900" dirty="0" err="1">
                <a:solidFill>
                  <a:schemeClr val="bg2">
                    <a:lumMod val="25000"/>
                    <a:alpha val="33226"/>
                  </a:schemeClr>
                </a:solidFill>
                <a:effectLst>
                  <a:outerShdw blurRad="50800" dist="50800" dir="5400000" algn="ctr" rotWithShape="0">
                    <a:srgbClr val="000000">
                      <a:alpha val="0"/>
                    </a:srgbClr>
                  </a:outerShdw>
                </a:effectLst>
              </a:rPr>
              <a:t>Лаптюхова</a:t>
            </a:r>
            <a:endParaRPr lang="en-US" dirty="0">
              <a:solidFill>
                <a:schemeClr val="bg2">
                  <a:lumMod val="25000"/>
                  <a:alpha val="33226"/>
                </a:schemeClr>
              </a:solidFill>
              <a:effectLst>
                <a:outerShdw blurRad="50800" dist="50800" dir="5400000" algn="ctr" rotWithShape="0">
                  <a:srgbClr val="000000">
                    <a:alpha val="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69224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7C3D6B-A20C-45DD-855B-4950EA1411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Введение в тестирование ПО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3A613857-1471-45A3-898E-53A609A7E0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Занятие 1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791630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65697284-F5F3-437C-A3B9-B0DBA3B62F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01</a:t>
            </a:r>
            <a:endParaRPr lang="ru-UA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C6BE3E3-9FAC-4CEA-BC00-693C4814CA0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821367"/>
            <a:ext cx="10515600" cy="4156364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Определение тестирования (по </a:t>
            </a:r>
            <a:r>
              <a:rPr lang="en-US" sz="2000" b="1" dirty="0">
                <a:solidFill>
                  <a:srgbClr val="6B8F78"/>
                </a:solidFill>
                <a:latin typeface="Montserrat" pitchFamily="2" charset="77"/>
              </a:rPr>
              <a:t>ISTQB</a:t>
            </a: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)</a:t>
            </a:r>
            <a:endParaRPr lang="en-US" sz="2000" dirty="0">
              <a:solidFill>
                <a:srgbClr val="6B8F78"/>
              </a:solidFill>
              <a:latin typeface="Montserrat" pitchFamily="2" charset="77"/>
            </a:endParaRPr>
          </a:p>
          <a:p>
            <a:pPr marL="0" indent="0">
              <a:buNone/>
            </a:pPr>
            <a:r>
              <a:rPr lang="ru-RU" sz="2000" dirty="0">
                <a:solidFill>
                  <a:srgbClr val="6B8F78"/>
                </a:solidFill>
                <a:latin typeface="Montserrat" pitchFamily="2" charset="77"/>
              </a:rPr>
              <a:t>  Согласно </a:t>
            </a:r>
            <a:r>
              <a:rPr lang="en-US" sz="2000" b="1" dirty="0">
                <a:solidFill>
                  <a:srgbClr val="6B8F78"/>
                </a:solidFill>
                <a:latin typeface="Montserrat" pitchFamily="2" charset="77"/>
              </a:rPr>
              <a:t>ISTQB</a:t>
            </a: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 (</a:t>
            </a:r>
            <a:r>
              <a:rPr lang="en-US" sz="2000" b="1" dirty="0">
                <a:solidFill>
                  <a:srgbClr val="6B8F78"/>
                </a:solidFill>
                <a:latin typeface="Montserrat" pitchFamily="2" charset="77"/>
              </a:rPr>
              <a:t>International Software Testing Qualifications Board</a:t>
            </a: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)</a:t>
            </a:r>
            <a:r>
              <a:rPr lang="ru-RU" sz="2000" dirty="0">
                <a:solidFill>
                  <a:srgbClr val="6B8F78"/>
                </a:solidFill>
                <a:latin typeface="Montserrat" pitchFamily="2" charset="77"/>
              </a:rPr>
              <a:t>, тестирование – это </a:t>
            </a: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процесс, состоящий из всех жизненных циклов деятельности, как статических, так и динамических, связанных с планированием, подготовкой и оценкой программных продуктов и связанных с этим артефактов, чтобы определить, соответствуют ли они указанным требованиям и подходят ли они для использования</a:t>
            </a:r>
            <a:r>
              <a:rPr lang="ru-RU" sz="2000" dirty="0">
                <a:solidFill>
                  <a:srgbClr val="6B8F78"/>
                </a:solidFill>
                <a:latin typeface="Montserrat" pitchFamily="2" charset="77"/>
              </a:rPr>
              <a:t>.</a:t>
            </a:r>
          </a:p>
          <a:p>
            <a:pPr marL="0" indent="0">
              <a:buNone/>
            </a:pPr>
            <a:endParaRPr lang="en-US" sz="2000" dirty="0">
              <a:solidFill>
                <a:srgbClr val="6B8F78"/>
              </a:solidFill>
              <a:latin typeface="Montserrat" pitchFamily="2" charset="77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6B8F78"/>
                </a:solidFill>
                <a:latin typeface="Montserrat" pitchFamily="2" charset="77"/>
              </a:rPr>
              <a:t>📌 </a:t>
            </a: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Важно!</a:t>
            </a:r>
            <a:r>
              <a:rPr lang="ru-RU" sz="2000" dirty="0">
                <a:solidFill>
                  <a:srgbClr val="6B8F78"/>
                </a:solidFill>
                <a:latin typeface="Montserrat" pitchFamily="2" charset="77"/>
              </a:rPr>
              <a:t> Тестирование – это </a:t>
            </a: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не просто поиск ошибок, а часть процесса обеспечения качества (</a:t>
            </a:r>
            <a:r>
              <a:rPr lang="en-US" sz="2000" b="1" dirty="0">
                <a:solidFill>
                  <a:srgbClr val="6B8F78"/>
                </a:solidFill>
                <a:latin typeface="Montserrat" pitchFamily="2" charset="77"/>
              </a:rPr>
              <a:t>QA</a:t>
            </a: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, </a:t>
            </a:r>
            <a:r>
              <a:rPr lang="en-US" sz="2000" b="1" dirty="0">
                <a:solidFill>
                  <a:srgbClr val="6B8F78"/>
                </a:solidFill>
                <a:latin typeface="Montserrat" pitchFamily="2" charset="77"/>
              </a:rPr>
              <a:t>Quality Assurance</a:t>
            </a:r>
            <a:r>
              <a:rPr lang="ru-RU" sz="2000" b="1" dirty="0">
                <a:solidFill>
                  <a:srgbClr val="6B8F78"/>
                </a:solidFill>
                <a:latin typeface="Montserrat" pitchFamily="2" charset="77"/>
              </a:rPr>
              <a:t>)</a:t>
            </a:r>
            <a:r>
              <a:rPr lang="ru-RU" sz="2000" dirty="0">
                <a:solidFill>
                  <a:srgbClr val="6B8F78"/>
                </a:solidFill>
                <a:latin typeface="Montserrat" pitchFamily="2" charset="77"/>
              </a:rPr>
              <a:t>.</a:t>
            </a:r>
            <a:endParaRPr lang="en-US" sz="2000" dirty="0">
              <a:solidFill>
                <a:srgbClr val="6B8F78"/>
              </a:solidFill>
              <a:latin typeface="Montserrat" pitchFamily="2" charset="77"/>
            </a:endParaRPr>
          </a:p>
          <a:p>
            <a:endParaRPr lang="ru-UA">
              <a:solidFill>
                <a:srgbClr val="6B8F78"/>
              </a:solidFill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F4CB8595-9A55-43E3-9BFA-107E703E5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/>
          <a:lstStyle/>
          <a:p>
            <a:br>
              <a:rPr lang="ru-RU" sz="2800" dirty="0">
                <a:solidFill>
                  <a:srgbClr val="6B8F78"/>
                </a:solidFill>
              </a:rPr>
            </a:br>
            <a:r>
              <a:rPr lang="ru-RU" sz="2800" dirty="0">
                <a:solidFill>
                  <a:srgbClr val="6B8F78"/>
                </a:solidFill>
              </a:rPr>
              <a:t>Что такое тестирование?</a:t>
            </a:r>
            <a:endParaRPr lang="ru-UA" sz="2800">
              <a:solidFill>
                <a:srgbClr val="6B8F78"/>
              </a:solidFill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7DAFF5E-AC41-F0FA-8E6D-D27E898AC6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273702" y="6271815"/>
            <a:ext cx="2932979" cy="338930"/>
          </a:xfrm>
        </p:spPr>
        <p:txBody>
          <a:bodyPr/>
          <a:lstStyle/>
          <a:p>
            <a:r>
              <a:rPr lang="ru-RU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57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BB233D7-5AB3-495E-AD46-22BE1C664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6B8F78"/>
                </a:solidFill>
              </a:rPr>
              <a:t>Тестировщик – это специалист, отвечающий за </a:t>
            </a:r>
            <a:r>
              <a:rPr lang="ru-RU" b="1" dirty="0">
                <a:solidFill>
                  <a:srgbClr val="6B8F78"/>
                </a:solidFill>
              </a:rPr>
              <a:t>проверку работы программного продукта на соответствие требованиям, выявление дефектов и предотвращение их попадания в финальную версию</a:t>
            </a:r>
            <a:r>
              <a:rPr lang="ru-RU" dirty="0">
                <a:solidFill>
                  <a:srgbClr val="6B8F78"/>
                </a:solidFill>
              </a:rPr>
              <a:t>.</a:t>
            </a:r>
            <a:endParaRPr lang="en-US" dirty="0">
              <a:solidFill>
                <a:srgbClr val="6B8F78"/>
              </a:solidFill>
            </a:endParaRPr>
          </a:p>
          <a:p>
            <a:r>
              <a:rPr lang="ru-RU" b="1" dirty="0">
                <a:solidFill>
                  <a:srgbClr val="6B8F78"/>
                </a:solidFill>
              </a:rPr>
              <a:t>Основные задачи тестировщика</a:t>
            </a:r>
            <a:endParaRPr lang="en-US" dirty="0">
              <a:solidFill>
                <a:srgbClr val="6B8F78"/>
              </a:solidFill>
            </a:endParaRPr>
          </a:p>
          <a:p>
            <a:r>
              <a:rPr lang="ru-RU" dirty="0">
                <a:solidFill>
                  <a:srgbClr val="6B8F78"/>
                </a:solidFill>
              </a:rPr>
              <a:t>✅ Анализ требований и спецификаций продукта.</a:t>
            </a:r>
            <a:br>
              <a:rPr lang="ru-RU" dirty="0">
                <a:solidFill>
                  <a:srgbClr val="6B8F78"/>
                </a:solidFill>
              </a:rPr>
            </a:br>
            <a:r>
              <a:rPr lang="ru-RU" dirty="0">
                <a:solidFill>
                  <a:srgbClr val="6B8F78"/>
                </a:solidFill>
              </a:rPr>
              <a:t>✅ Разработка тест-кейсов и тестовых сценариев.</a:t>
            </a:r>
            <a:br>
              <a:rPr lang="ru-RU" dirty="0">
                <a:solidFill>
                  <a:srgbClr val="6B8F78"/>
                </a:solidFill>
              </a:rPr>
            </a:br>
            <a:r>
              <a:rPr lang="ru-RU" dirty="0">
                <a:solidFill>
                  <a:srgbClr val="6B8F78"/>
                </a:solidFill>
              </a:rPr>
              <a:t>✅ Проведение различных видов тестирования.</a:t>
            </a:r>
            <a:br>
              <a:rPr lang="ru-RU" dirty="0">
                <a:solidFill>
                  <a:srgbClr val="6B8F78"/>
                </a:solidFill>
              </a:rPr>
            </a:br>
            <a:r>
              <a:rPr lang="ru-RU" dirty="0">
                <a:solidFill>
                  <a:srgbClr val="6B8F78"/>
                </a:solidFill>
              </a:rPr>
              <a:t>✅ Оформление баг-репортов и работа с баг-трекинговыми системами.</a:t>
            </a:r>
            <a:br>
              <a:rPr lang="ru-RU" dirty="0">
                <a:solidFill>
                  <a:srgbClr val="6B8F78"/>
                </a:solidFill>
              </a:rPr>
            </a:br>
            <a:r>
              <a:rPr lang="ru-RU" dirty="0">
                <a:solidFill>
                  <a:srgbClr val="6B8F78"/>
                </a:solidFill>
              </a:rPr>
              <a:t>✅ Взаимодействие с разработчиками, аналитиками и менеджерами.</a:t>
            </a:r>
            <a:endParaRPr lang="en-US" dirty="0">
              <a:solidFill>
                <a:srgbClr val="6B8F78"/>
              </a:solidFill>
            </a:endParaRPr>
          </a:p>
          <a:p>
            <a:r>
              <a:rPr lang="en-US" dirty="0">
                <a:solidFill>
                  <a:srgbClr val="6B8F78"/>
                </a:solidFill>
              </a:rPr>
              <a:t>📌 </a:t>
            </a:r>
            <a:r>
              <a:rPr lang="ru-RU" b="1" dirty="0">
                <a:solidFill>
                  <a:srgbClr val="6B8F78"/>
                </a:solidFill>
              </a:rPr>
              <a:t>Важно!</a:t>
            </a:r>
            <a:r>
              <a:rPr lang="ru-RU" dirty="0">
                <a:solidFill>
                  <a:srgbClr val="6B8F78"/>
                </a:solidFill>
              </a:rPr>
              <a:t> Тестировщик не просто «ломает» приложение, а </a:t>
            </a:r>
            <a:r>
              <a:rPr lang="ru-RU" b="1" dirty="0">
                <a:solidFill>
                  <a:srgbClr val="6B8F78"/>
                </a:solidFill>
              </a:rPr>
              <a:t>помогает команде выявлять потенциальные проблемы и улучшать качество продукта</a:t>
            </a:r>
            <a:r>
              <a:rPr lang="ru-RU" dirty="0">
                <a:solidFill>
                  <a:srgbClr val="6B8F78"/>
                </a:solidFill>
              </a:rPr>
              <a:t>.</a:t>
            </a:r>
            <a:endParaRPr lang="en-US" dirty="0">
              <a:solidFill>
                <a:srgbClr val="6B8F78"/>
              </a:solidFill>
            </a:endParaRPr>
          </a:p>
          <a:p>
            <a:endParaRPr lang="ru-UA">
              <a:solidFill>
                <a:srgbClr val="6B8F78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AA94F2B-2AC4-49B0-98CB-7170678C8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ru-RU" sz="2800" dirty="0">
                <a:solidFill>
                  <a:srgbClr val="6B8F78"/>
                </a:solidFill>
              </a:rPr>
            </a:br>
            <a:r>
              <a:rPr lang="en-US" sz="2800" dirty="0" err="1">
                <a:solidFill>
                  <a:srgbClr val="6B8F78"/>
                </a:solidFill>
              </a:rPr>
              <a:t>Кто</a:t>
            </a:r>
            <a:r>
              <a:rPr lang="en-US" sz="2800" dirty="0">
                <a:solidFill>
                  <a:srgbClr val="6B8F78"/>
                </a:solidFill>
              </a:rPr>
              <a:t> </a:t>
            </a:r>
            <a:r>
              <a:rPr lang="en-US" sz="2800" dirty="0" err="1">
                <a:solidFill>
                  <a:srgbClr val="6B8F78"/>
                </a:solidFill>
              </a:rPr>
              <a:t>такой</a:t>
            </a:r>
            <a:r>
              <a:rPr lang="en-US" sz="2800" dirty="0">
                <a:solidFill>
                  <a:srgbClr val="6B8F78"/>
                </a:solidFill>
              </a:rPr>
              <a:t> </a:t>
            </a:r>
            <a:r>
              <a:rPr lang="en-US" sz="2800" dirty="0" err="1">
                <a:solidFill>
                  <a:srgbClr val="6B8F78"/>
                </a:solidFill>
              </a:rPr>
              <a:t>тестировщик</a:t>
            </a:r>
            <a:r>
              <a:rPr lang="en-US" sz="2800" dirty="0">
                <a:solidFill>
                  <a:srgbClr val="6B8F78"/>
                </a:solidFill>
              </a:rPr>
              <a:t>?</a:t>
            </a:r>
            <a:br>
              <a:rPr lang="en-US" sz="2800" dirty="0">
                <a:solidFill>
                  <a:srgbClr val="6B8F78"/>
                </a:solidFill>
              </a:rPr>
            </a:br>
            <a:endParaRPr lang="ru-UA" sz="2800">
              <a:solidFill>
                <a:srgbClr val="6B8F78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D19D43-40E2-491F-AE55-44EFD490D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02</a:t>
            </a:r>
            <a:endParaRPr lang="ru-UA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88F5BC-080F-4C88-BCC9-591EFEB05C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83055" y="6271815"/>
            <a:ext cx="694347" cy="3389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 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313219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42A42B1-C7FC-4385-BE1E-AE3673204A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77402" y="6176962"/>
            <a:ext cx="610765" cy="528637"/>
          </a:xfrm>
        </p:spPr>
        <p:txBody>
          <a:bodyPr/>
          <a:lstStyle/>
          <a:p>
            <a:r>
              <a:rPr lang="en-US" dirty="0"/>
              <a:t>03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0977A21-CB78-4845-B288-44EA119A1C0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83055" y="6271815"/>
            <a:ext cx="694347" cy="3389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 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4391B33-4E07-4808-A6A5-76C62FB8ECBC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2836" y="1004454"/>
            <a:ext cx="10480964" cy="4849091"/>
          </a:xfrm>
        </p:spPr>
        <p:txBody>
          <a:bodyPr/>
          <a:lstStyle/>
          <a:p>
            <a:r>
              <a:rPr lang="en-US" b="1" dirty="0">
                <a:solidFill>
                  <a:srgbClr val="A5937C"/>
                </a:solidFill>
              </a:rPr>
              <a:t>QA (Quality Assurance)</a:t>
            </a:r>
            <a:r>
              <a:rPr lang="en-US" dirty="0">
                <a:solidFill>
                  <a:srgbClr val="A5937C"/>
                </a:solidFill>
              </a:rPr>
              <a:t> — </a:t>
            </a:r>
            <a:r>
              <a:rPr lang="ru-RU" dirty="0">
                <a:solidFill>
                  <a:srgbClr val="A5937C"/>
                </a:solidFill>
              </a:rPr>
              <a:t>это процесс обеспечения качества, включающий планирование, разработку процессов, превентивный контроль и улучшение разработки продукта с целью предотвращения дефектов до их появления.</a:t>
            </a:r>
            <a:br>
              <a:rPr lang="ru-RU" dirty="0">
                <a:solidFill>
                  <a:srgbClr val="A5937C"/>
                </a:solidFill>
              </a:rPr>
            </a:br>
            <a:r>
              <a:rPr lang="ru-RU" dirty="0">
                <a:solidFill>
                  <a:srgbClr val="A5937C"/>
                </a:solidFill>
              </a:rPr>
              <a:t>→ Фокус: </a:t>
            </a:r>
            <a:r>
              <a:rPr lang="ru-RU" i="1" dirty="0">
                <a:solidFill>
                  <a:srgbClr val="A5937C"/>
                </a:solidFill>
              </a:rPr>
              <a:t>предотвращение дефектов.</a:t>
            </a:r>
            <a:endParaRPr lang="en-US" i="1" dirty="0">
              <a:solidFill>
                <a:srgbClr val="A5937C"/>
              </a:solidFill>
            </a:endParaRPr>
          </a:p>
          <a:p>
            <a:endParaRPr lang="ru-RU" dirty="0">
              <a:solidFill>
                <a:srgbClr val="A5937C"/>
              </a:solidFill>
            </a:endParaRPr>
          </a:p>
          <a:p>
            <a:r>
              <a:rPr lang="en-US" b="1" dirty="0">
                <a:solidFill>
                  <a:srgbClr val="A5937C"/>
                </a:solidFill>
              </a:rPr>
              <a:t>QC (Quality Control)</a:t>
            </a:r>
            <a:r>
              <a:rPr lang="en-US" dirty="0">
                <a:solidFill>
                  <a:srgbClr val="A5937C"/>
                </a:solidFill>
              </a:rPr>
              <a:t> — </a:t>
            </a:r>
            <a:r>
              <a:rPr lang="ru-RU" dirty="0">
                <a:solidFill>
                  <a:srgbClr val="A5937C"/>
                </a:solidFill>
              </a:rPr>
              <a:t>это процесс выявления дефектов в уже разработанном продукте с помощью ручного или автоматического тестирования.</a:t>
            </a:r>
            <a:br>
              <a:rPr lang="ru-RU" dirty="0">
                <a:solidFill>
                  <a:srgbClr val="A5937C"/>
                </a:solidFill>
              </a:rPr>
            </a:br>
            <a:r>
              <a:rPr lang="ru-RU" dirty="0">
                <a:solidFill>
                  <a:srgbClr val="A5937C"/>
                </a:solidFill>
              </a:rPr>
              <a:t>→ Фокус: </a:t>
            </a:r>
            <a:r>
              <a:rPr lang="ru-RU" i="1" dirty="0">
                <a:solidFill>
                  <a:srgbClr val="A5937C"/>
                </a:solidFill>
              </a:rPr>
              <a:t>обнаружение дефектов.</a:t>
            </a:r>
            <a:endParaRPr lang="en-US" i="1" dirty="0">
              <a:solidFill>
                <a:srgbClr val="A5937C"/>
              </a:solidFill>
            </a:endParaRPr>
          </a:p>
          <a:p>
            <a:endParaRPr lang="ru-RU" dirty="0">
              <a:solidFill>
                <a:srgbClr val="A5937C"/>
              </a:solidFill>
            </a:endParaRPr>
          </a:p>
          <a:p>
            <a:r>
              <a:rPr lang="en-US" b="1" dirty="0">
                <a:solidFill>
                  <a:srgbClr val="A5937C"/>
                </a:solidFill>
              </a:rPr>
              <a:t>SDET (Software Development Engineer in Test)</a:t>
            </a:r>
            <a:r>
              <a:rPr lang="en-US" dirty="0">
                <a:solidFill>
                  <a:srgbClr val="A5937C"/>
                </a:solidFill>
              </a:rPr>
              <a:t> — </a:t>
            </a:r>
            <a:r>
              <a:rPr lang="ru-RU" dirty="0">
                <a:solidFill>
                  <a:srgbClr val="A5937C"/>
                </a:solidFill>
              </a:rPr>
              <a:t>инженер, обладающий навыками разработки и тестирования, автоматизирует проверку качества и может участвовать в </a:t>
            </a:r>
            <a:r>
              <a:rPr lang="en-US" dirty="0">
                <a:solidFill>
                  <a:srgbClr val="A5937C"/>
                </a:solidFill>
              </a:rPr>
              <a:t>CI/CD, </a:t>
            </a:r>
            <a:r>
              <a:rPr lang="ru-RU" dirty="0">
                <a:solidFill>
                  <a:srgbClr val="A5937C"/>
                </a:solidFill>
              </a:rPr>
              <a:t>написании кода, создании фреймворков и т.д.</a:t>
            </a:r>
            <a:br>
              <a:rPr lang="ru-RU" dirty="0">
                <a:solidFill>
                  <a:srgbClr val="A5937C"/>
                </a:solidFill>
              </a:rPr>
            </a:br>
            <a:r>
              <a:rPr lang="ru-RU" dirty="0">
                <a:solidFill>
                  <a:srgbClr val="A5937C"/>
                </a:solidFill>
              </a:rPr>
              <a:t>→ Фокус: </a:t>
            </a:r>
            <a:r>
              <a:rPr lang="ru-RU" i="1" dirty="0">
                <a:solidFill>
                  <a:srgbClr val="A5937C"/>
                </a:solidFill>
              </a:rPr>
              <a:t>разработка и автоматизация тестирования.</a:t>
            </a:r>
            <a:endParaRPr lang="ru-RU" dirty="0">
              <a:solidFill>
                <a:srgbClr val="A5937C"/>
              </a:solidFill>
            </a:endParaRPr>
          </a:p>
          <a:p>
            <a:endParaRPr lang="ru-UA">
              <a:solidFill>
                <a:srgbClr val="A5937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547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A3580-AC70-29D9-03A9-A7B47E0D3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77F1BEA-A115-85E3-E858-D3553863C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8676340"/>
              </p:ext>
            </p:extLst>
          </p:nvPr>
        </p:nvGraphicFramePr>
        <p:xfrm>
          <a:off x="1016000" y="969818"/>
          <a:ext cx="9966036" cy="33250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91509">
                  <a:extLst>
                    <a:ext uri="{9D8B030D-6E8A-4147-A177-3AD203B41FA5}">
                      <a16:colId xmlns:a16="http://schemas.microsoft.com/office/drawing/2014/main" val="123852170"/>
                    </a:ext>
                  </a:extLst>
                </a:gridCol>
                <a:gridCol w="2491509">
                  <a:extLst>
                    <a:ext uri="{9D8B030D-6E8A-4147-A177-3AD203B41FA5}">
                      <a16:colId xmlns:a16="http://schemas.microsoft.com/office/drawing/2014/main" val="470050765"/>
                    </a:ext>
                  </a:extLst>
                </a:gridCol>
                <a:gridCol w="2491509">
                  <a:extLst>
                    <a:ext uri="{9D8B030D-6E8A-4147-A177-3AD203B41FA5}">
                      <a16:colId xmlns:a16="http://schemas.microsoft.com/office/drawing/2014/main" val="899311985"/>
                    </a:ext>
                  </a:extLst>
                </a:gridCol>
                <a:gridCol w="2491509">
                  <a:extLst>
                    <a:ext uri="{9D8B030D-6E8A-4147-A177-3AD203B41FA5}">
                      <a16:colId xmlns:a16="http://schemas.microsoft.com/office/drawing/2014/main" val="2059225065"/>
                    </a:ext>
                  </a:extLst>
                </a:gridCol>
              </a:tblGrid>
              <a:tr h="443345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rgbClr val="749B80"/>
                        </a:solidFill>
                        <a:latin typeface="Montserrat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9B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ontserrat" pitchFamily="2" charset="77"/>
                        </a:rPr>
                        <a:t>QA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9B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ontserrat" pitchFamily="2" charset="77"/>
                        </a:rPr>
                        <a:t>QC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9B7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>
                          <a:solidFill>
                            <a:schemeClr val="bg1">
                              <a:lumMod val="95000"/>
                            </a:schemeClr>
                          </a:solidFill>
                          <a:latin typeface="Montserrat" pitchFamily="2" charset="77"/>
                        </a:rPr>
                        <a:t>SDET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49B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003891"/>
                  </a:ext>
                </a:extLst>
              </a:tr>
              <a:tr h="484910"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ru-RU" sz="1200" b="1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Полное название</a:t>
                      </a:r>
                      <a:endParaRPr lang="en-US" sz="1200" b="1" dirty="0">
                        <a:solidFill>
                          <a:srgbClr val="6B8F78"/>
                        </a:solidFill>
                        <a:latin typeface="Montserrat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Quality Assurance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Quality Control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Software Development Engineer in Test</a:t>
                      </a: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6584060"/>
                  </a:ext>
                </a:extLst>
              </a:tr>
              <a:tr h="484909"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ru-RU" sz="1200" b="1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Цель</a:t>
                      </a:r>
                      <a:endParaRPr lang="en-US" sz="1200" b="1" dirty="0">
                        <a:solidFill>
                          <a:srgbClr val="6B8F78"/>
                        </a:solidFill>
                        <a:latin typeface="Montserrat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Предотвращение дефектов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Обнаружение дефектов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Автоматизация тестирования и </a:t>
                      </a:r>
                      <a:r>
                        <a:rPr lang="en-US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CI/CD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743469"/>
                  </a:ext>
                </a:extLst>
              </a:tr>
              <a:tr h="498764">
                <a:tc>
                  <a:txBody>
                    <a:bodyPr/>
                    <a:lstStyle/>
                    <a:p>
                      <a:pPr fontAlgn="ctr"/>
                      <a:r>
                        <a:rPr lang="ru-RU" sz="1200" b="1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Этап вмешательства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До разработки и во время неё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После завершения разработки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На протяжении всего </a:t>
                      </a:r>
                      <a:r>
                        <a:rPr lang="en-US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SDLC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8095897"/>
                  </a:ext>
                </a:extLst>
              </a:tr>
              <a:tr h="498762">
                <a:tc>
                  <a:txBody>
                    <a:bodyPr/>
                    <a:lstStyle/>
                    <a:p>
                      <a:pPr fontAlgn="ctr"/>
                      <a:r>
                        <a:rPr lang="ru-RU" sz="1200" b="1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Основные задачи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Аудит процессов, документация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Ручное/авто тестирование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Разработка фреймворков, авто-тестов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1872400"/>
                  </a:ext>
                </a:extLst>
              </a:tr>
              <a:tr h="429491"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ru-RU" sz="1200" b="1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Инструменты</a:t>
                      </a:r>
                      <a:endParaRPr lang="en-US" sz="1200" b="1" dirty="0">
                        <a:solidFill>
                          <a:srgbClr val="6B8F78"/>
                        </a:solidFill>
                        <a:latin typeface="Montserrat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TestRail, Confluence </a:t>
                      </a:r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и др.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Selenium, Postman </a:t>
                      </a:r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и др.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Java/Python, Selenium, Jenkins </a:t>
                      </a:r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и др.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863746"/>
                  </a:ext>
                </a:extLst>
              </a:tr>
              <a:tr h="415636"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ru-RU" sz="1200" b="1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Подход</a:t>
                      </a:r>
                      <a:endParaRPr lang="en-US" sz="1200" b="1" dirty="0">
                        <a:solidFill>
                          <a:srgbClr val="6B8F78"/>
                        </a:solidFill>
                        <a:latin typeface="Montserrat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fontAlgn="ctr">
                        <a:lnSpc>
                          <a:spcPct val="150000"/>
                        </a:lnSpc>
                      </a:pPr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Превентивный</a:t>
                      </a:r>
                      <a:endParaRPr lang="en-US" sz="1200" dirty="0">
                        <a:solidFill>
                          <a:srgbClr val="6B8F78"/>
                        </a:solidFill>
                        <a:latin typeface="Montserrat" pitchFamily="2" charset="77"/>
                      </a:endParaRPr>
                    </a:p>
                  </a:txBody>
                  <a:tcPr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Реактивный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200" dirty="0">
                          <a:solidFill>
                            <a:srgbClr val="6B8F78"/>
                          </a:solidFill>
                          <a:latin typeface="Montserrat" pitchFamily="2" charset="77"/>
                        </a:rPr>
                        <a:t>Интеграционный / инженерный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656472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D441716C-0A8A-04B0-002F-B27F31A6C8F4}"/>
              </a:ext>
            </a:extLst>
          </p:cNvPr>
          <p:cNvSpPr txBox="1"/>
          <p:nvPr/>
        </p:nvSpPr>
        <p:spPr>
          <a:xfrm>
            <a:off x="1016000" y="4724860"/>
            <a:ext cx="99660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6B8F78"/>
                </a:solidFill>
                <a:latin typeface="Montserrat" pitchFamily="2" charset="77"/>
              </a:rPr>
              <a:t>🔍 </a:t>
            </a:r>
            <a:r>
              <a:rPr lang="ru-RU" sz="1400" b="1" dirty="0">
                <a:solidFill>
                  <a:srgbClr val="6B8F78"/>
                </a:solidFill>
                <a:latin typeface="Montserrat" pitchFamily="2" charset="77"/>
              </a:rPr>
              <a:t>Пример:</a:t>
            </a:r>
          </a:p>
          <a:p>
            <a:r>
              <a:rPr lang="en-US" sz="1400" b="1" dirty="0">
                <a:solidFill>
                  <a:srgbClr val="6B8F78"/>
                </a:solidFill>
                <a:latin typeface="Montserrat" pitchFamily="2" charset="77"/>
              </a:rPr>
              <a:t>QA</a:t>
            </a:r>
            <a:r>
              <a:rPr lang="en-US" sz="1400" dirty="0">
                <a:solidFill>
                  <a:srgbClr val="6B8F78"/>
                </a:solidFill>
                <a:latin typeface="Montserrat" pitchFamily="2" charset="77"/>
              </a:rPr>
              <a:t> </a:t>
            </a:r>
            <a:r>
              <a:rPr lang="ru-RU" sz="1400" dirty="0">
                <a:solidFill>
                  <a:srgbClr val="6B8F78"/>
                </a:solidFill>
                <a:latin typeface="Montserrat" pitchFamily="2" charset="77"/>
              </a:rPr>
              <a:t>пишет </a:t>
            </a:r>
            <a:r>
              <a:rPr lang="en-US" sz="1400" dirty="0">
                <a:solidFill>
                  <a:srgbClr val="6B8F78"/>
                </a:solidFill>
                <a:latin typeface="Montserrat" pitchFamily="2" charset="77"/>
              </a:rPr>
              <a:t>Test Plan, </a:t>
            </a:r>
            <a:r>
              <a:rPr lang="ru-RU" sz="1400" dirty="0">
                <a:solidFill>
                  <a:srgbClr val="6B8F78"/>
                </a:solidFill>
                <a:latin typeface="Montserrat" pitchFamily="2" charset="77"/>
              </a:rPr>
              <a:t>включает туда необходимость функционального тестирования, определяет методики, инструменты, критерии покрытия и завершения.</a:t>
            </a:r>
          </a:p>
          <a:p>
            <a:r>
              <a:rPr lang="en-US" sz="1400" b="1" dirty="0">
                <a:solidFill>
                  <a:srgbClr val="6B8F78"/>
                </a:solidFill>
                <a:latin typeface="Montserrat" pitchFamily="2" charset="77"/>
              </a:rPr>
              <a:t>QC</a:t>
            </a:r>
            <a:r>
              <a:rPr lang="en-US" sz="1400" dirty="0">
                <a:solidFill>
                  <a:srgbClr val="6B8F78"/>
                </a:solidFill>
                <a:latin typeface="Montserrat" pitchFamily="2" charset="77"/>
              </a:rPr>
              <a:t> </a:t>
            </a:r>
            <a:r>
              <a:rPr lang="ru-RU" sz="1400" dirty="0">
                <a:solidFill>
                  <a:srgbClr val="6B8F78"/>
                </a:solidFill>
                <a:latin typeface="Montserrat" pitchFamily="2" charset="77"/>
              </a:rPr>
              <a:t>по этому плану пишет тест-кейсы, запускает тесты, оформляет баг-репорты и проверяет поведение системы на соответствие требованиям.</a:t>
            </a:r>
          </a:p>
          <a:p>
            <a:endParaRPr lang="en-US" sz="1400" dirty="0">
              <a:solidFill>
                <a:srgbClr val="6B8F78"/>
              </a:solidFill>
              <a:latin typeface="Montserrat" pitchFamily="2" charset="7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FD165E0-43C8-D842-94EC-C74DA87BB057}"/>
              </a:ext>
            </a:extLst>
          </p:cNvPr>
          <p:cNvSpPr txBox="1"/>
          <p:nvPr/>
        </p:nvSpPr>
        <p:spPr>
          <a:xfrm>
            <a:off x="1016000" y="5971355"/>
            <a:ext cx="99660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6B8F78"/>
                </a:solidFill>
                <a:latin typeface="Montserrat" pitchFamily="2" charset="77"/>
              </a:rPr>
              <a:t>🔹 </a:t>
            </a:r>
            <a:r>
              <a:rPr lang="ru-RU" sz="1200" dirty="0">
                <a:solidFill>
                  <a:srgbClr val="6B8F78"/>
                </a:solidFill>
                <a:latin typeface="Montserrat" pitchFamily="2" charset="77"/>
              </a:rPr>
              <a:t>В реальной практике границы между </a:t>
            </a:r>
            <a:r>
              <a:rPr lang="en-US" sz="1200" dirty="0">
                <a:solidFill>
                  <a:srgbClr val="6B8F78"/>
                </a:solidFill>
                <a:latin typeface="Montserrat" pitchFamily="2" charset="77"/>
              </a:rPr>
              <a:t>QA </a:t>
            </a:r>
            <a:r>
              <a:rPr lang="ru-RU" sz="1200" dirty="0">
                <a:solidFill>
                  <a:srgbClr val="6B8F78"/>
                </a:solidFill>
                <a:latin typeface="Montserrat" pitchFamily="2" charset="77"/>
              </a:rPr>
              <a:t>и </a:t>
            </a:r>
            <a:r>
              <a:rPr lang="en-US" sz="1200" dirty="0">
                <a:solidFill>
                  <a:srgbClr val="6B8F78"/>
                </a:solidFill>
                <a:latin typeface="Montserrat" pitchFamily="2" charset="77"/>
              </a:rPr>
              <a:t>QC </a:t>
            </a:r>
            <a:r>
              <a:rPr lang="ru-RU" sz="1200" b="1" dirty="0">
                <a:solidFill>
                  <a:srgbClr val="6B8F78"/>
                </a:solidFill>
                <a:latin typeface="Montserrat" pitchFamily="2" charset="77"/>
              </a:rPr>
              <a:t>часто размыты</a:t>
            </a:r>
            <a:r>
              <a:rPr lang="ru-RU" sz="1200" dirty="0">
                <a:solidFill>
                  <a:srgbClr val="6B8F78"/>
                </a:solidFill>
                <a:latin typeface="Montserrat" pitchFamily="2" charset="77"/>
              </a:rPr>
              <a:t>, особенно в небольших и средних компаниях.</a:t>
            </a:r>
            <a:endParaRPr lang="en-US" sz="1200" dirty="0">
              <a:solidFill>
                <a:srgbClr val="6B8F78"/>
              </a:solidFill>
              <a:latin typeface="Montserrat" pitchFamily="2" charset="7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A1C339A-0ECD-2F4B-1B06-27E024C23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0800" y="6162351"/>
            <a:ext cx="565854" cy="554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4004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53A62E-AB05-AE82-656D-79D1486838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CF576BD8-913E-8309-E6FA-76412D5041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45074" y="6176962"/>
            <a:ext cx="602242" cy="528637"/>
          </a:xfrm>
        </p:spPr>
        <p:txBody>
          <a:bodyPr/>
          <a:lstStyle/>
          <a:p>
            <a:r>
              <a:rPr lang="ru-RU" dirty="0"/>
              <a:t>05</a:t>
            </a:r>
            <a:endParaRPr lang="ru-UA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05705EF-BFB7-E235-EA4D-45C44C0B23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50727" y="6271815"/>
            <a:ext cx="694347" cy="3389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 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2996EBD-317F-366D-90AD-76C317717B9E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38200" y="1234448"/>
            <a:ext cx="10515600" cy="4982145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1. Рост в рамках текущего направления</a:t>
            </a:r>
          </a:p>
          <a:p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Junior → Middle → Senior</a:t>
            </a: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 Test Engineer</a:t>
            </a:r>
            <a:br>
              <a:rPr lang="en-US" sz="1400" dirty="0">
                <a:solidFill>
                  <a:srgbClr val="1E628F"/>
                </a:solidFill>
                <a:latin typeface="Montserrat" pitchFamily="2" charset="77"/>
              </a:rPr>
            </a:b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(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глубина знаний, сложность задач, автономность)</a:t>
            </a:r>
          </a:p>
          <a:p>
            <a:pPr marL="0" indent="0">
              <a:buNone/>
            </a:pPr>
            <a:endParaRPr lang="ru-RU" sz="1400" dirty="0">
              <a:solidFill>
                <a:srgbClr val="1E628F"/>
              </a:solidFill>
              <a:latin typeface="Montserrat" pitchFamily="2" charset="77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2. Углубление в специализации</a:t>
            </a:r>
          </a:p>
          <a:p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Автоматизация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 (рост в роли </a:t>
            </a: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Automation QA, 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разработка фреймворков)</a:t>
            </a:r>
          </a:p>
          <a:p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Performance Testing</a:t>
            </a: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 (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нагрузочное тестирование)</a:t>
            </a:r>
          </a:p>
          <a:p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Security Testing</a:t>
            </a:r>
            <a:endParaRPr lang="ru-RU" sz="1400" b="1" dirty="0">
              <a:solidFill>
                <a:srgbClr val="1E628F"/>
              </a:solidFill>
              <a:latin typeface="Montserrat" pitchFamily="2" charset="77"/>
            </a:endParaRPr>
          </a:p>
          <a:p>
            <a:pPr marL="0" indent="0">
              <a:buNone/>
            </a:pPr>
            <a:endParaRPr lang="ru-RU" sz="1400" b="1" dirty="0">
              <a:solidFill>
                <a:srgbClr val="1E628F"/>
              </a:solidFill>
              <a:latin typeface="Montserrat" pitchFamily="2" charset="77"/>
            </a:endParaRPr>
          </a:p>
          <a:p>
            <a:pPr marL="0" indent="0">
              <a:buNone/>
            </a:pPr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3. Смена ролей внутри </a:t>
            </a:r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QA (</a:t>
            </a:r>
            <a:r>
              <a:rPr lang="ru-RU" sz="1400" b="1" dirty="0">
                <a:solidFill>
                  <a:srgbClr val="1E628F"/>
                </a:solidFill>
                <a:latin typeface="Montserrat" pitchFamily="2" charset="77"/>
              </a:rPr>
              <a:t>горизонтально-вертикальный рост)</a:t>
            </a:r>
          </a:p>
          <a:p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SDET (Software Development Engineer in Test)</a:t>
            </a:r>
            <a:br>
              <a:rPr lang="en-US" sz="1400" dirty="0">
                <a:solidFill>
                  <a:srgbClr val="1E628F"/>
                </a:solidFill>
                <a:latin typeface="Montserrat" pitchFamily="2" charset="77"/>
              </a:rPr>
            </a:b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— 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следующая ступень для </a:t>
            </a:r>
            <a:r>
              <a:rPr lang="ru-RU" sz="1400" dirty="0" err="1">
                <a:solidFill>
                  <a:srgbClr val="1E628F"/>
                </a:solidFill>
                <a:latin typeface="Montserrat" pitchFamily="2" charset="77"/>
              </a:rPr>
              <a:t>автоматизаторов</a:t>
            </a:r>
            <a:endParaRPr lang="ru-RU" sz="1400" dirty="0">
              <a:solidFill>
                <a:srgbClr val="1E628F"/>
              </a:solidFill>
              <a:latin typeface="Montserrat" pitchFamily="2" charset="77"/>
            </a:endParaRPr>
          </a:p>
          <a:p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Test Architect</a:t>
            </a:r>
            <a:br>
              <a:rPr lang="en-US" sz="1400" dirty="0">
                <a:solidFill>
                  <a:srgbClr val="1E628F"/>
                </a:solidFill>
                <a:latin typeface="Montserrat" pitchFamily="2" charset="77"/>
              </a:rPr>
            </a:b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— 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проектирует тестовую инфраструктуру</a:t>
            </a:r>
          </a:p>
          <a:p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QA Lead / Test Lead</a:t>
            </a:r>
            <a:br>
              <a:rPr lang="en-US" sz="1400" dirty="0">
                <a:solidFill>
                  <a:srgbClr val="1E628F"/>
                </a:solidFill>
                <a:latin typeface="Montserrat" pitchFamily="2" charset="77"/>
              </a:rPr>
            </a:b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— 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управление командой, планирование, контроль процессов</a:t>
            </a:r>
          </a:p>
          <a:p>
            <a:r>
              <a:rPr lang="en-US" sz="1400" b="1" dirty="0">
                <a:solidFill>
                  <a:srgbClr val="1E628F"/>
                </a:solidFill>
                <a:latin typeface="Montserrat" pitchFamily="2" charset="77"/>
              </a:rPr>
              <a:t>QA Manager / Head of QA</a:t>
            </a:r>
            <a:br>
              <a:rPr lang="en-US" sz="1400" dirty="0">
                <a:solidFill>
                  <a:srgbClr val="1E628F"/>
                </a:solidFill>
                <a:latin typeface="Montserrat" pitchFamily="2" charset="77"/>
              </a:rPr>
            </a:b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— 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стратегический уровень, внедрение </a:t>
            </a:r>
            <a:r>
              <a:rPr lang="en-US" sz="1400" dirty="0">
                <a:solidFill>
                  <a:srgbClr val="1E628F"/>
                </a:solidFill>
                <a:latin typeface="Montserrat" pitchFamily="2" charset="77"/>
              </a:rPr>
              <a:t>QA-</a:t>
            </a:r>
            <a:r>
              <a:rPr lang="ru-RU" sz="1400" dirty="0">
                <a:solidFill>
                  <a:srgbClr val="1E628F"/>
                </a:solidFill>
                <a:latin typeface="Montserrat" pitchFamily="2" charset="77"/>
              </a:rPr>
              <a:t>процессов во всей организации</a:t>
            </a:r>
          </a:p>
          <a:p>
            <a:endParaRPr lang="en-US" sz="1400" dirty="0">
              <a:solidFill>
                <a:srgbClr val="1E628F"/>
              </a:solidFill>
              <a:latin typeface="Montserrat" pitchFamily="2" charset="77"/>
            </a:endParaRPr>
          </a:p>
          <a:p>
            <a:endParaRPr lang="ru-UA" sz="1400">
              <a:solidFill>
                <a:srgbClr val="1E628F"/>
              </a:solidFill>
              <a:latin typeface="Montserrat" pitchFamily="2" charset="77"/>
            </a:endParaRP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B759146D-EECE-2B0D-3A3F-180A6AA3A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  <a:prstGeom prst="rect">
            <a:avLst/>
          </a:prstGeom>
        </p:spPr>
        <p:txBody>
          <a:bodyPr/>
          <a:lstStyle/>
          <a:p>
            <a:r>
              <a:rPr lang="ru-RU" sz="2800" dirty="0">
                <a:solidFill>
                  <a:srgbClr val="1E628F"/>
                </a:solidFill>
              </a:rPr>
              <a:t>Вертикальное развитие в </a:t>
            </a:r>
            <a:r>
              <a:rPr lang="en-US" sz="2800" dirty="0">
                <a:solidFill>
                  <a:srgbClr val="1E628F"/>
                </a:solidFill>
              </a:rPr>
              <a:t>QA</a:t>
            </a:r>
            <a:br>
              <a:rPr lang="en-US" sz="2800" dirty="0">
                <a:solidFill>
                  <a:srgbClr val="1E628F"/>
                </a:solidFill>
              </a:rPr>
            </a:br>
            <a:r>
              <a:rPr lang="ru-RU" sz="1600" b="0" dirty="0">
                <a:solidFill>
                  <a:srgbClr val="1E628F"/>
                </a:solidFill>
              </a:rPr>
              <a:t>карьерный рост "вглубь" профессии, без смены специальности</a:t>
            </a:r>
            <a:endParaRPr lang="ru-UA" sz="2800" b="0">
              <a:solidFill>
                <a:srgbClr val="1E628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81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>
            <a:extLst>
              <a:ext uri="{FF2B5EF4-FFF2-40B4-BE49-F238E27FC236}">
                <a16:creationId xmlns:a16="http://schemas.microsoft.com/office/drawing/2014/main" id="{BBB233D7-5AB3-495E-AD46-22BE1C664F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7354"/>
            <a:ext cx="10515600" cy="2916333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B8F78"/>
                </a:solidFill>
              </a:rPr>
              <a:t>BA (Business Analyst)</a:t>
            </a:r>
            <a:endParaRPr lang="ru-RU" sz="1800" dirty="0">
              <a:solidFill>
                <a:srgbClr val="6B8F7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B8F78"/>
                </a:solidFill>
              </a:rPr>
              <a:t>Product Owner / Product Analyst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B8F78"/>
                </a:solidFill>
              </a:rPr>
              <a:t>Project Manager</a:t>
            </a:r>
            <a:endParaRPr lang="ru-RU" sz="1800" dirty="0">
              <a:solidFill>
                <a:srgbClr val="6B8F7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B8F78"/>
                </a:solidFill>
              </a:rPr>
              <a:t>UX/UI Researcher / Designer</a:t>
            </a:r>
            <a:endParaRPr lang="ru-RU" sz="1800" dirty="0">
              <a:solidFill>
                <a:srgbClr val="6B8F7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B8F78"/>
                </a:solidFill>
              </a:rPr>
              <a:t>DevOps Engineer (</a:t>
            </a:r>
            <a:r>
              <a:rPr lang="ru-RU" sz="1800" dirty="0">
                <a:solidFill>
                  <a:srgbClr val="6B8F78"/>
                </a:solidFill>
              </a:rPr>
              <a:t>через понимание </a:t>
            </a:r>
            <a:r>
              <a:rPr lang="en-US" sz="1800" dirty="0">
                <a:solidFill>
                  <a:srgbClr val="6B8F78"/>
                </a:solidFill>
              </a:rPr>
              <a:t>CI/CD, </a:t>
            </a:r>
            <a:r>
              <a:rPr lang="ru-RU" sz="1800" dirty="0">
                <a:solidFill>
                  <a:srgbClr val="6B8F78"/>
                </a:solidFill>
              </a:rPr>
              <a:t>среды, логов)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6B8F78"/>
                </a:solidFill>
              </a:rPr>
              <a:t>Developer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6B8F78"/>
                </a:solidFill>
              </a:rPr>
              <a:t>Всевозможные </a:t>
            </a:r>
            <a:r>
              <a:rPr lang="en-US" sz="1800" dirty="0">
                <a:solidFill>
                  <a:srgbClr val="6B8F78"/>
                </a:solidFill>
              </a:rPr>
              <a:t>Delivery Manager, Scrum Master </a:t>
            </a:r>
            <a:r>
              <a:rPr lang="ru-RU" sz="1800" dirty="0">
                <a:solidFill>
                  <a:srgbClr val="6B8F78"/>
                </a:solidFill>
              </a:rPr>
              <a:t>и т.д.</a:t>
            </a:r>
            <a:endParaRPr lang="en-US" sz="1800" dirty="0">
              <a:solidFill>
                <a:srgbClr val="6B8F78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RU" sz="1800" dirty="0">
              <a:solidFill>
                <a:srgbClr val="6B8F78"/>
              </a:solidFill>
            </a:endParaRPr>
          </a:p>
          <a:p>
            <a:endParaRPr lang="ru-UA" sz="1800">
              <a:solidFill>
                <a:srgbClr val="6B8F78"/>
              </a:solidFill>
            </a:endParaRPr>
          </a:p>
        </p:txBody>
      </p: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8AA94F2B-2AC4-49B0-98CB-7170678C8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1675"/>
          </a:xfrm>
        </p:spPr>
        <p:txBody>
          <a:bodyPr/>
          <a:lstStyle/>
          <a:p>
            <a:br>
              <a:rPr lang="ru-RU" sz="2800" dirty="0">
                <a:solidFill>
                  <a:srgbClr val="6B8F78"/>
                </a:solidFill>
              </a:rPr>
            </a:br>
            <a:r>
              <a:rPr lang="ru-RU" sz="2800" dirty="0">
                <a:solidFill>
                  <a:srgbClr val="6B8F78"/>
                </a:solidFill>
              </a:rPr>
              <a:t>Горизонтальное развитие</a:t>
            </a:r>
            <a:endParaRPr lang="ru-UA" sz="2800">
              <a:solidFill>
                <a:srgbClr val="6B8F78"/>
              </a:solidFill>
            </a:endParaRP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AD19D43-40E2-491F-AE55-44EFD490DC6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1424138" y="6194534"/>
            <a:ext cx="693515" cy="528637"/>
          </a:xfrm>
        </p:spPr>
        <p:txBody>
          <a:bodyPr/>
          <a:lstStyle/>
          <a:p>
            <a:r>
              <a:rPr lang="ru-RU" dirty="0"/>
              <a:t>0</a:t>
            </a:r>
            <a:r>
              <a:rPr lang="en-US" dirty="0"/>
              <a:t>6</a:t>
            </a:r>
            <a:endParaRPr lang="ru-UA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2288F5BC-080F-4C88-BCC9-591EFEB05C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0729791" y="6289387"/>
            <a:ext cx="694347" cy="338930"/>
          </a:xfrm>
        </p:spPr>
        <p:txBody>
          <a:bodyPr/>
          <a:lstStyle/>
          <a:p>
            <a:pPr>
              <a:spcBef>
                <a:spcPts val="0"/>
              </a:spcBef>
            </a:pPr>
            <a:r>
              <a:rPr lang="ru-RU" dirty="0"/>
              <a:t> </a:t>
            </a:r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679276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2C85D3-8C86-4407-98D2-09C15C00D3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0976" y="86043"/>
            <a:ext cx="9144000" cy="901509"/>
          </a:xfrm>
        </p:spPr>
        <p:txBody>
          <a:bodyPr/>
          <a:lstStyle/>
          <a:p>
            <a:pPr algn="l"/>
            <a:r>
              <a:rPr lang="ru-RU" sz="2800" dirty="0">
                <a:solidFill>
                  <a:srgbClr val="A5937C"/>
                </a:solidFill>
              </a:rPr>
              <a:t>Виды продуктов</a:t>
            </a:r>
            <a:endParaRPr lang="ru-UA" sz="2800">
              <a:solidFill>
                <a:srgbClr val="A5937C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BB0EF-BA15-978C-DEB2-A4653806A448}"/>
              </a:ext>
            </a:extLst>
          </p:cNvPr>
          <p:cNvSpPr txBox="1"/>
          <p:nvPr/>
        </p:nvSpPr>
        <p:spPr>
          <a:xfrm>
            <a:off x="950976" y="1225689"/>
            <a:ext cx="996516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A5937C"/>
                </a:solidFill>
              </a:rPr>
              <a:t>1. Веб-приложения (</a:t>
            </a:r>
            <a:r>
              <a:rPr lang="en-US" b="1" dirty="0">
                <a:solidFill>
                  <a:srgbClr val="A5937C"/>
                </a:solidFill>
              </a:rPr>
              <a:t>Web Applications</a:t>
            </a:r>
            <a:r>
              <a:rPr lang="ru-RU" b="1" dirty="0">
                <a:solidFill>
                  <a:srgbClr val="A5937C"/>
                </a:solidFill>
              </a:rPr>
              <a:t>)</a:t>
            </a:r>
            <a:endParaRPr lang="en-US" dirty="0">
              <a:solidFill>
                <a:srgbClr val="A5937C"/>
              </a:solidFill>
            </a:endParaRPr>
          </a:p>
          <a:p>
            <a:r>
              <a:rPr lang="en-US" dirty="0">
                <a:solidFill>
                  <a:srgbClr val="A5937C"/>
                </a:solidFill>
              </a:rPr>
              <a:t>📌</a:t>
            </a:r>
            <a:r>
              <a:rPr lang="ru-RU" dirty="0">
                <a:solidFill>
                  <a:srgbClr val="A5937C"/>
                </a:solidFill>
              </a:rPr>
              <a:t> Веб-приложение – это ПО, работающее через браузер (</a:t>
            </a:r>
            <a:r>
              <a:rPr lang="en-US" dirty="0">
                <a:solidFill>
                  <a:srgbClr val="A5937C"/>
                </a:solidFill>
              </a:rPr>
              <a:t>Chrome</a:t>
            </a:r>
            <a:r>
              <a:rPr lang="ru-RU" dirty="0">
                <a:solidFill>
                  <a:srgbClr val="A5937C"/>
                </a:solidFill>
              </a:rPr>
              <a:t>, </a:t>
            </a:r>
            <a:r>
              <a:rPr lang="en-US" dirty="0">
                <a:solidFill>
                  <a:srgbClr val="A5937C"/>
                </a:solidFill>
              </a:rPr>
              <a:t>Firefox</a:t>
            </a:r>
            <a:r>
              <a:rPr lang="ru-RU" dirty="0">
                <a:solidFill>
                  <a:srgbClr val="A5937C"/>
                </a:solidFill>
              </a:rPr>
              <a:t>, </a:t>
            </a:r>
            <a:r>
              <a:rPr lang="en-US" dirty="0">
                <a:solidFill>
                  <a:srgbClr val="A5937C"/>
                </a:solidFill>
              </a:rPr>
              <a:t>Safari</a:t>
            </a:r>
            <a:r>
              <a:rPr lang="ru-RU" dirty="0">
                <a:solidFill>
                  <a:srgbClr val="A5937C"/>
                </a:solidFill>
              </a:rPr>
              <a:t> и др.), например:</a:t>
            </a:r>
            <a:endParaRPr lang="en-US" dirty="0">
              <a:solidFill>
                <a:srgbClr val="A5937C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5937C"/>
                </a:solidFill>
              </a:rPr>
              <a:t>Интернет-магазины</a:t>
            </a:r>
            <a:r>
              <a:rPr lang="en-US" dirty="0">
                <a:solidFill>
                  <a:srgbClr val="A5937C"/>
                </a:solidFill>
              </a:rPr>
              <a:t> (Amazon, Ozon).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5937C"/>
                </a:solidFill>
              </a:rPr>
              <a:t>Социальные</a:t>
            </a:r>
            <a:r>
              <a:rPr lang="en-US" dirty="0">
                <a:solidFill>
                  <a:srgbClr val="A5937C"/>
                </a:solidFill>
              </a:rPr>
              <a:t> </a:t>
            </a:r>
            <a:r>
              <a:rPr lang="en-US" dirty="0" err="1">
                <a:solidFill>
                  <a:srgbClr val="A5937C"/>
                </a:solidFill>
              </a:rPr>
              <a:t>сети</a:t>
            </a:r>
            <a:r>
              <a:rPr lang="en-US" dirty="0">
                <a:solidFill>
                  <a:srgbClr val="A5937C"/>
                </a:solidFill>
              </a:rPr>
              <a:t> (Facebook, Instagram).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5937C"/>
                </a:solidFill>
              </a:rPr>
              <a:t>Онлайн-банкинг</a:t>
            </a:r>
            <a:r>
              <a:rPr lang="en-US" dirty="0">
                <a:solidFill>
                  <a:srgbClr val="A5937C"/>
                </a:solidFill>
              </a:rPr>
              <a:t> (</a:t>
            </a:r>
            <a:r>
              <a:rPr lang="en-US" dirty="0" err="1">
                <a:solidFill>
                  <a:srgbClr val="A5937C"/>
                </a:solidFill>
              </a:rPr>
              <a:t>СберБанк</a:t>
            </a:r>
            <a:r>
              <a:rPr lang="en-US" dirty="0">
                <a:solidFill>
                  <a:srgbClr val="A5937C"/>
                </a:solidFill>
              </a:rPr>
              <a:t> </a:t>
            </a:r>
            <a:r>
              <a:rPr lang="en-US" dirty="0" err="1">
                <a:solidFill>
                  <a:srgbClr val="A5937C"/>
                </a:solidFill>
              </a:rPr>
              <a:t>Онлайн</a:t>
            </a:r>
            <a:r>
              <a:rPr lang="en-US" dirty="0">
                <a:solidFill>
                  <a:srgbClr val="A5937C"/>
                </a:solidFill>
              </a:rPr>
              <a:t>, </a:t>
            </a:r>
            <a:r>
              <a:rPr lang="en-US" dirty="0" err="1">
                <a:solidFill>
                  <a:srgbClr val="A5937C"/>
                </a:solidFill>
              </a:rPr>
              <a:t>Revolut</a:t>
            </a:r>
            <a:r>
              <a:rPr lang="en-US" dirty="0">
                <a:solidFill>
                  <a:srgbClr val="A5937C"/>
                </a:solidFill>
              </a:rPr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5937C"/>
                </a:solidFill>
              </a:rPr>
              <a:t>Облачные</a:t>
            </a:r>
            <a:r>
              <a:rPr lang="en-US" dirty="0">
                <a:solidFill>
                  <a:srgbClr val="A5937C"/>
                </a:solidFill>
              </a:rPr>
              <a:t> </a:t>
            </a:r>
            <a:r>
              <a:rPr lang="en-US" dirty="0" err="1">
                <a:solidFill>
                  <a:srgbClr val="A5937C"/>
                </a:solidFill>
              </a:rPr>
              <a:t>сервисы</a:t>
            </a:r>
            <a:r>
              <a:rPr lang="en-US" dirty="0">
                <a:solidFill>
                  <a:srgbClr val="A5937C"/>
                </a:solidFill>
              </a:rPr>
              <a:t> (Google Docs, Dropbox).</a:t>
            </a:r>
            <a:endParaRPr lang="ru-RU" dirty="0">
              <a:solidFill>
                <a:srgbClr val="A5937C"/>
              </a:solidFill>
            </a:endParaRPr>
          </a:p>
          <a:p>
            <a:endParaRPr lang="en-US" dirty="0">
              <a:solidFill>
                <a:srgbClr val="A5937C"/>
              </a:solidFill>
            </a:endParaRPr>
          </a:p>
          <a:p>
            <a:r>
              <a:rPr lang="ru-RU" b="1" dirty="0">
                <a:solidFill>
                  <a:srgbClr val="A5937C"/>
                </a:solidFill>
              </a:rPr>
              <a:t>2. Мобильные приложения (</a:t>
            </a:r>
            <a:r>
              <a:rPr lang="en-US" b="1" dirty="0">
                <a:solidFill>
                  <a:srgbClr val="A5937C"/>
                </a:solidFill>
              </a:rPr>
              <a:t>Mobile Applications</a:t>
            </a:r>
            <a:r>
              <a:rPr lang="ru-RU" b="1" dirty="0">
                <a:solidFill>
                  <a:srgbClr val="A5937C"/>
                </a:solidFill>
              </a:rPr>
              <a:t>)</a:t>
            </a:r>
            <a:endParaRPr lang="en-US" dirty="0">
              <a:solidFill>
                <a:srgbClr val="A5937C"/>
              </a:solidFill>
            </a:endParaRPr>
          </a:p>
          <a:p>
            <a:r>
              <a:rPr lang="en-US" dirty="0">
                <a:solidFill>
                  <a:srgbClr val="A5937C"/>
                </a:solidFill>
              </a:rPr>
              <a:t>📌</a:t>
            </a:r>
            <a:r>
              <a:rPr lang="ru-RU" dirty="0">
                <a:solidFill>
                  <a:srgbClr val="A5937C"/>
                </a:solidFill>
              </a:rPr>
              <a:t> Это приложения, работающие на смартфонах и планшетах (</a:t>
            </a:r>
            <a:r>
              <a:rPr lang="en-US" dirty="0">
                <a:solidFill>
                  <a:srgbClr val="A5937C"/>
                </a:solidFill>
              </a:rPr>
              <a:t>iOS</a:t>
            </a:r>
            <a:r>
              <a:rPr lang="ru-RU" dirty="0">
                <a:solidFill>
                  <a:srgbClr val="A5937C"/>
                </a:solidFill>
              </a:rPr>
              <a:t>, </a:t>
            </a:r>
            <a:r>
              <a:rPr lang="en-US" dirty="0">
                <a:solidFill>
                  <a:srgbClr val="A5937C"/>
                </a:solidFill>
              </a:rPr>
              <a:t>Android</a:t>
            </a:r>
            <a:r>
              <a:rPr lang="ru-RU" dirty="0">
                <a:solidFill>
                  <a:srgbClr val="A5937C"/>
                </a:solidFill>
              </a:rPr>
              <a:t>), </a:t>
            </a:r>
            <a:r>
              <a:rPr lang="ru-RU" dirty="0" err="1">
                <a:solidFill>
                  <a:srgbClr val="A5937C"/>
                </a:solidFill>
              </a:rPr>
              <a:t>нап</a:t>
            </a:r>
            <a:r>
              <a:rPr lang="en-US" dirty="0" err="1">
                <a:solidFill>
                  <a:srgbClr val="A5937C"/>
                </a:solidFill>
              </a:rPr>
              <a:t>ример</a:t>
            </a:r>
            <a:r>
              <a:rPr lang="en-US" dirty="0">
                <a:solidFill>
                  <a:srgbClr val="A5937C"/>
                </a:solidFill>
              </a:rPr>
              <a:t>: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A5937C"/>
                </a:solidFill>
              </a:rPr>
              <a:t>  </a:t>
            </a:r>
            <a:r>
              <a:rPr lang="en-US" dirty="0" err="1">
                <a:solidFill>
                  <a:srgbClr val="A5937C"/>
                </a:solidFill>
              </a:rPr>
              <a:t>Банковские</a:t>
            </a:r>
            <a:r>
              <a:rPr lang="en-US" dirty="0">
                <a:solidFill>
                  <a:srgbClr val="A5937C"/>
                </a:solidFill>
              </a:rPr>
              <a:t> </a:t>
            </a:r>
            <a:r>
              <a:rPr lang="en-US" dirty="0" err="1">
                <a:solidFill>
                  <a:srgbClr val="A5937C"/>
                </a:solidFill>
              </a:rPr>
              <a:t>приложения</a:t>
            </a:r>
            <a:r>
              <a:rPr lang="en-US" dirty="0">
                <a:solidFill>
                  <a:srgbClr val="A5937C"/>
                </a:solidFill>
              </a:rPr>
              <a:t> (</a:t>
            </a:r>
            <a:r>
              <a:rPr lang="en-US" dirty="0" err="1">
                <a:solidFill>
                  <a:srgbClr val="A5937C"/>
                </a:solidFill>
              </a:rPr>
              <a:t>Тинькофф</a:t>
            </a:r>
            <a:r>
              <a:rPr lang="en-US" dirty="0">
                <a:solidFill>
                  <a:srgbClr val="A5937C"/>
                </a:solidFill>
              </a:rPr>
              <a:t>, </a:t>
            </a:r>
            <a:r>
              <a:rPr lang="en-US" dirty="0" err="1">
                <a:solidFill>
                  <a:srgbClr val="A5937C"/>
                </a:solidFill>
              </a:rPr>
              <a:t>СберБанк</a:t>
            </a:r>
            <a:r>
              <a:rPr lang="en-US" dirty="0">
                <a:solidFill>
                  <a:srgbClr val="A5937C"/>
                </a:solidFill>
              </a:rPr>
              <a:t>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A5937C"/>
                </a:solidFill>
              </a:rPr>
              <a:t>  </a:t>
            </a:r>
            <a:r>
              <a:rPr lang="en-US" dirty="0" err="1">
                <a:solidFill>
                  <a:srgbClr val="A5937C"/>
                </a:solidFill>
              </a:rPr>
              <a:t>Мессенджеры</a:t>
            </a:r>
            <a:r>
              <a:rPr lang="en-US" dirty="0">
                <a:solidFill>
                  <a:srgbClr val="A5937C"/>
                </a:solidFill>
              </a:rPr>
              <a:t> (Telegram, WhatsApp).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A5937C"/>
                </a:solidFill>
              </a:rPr>
              <a:t>  </a:t>
            </a:r>
            <a:r>
              <a:rPr lang="en-US" dirty="0" err="1">
                <a:solidFill>
                  <a:srgbClr val="A5937C"/>
                </a:solidFill>
              </a:rPr>
              <a:t>Игры</a:t>
            </a:r>
            <a:r>
              <a:rPr lang="en-US" dirty="0">
                <a:solidFill>
                  <a:srgbClr val="A5937C"/>
                </a:solidFill>
              </a:rPr>
              <a:t> (Clash of Clans, PUBG).</a:t>
            </a:r>
            <a:endParaRPr lang="ru-RU" dirty="0">
              <a:solidFill>
                <a:srgbClr val="A5937C"/>
              </a:solidFill>
            </a:endParaRPr>
          </a:p>
          <a:p>
            <a:pPr lvl="0"/>
            <a:endParaRPr lang="en-US" dirty="0">
              <a:solidFill>
                <a:srgbClr val="A5937C"/>
              </a:solidFill>
            </a:endParaRPr>
          </a:p>
          <a:p>
            <a:r>
              <a:rPr lang="ru-RU" b="1" dirty="0">
                <a:solidFill>
                  <a:srgbClr val="A5937C"/>
                </a:solidFill>
              </a:rPr>
              <a:t>3. Десктопные приложения (</a:t>
            </a:r>
            <a:r>
              <a:rPr lang="en-US" b="1" dirty="0">
                <a:solidFill>
                  <a:srgbClr val="A5937C"/>
                </a:solidFill>
              </a:rPr>
              <a:t>Desktop Applications</a:t>
            </a:r>
            <a:r>
              <a:rPr lang="ru-RU" b="1" dirty="0">
                <a:solidFill>
                  <a:srgbClr val="A5937C"/>
                </a:solidFill>
              </a:rPr>
              <a:t>)</a:t>
            </a:r>
            <a:endParaRPr lang="en-US" dirty="0">
              <a:solidFill>
                <a:srgbClr val="A5937C"/>
              </a:solidFill>
            </a:endParaRPr>
          </a:p>
          <a:p>
            <a:r>
              <a:rPr lang="en-US" dirty="0">
                <a:solidFill>
                  <a:srgbClr val="A5937C"/>
                </a:solidFill>
              </a:rPr>
              <a:t>📌</a:t>
            </a:r>
            <a:r>
              <a:rPr lang="ru-RU" dirty="0">
                <a:solidFill>
                  <a:srgbClr val="A5937C"/>
                </a:solidFill>
              </a:rPr>
              <a:t> Это программы, устанавливаемые на компьютер (</a:t>
            </a:r>
            <a:r>
              <a:rPr lang="en-US" dirty="0">
                <a:solidFill>
                  <a:srgbClr val="A5937C"/>
                </a:solidFill>
              </a:rPr>
              <a:t>Windows</a:t>
            </a:r>
            <a:r>
              <a:rPr lang="ru-RU" dirty="0">
                <a:solidFill>
                  <a:srgbClr val="A5937C"/>
                </a:solidFill>
              </a:rPr>
              <a:t>, </a:t>
            </a:r>
            <a:r>
              <a:rPr lang="en-US" dirty="0">
                <a:solidFill>
                  <a:srgbClr val="A5937C"/>
                </a:solidFill>
              </a:rPr>
              <a:t>macOS</a:t>
            </a:r>
            <a:r>
              <a:rPr lang="ru-RU" dirty="0">
                <a:solidFill>
                  <a:srgbClr val="A5937C"/>
                </a:solidFill>
              </a:rPr>
              <a:t>, </a:t>
            </a:r>
            <a:r>
              <a:rPr lang="en-US" dirty="0">
                <a:solidFill>
                  <a:srgbClr val="A5937C"/>
                </a:solidFill>
              </a:rPr>
              <a:t>Linux</a:t>
            </a:r>
            <a:r>
              <a:rPr lang="ru-RU" dirty="0">
                <a:solidFill>
                  <a:srgbClr val="A5937C"/>
                </a:solidFill>
              </a:rPr>
              <a:t>), </a:t>
            </a:r>
            <a:r>
              <a:rPr lang="ru-RU" dirty="0" err="1">
                <a:solidFill>
                  <a:srgbClr val="A5937C"/>
                </a:solidFill>
              </a:rPr>
              <a:t>нап</a:t>
            </a:r>
            <a:r>
              <a:rPr lang="en-US" dirty="0" err="1">
                <a:solidFill>
                  <a:srgbClr val="A5937C"/>
                </a:solidFill>
              </a:rPr>
              <a:t>ример</a:t>
            </a:r>
            <a:r>
              <a:rPr lang="en-US" dirty="0">
                <a:solidFill>
                  <a:srgbClr val="A5937C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rgbClr val="A5937C"/>
                </a:solidFill>
              </a:rPr>
              <a:t>Графические</a:t>
            </a:r>
            <a:r>
              <a:rPr lang="en-US" dirty="0">
                <a:solidFill>
                  <a:srgbClr val="A5937C"/>
                </a:solidFill>
              </a:rPr>
              <a:t> </a:t>
            </a:r>
            <a:r>
              <a:rPr lang="en-US" dirty="0" err="1">
                <a:solidFill>
                  <a:srgbClr val="A5937C"/>
                </a:solidFill>
              </a:rPr>
              <a:t>редакторы</a:t>
            </a:r>
            <a:r>
              <a:rPr lang="en-US" dirty="0">
                <a:solidFill>
                  <a:srgbClr val="A5937C"/>
                </a:solidFill>
              </a:rPr>
              <a:t> (Photoshop, Figma).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A5937C"/>
                </a:solidFill>
              </a:rPr>
              <a:t>  </a:t>
            </a:r>
            <a:r>
              <a:rPr lang="en-US" dirty="0" err="1">
                <a:solidFill>
                  <a:srgbClr val="A5937C"/>
                </a:solidFill>
              </a:rPr>
              <a:t>Антивирусные</a:t>
            </a:r>
            <a:r>
              <a:rPr lang="en-US" dirty="0">
                <a:solidFill>
                  <a:srgbClr val="A5937C"/>
                </a:solidFill>
              </a:rPr>
              <a:t> </a:t>
            </a:r>
            <a:r>
              <a:rPr lang="en-US" dirty="0" err="1">
                <a:solidFill>
                  <a:srgbClr val="A5937C"/>
                </a:solidFill>
              </a:rPr>
              <a:t>программы</a:t>
            </a:r>
            <a:r>
              <a:rPr lang="en-US" dirty="0">
                <a:solidFill>
                  <a:srgbClr val="A5937C"/>
                </a:solidFill>
              </a:rPr>
              <a:t> (Kaspersky, Avast).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rgbClr val="A5937C"/>
                </a:solidFill>
              </a:rPr>
              <a:t>  Программы для работы с документами (</a:t>
            </a:r>
            <a:r>
              <a:rPr lang="en-US" dirty="0">
                <a:solidFill>
                  <a:srgbClr val="A5937C"/>
                </a:solidFill>
              </a:rPr>
              <a:t>MS Office</a:t>
            </a:r>
            <a:r>
              <a:rPr lang="ru-RU" dirty="0">
                <a:solidFill>
                  <a:srgbClr val="A5937C"/>
                </a:solidFill>
              </a:rPr>
              <a:t>, </a:t>
            </a:r>
            <a:r>
              <a:rPr lang="en-US" dirty="0">
                <a:solidFill>
                  <a:srgbClr val="A5937C"/>
                </a:solidFill>
              </a:rPr>
              <a:t>Notepad</a:t>
            </a:r>
            <a:r>
              <a:rPr lang="ru-RU" dirty="0">
                <a:solidFill>
                  <a:srgbClr val="A5937C"/>
                </a:solidFill>
              </a:rPr>
              <a:t>++).</a:t>
            </a:r>
            <a:endParaRPr lang="en-US" dirty="0">
              <a:solidFill>
                <a:srgbClr val="A5937C"/>
              </a:solidFill>
            </a:endParaRPr>
          </a:p>
          <a:p>
            <a:endParaRPr lang="ru-UA">
              <a:solidFill>
                <a:srgbClr val="A5937C"/>
              </a:solidFill>
            </a:endParaRPr>
          </a:p>
          <a:p>
            <a:endParaRPr lang="en-US" dirty="0">
              <a:solidFill>
                <a:srgbClr val="A5937C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497201-5018-A808-26C5-8210F6D70D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3105" y="6166089"/>
            <a:ext cx="539562" cy="550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4076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AF0954-5E61-D029-47A4-A6BA8E8F5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96183A-6EED-7060-E195-0309AADD80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563563"/>
            <a:ext cx="10886440" cy="728789"/>
          </a:xfrm>
        </p:spPr>
        <p:txBody>
          <a:bodyPr/>
          <a:lstStyle/>
          <a:p>
            <a:r>
              <a:rPr lang="ru-RU" sz="3200" dirty="0"/>
              <a:t>Психологический портрет тестировщика</a:t>
            </a:r>
            <a:endParaRPr lang="ru-UA" sz="320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6B3B707-5537-226C-2C78-433EAC6FB2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1402081"/>
            <a:ext cx="10886440" cy="4907278"/>
          </a:xfrm>
        </p:spPr>
        <p:txBody>
          <a:bodyPr/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Внимательность к деталям</a:t>
            </a:r>
            <a:r>
              <a:rPr lang="ru-RU" sz="1600" dirty="0"/>
              <a:t> – важно замечать малейшие несоответствия.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Логическое и аналитическое мышление</a:t>
            </a:r>
            <a:r>
              <a:rPr lang="ru-RU" sz="1600" dirty="0"/>
              <a:t> – умение анализировать и находить закономерности в поведении системы.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Терпение и настойчивость</a:t>
            </a:r>
            <a:r>
              <a:rPr lang="ru-RU" sz="1600" dirty="0"/>
              <a:t> – баги могут быть сложными и трудно воспроизводимыми.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Любопытство и исследовательский склад ума</a:t>
            </a:r>
            <a:r>
              <a:rPr lang="ru-RU" sz="1600" dirty="0"/>
              <a:t> – желание проверить систему за пределами стандартных сценариев.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Коммуникабельность</a:t>
            </a:r>
            <a:r>
              <a:rPr lang="ru-RU" sz="1600" dirty="0"/>
              <a:t> – способность взаимодействовать с командой, доносить информацию о найденных дефектах.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Скептическое мышление</a:t>
            </a:r>
            <a:r>
              <a:rPr lang="ru-RU" sz="1600" dirty="0"/>
              <a:t> – тестировщик не верит, что продукт работает идеально.</a:t>
            </a:r>
            <a:endParaRPr lang="en-US" sz="1600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ru-RU" sz="1600" b="1" dirty="0"/>
              <a:t>Способность к обучению и адаптации</a:t>
            </a:r>
            <a:r>
              <a:rPr lang="ru-RU" sz="1600" dirty="0"/>
              <a:t> – технологии меняются, и важно быть гибким.</a:t>
            </a:r>
            <a:endParaRPr lang="en-US" sz="1600" dirty="0"/>
          </a:p>
          <a:p>
            <a:endParaRPr lang="ru-UA" sz="1600"/>
          </a:p>
        </p:txBody>
      </p:sp>
    </p:spTree>
    <p:extLst>
      <p:ext uri="{BB962C8B-B14F-4D97-AF65-F5344CB8AC3E}">
        <p14:creationId xmlns:p14="http://schemas.microsoft.com/office/powerpoint/2010/main" val="197974585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886</Words>
  <Application>Microsoft Macintosh PowerPoint</Application>
  <PresentationFormat>Widescreen</PresentationFormat>
  <Paragraphs>107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Arial</vt:lpstr>
      <vt:lpstr>Calibri</vt:lpstr>
      <vt:lpstr>Montserrat</vt:lpstr>
      <vt:lpstr>Тема Office</vt:lpstr>
      <vt:lpstr>1_Тема Office</vt:lpstr>
      <vt:lpstr>2_Тема Office</vt:lpstr>
      <vt:lpstr>Введение в тестирование ПО</vt:lpstr>
      <vt:lpstr> Что такое тестирование?</vt:lpstr>
      <vt:lpstr> Кто такой тестировщик? </vt:lpstr>
      <vt:lpstr>PowerPoint Presentation</vt:lpstr>
      <vt:lpstr>PowerPoint Presentation</vt:lpstr>
      <vt:lpstr>Вертикальное развитие в QA карьерный рост "вглубь" профессии, без смены специальности</vt:lpstr>
      <vt:lpstr> Горизонтальное развитие</vt:lpstr>
      <vt:lpstr>Виды продуктов</vt:lpstr>
      <vt:lpstr>Психологический портрет тестировщика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Oksana Mishura</dc:creator>
  <cp:lastModifiedBy>Ekaterina Laptyuhova</cp:lastModifiedBy>
  <cp:revision>14</cp:revision>
  <dcterms:created xsi:type="dcterms:W3CDTF">2025-05-21T13:16:37Z</dcterms:created>
  <dcterms:modified xsi:type="dcterms:W3CDTF">2025-05-28T18:31:44Z</dcterms:modified>
</cp:coreProperties>
</file>