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  <p:sldId id="257" r:id="rId3"/>
    <p:sldId id="258" r:id="rId4"/>
    <p:sldId id="259" r:id="rId5"/>
    <p:sldId id="261" r:id="rId6"/>
    <p:sldId id="285" r:id="rId7"/>
    <p:sldId id="287" r:id="rId8"/>
    <p:sldId id="289" r:id="rId9"/>
    <p:sldId id="288" r:id="rId10"/>
    <p:sldId id="262" r:id="rId11"/>
    <p:sldId id="266" r:id="rId12"/>
    <p:sldId id="272" r:id="rId13"/>
    <p:sldId id="275" r:id="rId14"/>
    <p:sldId id="276" r:id="rId15"/>
    <p:sldId id="278" r:id="rId16"/>
    <p:sldId id="279" r:id="rId17"/>
    <p:sldId id="277" r:id="rId18"/>
    <p:sldId id="273" r:id="rId19"/>
    <p:sldId id="274" r:id="rId20"/>
    <p:sldId id="280" r:id="rId21"/>
    <p:sldId id="267" r:id="rId22"/>
    <p:sldId id="281" r:id="rId23"/>
    <p:sldId id="282" r:id="rId24"/>
    <p:sldId id="283" r:id="rId25"/>
    <p:sldId id="269" r:id="rId26"/>
    <p:sldId id="284" r:id="rId27"/>
    <p:sldId id="286" r:id="rId28"/>
    <p:sldId id="290" r:id="rId29"/>
    <p:sldId id="2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7A0E"/>
    <a:srgbClr val="DCE0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&#1056;&#1072;&#1073;&#1086;&#1095;&#1080;&#1081;%20&#1089;&#1090;&#1086;&#1083;\&#1059;&#1095;&#1077;&#1073;&#1072;%20&#1085;&#1077;&#1086;&#1092;&#1083;&#1077;&#1082;&#1089;\&#1055;&#1088;&#1086;&#1077;&#1082;&#1090;&#1085;&#1072;&#1103;%20&#1088;&#1072;&#1073;&#1086;&#1090;&#1072;\&#1047;&#1072;&#1076;&#1072;&#1085;&#1080;&#1077;%204\4%20&#1076;&#1086;&#1087;&#1086;&#1083;&#1085;&#1080;&#1090;&#1077;&#1083;&#1100;&#1085;&#1086;&#1077;\&#1044;&#1072;&#1096;&#1073;&#1086;&#1088;&#107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OneDrive\&#1056;&#1072;&#1073;&#1086;&#1095;&#1080;&#1081;%20&#1089;&#1090;&#1086;&#1083;\&#1059;&#1095;&#1077;&#1073;&#1072;%20&#1085;&#1077;&#1086;&#1092;&#1083;&#1077;&#1082;&#1089;\&#1055;&#1088;&#1086;&#1077;&#1082;&#1090;&#1085;&#1072;&#1103;%20&#1088;&#1072;&#1073;&#1086;&#1090;&#1072;\&#1047;&#1072;&#1076;&#1072;&#1085;&#1080;&#1077;%204\4%20&#1076;&#1086;&#1087;&#1086;&#1083;&#1085;&#1080;&#1090;&#1077;&#1083;&#1100;&#1085;&#1086;&#1077;\&#1044;&#1072;&#1096;&#1073;&#1086;&#1088;&#1076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[Дашборд.xlsx]главная таблица!Сводная таблица32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Сравнительный</a:t>
            </a:r>
            <a:r>
              <a:rPr lang="ru-RU" baseline="0"/>
              <a:t> анализ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669753110992572E-2"/>
          <c:y val="0.16956521739130434"/>
          <c:w val="0.75141851707363683"/>
          <c:h val="0.738603218076001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'главная таблица'!$B$3</c:f>
              <c:strCache>
                <c:ptCount val="1"/>
                <c:pt idx="0">
                  <c:v>Сумма по полю vitg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'главная таблица'!$A$4:$A$6</c:f>
              <c:strCache>
                <c:ptCount val="2"/>
                <c:pt idx="0">
                  <c:v>Прототип</c:v>
                </c:pt>
                <c:pt idx="1">
                  <c:v>Эталон</c:v>
                </c:pt>
              </c:strCache>
            </c:strRef>
          </c:cat>
          <c:val>
            <c:numRef>
              <c:f>'главная таблица'!$B$4:$B$6</c:f>
              <c:numCache>
                <c:formatCode>General</c:formatCode>
                <c:ptCount val="2"/>
                <c:pt idx="0">
                  <c:v>11074484</c:v>
                </c:pt>
                <c:pt idx="1">
                  <c:v>11074486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22-4ABA-814D-2F51D6D010ED}"/>
            </c:ext>
          </c:extLst>
        </c:ser>
        <c:ser>
          <c:idx val="1"/>
          <c:order val="1"/>
          <c:tx>
            <c:strRef>
              <c:f>'главная таблица'!$C$3</c:f>
              <c:strCache>
                <c:ptCount val="1"/>
                <c:pt idx="0">
                  <c:v>Сумма по полю oitga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'главная таблица'!$A$4:$A$6</c:f>
              <c:strCache>
                <c:ptCount val="2"/>
                <c:pt idx="0">
                  <c:v>Прототип</c:v>
                </c:pt>
                <c:pt idx="1">
                  <c:v>Эталон</c:v>
                </c:pt>
              </c:strCache>
            </c:strRef>
          </c:cat>
          <c:val>
            <c:numRef>
              <c:f>'главная таблица'!$C$4:$C$6</c:f>
              <c:numCache>
                <c:formatCode>General</c:formatCode>
                <c:ptCount val="2"/>
                <c:pt idx="0">
                  <c:v>15890179</c:v>
                </c:pt>
                <c:pt idx="1">
                  <c:v>15890302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C22-4ABA-814D-2F51D6D010ED}"/>
            </c:ext>
          </c:extLst>
        </c:ser>
        <c:ser>
          <c:idx val="2"/>
          <c:order val="2"/>
          <c:tx>
            <c:strRef>
              <c:f>'главная таблица'!$D$3</c:f>
              <c:strCache>
                <c:ptCount val="1"/>
                <c:pt idx="0">
                  <c:v>Сумма по полю oitgp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'главная таблица'!$A$4:$A$6</c:f>
              <c:strCache>
                <c:ptCount val="2"/>
                <c:pt idx="0">
                  <c:v>Прототип</c:v>
                </c:pt>
                <c:pt idx="1">
                  <c:v>Эталон</c:v>
                </c:pt>
              </c:strCache>
            </c:strRef>
          </c:cat>
          <c:val>
            <c:numRef>
              <c:f>'главная таблица'!$D$4:$D$6</c:f>
              <c:numCache>
                <c:formatCode>General</c:formatCode>
                <c:ptCount val="2"/>
                <c:pt idx="0">
                  <c:v>15890180</c:v>
                </c:pt>
                <c:pt idx="1">
                  <c:v>15890302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C22-4ABA-814D-2F51D6D010ED}"/>
            </c:ext>
          </c:extLst>
        </c:ser>
        <c:ser>
          <c:idx val="3"/>
          <c:order val="3"/>
          <c:tx>
            <c:strRef>
              <c:f>'главная таблица'!$E$3</c:f>
              <c:strCache>
                <c:ptCount val="1"/>
                <c:pt idx="0">
                  <c:v>Сумма по полю iitg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'главная таблица'!$A$4:$A$6</c:f>
              <c:strCache>
                <c:ptCount val="2"/>
                <c:pt idx="0">
                  <c:v>Прототип</c:v>
                </c:pt>
                <c:pt idx="1">
                  <c:v>Эталон</c:v>
                </c:pt>
              </c:strCache>
            </c:strRef>
          </c:cat>
          <c:val>
            <c:numRef>
              <c:f>'главная таблица'!$E$4:$E$6</c:f>
              <c:numCache>
                <c:formatCode>General</c:formatCode>
                <c:ptCount val="2"/>
                <c:pt idx="0">
                  <c:v>12210093</c:v>
                </c:pt>
                <c:pt idx="1">
                  <c:v>12262138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C22-4ABA-814D-2F51D6D010E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13764672"/>
        <c:axId val="816787016"/>
      </c:barChart>
      <c:catAx>
        <c:axId val="8137646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6787016"/>
        <c:crosses val="autoZero"/>
        <c:auto val="1"/>
        <c:lblAlgn val="ctr"/>
        <c:lblOffset val="100"/>
        <c:noMultiLvlLbl val="0"/>
      </c:catAx>
      <c:valAx>
        <c:axId val="816787016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тыс.руб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crossAx val="81376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258391183787149"/>
          <c:y val="0.36171338493626209"/>
          <c:w val="0.18741608816212854"/>
          <c:h val="0.291688733822544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[Дашборд.xlsx]А!Сводная таблица38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4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А.Балансовые счета</a:t>
            </a:r>
          </a:p>
        </c:rich>
      </c:tx>
      <c:layout>
        <c:manualLayout>
          <c:xMode val="edge"/>
          <c:yMode val="edge"/>
          <c:x val="0.28908737915805371"/>
          <c:y val="5.90822185398084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596740531608085"/>
          <c:y val="0.30583503011490654"/>
          <c:w val="0.61043988532475102"/>
          <c:h val="0.537824607367117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А!$B$4</c:f>
              <c:strCache>
                <c:ptCount val="1"/>
                <c:pt idx="0">
                  <c:v>Сумма по полю vitg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А!$A$5:$A$8</c:f>
              <c:multiLvlStrCache>
                <c:ptCount val="2"/>
                <c:lvl>
                  <c:pt idx="0">
                    <c:v>a</c:v>
                  </c:pt>
                  <c:pt idx="1">
                    <c:v>a</c:v>
                  </c:pt>
                </c:lvl>
                <c:lvl>
                  <c:pt idx="0">
                    <c:v>Прототип</c:v>
                  </c:pt>
                  <c:pt idx="1">
                    <c:v>Эталон</c:v>
                  </c:pt>
                </c:lvl>
              </c:multiLvlStrCache>
            </c:multiLvlStrRef>
          </c:cat>
          <c:val>
            <c:numRef>
              <c:f>А!$B$5:$B$8</c:f>
              <c:numCache>
                <c:formatCode>General</c:formatCode>
                <c:ptCount val="2"/>
                <c:pt idx="0">
                  <c:v>2135979</c:v>
                </c:pt>
                <c:pt idx="1">
                  <c:v>2135980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11-466C-80E2-6A4EACBCA47C}"/>
            </c:ext>
          </c:extLst>
        </c:ser>
        <c:ser>
          <c:idx val="1"/>
          <c:order val="1"/>
          <c:tx>
            <c:strRef>
              <c:f>А!$C$4</c:f>
              <c:strCache>
                <c:ptCount val="1"/>
                <c:pt idx="0">
                  <c:v>Сумма по полю oitga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А!$A$5:$A$8</c:f>
              <c:multiLvlStrCache>
                <c:ptCount val="2"/>
                <c:lvl>
                  <c:pt idx="0">
                    <c:v>a</c:v>
                  </c:pt>
                  <c:pt idx="1">
                    <c:v>a</c:v>
                  </c:pt>
                </c:lvl>
                <c:lvl>
                  <c:pt idx="0">
                    <c:v>Прототип</c:v>
                  </c:pt>
                  <c:pt idx="1">
                    <c:v>Эталон</c:v>
                  </c:pt>
                </c:lvl>
              </c:multiLvlStrCache>
            </c:multiLvlStrRef>
          </c:cat>
          <c:val>
            <c:numRef>
              <c:f>А!$C$5:$C$8</c:f>
              <c:numCache>
                <c:formatCode>General</c:formatCode>
                <c:ptCount val="2"/>
                <c:pt idx="0">
                  <c:v>11842243</c:v>
                </c:pt>
                <c:pt idx="1">
                  <c:v>11842366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11-466C-80E2-6A4EACBCA47C}"/>
            </c:ext>
          </c:extLst>
        </c:ser>
        <c:ser>
          <c:idx val="2"/>
          <c:order val="2"/>
          <c:tx>
            <c:strRef>
              <c:f>А!$D$4</c:f>
              <c:strCache>
                <c:ptCount val="1"/>
                <c:pt idx="0">
                  <c:v>Сумма по полю oitgp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А!$A$5:$A$8</c:f>
              <c:multiLvlStrCache>
                <c:ptCount val="2"/>
                <c:lvl>
                  <c:pt idx="0">
                    <c:v>a</c:v>
                  </c:pt>
                  <c:pt idx="1">
                    <c:v>a</c:v>
                  </c:pt>
                </c:lvl>
                <c:lvl>
                  <c:pt idx="0">
                    <c:v>Прототип</c:v>
                  </c:pt>
                  <c:pt idx="1">
                    <c:v>Эталон</c:v>
                  </c:pt>
                </c:lvl>
              </c:multiLvlStrCache>
            </c:multiLvlStrRef>
          </c:cat>
          <c:val>
            <c:numRef>
              <c:f>А!$D$5:$D$8</c:f>
              <c:numCache>
                <c:formatCode>General</c:formatCode>
                <c:ptCount val="2"/>
                <c:pt idx="0">
                  <c:v>11670416</c:v>
                </c:pt>
                <c:pt idx="1">
                  <c:v>11670539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111-466C-80E2-6A4EACBCA47C}"/>
            </c:ext>
          </c:extLst>
        </c:ser>
        <c:ser>
          <c:idx val="3"/>
          <c:order val="3"/>
          <c:tx>
            <c:strRef>
              <c:f>А!$E$4</c:f>
              <c:strCache>
                <c:ptCount val="1"/>
                <c:pt idx="0">
                  <c:v>Сумма по полю iitg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А!$A$5:$A$8</c:f>
              <c:multiLvlStrCache>
                <c:ptCount val="2"/>
                <c:lvl>
                  <c:pt idx="0">
                    <c:v>a</c:v>
                  </c:pt>
                  <c:pt idx="1">
                    <c:v>a</c:v>
                  </c:pt>
                </c:lvl>
                <c:lvl>
                  <c:pt idx="0">
                    <c:v>Прототип</c:v>
                  </c:pt>
                  <c:pt idx="1">
                    <c:v>Эталон</c:v>
                  </c:pt>
                </c:lvl>
              </c:multiLvlStrCache>
            </c:multiLvlStrRef>
          </c:cat>
          <c:val>
            <c:numRef>
              <c:f>А!$E$5:$E$8</c:f>
              <c:numCache>
                <c:formatCode>General</c:formatCode>
                <c:ptCount val="2"/>
                <c:pt idx="0">
                  <c:v>2255765</c:v>
                </c:pt>
                <c:pt idx="1">
                  <c:v>2307807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111-466C-80E2-6A4EACBCA4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13491160"/>
        <c:axId val="813492960"/>
      </c:barChart>
      <c:catAx>
        <c:axId val="8134911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3492960"/>
        <c:crosses val="autoZero"/>
        <c:auto val="1"/>
        <c:lblAlgn val="ctr"/>
        <c:lblOffset val="100"/>
        <c:noMultiLvlLbl val="0"/>
      </c:catAx>
      <c:valAx>
        <c:axId val="81349296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тыс.руб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crossAx val="8134911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[Дашборд.xlsx]Б!Сводная таблица39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Б.Счета доверительного управления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4395955916399123E-2"/>
          <c:y val="0.1677463293821744"/>
          <c:w val="0.60247025371828522"/>
          <c:h val="0.646453240567514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Б!$B$3</c:f>
              <c:strCache>
                <c:ptCount val="1"/>
                <c:pt idx="0">
                  <c:v>Сумма по полю vitg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Б!$A$4:$A$9</c:f>
              <c:multiLvlStrCache>
                <c:ptCount val="4"/>
                <c:lvl>
                  <c:pt idx="0">
                    <c:v>a</c:v>
                  </c:pt>
                  <c:pt idx="1">
                    <c:v>p</c:v>
                  </c:pt>
                  <c:pt idx="2">
                    <c:v>a</c:v>
                  </c:pt>
                  <c:pt idx="3">
                    <c:v>p</c:v>
                  </c:pt>
                </c:lvl>
                <c:lvl>
                  <c:pt idx="0">
                    <c:v>Прототип</c:v>
                  </c:pt>
                  <c:pt idx="2">
                    <c:v>Эталон</c:v>
                  </c:pt>
                </c:lvl>
              </c:multiLvlStrCache>
            </c:multiLvlStrRef>
          </c:cat>
          <c:val>
            <c:numRef>
              <c:f>Б!$B$4:$B$9</c:f>
              <c:numCache>
                <c:formatCode>General</c:formatCode>
                <c:ptCount val="4"/>
                <c:pt idx="0">
                  <c:v>123</c:v>
                </c:pt>
                <c:pt idx="1">
                  <c:v>123</c:v>
                </c:pt>
                <c:pt idx="2">
                  <c:v>123</c:v>
                </c:pt>
                <c:pt idx="3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89-4786-81ED-4FF8FD44BF81}"/>
            </c:ext>
          </c:extLst>
        </c:ser>
        <c:ser>
          <c:idx val="1"/>
          <c:order val="1"/>
          <c:tx>
            <c:strRef>
              <c:f>Б!$C$3</c:f>
              <c:strCache>
                <c:ptCount val="1"/>
                <c:pt idx="0">
                  <c:v>Сумма по полю oitga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Б!$A$4:$A$9</c:f>
              <c:multiLvlStrCache>
                <c:ptCount val="4"/>
                <c:lvl>
                  <c:pt idx="0">
                    <c:v>a</c:v>
                  </c:pt>
                  <c:pt idx="1">
                    <c:v>p</c:v>
                  </c:pt>
                  <c:pt idx="2">
                    <c:v>a</c:v>
                  </c:pt>
                  <c:pt idx="3">
                    <c:v>p</c:v>
                  </c:pt>
                </c:lvl>
                <c:lvl>
                  <c:pt idx="0">
                    <c:v>Прототип</c:v>
                  </c:pt>
                  <c:pt idx="2">
                    <c:v>Эталон</c:v>
                  </c:pt>
                </c:lvl>
              </c:multiLvlStrCache>
            </c:multiLvlStrRef>
          </c:cat>
          <c:val>
            <c:numRef>
              <c:f>Б!$C$4:$C$9</c:f>
              <c:numCache>
                <c:formatCode>General</c:formatCode>
                <c:ptCount val="4"/>
                <c:pt idx="0">
                  <c:v>4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89-4786-81ED-4FF8FD44BF81}"/>
            </c:ext>
          </c:extLst>
        </c:ser>
        <c:ser>
          <c:idx val="2"/>
          <c:order val="2"/>
          <c:tx>
            <c:strRef>
              <c:f>Б!$D$3</c:f>
              <c:strCache>
                <c:ptCount val="1"/>
                <c:pt idx="0">
                  <c:v>Сумма по полю oitgp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Б!$A$4:$A$9</c:f>
              <c:multiLvlStrCache>
                <c:ptCount val="4"/>
                <c:lvl>
                  <c:pt idx="0">
                    <c:v>a</c:v>
                  </c:pt>
                  <c:pt idx="1">
                    <c:v>p</c:v>
                  </c:pt>
                  <c:pt idx="2">
                    <c:v>a</c:v>
                  </c:pt>
                  <c:pt idx="3">
                    <c:v>p</c:v>
                  </c:pt>
                </c:lvl>
                <c:lvl>
                  <c:pt idx="0">
                    <c:v>Прототип</c:v>
                  </c:pt>
                  <c:pt idx="2">
                    <c:v>Эталон</c:v>
                  </c:pt>
                </c:lvl>
              </c:multiLvlStrCache>
            </c:multiLvlStrRef>
          </c:cat>
          <c:val>
            <c:numRef>
              <c:f>Б!$D$4:$D$9</c:f>
              <c:numCache>
                <c:formatCode>General</c:formatCode>
                <c:ptCount val="4"/>
                <c:pt idx="0">
                  <c:v>4</c:v>
                </c:pt>
                <c:pt idx="1">
                  <c:v>0</c:v>
                </c:pt>
                <c:pt idx="2">
                  <c:v>4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E89-4786-81ED-4FF8FD44BF81}"/>
            </c:ext>
          </c:extLst>
        </c:ser>
        <c:ser>
          <c:idx val="3"/>
          <c:order val="3"/>
          <c:tx>
            <c:strRef>
              <c:f>Б!$E$3</c:f>
              <c:strCache>
                <c:ptCount val="1"/>
                <c:pt idx="0">
                  <c:v>Сумма по полю iitg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Б!$A$4:$A$9</c:f>
              <c:multiLvlStrCache>
                <c:ptCount val="4"/>
                <c:lvl>
                  <c:pt idx="0">
                    <c:v>a</c:v>
                  </c:pt>
                  <c:pt idx="1">
                    <c:v>p</c:v>
                  </c:pt>
                  <c:pt idx="2">
                    <c:v>a</c:v>
                  </c:pt>
                  <c:pt idx="3">
                    <c:v>p</c:v>
                  </c:pt>
                </c:lvl>
                <c:lvl>
                  <c:pt idx="0">
                    <c:v>Прототип</c:v>
                  </c:pt>
                  <c:pt idx="2">
                    <c:v>Эталон</c:v>
                  </c:pt>
                </c:lvl>
              </c:multiLvlStrCache>
            </c:multiLvlStrRef>
          </c:cat>
          <c:val>
            <c:numRef>
              <c:f>Б!$E$4:$E$9</c:f>
              <c:numCache>
                <c:formatCode>General</c:formatCode>
                <c:ptCount val="4"/>
                <c:pt idx="0">
                  <c:v>123</c:v>
                </c:pt>
                <c:pt idx="1">
                  <c:v>123</c:v>
                </c:pt>
                <c:pt idx="2">
                  <c:v>123</c:v>
                </c:pt>
                <c:pt idx="3">
                  <c:v>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E89-4786-81ED-4FF8FD44BF8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595449408"/>
        <c:axId val="778419384"/>
      </c:barChart>
      <c:catAx>
        <c:axId val="5954494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778419384"/>
        <c:crosses val="autoZero"/>
        <c:auto val="1"/>
        <c:lblAlgn val="ctr"/>
        <c:lblOffset val="100"/>
        <c:noMultiLvlLbl val="0"/>
      </c:catAx>
      <c:valAx>
        <c:axId val="778419384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Тыс.руб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crossAx val="595449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23508432662638"/>
          <c:y val="0.36656240930510747"/>
          <c:w val="0.251028170641449"/>
          <c:h val="0.312126418767266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50"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[Дашборд.xlsx]В!Сводная таблица41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6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В.Внебалансовые счета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6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-540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059298333892858"/>
          <c:y val="0.18527880702736771"/>
          <c:w val="0.61668045721399845"/>
          <c:h val="0.594469459491866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В!$B$3</c:f>
              <c:strCache>
                <c:ptCount val="1"/>
                <c:pt idx="0">
                  <c:v>Сумма по полю vitg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В!$A$4:$A$9</c:f>
              <c:multiLvlStrCache>
                <c:ptCount val="4"/>
                <c:lvl>
                  <c:pt idx="0">
                    <c:v>a</c:v>
                  </c:pt>
                  <c:pt idx="1">
                    <c:v>p</c:v>
                  </c:pt>
                  <c:pt idx="2">
                    <c:v>a</c:v>
                  </c:pt>
                  <c:pt idx="3">
                    <c:v>p</c:v>
                  </c:pt>
                </c:lvl>
                <c:lvl>
                  <c:pt idx="0">
                    <c:v>Прототип</c:v>
                  </c:pt>
                  <c:pt idx="2">
                    <c:v>Эталон</c:v>
                  </c:pt>
                </c:lvl>
              </c:multiLvlStrCache>
            </c:multiLvlStrRef>
          </c:cat>
          <c:val>
            <c:numRef>
              <c:f>В!$B$4:$B$9</c:f>
              <c:numCache>
                <c:formatCode>General</c:formatCode>
                <c:ptCount val="4"/>
                <c:pt idx="0">
                  <c:v>3401139</c:v>
                </c:pt>
                <c:pt idx="1">
                  <c:v>3401138</c:v>
                </c:pt>
                <c:pt idx="2">
                  <c:v>3401140</c:v>
                </c:pt>
                <c:pt idx="3">
                  <c:v>3401140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A0-43DD-A8F2-17AB1ACFD581}"/>
            </c:ext>
          </c:extLst>
        </c:ser>
        <c:ser>
          <c:idx val="1"/>
          <c:order val="1"/>
          <c:tx>
            <c:strRef>
              <c:f>В!$C$3</c:f>
              <c:strCache>
                <c:ptCount val="1"/>
                <c:pt idx="0">
                  <c:v>Сумма по полю oitga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В!$A$4:$A$9</c:f>
              <c:multiLvlStrCache>
                <c:ptCount val="4"/>
                <c:lvl>
                  <c:pt idx="0">
                    <c:v>a</c:v>
                  </c:pt>
                  <c:pt idx="1">
                    <c:v>p</c:v>
                  </c:pt>
                  <c:pt idx="2">
                    <c:v>a</c:v>
                  </c:pt>
                  <c:pt idx="3">
                    <c:v>p</c:v>
                  </c:pt>
                </c:lvl>
                <c:lvl>
                  <c:pt idx="0">
                    <c:v>Прототип</c:v>
                  </c:pt>
                  <c:pt idx="2">
                    <c:v>Эталон</c:v>
                  </c:pt>
                </c:lvl>
              </c:multiLvlStrCache>
            </c:multiLvlStrRef>
          </c:cat>
          <c:val>
            <c:numRef>
              <c:f>В!$C$4:$C$9</c:f>
              <c:numCache>
                <c:formatCode>General</c:formatCode>
                <c:ptCount val="4"/>
                <c:pt idx="0">
                  <c:v>472245</c:v>
                </c:pt>
                <c:pt idx="1">
                  <c:v>50246</c:v>
                </c:pt>
                <c:pt idx="2">
                  <c:v>472245</c:v>
                </c:pt>
                <c:pt idx="3">
                  <c:v>50246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A0-43DD-A8F2-17AB1ACFD581}"/>
            </c:ext>
          </c:extLst>
        </c:ser>
        <c:ser>
          <c:idx val="2"/>
          <c:order val="2"/>
          <c:tx>
            <c:strRef>
              <c:f>В!$D$3</c:f>
              <c:strCache>
                <c:ptCount val="1"/>
                <c:pt idx="0">
                  <c:v>Сумма по полю oitgp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В!$A$4:$A$9</c:f>
              <c:multiLvlStrCache>
                <c:ptCount val="4"/>
                <c:lvl>
                  <c:pt idx="0">
                    <c:v>a</c:v>
                  </c:pt>
                  <c:pt idx="1">
                    <c:v>p</c:v>
                  </c:pt>
                  <c:pt idx="2">
                    <c:v>a</c:v>
                  </c:pt>
                  <c:pt idx="3">
                    <c:v>p</c:v>
                  </c:pt>
                </c:lvl>
                <c:lvl>
                  <c:pt idx="0">
                    <c:v>Прототип</c:v>
                  </c:pt>
                  <c:pt idx="2">
                    <c:v>Эталон</c:v>
                  </c:pt>
                </c:lvl>
              </c:multiLvlStrCache>
            </c:multiLvlStrRef>
          </c:cat>
          <c:val>
            <c:numRef>
              <c:f>В!$D$4:$D$9</c:f>
              <c:numCache>
                <c:formatCode>General</c:formatCode>
                <c:ptCount val="4"/>
                <c:pt idx="0">
                  <c:v>50246</c:v>
                </c:pt>
                <c:pt idx="1">
                  <c:v>472246</c:v>
                </c:pt>
                <c:pt idx="2">
                  <c:v>50246</c:v>
                </c:pt>
                <c:pt idx="3">
                  <c:v>472245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A0-43DD-A8F2-17AB1ACFD581}"/>
            </c:ext>
          </c:extLst>
        </c:ser>
        <c:ser>
          <c:idx val="3"/>
          <c:order val="3"/>
          <c:tx>
            <c:strRef>
              <c:f>В!$E$3</c:f>
              <c:strCache>
                <c:ptCount val="1"/>
                <c:pt idx="0">
                  <c:v>Сумма по полю iitg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В!$A$4:$A$9</c:f>
              <c:multiLvlStrCache>
                <c:ptCount val="4"/>
                <c:lvl>
                  <c:pt idx="0">
                    <c:v>a</c:v>
                  </c:pt>
                  <c:pt idx="1">
                    <c:v>p</c:v>
                  </c:pt>
                  <c:pt idx="2">
                    <c:v>a</c:v>
                  </c:pt>
                  <c:pt idx="3">
                    <c:v>p</c:v>
                  </c:pt>
                </c:lvl>
                <c:lvl>
                  <c:pt idx="0">
                    <c:v>Прототип</c:v>
                  </c:pt>
                  <c:pt idx="2">
                    <c:v>Эталон</c:v>
                  </c:pt>
                </c:lvl>
              </c:multiLvlStrCache>
            </c:multiLvlStrRef>
          </c:cat>
          <c:val>
            <c:numRef>
              <c:f>В!$E$4:$E$9</c:f>
              <c:numCache>
                <c:formatCode>General</c:formatCode>
                <c:ptCount val="4"/>
                <c:pt idx="0">
                  <c:v>3823138</c:v>
                </c:pt>
                <c:pt idx="1">
                  <c:v>3823138</c:v>
                </c:pt>
                <c:pt idx="2">
                  <c:v>3823139</c:v>
                </c:pt>
                <c:pt idx="3">
                  <c:v>3823139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A0-43DD-A8F2-17AB1ACFD58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814029120"/>
        <c:axId val="814021560"/>
      </c:barChart>
      <c:catAx>
        <c:axId val="814029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14021560"/>
        <c:crosses val="autoZero"/>
        <c:auto val="1"/>
        <c:lblAlgn val="ctr"/>
        <c:lblOffset val="100"/>
        <c:noMultiLvlLbl val="0"/>
      </c:catAx>
      <c:valAx>
        <c:axId val="814021560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Тыс.руб</a:t>
                </a:r>
              </a:p>
            </c:rich>
          </c:tx>
          <c:layout>
            <c:manualLayout>
              <c:xMode val="edge"/>
              <c:yMode val="edge"/>
              <c:x val="3.0030224482809214E-2"/>
              <c:y val="0.304116724992709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General" sourceLinked="1"/>
        <c:majorTickMark val="none"/>
        <c:minorTickMark val="none"/>
        <c:tickLblPos val="nextTo"/>
        <c:crossAx val="8140291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50"/>
      </a:pPr>
      <a:endParaRPr lang="ru-RU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0E20A-ADE3-4E5E-8041-F48F092FABA4}" type="datetimeFigureOut">
              <a:rPr lang="en-US" smtClean="0"/>
              <a:pPr>
                <a:defRPr/>
              </a:pPr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6DE88-9108-4CBF-B37D-22427C9E4E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846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0E20A-ADE3-4E5E-8041-F48F092FABA4}" type="datetimeFigureOut">
              <a:rPr lang="en-US" smtClean="0"/>
              <a:pPr>
                <a:defRPr/>
              </a:pPr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6DE88-9108-4CBF-B37D-22427C9E4E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664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0E20A-ADE3-4E5E-8041-F48F092FABA4}" type="datetimeFigureOut">
              <a:rPr lang="en-US" smtClean="0"/>
              <a:pPr>
                <a:defRPr/>
              </a:pPr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6DE88-9108-4CBF-B37D-22427C9E4E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759117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0E20A-ADE3-4E5E-8041-F48F092FABA4}" type="datetimeFigureOut">
              <a:rPr lang="en-US" smtClean="0"/>
              <a:pPr>
                <a:defRPr/>
              </a:pPr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6DE88-9108-4CBF-B37D-22427C9E4E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193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0E20A-ADE3-4E5E-8041-F48F092FABA4}" type="datetimeFigureOut">
              <a:rPr lang="en-US" smtClean="0"/>
              <a:pPr>
                <a:defRPr/>
              </a:pPr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6DE88-9108-4CBF-B37D-22427C9E4E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10028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0E20A-ADE3-4E5E-8041-F48F092FABA4}" type="datetimeFigureOut">
              <a:rPr lang="en-US" smtClean="0"/>
              <a:pPr>
                <a:defRPr/>
              </a:pPr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6DE88-9108-4CBF-B37D-22427C9E4E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7293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0E20A-ADE3-4E5E-8041-F48F092FABA4}" type="datetimeFigureOut">
              <a:rPr lang="en-US" smtClean="0"/>
              <a:pPr>
                <a:defRPr/>
              </a:pPr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6DE88-9108-4CBF-B37D-22427C9E4E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92418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0E20A-ADE3-4E5E-8041-F48F092FABA4}" type="datetimeFigureOut">
              <a:rPr lang="en-US" smtClean="0"/>
              <a:pPr>
                <a:defRPr/>
              </a:pPr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6DE88-9108-4CBF-B37D-22427C9E4E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8672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0E20A-ADE3-4E5E-8041-F48F092FABA4}" type="datetimeFigureOut">
              <a:rPr lang="en-US" smtClean="0"/>
              <a:pPr>
                <a:defRPr/>
              </a:pPr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6DE88-9108-4CBF-B37D-22427C9E4E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909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0E20A-ADE3-4E5E-8041-F48F092FABA4}" type="datetimeFigureOut">
              <a:rPr lang="en-US" smtClean="0"/>
              <a:pPr>
                <a:defRPr/>
              </a:pPr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6DE88-9108-4CBF-B37D-22427C9E4E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010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0E20A-ADE3-4E5E-8041-F48F092FABA4}" type="datetimeFigureOut">
              <a:rPr lang="en-US" smtClean="0"/>
              <a:pPr>
                <a:defRPr/>
              </a:pPr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6DE88-9108-4CBF-B37D-22427C9E4E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128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0E20A-ADE3-4E5E-8041-F48F092FABA4}" type="datetimeFigureOut">
              <a:rPr lang="en-US" smtClean="0"/>
              <a:pPr>
                <a:defRPr/>
              </a:pPr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6DE88-9108-4CBF-B37D-22427C9E4E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510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0E20A-ADE3-4E5E-8041-F48F092FABA4}" type="datetimeFigureOut">
              <a:rPr lang="en-US" smtClean="0"/>
              <a:pPr>
                <a:defRPr/>
              </a:pPr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6DE88-9108-4CBF-B37D-22427C9E4E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074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0E20A-ADE3-4E5E-8041-F48F092FABA4}" type="datetimeFigureOut">
              <a:rPr lang="en-US" smtClean="0"/>
              <a:pPr>
                <a:defRPr/>
              </a:pPr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6DE88-9108-4CBF-B37D-22427C9E4E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2623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0E20A-ADE3-4E5E-8041-F48F092FABA4}" type="datetimeFigureOut">
              <a:rPr lang="en-US" smtClean="0"/>
              <a:pPr>
                <a:defRPr/>
              </a:pPr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6DE88-9108-4CBF-B37D-22427C9E4E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3220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20E20A-ADE3-4E5E-8041-F48F092FABA4}" type="datetimeFigureOut">
              <a:rPr lang="en-US" smtClean="0"/>
              <a:pPr>
                <a:defRPr/>
              </a:pPr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6DE88-9108-4CBF-B37D-22427C9E4E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23424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120E20A-ADE3-4E5E-8041-F48F092FABA4}" type="datetimeFigureOut">
              <a:rPr lang="en-US" smtClean="0"/>
              <a:pPr>
                <a:defRPr/>
              </a:pPr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FBE6DE88-9108-4CBF-B37D-22427C9E4E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841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84187" y="1987550"/>
            <a:ext cx="10709275" cy="4492625"/>
          </a:xfrm>
        </p:spPr>
        <p:txBody>
          <a:bodyPr/>
          <a:lstStyle/>
          <a:p>
            <a:pPr algn="l"/>
            <a:r>
              <a:rPr lang="ru-RU" sz="4400" dirty="0">
                <a:solidFill>
                  <a:schemeClr val="tx1"/>
                </a:solidFill>
                <a:cs typeface="Calibri Light" pitchFamily="34" charset="0"/>
              </a:rPr>
              <a:t>Презентация проекта Мининой Е.Д.</a:t>
            </a:r>
            <a:br>
              <a:rPr lang="ru-RU" sz="4400" dirty="0">
                <a:solidFill>
                  <a:schemeClr val="tx1"/>
                </a:solidFill>
                <a:cs typeface="Calibri Light" pitchFamily="34" charset="0"/>
              </a:rPr>
            </a:br>
            <a:r>
              <a:rPr lang="ru-RU" sz="4400" dirty="0">
                <a:solidFill>
                  <a:schemeClr val="tx1"/>
                </a:solidFill>
                <a:cs typeface="Calibri Light" pitchFamily="34" charset="0"/>
              </a:rPr>
              <a:t>на тему:</a:t>
            </a:r>
            <a:br>
              <a:rPr lang="ru-RU" sz="4400" dirty="0">
                <a:solidFill>
                  <a:schemeClr val="tx1"/>
                </a:solidFill>
                <a:cs typeface="Calibri Light" pitchFamily="34" charset="0"/>
              </a:rPr>
            </a:br>
            <a:r>
              <a:rPr lang="ru-RU" sz="3200" dirty="0">
                <a:solidFill>
                  <a:schemeClr val="tx1"/>
                </a:solidFill>
              </a:rPr>
              <a:t>«Формирование отчетности по форме 101: Данные оборотной ведомости по счетам бухгалтерского учёта»</a:t>
            </a:r>
            <a:br>
              <a:rPr lang="ru-RU" sz="3200" dirty="0">
                <a:solidFill>
                  <a:schemeClr val="tx1"/>
                </a:solidFill>
                <a:cs typeface="Calibri" pitchFamily="34" charset="0"/>
              </a:rPr>
            </a:br>
            <a:br>
              <a:rPr lang="ru-RU" sz="4000" dirty="0">
                <a:solidFill>
                  <a:schemeClr val="tx1"/>
                </a:solidFill>
                <a:cs typeface="Calibri Light" pitchFamily="34" charset="0"/>
              </a:rPr>
            </a:br>
            <a:r>
              <a:rPr lang="ru-RU" sz="4800" dirty="0">
                <a:solidFill>
                  <a:schemeClr val="tx1"/>
                </a:solidFill>
                <a:cs typeface="Calibri Light" pitchFamily="34" charset="0"/>
              </a:rPr>
              <a:t> </a:t>
            </a:r>
            <a:br>
              <a:rPr lang="ru-RU" sz="4800" dirty="0">
                <a:solidFill>
                  <a:schemeClr val="tx1"/>
                </a:solidFill>
                <a:cs typeface="Calibri Light" pitchFamily="34" charset="0"/>
              </a:rPr>
            </a:br>
            <a:endParaRPr lang="ru-RU" sz="4800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50963" y="4870450"/>
            <a:ext cx="10006012" cy="1458913"/>
          </a:xfrm>
        </p:spPr>
        <p:txBody>
          <a:bodyPr rtlCol="0" anchor="ctr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ru-RU" dirty="0">
                <a:cs typeface="Calibri"/>
              </a:rPr>
              <a:t>В рамках проектного задания </a:t>
            </a:r>
            <a:br>
              <a:rPr lang="en-US" dirty="0">
                <a:cs typeface="Calibri"/>
              </a:rPr>
            </a:br>
            <a:r>
              <a:rPr lang="ru-RU" dirty="0">
                <a:cs typeface="Calibri"/>
              </a:rPr>
              <a:t>УЦ </a:t>
            </a:r>
            <a:r>
              <a:rPr lang="ru-RU" dirty="0" err="1">
                <a:cs typeface="Calibri"/>
              </a:rPr>
              <a:t>Неофлекс</a:t>
            </a:r>
            <a:r>
              <a:rPr lang="ru-RU" dirty="0">
                <a:cs typeface="Calibri"/>
              </a:rPr>
              <a:t> 2025 аналитика </a:t>
            </a:r>
            <a:r>
              <a:rPr lang="en-US" dirty="0">
                <a:cs typeface="Calibri"/>
              </a:rPr>
              <a:t>nr</a:t>
            </a:r>
            <a:endParaRPr lang="ru-RU" dirty="0"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Заголовок 1"/>
          <p:cNvSpPr>
            <a:spLocks noGrp="1"/>
          </p:cNvSpPr>
          <p:nvPr>
            <p:ph type="title"/>
          </p:nvPr>
        </p:nvSpPr>
        <p:spPr>
          <a:xfrm>
            <a:off x="533400" y="260350"/>
            <a:ext cx="9124950" cy="1289050"/>
          </a:xfrm>
        </p:spPr>
        <p:txBody>
          <a:bodyPr/>
          <a:lstStyle/>
          <a:p>
            <a:r>
              <a:rPr lang="ru-RU" sz="3200" dirty="0">
                <a:cs typeface="Calibri Light" pitchFamily="34" charset="0"/>
              </a:rPr>
              <a:t>Подготовка к прототипированию, предварительный анализ данных</a:t>
            </a:r>
            <a:endParaRPr lang="ru-RU" sz="3200" dirty="0"/>
          </a:p>
        </p:txBody>
      </p:sp>
      <p:sp>
        <p:nvSpPr>
          <p:cNvPr id="25603" name="Объект 2"/>
          <p:cNvSpPr>
            <a:spLocks noGrp="1"/>
          </p:cNvSpPr>
          <p:nvPr>
            <p:ph idx="1"/>
          </p:nvPr>
        </p:nvSpPr>
        <p:spPr>
          <a:xfrm>
            <a:off x="695325" y="1752600"/>
            <a:ext cx="10515600" cy="4200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200" dirty="0">
                <a:cs typeface="Calibri" pitchFamily="34" charset="0"/>
              </a:rPr>
              <a:t>	На этом этапе, для упрощения создания будущего прототипа, его можно разбить на отдельные простые запросы, которые решают следующие задачи:</a:t>
            </a:r>
          </a:p>
          <a:p>
            <a:r>
              <a:rPr lang="ru-RU" sz="2200" dirty="0">
                <a:cs typeface="Calibri" pitchFamily="34" charset="0"/>
              </a:rPr>
              <a:t>Вывести список счетов, актуальных в заданном периоде дат.</a:t>
            </a:r>
          </a:p>
          <a:p>
            <a:r>
              <a:rPr lang="ru-RU" sz="2200" dirty="0">
                <a:cs typeface="Calibri" pitchFamily="34" charset="0"/>
              </a:rPr>
              <a:t>Определить даты последнего движения по счету, по состоянию на определенную дату. </a:t>
            </a:r>
          </a:p>
          <a:p>
            <a:r>
              <a:rPr lang="ru-RU" sz="2200" dirty="0">
                <a:cs typeface="Calibri" pitchFamily="34" charset="0"/>
              </a:rPr>
              <a:t>Определить исходящий остаток по счету на определенную дату, в рублях.</a:t>
            </a:r>
          </a:p>
          <a:p>
            <a:r>
              <a:rPr lang="ru-RU" sz="2200" dirty="0">
                <a:cs typeface="Calibri" pitchFamily="34" charset="0"/>
              </a:rPr>
              <a:t>Определить кредитовый оборот по счету в заданном периоде дат, в рублях.</a:t>
            </a:r>
            <a:endParaRPr lang="en-US" sz="2200" dirty="0">
              <a:cs typeface="Calibri" pitchFamily="34" charset="0"/>
            </a:endParaRPr>
          </a:p>
          <a:p>
            <a:r>
              <a:rPr lang="ru-RU" sz="2100" dirty="0"/>
              <a:t>Определение дебетового оборота по счету, в заданном периоде дат, в рублях.</a:t>
            </a:r>
            <a:endParaRPr lang="ru-RU" sz="2800" dirty="0">
              <a:cs typeface="Calibri" pitchFamily="34" charset="0"/>
            </a:endParaRPr>
          </a:p>
          <a:p>
            <a:pPr marL="0" indent="0">
              <a:buNone/>
            </a:pPr>
            <a:r>
              <a:rPr lang="ru-RU" sz="2200" dirty="0"/>
              <a:t>SQL-запросы представлены в Приложении 1.</a:t>
            </a:r>
          </a:p>
          <a:p>
            <a:pPr marL="0" indent="0">
              <a:buNone/>
            </a:pPr>
            <a:r>
              <a:rPr lang="ru-RU" sz="2200" dirty="0">
                <a:cs typeface="Calibri" pitchFamily="34" charset="0"/>
              </a:rPr>
              <a:t>	</a:t>
            </a:r>
            <a:r>
              <a:rPr lang="ru-RU" sz="2200" dirty="0"/>
              <a:t>На этапе «Прототипирование» будет выполнено объединение ранее выполненных запросов.</a:t>
            </a:r>
            <a:endParaRPr lang="ru-RU" sz="2200" dirty="0">
              <a:cs typeface="Calibri" pitchFamily="34" charset="0"/>
            </a:endParaRPr>
          </a:p>
          <a:p>
            <a:pPr marL="0" indent="0">
              <a:buNone/>
            </a:pPr>
            <a:endParaRPr lang="ru-RU" sz="2200" dirty="0"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Заголовок 1"/>
          <p:cNvSpPr>
            <a:spLocks noGrp="1"/>
          </p:cNvSpPr>
          <p:nvPr>
            <p:ph type="title"/>
          </p:nvPr>
        </p:nvSpPr>
        <p:spPr>
          <a:xfrm>
            <a:off x="677334" y="212725"/>
            <a:ext cx="8596668" cy="1320800"/>
          </a:xfrm>
        </p:spPr>
        <p:txBody>
          <a:bodyPr/>
          <a:lstStyle/>
          <a:p>
            <a:r>
              <a:rPr lang="ru-RU" sz="4000" dirty="0">
                <a:cs typeface="Calibri Light" pitchFamily="34" charset="0"/>
              </a:rPr>
              <a:t>Прототипирование</a:t>
            </a:r>
            <a:endParaRPr lang="ru-RU" sz="4000" dirty="0"/>
          </a:p>
        </p:txBody>
      </p:sp>
      <p:sp>
        <p:nvSpPr>
          <p:cNvPr id="29699" name="Объект 2"/>
          <p:cNvSpPr>
            <a:spLocks noGrp="1"/>
          </p:cNvSpPr>
          <p:nvPr>
            <p:ph idx="1"/>
          </p:nvPr>
        </p:nvSpPr>
        <p:spPr>
          <a:xfrm>
            <a:off x="677334" y="1219201"/>
            <a:ext cx="8596668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	</a:t>
            </a:r>
            <a:r>
              <a:rPr lang="ru-RU" sz="2200" b="1" dirty="0"/>
              <a:t>Этап 1:Определим временные границы остатков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По каждому счету найдем последние даты остатков на начало периода  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По каждому счету найдем  последние даты остатков на конец периода</a:t>
            </a:r>
          </a:p>
          <a:p>
            <a:pPr marL="0" indent="0">
              <a:buNone/>
            </a:pPr>
            <a:endParaRPr lang="ru-RU" sz="2200" dirty="0">
              <a:cs typeface="Calibri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3F1501-ADD9-D8A4-567A-D46A0136C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2157412"/>
            <a:ext cx="7105650" cy="158478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FCF193-9F01-C46A-F6B2-172159C0C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4" y="4748676"/>
            <a:ext cx="7162801" cy="15847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3DE86CC-1F72-395C-9392-2BF1048ED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4" y="323850"/>
            <a:ext cx="9972675" cy="6343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/>
              <a:t>Этап 2: Фильтрация активных счетов (</a:t>
            </a:r>
            <a:r>
              <a:rPr lang="en-US" b="1" dirty="0" err="1"/>
              <a:t>filtered_accounts</a:t>
            </a:r>
            <a:r>
              <a:rPr lang="ru-RU" sz="2400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 На этом этапе находим:</a:t>
            </a:r>
          </a:p>
          <a:p>
            <a:r>
              <a:rPr lang="ru-RU" dirty="0"/>
              <a:t>Активные или Пассивные счета</a:t>
            </a:r>
          </a:p>
          <a:p>
            <a:r>
              <a:rPr lang="ru-RU" dirty="0"/>
              <a:t>Счета открытые до или на конец периода (31.05.2021г.)</a:t>
            </a:r>
          </a:p>
          <a:p>
            <a:r>
              <a:rPr lang="ru-RU" dirty="0"/>
              <a:t>Счета не закрытые либо закрытые после начала периода</a:t>
            </a:r>
          </a:p>
          <a:p>
            <a:pPr marL="0" indent="0" latinLnBrk="1">
              <a:buNone/>
            </a:pPr>
            <a:endParaRPr lang="ru-RU" dirty="0"/>
          </a:p>
          <a:p>
            <a:pPr marL="0" indent="0" latinLnBrk="1">
              <a:buNone/>
            </a:pPr>
            <a:endParaRPr lang="ru-RU" dirty="0"/>
          </a:p>
          <a:p>
            <a:pPr marL="0" indent="0" latinLnBrk="1">
              <a:buNone/>
            </a:pPr>
            <a:endParaRPr lang="ru-RU" dirty="0"/>
          </a:p>
          <a:p>
            <a:pPr marL="0" indent="0" latinLnBrk="1">
              <a:buNone/>
            </a:pPr>
            <a:endParaRPr lang="ru-RU" dirty="0"/>
          </a:p>
          <a:p>
            <a:pPr marL="0" indent="0" latinLnBrk="1">
              <a:buNone/>
            </a:pPr>
            <a:endParaRPr lang="ru-RU" dirty="0"/>
          </a:p>
          <a:p>
            <a:pPr marL="0" indent="0" latinLnBrk="1">
              <a:buNone/>
            </a:pPr>
            <a:endParaRPr lang="ru-RU" dirty="0"/>
          </a:p>
          <a:p>
            <a:pPr marL="0" indent="0" latinLnBrk="1">
              <a:buNone/>
            </a:pPr>
            <a:endParaRPr lang="ru-RU" dirty="0"/>
          </a:p>
          <a:p>
            <a:pPr marL="0" indent="0" latinLnBrk="1">
              <a:buNone/>
            </a:pPr>
            <a:endParaRPr lang="ru-RU" dirty="0"/>
          </a:p>
          <a:p>
            <a:pPr marL="0" indent="0" latinLnBrk="1">
              <a:buNone/>
            </a:pPr>
            <a:endParaRPr lang="ru-RU" dirty="0"/>
          </a:p>
          <a:p>
            <a:pPr marL="0" indent="0" latinLnBrk="1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BC630C-9B62-F242-66F5-F7B98D4E0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70" y="2495550"/>
            <a:ext cx="769885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03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9EFFAF8-C919-F373-2590-ABC39479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0525"/>
            <a:ext cx="8596668" cy="5650837"/>
          </a:xfrm>
        </p:spPr>
        <p:txBody>
          <a:bodyPr>
            <a:normAutofit/>
          </a:bodyPr>
          <a:lstStyle/>
          <a:p>
            <a:r>
              <a:rPr lang="ru-RU" dirty="0"/>
              <a:t>Счета по которым были движения в мае 2021г.: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Счета с ненулевыми остатками на 31.05.2021г.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5D1482-29FF-C97A-1C7A-595F77972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939468"/>
            <a:ext cx="8977313" cy="14097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616CD5-812C-54BD-F8DF-B6312069B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3352801"/>
            <a:ext cx="8977313" cy="24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517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2DD4652-7B85-CDEE-DAB1-22848C860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23826"/>
            <a:ext cx="9248775" cy="673417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sz="3500" b="1" dirty="0"/>
              <a:t>	Этап 3: Расчет входящих остатков (</a:t>
            </a:r>
            <a:r>
              <a:rPr lang="en-US" sz="3500" b="1" dirty="0" err="1"/>
              <a:t>incoming_balances</a:t>
            </a:r>
            <a:r>
              <a:rPr lang="ru-RU" sz="3500" b="1" dirty="0"/>
              <a:t>)</a:t>
            </a:r>
          </a:p>
          <a:p>
            <a:pPr marL="0" indent="0" latinLnBrk="1">
              <a:buNone/>
            </a:pPr>
            <a:r>
              <a:rPr lang="ru-RU" sz="2000" dirty="0"/>
              <a:t>	</a:t>
            </a:r>
            <a:r>
              <a:rPr lang="ru-RU" sz="2900" dirty="0"/>
              <a:t>На этом этапе находим входящие остатки по счетам, принимая во внимание, </a:t>
            </a:r>
          </a:p>
          <a:p>
            <a:pPr marL="0" indent="0" latinLnBrk="1">
              <a:buNone/>
            </a:pPr>
            <a:r>
              <a:rPr lang="ru-RU" sz="2900" dirty="0"/>
              <a:t>что в форме 101, обязательны к выполнению следующие условия:</a:t>
            </a:r>
          </a:p>
          <a:p>
            <a:pPr latinLnBrk="1">
              <a:buFont typeface="Wingdings" panose="05000000000000000000" pitchFamily="2" charset="2"/>
              <a:buChar char="q"/>
            </a:pPr>
            <a:r>
              <a:rPr lang="ru-RU" sz="2900" dirty="0"/>
              <a:t>суммы должны быть положительными, </a:t>
            </a:r>
          </a:p>
          <a:p>
            <a:pPr latinLnBrk="1">
              <a:buFont typeface="Wingdings" panose="05000000000000000000" pitchFamily="2" charset="2"/>
              <a:buChar char="q"/>
            </a:pPr>
            <a:r>
              <a:rPr lang="ru-RU" sz="2900" dirty="0"/>
              <a:t>участвует банковское округление, </a:t>
            </a:r>
          </a:p>
          <a:p>
            <a:pPr latinLnBrk="1">
              <a:buFont typeface="Wingdings" panose="05000000000000000000" pitchFamily="2" charset="2"/>
              <a:buChar char="q"/>
            </a:pPr>
            <a:r>
              <a:rPr lang="ru-RU" sz="2900" dirty="0"/>
              <a:t>отчет составляется в </a:t>
            </a:r>
            <a:r>
              <a:rPr lang="ru-RU" sz="2900" dirty="0" err="1"/>
              <a:t>тыс.руб</a:t>
            </a:r>
            <a:r>
              <a:rPr lang="ru-RU" sz="2900" dirty="0"/>
              <a:t>.</a:t>
            </a:r>
          </a:p>
          <a:p>
            <a:pPr latinLnBrk="1">
              <a:buFont typeface="Wingdings" panose="05000000000000000000" pitchFamily="2" charset="2"/>
              <a:buChar char="q"/>
            </a:pPr>
            <a:endParaRPr lang="ru-RU" sz="2900" dirty="0"/>
          </a:p>
          <a:p>
            <a:pPr latinLnBrk="1">
              <a:buFont typeface="Wingdings" panose="05000000000000000000" pitchFamily="2" charset="2"/>
              <a:buChar char="q"/>
            </a:pPr>
            <a:endParaRPr lang="ru-RU" sz="2900" dirty="0"/>
          </a:p>
          <a:p>
            <a:pPr latinLnBrk="1">
              <a:buFont typeface="Wingdings" panose="05000000000000000000" pitchFamily="2" charset="2"/>
              <a:buChar char="q"/>
            </a:pPr>
            <a:endParaRPr lang="ru-RU" sz="2900" dirty="0"/>
          </a:p>
          <a:p>
            <a:pPr latinLnBrk="1">
              <a:buFont typeface="Wingdings" panose="05000000000000000000" pitchFamily="2" charset="2"/>
              <a:buChar char="q"/>
            </a:pPr>
            <a:endParaRPr lang="ru-RU" sz="2900" dirty="0"/>
          </a:p>
          <a:p>
            <a:pPr latinLnBrk="1">
              <a:buFont typeface="Wingdings" panose="05000000000000000000" pitchFamily="2" charset="2"/>
              <a:buChar char="q"/>
            </a:pPr>
            <a:endParaRPr lang="ru-RU" sz="2900" dirty="0"/>
          </a:p>
          <a:p>
            <a:pPr latinLnBrk="1">
              <a:buFont typeface="Wingdings" panose="05000000000000000000" pitchFamily="2" charset="2"/>
              <a:buChar char="q"/>
            </a:pPr>
            <a:endParaRPr lang="ru-RU" sz="2900" dirty="0"/>
          </a:p>
          <a:p>
            <a:pPr latinLnBrk="1">
              <a:buFont typeface="Wingdings" panose="05000000000000000000" pitchFamily="2" charset="2"/>
              <a:buChar char="q"/>
            </a:pPr>
            <a:endParaRPr lang="ru-RU" sz="2900" dirty="0"/>
          </a:p>
          <a:p>
            <a:pPr latinLnBrk="1">
              <a:buFont typeface="Wingdings" panose="05000000000000000000" pitchFamily="2" charset="2"/>
              <a:buChar char="q"/>
            </a:pPr>
            <a:endParaRPr lang="ru-RU" sz="2900" dirty="0"/>
          </a:p>
          <a:p>
            <a:pPr latinLnBrk="1">
              <a:buFont typeface="Wingdings" panose="05000000000000000000" pitchFamily="2" charset="2"/>
              <a:buChar char="q"/>
            </a:pPr>
            <a:endParaRPr lang="ru-RU" sz="2900" dirty="0"/>
          </a:p>
          <a:p>
            <a:pPr latinLnBrk="1">
              <a:buFont typeface="Wingdings" panose="05000000000000000000" pitchFamily="2" charset="2"/>
              <a:buChar char="q"/>
            </a:pPr>
            <a:endParaRPr lang="ru-RU" sz="2900" dirty="0"/>
          </a:p>
          <a:p>
            <a:pPr marL="0" indent="0" latinLnBrk="1">
              <a:buNone/>
            </a:pPr>
            <a:endParaRPr lang="ru-RU" sz="1900" dirty="0"/>
          </a:p>
          <a:p>
            <a:pPr marL="0" indent="0" latinLnBrk="1">
              <a:buNone/>
            </a:pPr>
            <a:endParaRPr lang="ru-RU" sz="2000" i="1" dirty="0"/>
          </a:p>
          <a:p>
            <a:pPr marL="0" indent="0" latinLnBrk="1">
              <a:buNone/>
            </a:pPr>
            <a:endParaRPr lang="ru-RU" sz="2000" i="1" dirty="0"/>
          </a:p>
          <a:p>
            <a:pPr marL="0" indent="0" latinLnBrk="1">
              <a:buNone/>
            </a:pPr>
            <a:r>
              <a:rPr lang="ru-RU" sz="2000" i="1" dirty="0"/>
              <a:t>Где: </a:t>
            </a:r>
            <a:r>
              <a:rPr lang="en-US" sz="2000" i="1" dirty="0"/>
              <a:t>098</a:t>
            </a:r>
            <a:r>
              <a:rPr lang="ru-RU" sz="2000" i="1" dirty="0"/>
              <a:t>- золото</a:t>
            </a:r>
            <a:r>
              <a:rPr lang="en-US" sz="2000" i="1" dirty="0"/>
              <a:t>, 099- </a:t>
            </a:r>
            <a:r>
              <a:rPr lang="ru-RU" sz="2000" i="1" dirty="0"/>
              <a:t>серебро</a:t>
            </a:r>
            <a:r>
              <a:rPr lang="en-US" sz="2000" i="1" dirty="0"/>
              <a:t>, 076-</a:t>
            </a:r>
            <a:r>
              <a:rPr lang="ru-RU" sz="2000" i="1" dirty="0"/>
              <a:t>платина</a:t>
            </a:r>
            <a:r>
              <a:rPr lang="en-US" sz="2000" i="1" dirty="0"/>
              <a:t>, 033- </a:t>
            </a:r>
            <a:r>
              <a:rPr lang="ru-RU" sz="2000" i="1" dirty="0"/>
              <a:t>палладий  </a:t>
            </a:r>
            <a:endParaRPr lang="en-US" sz="2000" i="1" dirty="0"/>
          </a:p>
          <a:p>
            <a:endParaRPr lang="ru-RU" sz="2200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3F543F2-330A-0AE0-C4AB-87B0CDEF5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233612"/>
            <a:ext cx="10353676" cy="421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206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7DED3A7-DCAC-0013-F741-320333A17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33350"/>
            <a:ext cx="8902527" cy="6724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 Этап 4: Расчет оборотов за май 2021г.(</a:t>
            </a:r>
            <a:r>
              <a:rPr lang="en-US" sz="2200" b="1" dirty="0"/>
              <a:t>turnovers</a:t>
            </a:r>
            <a:r>
              <a:rPr lang="ru-RU" sz="2200" b="1" dirty="0"/>
              <a:t>)</a:t>
            </a:r>
          </a:p>
          <a:p>
            <a:pPr marL="0" indent="0">
              <a:buNone/>
            </a:pPr>
            <a:r>
              <a:rPr lang="ru-RU" dirty="0"/>
              <a:t>На этом этапе выделяем: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	сумму дебетовых оборотов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ru-RU" sz="2000" b="1" dirty="0"/>
          </a:p>
          <a:p>
            <a:endParaRPr lang="ru-RU" sz="2000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B0BA30E-0587-4C59-9DB6-CE42C28E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1450856"/>
            <a:ext cx="8424863" cy="507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411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6">
            <a:extLst>
              <a:ext uri="{FF2B5EF4-FFF2-40B4-BE49-F238E27FC236}">
                <a16:creationId xmlns:a16="http://schemas.microsoft.com/office/drawing/2014/main" id="{2BDF1F0C-0F56-0819-5FB5-F33EB3324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1"/>
            <a:ext cx="9457266" cy="6257924"/>
          </a:xfrm>
        </p:spPr>
        <p:txBody>
          <a:bodyPr/>
          <a:lstStyle/>
          <a:p>
            <a:r>
              <a:rPr lang="ru-RU" dirty="0"/>
              <a:t>	сумму кредитовых оборотов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D5649B6-3CD3-7993-3917-08F802584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924408"/>
            <a:ext cx="8504766" cy="559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715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13075FE-1572-AB38-169A-59143EE8E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276225"/>
            <a:ext cx="9982199" cy="6429375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/>
              <a:t>Этап 5: </a:t>
            </a:r>
            <a:r>
              <a:rPr lang="ru-RU" sz="2200" b="1" dirty="0"/>
              <a:t>Расчет исходящих остатков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Производим аналогично расчёту входящих остатков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25E44E-AB96-DEA5-3D01-F1B2ED1CC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6" y="1276350"/>
            <a:ext cx="9420224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68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30AAC46-1C79-EC86-3A0F-DD8343461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075"/>
            <a:ext cx="9771591" cy="6477000"/>
          </a:xfrm>
        </p:spPr>
        <p:txBody>
          <a:bodyPr/>
          <a:lstStyle/>
          <a:p>
            <a:pPr marL="0" indent="0">
              <a:buNone/>
            </a:pPr>
            <a:r>
              <a:rPr lang="ru-RU" sz="2000" b="1" dirty="0"/>
              <a:t>Этап 6: </a:t>
            </a:r>
            <a:r>
              <a:rPr lang="ru-RU" sz="2200" b="1" dirty="0"/>
              <a:t>Сборка финального запроса, включая все выше описанные условия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Производим замену наименований глав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Производим замену наименований активных и пассивных счетов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Выделаем дату, на которую составлен отчет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813D04-DB41-00C5-D38E-C1D9D9D3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2409825"/>
            <a:ext cx="777240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10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8349F68-1865-0F29-F67E-AED645627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57201"/>
            <a:ext cx="8923866" cy="6257924"/>
          </a:xfrm>
        </p:spPr>
        <p:txBody>
          <a:bodyPr/>
          <a:lstStyle/>
          <a:p>
            <a:r>
              <a:rPr lang="ru-RU" dirty="0"/>
              <a:t>Применим </a:t>
            </a:r>
            <a:r>
              <a:rPr lang="en-US" dirty="0"/>
              <a:t>COALESCE</a:t>
            </a:r>
            <a:r>
              <a:rPr lang="ru-RU" dirty="0"/>
              <a:t> для всех суммарных значений, чтобы заменить все значения </a:t>
            </a:r>
            <a:r>
              <a:rPr lang="en-US" dirty="0"/>
              <a:t>NULL</a:t>
            </a:r>
            <a:r>
              <a:rPr lang="ru-RU" dirty="0"/>
              <a:t> на 0. Для корректного выведение отчета и итоговых значений.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90F08A-B705-9886-B28F-147A2C640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352550"/>
            <a:ext cx="8737240" cy="489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1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>
          <a:xfrm>
            <a:off x="1116013" y="549275"/>
            <a:ext cx="10167937" cy="1179513"/>
          </a:xfrm>
        </p:spPr>
        <p:txBody>
          <a:bodyPr/>
          <a:lstStyle/>
          <a:p>
            <a:r>
              <a:rPr lang="ru-RU" sz="4000" dirty="0">
                <a:cs typeface="Calibri Light" pitchFamily="34" charset="0"/>
              </a:rPr>
              <a:t>Этапы презентации</a:t>
            </a:r>
            <a:endParaRPr lang="ru-RU" sz="4000" dirty="0"/>
          </a:p>
        </p:txBody>
      </p:sp>
      <p:sp>
        <p:nvSpPr>
          <p:cNvPr id="20483" name="Объект 2"/>
          <p:cNvSpPr>
            <a:spLocks noGrp="1"/>
          </p:cNvSpPr>
          <p:nvPr>
            <p:ph idx="1"/>
          </p:nvPr>
        </p:nvSpPr>
        <p:spPr>
          <a:xfrm>
            <a:off x="620713" y="1852613"/>
            <a:ext cx="10167937" cy="3695700"/>
          </a:xfrm>
        </p:spPr>
        <p:txBody>
          <a:bodyPr/>
          <a:lstStyle/>
          <a:p>
            <a:r>
              <a:rPr lang="ru-RU" sz="2000" dirty="0">
                <a:cs typeface="Calibri" pitchFamily="34" charset="0"/>
              </a:rPr>
              <a:t>Немного о себе</a:t>
            </a:r>
          </a:p>
          <a:p>
            <a:r>
              <a:rPr lang="ru-RU" sz="2000" dirty="0">
                <a:cs typeface="Calibri" pitchFamily="34" charset="0"/>
              </a:rPr>
              <a:t>Цель проекта</a:t>
            </a:r>
          </a:p>
          <a:p>
            <a:r>
              <a:rPr lang="ru-RU" sz="2000" dirty="0">
                <a:cs typeface="Calibri" pitchFamily="34" charset="0"/>
              </a:rPr>
              <a:t>Сбор и работа с требованиями</a:t>
            </a:r>
            <a:endParaRPr lang="ru-RU" sz="2000" dirty="0"/>
          </a:p>
          <a:p>
            <a:r>
              <a:rPr lang="ru-RU" sz="2000" dirty="0">
                <a:cs typeface="Calibri" pitchFamily="34" charset="0"/>
              </a:rPr>
              <a:t>Подготовка к </a:t>
            </a:r>
            <a:r>
              <a:rPr lang="ru-RU" sz="2000" dirty="0" err="1">
                <a:cs typeface="Calibri" pitchFamily="34" charset="0"/>
              </a:rPr>
              <a:t>прототипированию</a:t>
            </a:r>
            <a:endParaRPr lang="ru-RU" sz="2000" dirty="0">
              <a:cs typeface="Calibri" pitchFamily="34" charset="0"/>
            </a:endParaRPr>
          </a:p>
          <a:p>
            <a:r>
              <a:rPr lang="ru-RU" sz="2000" dirty="0" err="1">
                <a:cs typeface="Calibri" pitchFamily="34" charset="0"/>
              </a:rPr>
              <a:t>Прототипирование</a:t>
            </a:r>
            <a:endParaRPr lang="ru-RU" sz="2000" dirty="0">
              <a:cs typeface="Calibri" pitchFamily="34" charset="0"/>
            </a:endParaRPr>
          </a:p>
          <a:p>
            <a:r>
              <a:rPr lang="ru-RU" sz="2000" dirty="0">
                <a:cs typeface="Calibri" pitchFamily="34" charset="0"/>
              </a:rPr>
              <a:t>Проверка прототипа и визуализация данных</a:t>
            </a:r>
          </a:p>
          <a:p>
            <a:r>
              <a:rPr lang="ru-RU" sz="2000" dirty="0">
                <a:cs typeface="Calibri" pitchFamily="34" charset="0"/>
              </a:rPr>
              <a:t>Итог</a:t>
            </a:r>
          </a:p>
          <a:p>
            <a:r>
              <a:rPr lang="ru-RU" sz="2000" dirty="0">
                <a:cs typeface="Calibri" pitchFamily="34" charset="0"/>
              </a:rPr>
              <a:t>Общие впечатления</a:t>
            </a:r>
          </a:p>
          <a:p>
            <a:endParaRPr lang="ru-RU" sz="2000" dirty="0"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75DDD6-1C70-64C8-57DA-D19726C7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09" y="2914689"/>
            <a:ext cx="7580842" cy="3076020"/>
          </a:xfrm>
          <a:prstGeom prst="rect">
            <a:avLst/>
          </a:prstGeom>
        </p:spPr>
      </p:pic>
      <p:sp>
        <p:nvSpPr>
          <p:cNvPr id="6" name="Текст 5">
            <a:extLst>
              <a:ext uri="{FF2B5EF4-FFF2-40B4-BE49-F238E27FC236}">
                <a16:creationId xmlns:a16="http://schemas.microsoft.com/office/drawing/2014/main" id="{32BC53DF-6DB6-6B35-DC52-B58B23EF0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266700"/>
            <a:ext cx="9486899" cy="616271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sz="1800" dirty="0">
                <a:solidFill>
                  <a:schemeClr val="tx1"/>
                </a:solidFill>
              </a:rPr>
              <a:t>В финальной части запроса производим соединение через LEFT JOIN следующих таблиц поэтапно: </a:t>
            </a:r>
          </a:p>
          <a:p>
            <a:r>
              <a:rPr lang="ru-RU" dirty="0">
                <a:solidFill>
                  <a:schemeClr val="tx1"/>
                </a:solidFill>
              </a:rPr>
              <a:t>1.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filtered_accounts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ru-RU" sz="1800" dirty="0">
                <a:solidFill>
                  <a:schemeClr val="tx1"/>
                </a:solidFill>
              </a:rPr>
              <a:t>(отфильтрованные счета)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2.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incoming_balances</a:t>
            </a:r>
            <a:r>
              <a:rPr lang="ru-RU" sz="1800" dirty="0">
                <a:solidFill>
                  <a:schemeClr val="tx1"/>
                </a:solidFill>
              </a:rPr>
              <a:t> (входящие остатки)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3.</a:t>
            </a:r>
            <a:r>
              <a:rPr lang="en-US" sz="1800" dirty="0">
                <a:solidFill>
                  <a:schemeClr val="tx1"/>
                </a:solidFill>
              </a:rPr>
              <a:t> turnovers </a:t>
            </a:r>
            <a:r>
              <a:rPr lang="ru-RU" sz="1800" dirty="0">
                <a:solidFill>
                  <a:schemeClr val="tx1"/>
                </a:solidFill>
              </a:rPr>
              <a:t>(обороты)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4.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outgoing_balances</a:t>
            </a:r>
            <a:r>
              <a:rPr lang="ru-RU" sz="1800" dirty="0">
                <a:solidFill>
                  <a:schemeClr val="tx1"/>
                </a:solidFill>
              </a:rPr>
              <a:t> (исходящие остатки)</a:t>
            </a:r>
            <a:endParaRPr lang="en-US" sz="1800" dirty="0">
              <a:solidFill>
                <a:schemeClr val="tx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2586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Заголовок 1"/>
          <p:cNvSpPr>
            <a:spLocks noGrp="1"/>
          </p:cNvSpPr>
          <p:nvPr>
            <p:ph type="title"/>
          </p:nvPr>
        </p:nvSpPr>
        <p:spPr>
          <a:xfrm>
            <a:off x="447674" y="334961"/>
            <a:ext cx="10515600" cy="1273175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cs typeface="Calibri Light" pitchFamily="34" charset="0"/>
              </a:rPr>
              <a:t>Проверка прототипа и визуализация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675" y="1009650"/>
            <a:ext cx="10906125" cy="5667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700" dirty="0">
                <a:cs typeface="Calibri" pitchFamily="34" charset="0"/>
              </a:rPr>
              <a:t>	</a:t>
            </a:r>
            <a:r>
              <a:rPr lang="ru-RU" b="1" dirty="0"/>
              <a:t> </a:t>
            </a:r>
            <a:r>
              <a:rPr lang="ru-RU" dirty="0"/>
              <a:t>В ходе сравнительного анализа прототипа и эталона, по итоговым значениям, были выявлены суммарные отклонения. </a:t>
            </a:r>
            <a:endParaRPr lang="ru-RU" sz="1700" dirty="0">
              <a:cs typeface="Calibri" pitchFamily="34" charset="0"/>
            </a:endParaRPr>
          </a:p>
          <a:p>
            <a:pPr marL="0" indent="0">
              <a:buNone/>
            </a:pPr>
            <a:r>
              <a:rPr lang="ru-RU" sz="1700" dirty="0">
                <a:cs typeface="Calibri" pitchFamily="34" charset="0"/>
              </a:rPr>
              <a:t> 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B32A9B0F-8FF5-8D90-DD2B-5D251AD184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4425977"/>
              </p:ext>
            </p:extLst>
          </p:nvPr>
        </p:nvGraphicFramePr>
        <p:xfrm>
          <a:off x="447674" y="3162300"/>
          <a:ext cx="7762876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A7986F1B-8598-3081-1FF7-DE86986EC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653570"/>
              </p:ext>
            </p:extLst>
          </p:nvPr>
        </p:nvGraphicFramePr>
        <p:xfrm>
          <a:off x="696117" y="1758155"/>
          <a:ext cx="6990559" cy="1333607"/>
        </p:xfrm>
        <a:graphic>
          <a:graphicData uri="http://schemas.openxmlformats.org/drawingml/2006/table">
            <a:tbl>
              <a:tblPr/>
              <a:tblGrid>
                <a:gridCol w="1271010">
                  <a:extLst>
                    <a:ext uri="{9D8B030D-6E8A-4147-A177-3AD203B41FA5}">
                      <a16:colId xmlns:a16="http://schemas.microsoft.com/office/drawing/2014/main" val="996284992"/>
                    </a:ext>
                  </a:extLst>
                </a:gridCol>
                <a:gridCol w="1395349">
                  <a:extLst>
                    <a:ext uri="{9D8B030D-6E8A-4147-A177-3AD203B41FA5}">
                      <a16:colId xmlns:a16="http://schemas.microsoft.com/office/drawing/2014/main" val="2689601384"/>
                    </a:ext>
                  </a:extLst>
                </a:gridCol>
                <a:gridCol w="1478241">
                  <a:extLst>
                    <a:ext uri="{9D8B030D-6E8A-4147-A177-3AD203B41FA5}">
                      <a16:colId xmlns:a16="http://schemas.microsoft.com/office/drawing/2014/main" val="1330036439"/>
                    </a:ext>
                  </a:extLst>
                </a:gridCol>
                <a:gridCol w="1492056">
                  <a:extLst>
                    <a:ext uri="{9D8B030D-6E8A-4147-A177-3AD203B41FA5}">
                      <a16:colId xmlns:a16="http://schemas.microsoft.com/office/drawing/2014/main" val="208048560"/>
                    </a:ext>
                  </a:extLst>
                </a:gridCol>
                <a:gridCol w="1353903">
                  <a:extLst>
                    <a:ext uri="{9D8B030D-6E8A-4147-A177-3AD203B41FA5}">
                      <a16:colId xmlns:a16="http://schemas.microsoft.com/office/drawing/2014/main" val="42288285"/>
                    </a:ext>
                  </a:extLst>
                </a:gridCol>
              </a:tblGrid>
              <a:tr h="37263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Источник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oitga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oitgp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iitg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029201"/>
                  </a:ext>
                </a:extLst>
              </a:tr>
              <a:tr h="3001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Прототип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11074484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15890179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15890180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12210093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377961"/>
                  </a:ext>
                </a:extLst>
              </a:tr>
              <a:tr h="3001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Эталон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11074486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15890302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15890302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12262138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603517"/>
                  </a:ext>
                </a:extLst>
              </a:tr>
              <a:tr h="3001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Отклонение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-52045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2032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47BE7A1-EF83-82C5-1C6A-BB08C53B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759" y="123826"/>
            <a:ext cx="9419166" cy="590801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Исходя из  выявленных отклонений, произведём более детальный анализ по разделам.</a:t>
            </a:r>
          </a:p>
          <a:p>
            <a:pPr marL="0" indent="0">
              <a:buNone/>
            </a:pPr>
            <a:r>
              <a:rPr lang="ru-RU" dirty="0"/>
              <a:t>Раздел А. Балансовые счета: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E88431E3-8E83-B10D-7AF7-483FFA352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083401"/>
              </p:ext>
            </p:extLst>
          </p:nvPr>
        </p:nvGraphicFramePr>
        <p:xfrm>
          <a:off x="495922" y="3448791"/>
          <a:ext cx="4551888" cy="1305560"/>
        </p:xfrm>
        <a:graphic>
          <a:graphicData uri="http://schemas.openxmlformats.org/drawingml/2006/table">
            <a:tbl>
              <a:tblPr/>
              <a:tblGrid>
                <a:gridCol w="1379360">
                  <a:extLst>
                    <a:ext uri="{9D8B030D-6E8A-4147-A177-3AD203B41FA5}">
                      <a16:colId xmlns:a16="http://schemas.microsoft.com/office/drawing/2014/main" val="1539886689"/>
                    </a:ext>
                  </a:extLst>
                </a:gridCol>
                <a:gridCol w="717267">
                  <a:extLst>
                    <a:ext uri="{9D8B030D-6E8A-4147-A177-3AD203B41FA5}">
                      <a16:colId xmlns:a16="http://schemas.microsoft.com/office/drawing/2014/main" val="1887894239"/>
                    </a:ext>
                  </a:extLst>
                </a:gridCol>
                <a:gridCol w="813822">
                  <a:extLst>
                    <a:ext uri="{9D8B030D-6E8A-4147-A177-3AD203B41FA5}">
                      <a16:colId xmlns:a16="http://schemas.microsoft.com/office/drawing/2014/main" val="861285118"/>
                    </a:ext>
                  </a:extLst>
                </a:gridCol>
                <a:gridCol w="868997">
                  <a:extLst>
                    <a:ext uri="{9D8B030D-6E8A-4147-A177-3AD203B41FA5}">
                      <a16:colId xmlns:a16="http://schemas.microsoft.com/office/drawing/2014/main" val="3019173968"/>
                    </a:ext>
                  </a:extLst>
                </a:gridCol>
                <a:gridCol w="772442">
                  <a:extLst>
                    <a:ext uri="{9D8B030D-6E8A-4147-A177-3AD203B41FA5}">
                      <a16:colId xmlns:a16="http://schemas.microsoft.com/office/drawing/2014/main" val="2254744640"/>
                    </a:ext>
                  </a:extLst>
                </a:gridCol>
              </a:tblGrid>
              <a:tr h="54565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А. Балансовые счета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oitga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oitgp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iitg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847391"/>
                  </a:ext>
                </a:extLst>
              </a:tr>
              <a:tr h="16657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Прототип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4271961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15367684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15367684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4563571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191060"/>
                  </a:ext>
                </a:extLst>
              </a:tr>
              <a:tr h="16657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Эталон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4271960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15367807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15367807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4615614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983050"/>
                  </a:ext>
                </a:extLst>
              </a:tr>
              <a:tr h="16657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Отклонение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-52043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433967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B496D01E-DD9E-3160-842F-1A2C0D7D76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960550"/>
              </p:ext>
            </p:extLst>
          </p:nvPr>
        </p:nvGraphicFramePr>
        <p:xfrm>
          <a:off x="495922" y="1324371"/>
          <a:ext cx="4551889" cy="1968026"/>
        </p:xfrm>
        <a:graphic>
          <a:graphicData uri="http://schemas.openxmlformats.org/drawingml/2006/table">
            <a:tbl>
              <a:tblPr/>
              <a:tblGrid>
                <a:gridCol w="1379361">
                  <a:extLst>
                    <a:ext uri="{9D8B030D-6E8A-4147-A177-3AD203B41FA5}">
                      <a16:colId xmlns:a16="http://schemas.microsoft.com/office/drawing/2014/main" val="2464803894"/>
                    </a:ext>
                  </a:extLst>
                </a:gridCol>
                <a:gridCol w="717267">
                  <a:extLst>
                    <a:ext uri="{9D8B030D-6E8A-4147-A177-3AD203B41FA5}">
                      <a16:colId xmlns:a16="http://schemas.microsoft.com/office/drawing/2014/main" val="3101821985"/>
                    </a:ext>
                  </a:extLst>
                </a:gridCol>
                <a:gridCol w="890253">
                  <a:extLst>
                    <a:ext uri="{9D8B030D-6E8A-4147-A177-3AD203B41FA5}">
                      <a16:colId xmlns:a16="http://schemas.microsoft.com/office/drawing/2014/main" val="4291092132"/>
                    </a:ext>
                  </a:extLst>
                </a:gridCol>
                <a:gridCol w="792566">
                  <a:extLst>
                    <a:ext uri="{9D8B030D-6E8A-4147-A177-3AD203B41FA5}">
                      <a16:colId xmlns:a16="http://schemas.microsoft.com/office/drawing/2014/main" val="2491316120"/>
                    </a:ext>
                  </a:extLst>
                </a:gridCol>
                <a:gridCol w="772442">
                  <a:extLst>
                    <a:ext uri="{9D8B030D-6E8A-4147-A177-3AD203B41FA5}">
                      <a16:colId xmlns:a16="http://schemas.microsoft.com/office/drawing/2014/main" val="851736828"/>
                    </a:ext>
                  </a:extLst>
                </a:gridCol>
              </a:tblGrid>
              <a:tr h="37623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А. Балансовые счета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oitga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oitgp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iitg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35871"/>
                  </a:ext>
                </a:extLst>
              </a:tr>
              <a:tr h="22026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Прототип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4271961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15367684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15367684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4563571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341568"/>
                  </a:ext>
                </a:extLst>
              </a:tr>
              <a:tr h="22026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2135979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11842243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11670416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2255765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5720308"/>
                  </a:ext>
                </a:extLst>
              </a:tr>
              <a:tr h="22026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2135982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3525441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3697268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2307806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0604518"/>
                  </a:ext>
                </a:extLst>
              </a:tr>
              <a:tr h="22026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Эталон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4271960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15367807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15367807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4615614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5369644"/>
                  </a:ext>
                </a:extLst>
              </a:tr>
              <a:tr h="22026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2135980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11842366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11670539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2307807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156523"/>
                  </a:ext>
                </a:extLst>
              </a:tr>
              <a:tr h="22026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2135980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3525441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3697268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2307807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871300"/>
                  </a:ext>
                </a:extLst>
              </a:tr>
            </a:tbl>
          </a:graphicData>
        </a:graphic>
      </p:graphicFrame>
      <p:graphicFrame>
        <p:nvGraphicFramePr>
          <p:cNvPr id="14" name="Диаграмма 13">
            <a:extLst>
              <a:ext uri="{FF2B5EF4-FFF2-40B4-BE49-F238E27FC236}">
                <a16:creationId xmlns:a16="http://schemas.microsoft.com/office/drawing/2014/main" id="{17C3724C-77AD-2B49-4042-7BA7FAD0D2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7348272"/>
              </p:ext>
            </p:extLst>
          </p:nvPr>
        </p:nvGraphicFramePr>
        <p:xfrm>
          <a:off x="4914023" y="1787013"/>
          <a:ext cx="5849911" cy="3780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0572758-9E16-68D5-971A-3E1C574F2EB3}"/>
              </a:ext>
            </a:extLst>
          </p:cNvPr>
          <p:cNvSpPr txBox="1"/>
          <p:nvPr/>
        </p:nvSpPr>
        <p:spPr>
          <a:xfrm>
            <a:off x="5200647" y="4850909"/>
            <a:ext cx="64954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Trebuchet MS (Основной текст)"/>
              </a:rPr>
              <a:t>	</a:t>
            </a:r>
            <a:endParaRPr lang="ru-RU" sz="1600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2F870889-2B4B-8CA3-26ED-9B5555A9A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379640"/>
              </p:ext>
            </p:extLst>
          </p:nvPr>
        </p:nvGraphicFramePr>
        <p:xfrm>
          <a:off x="505447" y="5316799"/>
          <a:ext cx="4551888" cy="1118871"/>
        </p:xfrm>
        <a:graphic>
          <a:graphicData uri="http://schemas.openxmlformats.org/drawingml/2006/table">
            <a:tbl>
              <a:tblPr/>
              <a:tblGrid>
                <a:gridCol w="1553422">
                  <a:extLst>
                    <a:ext uri="{9D8B030D-6E8A-4147-A177-3AD203B41FA5}">
                      <a16:colId xmlns:a16="http://schemas.microsoft.com/office/drawing/2014/main" val="2697918664"/>
                    </a:ext>
                  </a:extLst>
                </a:gridCol>
                <a:gridCol w="939278">
                  <a:extLst>
                    <a:ext uri="{9D8B030D-6E8A-4147-A177-3AD203B41FA5}">
                      <a16:colId xmlns:a16="http://schemas.microsoft.com/office/drawing/2014/main" val="2518803541"/>
                    </a:ext>
                  </a:extLst>
                </a:gridCol>
                <a:gridCol w="1029594">
                  <a:extLst>
                    <a:ext uri="{9D8B030D-6E8A-4147-A177-3AD203B41FA5}">
                      <a16:colId xmlns:a16="http://schemas.microsoft.com/office/drawing/2014/main" val="2316025933"/>
                    </a:ext>
                  </a:extLst>
                </a:gridCol>
                <a:gridCol w="1029594">
                  <a:extLst>
                    <a:ext uri="{9D8B030D-6E8A-4147-A177-3AD203B41FA5}">
                      <a16:colId xmlns:a16="http://schemas.microsoft.com/office/drawing/2014/main" val="3786659653"/>
                    </a:ext>
                  </a:extLst>
                </a:gridCol>
              </a:tblGrid>
              <a:tr h="42752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Активные счета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Прототип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Эталон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Отклонение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139673"/>
                  </a:ext>
                </a:extLst>
              </a:tr>
              <a:tr h="2304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68735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120778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-52043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756148"/>
                  </a:ext>
                </a:extLst>
              </a:tr>
              <a:tr h="2304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61209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5763"/>
                  </a:ext>
                </a:extLst>
              </a:tr>
              <a:tr h="2304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61212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3925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E1D9EB-7FC0-4F48-8AFB-1825981BEC7D}"/>
              </a:ext>
            </a:extLst>
          </p:cNvPr>
          <p:cNvSpPr txBox="1"/>
          <p:nvPr/>
        </p:nvSpPr>
        <p:spPr>
          <a:xfrm>
            <a:off x="648759" y="4850909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Анализ в разрезе счетов:</a:t>
            </a:r>
          </a:p>
        </p:txBody>
      </p:sp>
    </p:spTree>
    <p:extLst>
      <p:ext uri="{BB962C8B-B14F-4D97-AF65-F5344CB8AC3E}">
        <p14:creationId xmlns:p14="http://schemas.microsoft.com/office/powerpoint/2010/main" val="346366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27E78E1-92CB-9761-E9B9-75ABF79A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371475"/>
            <a:ext cx="8990540" cy="5924550"/>
          </a:xfrm>
        </p:spPr>
        <p:txBody>
          <a:bodyPr/>
          <a:lstStyle/>
          <a:p>
            <a:r>
              <a:rPr lang="ru-RU" sz="1800" dirty="0">
                <a:solidFill>
                  <a:schemeClr val="tx1"/>
                </a:solidFill>
              </a:rPr>
              <a:t>Раздел Б. Счета доверительного управления: отклонений не выявлено.</a:t>
            </a:r>
          </a:p>
          <a:p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BD49FCC-E949-3A18-A70F-73D0063CF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725952"/>
              </p:ext>
            </p:extLst>
          </p:nvPr>
        </p:nvGraphicFramePr>
        <p:xfrm>
          <a:off x="274374" y="1419225"/>
          <a:ext cx="4898231" cy="2241464"/>
        </p:xfrm>
        <a:graphic>
          <a:graphicData uri="http://schemas.openxmlformats.org/drawingml/2006/table">
            <a:tbl>
              <a:tblPr/>
              <a:tblGrid>
                <a:gridCol w="1368221">
                  <a:extLst>
                    <a:ext uri="{9D8B030D-6E8A-4147-A177-3AD203B41FA5}">
                      <a16:colId xmlns:a16="http://schemas.microsoft.com/office/drawing/2014/main" val="3042909353"/>
                    </a:ext>
                  </a:extLst>
                </a:gridCol>
                <a:gridCol w="1395585">
                  <a:extLst>
                    <a:ext uri="{9D8B030D-6E8A-4147-A177-3AD203B41FA5}">
                      <a16:colId xmlns:a16="http://schemas.microsoft.com/office/drawing/2014/main" val="3713028058"/>
                    </a:ext>
                  </a:extLst>
                </a:gridCol>
                <a:gridCol w="711475">
                  <a:extLst>
                    <a:ext uri="{9D8B030D-6E8A-4147-A177-3AD203B41FA5}">
                      <a16:colId xmlns:a16="http://schemas.microsoft.com/office/drawing/2014/main" val="1186117608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val="1929795800"/>
                    </a:ext>
                  </a:extLst>
                </a:gridCol>
                <a:gridCol w="643064">
                  <a:extLst>
                    <a:ext uri="{9D8B030D-6E8A-4147-A177-3AD203B41FA5}">
                      <a16:colId xmlns:a16="http://schemas.microsoft.com/office/drawing/2014/main" val="131305241"/>
                    </a:ext>
                  </a:extLst>
                </a:gridCol>
              </a:tblGrid>
              <a:tr h="7789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Б.Счета</a:t>
                      </a: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доверительного управления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oitga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oitgp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iitg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866719"/>
                  </a:ext>
                </a:extLst>
              </a:tr>
              <a:tr h="2302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Прототип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3099920"/>
                  </a:ext>
                </a:extLst>
              </a:tr>
              <a:tr h="2302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836468"/>
                  </a:ext>
                </a:extLst>
              </a:tr>
              <a:tr h="2302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628199"/>
                  </a:ext>
                </a:extLst>
              </a:tr>
              <a:tr h="2302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Эталон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525344"/>
                  </a:ext>
                </a:extLst>
              </a:tr>
              <a:tr h="2302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173896"/>
                  </a:ext>
                </a:extLst>
              </a:tr>
              <a:tr h="2302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308766"/>
                  </a:ext>
                </a:extLst>
              </a:tr>
            </a:tbl>
          </a:graphicData>
        </a:graphic>
      </p:graphicFrame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1901303-BEE7-B98B-174B-1DC63BDE7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382717"/>
              </p:ext>
            </p:extLst>
          </p:nvPr>
        </p:nvGraphicFramePr>
        <p:xfrm>
          <a:off x="274374" y="4122719"/>
          <a:ext cx="4898231" cy="1574819"/>
        </p:xfrm>
        <a:graphic>
          <a:graphicData uri="http://schemas.openxmlformats.org/drawingml/2006/table">
            <a:tbl>
              <a:tblPr/>
              <a:tblGrid>
                <a:gridCol w="1368221">
                  <a:extLst>
                    <a:ext uri="{9D8B030D-6E8A-4147-A177-3AD203B41FA5}">
                      <a16:colId xmlns:a16="http://schemas.microsoft.com/office/drawing/2014/main" val="959107978"/>
                    </a:ext>
                  </a:extLst>
                </a:gridCol>
                <a:gridCol w="1395585">
                  <a:extLst>
                    <a:ext uri="{9D8B030D-6E8A-4147-A177-3AD203B41FA5}">
                      <a16:colId xmlns:a16="http://schemas.microsoft.com/office/drawing/2014/main" val="2321644220"/>
                    </a:ext>
                  </a:extLst>
                </a:gridCol>
                <a:gridCol w="711475">
                  <a:extLst>
                    <a:ext uri="{9D8B030D-6E8A-4147-A177-3AD203B41FA5}">
                      <a16:colId xmlns:a16="http://schemas.microsoft.com/office/drawing/2014/main" val="292908052"/>
                    </a:ext>
                  </a:extLst>
                </a:gridCol>
                <a:gridCol w="779886">
                  <a:extLst>
                    <a:ext uri="{9D8B030D-6E8A-4147-A177-3AD203B41FA5}">
                      <a16:colId xmlns:a16="http://schemas.microsoft.com/office/drawing/2014/main" val="1870982450"/>
                    </a:ext>
                  </a:extLst>
                </a:gridCol>
                <a:gridCol w="643064">
                  <a:extLst>
                    <a:ext uri="{9D8B030D-6E8A-4147-A177-3AD203B41FA5}">
                      <a16:colId xmlns:a16="http://schemas.microsoft.com/office/drawing/2014/main" val="1355184273"/>
                    </a:ext>
                  </a:extLst>
                </a:gridCol>
              </a:tblGrid>
              <a:tr h="6660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Б. Счета доверительного управления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oitga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oitgp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iitg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020191"/>
                  </a:ext>
                </a:extLst>
              </a:tr>
              <a:tr h="2383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Прототип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95488"/>
                  </a:ext>
                </a:extLst>
              </a:tr>
              <a:tr h="2383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Эталон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968154"/>
                  </a:ext>
                </a:extLst>
              </a:tr>
              <a:tr h="2383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Отклонение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753083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19CC8E98-FE07-747E-C476-E54A139136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6359653"/>
              </p:ext>
            </p:extLst>
          </p:nvPr>
        </p:nvGraphicFramePr>
        <p:xfrm>
          <a:off x="5069858" y="1160462"/>
          <a:ext cx="5590998" cy="4400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511055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4FBFA3BE-BBEA-E6F8-FCAC-41597BCDB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5" y="400050"/>
            <a:ext cx="9219140" cy="609600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Раздел  В. Внебалансовые счета: отклонение в следствии округления </a:t>
            </a:r>
          </a:p>
          <a:p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C148C6C-0DCB-E232-1168-53DCFEEE1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575165"/>
              </p:ext>
            </p:extLst>
          </p:nvPr>
        </p:nvGraphicFramePr>
        <p:xfrm>
          <a:off x="477310" y="1409065"/>
          <a:ext cx="4530460" cy="2117725"/>
        </p:xfrm>
        <a:graphic>
          <a:graphicData uri="http://schemas.openxmlformats.org/drawingml/2006/table">
            <a:tbl>
              <a:tblPr/>
              <a:tblGrid>
                <a:gridCol w="1459197">
                  <a:extLst>
                    <a:ext uri="{9D8B030D-6E8A-4147-A177-3AD203B41FA5}">
                      <a16:colId xmlns:a16="http://schemas.microsoft.com/office/drawing/2014/main" val="1100808543"/>
                    </a:ext>
                  </a:extLst>
                </a:gridCol>
                <a:gridCol w="722650">
                  <a:extLst>
                    <a:ext uri="{9D8B030D-6E8A-4147-A177-3AD203B41FA5}">
                      <a16:colId xmlns:a16="http://schemas.microsoft.com/office/drawing/2014/main" val="1234784399"/>
                    </a:ext>
                  </a:extLst>
                </a:gridCol>
                <a:gridCol w="806033">
                  <a:extLst>
                    <a:ext uri="{9D8B030D-6E8A-4147-A177-3AD203B41FA5}">
                      <a16:colId xmlns:a16="http://schemas.microsoft.com/office/drawing/2014/main" val="1599594825"/>
                    </a:ext>
                  </a:extLst>
                </a:gridCol>
                <a:gridCol w="819930">
                  <a:extLst>
                    <a:ext uri="{9D8B030D-6E8A-4147-A177-3AD203B41FA5}">
                      <a16:colId xmlns:a16="http://schemas.microsoft.com/office/drawing/2014/main" val="1164817978"/>
                    </a:ext>
                  </a:extLst>
                </a:gridCol>
                <a:gridCol w="722650">
                  <a:extLst>
                    <a:ext uri="{9D8B030D-6E8A-4147-A177-3AD203B41FA5}">
                      <a16:colId xmlns:a16="http://schemas.microsoft.com/office/drawing/2014/main" val="2804592787"/>
                    </a:ext>
                  </a:extLst>
                </a:gridCol>
              </a:tblGrid>
              <a:tr h="69321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В.Внебалансовые</a:t>
                      </a: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счета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oitga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oitgp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iitg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39628"/>
                  </a:ext>
                </a:extLst>
              </a:tr>
              <a:tr h="23001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Прототип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6802277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522491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522492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7646276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819596"/>
                  </a:ext>
                </a:extLst>
              </a:tr>
              <a:tr h="23001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3401139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472245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3823138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676302"/>
                  </a:ext>
                </a:extLst>
              </a:tr>
              <a:tr h="27443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3401138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472246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3823138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569005"/>
                  </a:ext>
                </a:extLst>
              </a:tr>
              <a:tr h="23001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Эталон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6802280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522491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522491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7646278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409020"/>
                  </a:ext>
                </a:extLst>
              </a:tr>
              <a:tr h="23001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3401140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472245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3823139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637645"/>
                  </a:ext>
                </a:extLst>
              </a:tr>
              <a:tr h="23001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</a:t>
                      </a:r>
                    </a:p>
                  </a:txBody>
                  <a:tcPr marL="952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3401140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50246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472245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3823139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715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7CCB62CB-49F1-BE67-701D-7F6CFC54D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347452"/>
              </p:ext>
            </p:extLst>
          </p:nvPr>
        </p:nvGraphicFramePr>
        <p:xfrm>
          <a:off x="477310" y="3952875"/>
          <a:ext cx="4530460" cy="1305560"/>
        </p:xfrm>
        <a:graphic>
          <a:graphicData uri="http://schemas.openxmlformats.org/drawingml/2006/table">
            <a:tbl>
              <a:tblPr/>
              <a:tblGrid>
                <a:gridCol w="1459197">
                  <a:extLst>
                    <a:ext uri="{9D8B030D-6E8A-4147-A177-3AD203B41FA5}">
                      <a16:colId xmlns:a16="http://schemas.microsoft.com/office/drawing/2014/main" val="2196532607"/>
                    </a:ext>
                  </a:extLst>
                </a:gridCol>
                <a:gridCol w="722650">
                  <a:extLst>
                    <a:ext uri="{9D8B030D-6E8A-4147-A177-3AD203B41FA5}">
                      <a16:colId xmlns:a16="http://schemas.microsoft.com/office/drawing/2014/main" val="2126954537"/>
                    </a:ext>
                  </a:extLst>
                </a:gridCol>
                <a:gridCol w="806033">
                  <a:extLst>
                    <a:ext uri="{9D8B030D-6E8A-4147-A177-3AD203B41FA5}">
                      <a16:colId xmlns:a16="http://schemas.microsoft.com/office/drawing/2014/main" val="3421343175"/>
                    </a:ext>
                  </a:extLst>
                </a:gridCol>
                <a:gridCol w="819930">
                  <a:extLst>
                    <a:ext uri="{9D8B030D-6E8A-4147-A177-3AD203B41FA5}">
                      <a16:colId xmlns:a16="http://schemas.microsoft.com/office/drawing/2014/main" val="3102338960"/>
                    </a:ext>
                  </a:extLst>
                </a:gridCol>
                <a:gridCol w="722650">
                  <a:extLst>
                    <a:ext uri="{9D8B030D-6E8A-4147-A177-3AD203B41FA5}">
                      <a16:colId xmlns:a16="http://schemas.microsoft.com/office/drawing/2014/main" val="2011494301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В.Внебалансовые счета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vitg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oitga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oitgp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Сумма по полю </a:t>
                      </a: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iitg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377586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Прототип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6802277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522491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522492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7646276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51698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Эталон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6802280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522491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522491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7646278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9673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Отклонение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14290"/>
                  </a:ext>
                </a:extLst>
              </a:tr>
            </a:tbl>
          </a:graphicData>
        </a:graphic>
      </p:graphicFrame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F939232E-129A-915D-9F98-7BC239A3CE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0596634"/>
              </p:ext>
            </p:extLst>
          </p:nvPr>
        </p:nvGraphicFramePr>
        <p:xfrm>
          <a:off x="4865863" y="1797967"/>
          <a:ext cx="5392561" cy="3883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05460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" charset="0"/>
              </a:rPr>
              <a:t>Итог</a:t>
            </a: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77334" y="1371599"/>
            <a:ext cx="8596668" cy="46697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Выявлено, что по счету 20202 ошибочно дублируются счета покрытия в таблице </a:t>
            </a:r>
            <a:r>
              <a:rPr lang="ru-RU" dirty="0" err="1"/>
              <a:t>rest</a:t>
            </a:r>
            <a:r>
              <a:rPr lang="ru-RU" dirty="0"/>
              <a:t>, поэтому неправильно отражается исходящие остатки в иностранной валюте и исходящий остаток итого (</a:t>
            </a:r>
            <a:r>
              <a:rPr lang="en-US" dirty="0"/>
              <a:t>IC </a:t>
            </a:r>
            <a:r>
              <a:rPr lang="ru-RU" dirty="0"/>
              <a:t>и </a:t>
            </a:r>
            <a:r>
              <a:rPr lang="en-US" dirty="0"/>
              <a:t>IITG)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		В соответствии со статьей 28 ФЗ №173-ФЗ «О валютном 	регулировании» и 	Положении Банка России от 24.11.2022 N 809-П 	(ред. от 02.11.2024) «О 	Плане счетов бухгалтерского учета для 	кредитных организаций и порядке 	его применения» счет 20202 	отражает наличность банка, в том числе и 	валюту; </a:t>
            </a:r>
          </a:p>
          <a:p>
            <a:pPr marL="0" indent="0">
              <a:buNone/>
            </a:pPr>
            <a:r>
              <a:rPr lang="ru-RU" dirty="0"/>
              <a:t>		Дополнительно по счету 20202,  счет покрытия не дублируется на 	валютные операции, а безналично резервируется на спецсчете покрытия.</a:t>
            </a:r>
          </a:p>
          <a:p>
            <a:pPr marL="0" indent="0">
              <a:buNone/>
            </a:pPr>
            <a:r>
              <a:rPr lang="ru-RU" dirty="0"/>
              <a:t>		Исправление: счета покрытия имеют </a:t>
            </a:r>
            <a:r>
              <a:rPr lang="ru-RU" dirty="0" err="1"/>
              <a:t>Code_Currency</a:t>
            </a:r>
            <a:r>
              <a:rPr lang="ru-RU" dirty="0"/>
              <a:t> = 0 и имеют 	ошибочные суммы,  а счета в иностранной валюте имеют </a:t>
            </a:r>
            <a:r>
              <a:rPr lang="ru-RU" dirty="0" err="1"/>
              <a:t>Code_Currency</a:t>
            </a:r>
            <a:r>
              <a:rPr lang="ru-RU" dirty="0"/>
              <a:t> = 	978 и 840 и верные суммы операций, поэтому счета с </a:t>
            </a:r>
            <a:r>
              <a:rPr lang="ru-RU" dirty="0" err="1"/>
              <a:t>Code_Currency</a:t>
            </a:r>
            <a:r>
              <a:rPr lang="ru-RU" dirty="0"/>
              <a:t> = 0 	полностью удаляем, а у валютных счетов меняем </a:t>
            </a:r>
            <a:r>
              <a:rPr lang="ru-RU" dirty="0" err="1"/>
              <a:t>Code_Currency</a:t>
            </a:r>
            <a:r>
              <a:rPr lang="ru-RU" dirty="0"/>
              <a:t> на 0.</a:t>
            </a:r>
          </a:p>
          <a:p>
            <a:pPr>
              <a:buFont typeface="Wingdings" panose="05000000000000000000" pitchFamily="2" charset="2"/>
              <a:buChar char="v"/>
            </a:pPr>
            <a:endParaRPr lang="ru-RU" sz="1600" dirty="0"/>
          </a:p>
          <a:p>
            <a:pPr>
              <a:buFont typeface="Wingdings" panose="05000000000000000000" pitchFamily="2" charset="2"/>
              <a:buChar char="ü"/>
            </a:pPr>
            <a:endParaRPr lang="ru-RU" sz="1600" dirty="0"/>
          </a:p>
          <a:p>
            <a:pPr>
              <a:buFont typeface="Wingdings" panose="05000000000000000000" pitchFamily="2" charset="2"/>
              <a:buChar char="ü"/>
            </a:pPr>
            <a:endParaRPr lang="ru-RU" sz="16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890C48F-4267-6A11-FD94-A926782F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84" y="381001"/>
            <a:ext cx="8596668" cy="57365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А так же выявлено что в прототипе, построенным мной, не выводятся счета 61209 и 61212, из за ошибки в БД, непосредственно в таблице  </a:t>
            </a:r>
            <a:r>
              <a:rPr lang="en-US" dirty="0" err="1"/>
              <a:t>bank.account_dbt</a:t>
            </a:r>
            <a:r>
              <a:rPr lang="ru-RU" dirty="0"/>
              <a:t>. По этим счетам не заполнен </a:t>
            </a:r>
            <a:r>
              <a:rPr lang="en-US" dirty="0" err="1"/>
              <a:t>kind_account</a:t>
            </a:r>
            <a:r>
              <a:rPr lang="en-US" dirty="0"/>
              <a:t>. </a:t>
            </a:r>
            <a:r>
              <a:rPr lang="ru-RU" dirty="0"/>
              <a:t>Поэтому нам 	достаточно внести информацию о типе счетов в таблицу.            </a:t>
            </a:r>
          </a:p>
          <a:p>
            <a:pPr marL="0" indent="0">
              <a:buNone/>
            </a:pPr>
            <a:r>
              <a:rPr lang="ru-RU" dirty="0"/>
              <a:t>	Запрос для исправления: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7F3162-0C5F-82D3-9A15-3DD715CE9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2471737"/>
            <a:ext cx="629602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43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33648-3116-D413-5045-F32DDF13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2879"/>
            <a:ext cx="8523816" cy="676275"/>
          </a:xfrm>
        </p:spPr>
        <p:txBody>
          <a:bodyPr/>
          <a:lstStyle/>
          <a:p>
            <a:r>
              <a:rPr lang="ru-RU" dirty="0"/>
              <a:t>Приложение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ABCE0-8E4E-DD66-7273-F19098A095A3}"/>
              </a:ext>
            </a:extLst>
          </p:cNvPr>
          <p:cNvSpPr txBox="1"/>
          <p:nvPr/>
        </p:nvSpPr>
        <p:spPr>
          <a:xfrm>
            <a:off x="728661" y="1046398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cs typeface="Calibri" pitchFamily="34" charset="0"/>
              </a:rPr>
              <a:t>С</a:t>
            </a:r>
            <a:r>
              <a:rPr lang="ru-RU" sz="1800" dirty="0">
                <a:cs typeface="Calibri" pitchFamily="34" charset="0"/>
              </a:rPr>
              <a:t>писок счетов, актуальных в заданном периоде дат: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8194545-ED73-DB38-3AFD-BB21ACA53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1" y="1508063"/>
            <a:ext cx="5967413" cy="2308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37CF9EF-B10B-5940-93A9-2A80A4D6EEDC}"/>
              </a:ext>
            </a:extLst>
          </p:cNvPr>
          <p:cNvSpPr txBox="1"/>
          <p:nvPr/>
        </p:nvSpPr>
        <p:spPr>
          <a:xfrm>
            <a:off x="677334" y="3816387"/>
            <a:ext cx="681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cs typeface="Calibri" pitchFamily="34" charset="0"/>
              </a:rPr>
              <a:t>Д</a:t>
            </a:r>
            <a:r>
              <a:rPr lang="ru-RU" sz="1800" dirty="0">
                <a:cs typeface="Calibri" pitchFamily="34" charset="0"/>
              </a:rPr>
              <a:t>ата последнего движения по счету, по состоянию на определенную дату: 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54EF5DF-0A90-7E52-A9A5-DA2800301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1" y="4404162"/>
            <a:ext cx="7343837" cy="223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71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CE9A78-3CB5-0800-5BD8-9F39D3115B3E}"/>
              </a:ext>
            </a:extLst>
          </p:cNvPr>
          <p:cNvSpPr txBox="1"/>
          <p:nvPr/>
        </p:nvSpPr>
        <p:spPr>
          <a:xfrm>
            <a:off x="947738" y="124419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cs typeface="Calibri" pitchFamily="34" charset="0"/>
              </a:rPr>
              <a:t>И</a:t>
            </a:r>
            <a:r>
              <a:rPr lang="ru-RU" sz="1800" dirty="0">
                <a:cs typeface="Calibri" pitchFamily="34" charset="0"/>
              </a:rPr>
              <a:t>сходящий остаток по счету на определенную дату, в рублях: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E5CD88-F90D-A70F-5F37-451372F41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413" y="770750"/>
            <a:ext cx="8103084" cy="19954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DCD4AE-E83E-2973-B503-5D5AF42602E9}"/>
              </a:ext>
            </a:extLst>
          </p:cNvPr>
          <p:cNvSpPr txBox="1"/>
          <p:nvPr/>
        </p:nvSpPr>
        <p:spPr>
          <a:xfrm>
            <a:off x="1014413" y="2856216"/>
            <a:ext cx="7348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cs typeface="Calibri" pitchFamily="34" charset="0"/>
              </a:rPr>
              <a:t>К</a:t>
            </a:r>
            <a:r>
              <a:rPr lang="ru-RU" sz="1800" dirty="0">
                <a:cs typeface="Calibri" pitchFamily="34" charset="0"/>
              </a:rPr>
              <a:t>редитовый оборот по счету в заданном периоде дат, в рублях:</a:t>
            </a:r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5768DBB-05AF-15F3-1179-9A74B028D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413" y="3315139"/>
            <a:ext cx="9823163" cy="341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79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B7155E-9A98-B090-77F8-4DB0490FB1DF}"/>
              </a:ext>
            </a:extLst>
          </p:cNvPr>
          <p:cNvSpPr txBox="1"/>
          <p:nvPr/>
        </p:nvSpPr>
        <p:spPr>
          <a:xfrm>
            <a:off x="881063" y="493472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</a:t>
            </a:r>
            <a:r>
              <a:rPr lang="ru-RU" sz="1800" dirty="0"/>
              <a:t>ебетового оборота по счету, в заданном периоде дат, в рублях: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93A2DF2-7ABE-EBB4-5C02-4B53821A9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29" y="1212358"/>
            <a:ext cx="10539808" cy="375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9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>
          <a:xfrm>
            <a:off x="735013" y="200026"/>
            <a:ext cx="10167937" cy="1179513"/>
          </a:xfrm>
        </p:spPr>
        <p:txBody>
          <a:bodyPr/>
          <a:lstStyle/>
          <a:p>
            <a:r>
              <a:rPr lang="ru-RU" sz="4000" dirty="0">
                <a:cs typeface="Calibri Light" pitchFamily="34" charset="0"/>
              </a:rPr>
              <a:t>Немного о себе</a:t>
            </a:r>
            <a:endParaRPr lang="ru-RU" sz="4000" dirty="0"/>
          </a:p>
        </p:txBody>
      </p:sp>
      <p:sp>
        <p:nvSpPr>
          <p:cNvPr id="21507" name="Объект 2"/>
          <p:cNvSpPr>
            <a:spLocks noGrp="1"/>
          </p:cNvSpPr>
          <p:nvPr>
            <p:ph idx="1"/>
          </p:nvPr>
        </p:nvSpPr>
        <p:spPr>
          <a:xfrm>
            <a:off x="400051" y="1047751"/>
            <a:ext cx="8858249" cy="56102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200" dirty="0">
                <a:cs typeface="Calibri" pitchFamily="34" charset="0"/>
              </a:rPr>
              <a:t>	Проживаю в г. Краснодар, мне 32 года, бухгалтер по образованию и профессии. По окончании университета профессиональный опыт работы получала в Москве.</a:t>
            </a:r>
          </a:p>
          <a:p>
            <a:pPr marL="0" indent="0">
              <a:buNone/>
            </a:pPr>
            <a:endParaRPr lang="ru-RU" sz="2200" dirty="0">
              <a:cs typeface="Calibri" pitchFamily="34" charset="0"/>
            </a:endParaRPr>
          </a:p>
          <a:p>
            <a:pPr marL="0" indent="0">
              <a:buNone/>
            </a:pPr>
            <a:r>
              <a:rPr lang="ru-RU" sz="2200" dirty="0">
                <a:cs typeface="Calibri" pitchFamily="34" charset="0"/>
              </a:rPr>
              <a:t>	Работала бухгалтером в: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cs typeface="Calibri" pitchFamily="34" charset="0"/>
              </a:rPr>
              <a:t>аутсорсинговой,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cs typeface="Calibri" pitchFamily="34" charset="0"/>
              </a:rPr>
              <a:t>строительной,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cs typeface="Calibri" pitchFamily="34" charset="0"/>
              </a:rPr>
              <a:t>нефте-газовой,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200" dirty="0">
                <a:cs typeface="Calibri" pitchFamily="34" charset="0"/>
              </a:rPr>
              <a:t>логистической организациях. </a:t>
            </a:r>
          </a:p>
          <a:p>
            <a:pPr marL="0" indent="0">
              <a:buNone/>
            </a:pPr>
            <a:r>
              <a:rPr lang="ru-RU" sz="2200" dirty="0">
                <a:cs typeface="Calibri" pitchFamily="34" charset="0"/>
              </a:rPr>
              <a:t>	Имею опыт ведения бухгалтерского учета и управленческой отчетности.</a:t>
            </a:r>
          </a:p>
          <a:p>
            <a:pPr marL="0" indent="0">
              <a:buNone/>
            </a:pPr>
            <a:r>
              <a:rPr lang="ru-RU" sz="2200" dirty="0">
                <a:cs typeface="Calibri" pitchFamily="34" charset="0"/>
              </a:rPr>
              <a:t>	Хочу развиваться дальше, вижу для себя перспективы развития в аналитике. Начала свой путь в обучении на аналитика в декабре 2024г.</a:t>
            </a:r>
          </a:p>
          <a:p>
            <a:pPr marL="0" indent="0">
              <a:buNone/>
            </a:pPr>
            <a:r>
              <a:rPr lang="ru-RU" sz="2200" dirty="0">
                <a:cs typeface="Calibri" pitchFamily="34" charset="0"/>
              </a:rPr>
              <a:t> 	Мои преимущества: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200" dirty="0">
                <a:cs typeface="Calibri" pitchFamily="34" charset="0"/>
              </a:rPr>
              <a:t> понимание бухгалтерского учета,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200" dirty="0">
                <a:cs typeface="Calibri" pitchFamily="34" charset="0"/>
              </a:rPr>
              <a:t> умение пользоваться законодательной базой,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ru-RU" sz="2200" dirty="0">
                <a:cs typeface="Calibri" pitchFamily="34" charset="0"/>
              </a:rPr>
              <a:t> базовые знания SQL и желание обучаться дальше.</a:t>
            </a:r>
          </a:p>
          <a:p>
            <a:pPr marL="0" indent="0">
              <a:buNone/>
            </a:pPr>
            <a:endParaRPr lang="ru-RU" sz="2200" dirty="0">
              <a:cs typeface="Calibri" pitchFamily="34" charset="0"/>
            </a:endParaRPr>
          </a:p>
          <a:p>
            <a:endParaRPr lang="ru-RU" sz="2200" dirty="0">
              <a:cs typeface="Calibri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5A06B6-3183-A0B4-208C-6E7487BBF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502" y="1533525"/>
            <a:ext cx="4406623" cy="23193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E3C6AC-0FBC-EAE7-E952-65122FC96217}"/>
              </a:ext>
            </a:extLst>
          </p:cNvPr>
          <p:cNvSpPr txBox="1"/>
          <p:nvPr/>
        </p:nvSpPr>
        <p:spPr>
          <a:xfrm>
            <a:off x="280987" y="1409953"/>
            <a:ext cx="10025063" cy="4038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Настроить репликацию данных из БД АБС в Хранилище данных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Построить аналитическую витрину «Форма 101: Данные оборотной ведомости по счетам бухгалтерского учёта»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Снижение рисков штрафов и иных санкций, возможных из-за предоставления некорректной отчетности или ее непредоставления;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Организация процесса подготовки аналитической отчетности для финансового мониторинга банка;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Существенное снижение трудоемкости формирования документов/отчетов.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6E64DB0-1888-797C-8A72-8161DFA5B363}"/>
              </a:ext>
            </a:extLst>
          </p:cNvPr>
          <p:cNvSpPr txBox="1">
            <a:spLocks/>
          </p:cNvSpPr>
          <p:nvPr/>
        </p:nvSpPr>
        <p:spPr>
          <a:xfrm>
            <a:off x="600075" y="415926"/>
            <a:ext cx="9201150" cy="6992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4000" dirty="0">
                <a:cs typeface="Calibri Light" pitchFamily="34" charset="0"/>
              </a:rPr>
              <a:t>Цель проекта:</a:t>
            </a:r>
            <a:endParaRPr lang="ru-RU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Заголовок 1"/>
          <p:cNvSpPr>
            <a:spLocks noGrp="1"/>
          </p:cNvSpPr>
          <p:nvPr>
            <p:ph type="title"/>
          </p:nvPr>
        </p:nvSpPr>
        <p:spPr>
          <a:xfrm>
            <a:off x="430213" y="207964"/>
            <a:ext cx="11201400" cy="944562"/>
          </a:xfrm>
        </p:spPr>
        <p:txBody>
          <a:bodyPr/>
          <a:lstStyle/>
          <a:p>
            <a:r>
              <a:rPr lang="ru-RU" dirty="0">
                <a:cs typeface="Calibri Light" pitchFamily="34" charset="0"/>
              </a:rPr>
              <a:t>Сбор и работа с требованиями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C69C693-096E-A553-8F6D-853E56C3B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875436"/>
              </p:ext>
            </p:extLst>
          </p:nvPr>
        </p:nvGraphicFramePr>
        <p:xfrm>
          <a:off x="506413" y="1028701"/>
          <a:ext cx="8770937" cy="5276850"/>
        </p:xfrm>
        <a:graphic>
          <a:graphicData uri="http://schemas.openxmlformats.org/drawingml/2006/table">
            <a:tbl>
              <a:tblPr/>
              <a:tblGrid>
                <a:gridCol w="2432814">
                  <a:extLst>
                    <a:ext uri="{9D8B030D-6E8A-4147-A177-3AD203B41FA5}">
                      <a16:colId xmlns:a16="http://schemas.microsoft.com/office/drawing/2014/main" val="818580531"/>
                    </a:ext>
                  </a:extLst>
                </a:gridCol>
                <a:gridCol w="6338123">
                  <a:extLst>
                    <a:ext uri="{9D8B030D-6E8A-4147-A177-3AD203B41FA5}">
                      <a16:colId xmlns:a16="http://schemas.microsoft.com/office/drawing/2014/main" val="2142920026"/>
                    </a:ext>
                  </a:extLst>
                </a:gridCol>
              </a:tblGrid>
              <a:tr h="615669"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Сбор требований производился с помощью следующих методов: </a:t>
                      </a:r>
                      <a:b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</a:b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Trebuchet MS (Основной текст)"/>
                      </a:endParaRPr>
                    </a:p>
                  </a:txBody>
                  <a:tcPr marL="5404" marR="5404" marT="54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6966990"/>
                  </a:ext>
                </a:extLst>
              </a:tr>
              <a:tr h="145528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Use case</a:t>
                      </a:r>
                    </a:p>
                  </a:txBody>
                  <a:tcPr marL="5404" marR="5404" marT="54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    На основе которых были детально описаны взаимодействие между пользователем и системой, по следующим сценариям:</a:t>
                      </a:r>
                      <a:b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</a:b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-Создание отчета;</a:t>
                      </a:r>
                      <a:b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</a:b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-Выгрузка сформированного  отчета.</a:t>
                      </a:r>
                    </a:p>
                  </a:txBody>
                  <a:tcPr marL="5404" marR="5404" marT="54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374985"/>
                  </a:ext>
                </a:extLst>
              </a:tr>
              <a:tr h="2240534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User story</a:t>
                      </a:r>
                    </a:p>
                  </a:txBody>
                  <a:tcPr marL="5404" marR="5404" marT="54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Font typeface="Arial" panose="020B0604020202020204" pitchFamily="34" charset="0"/>
                        <a:buNone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    Пользовательские истории были сформированы в ходе целевого опроса представителей ключевых ролей: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Учредитель - Ценность для бизнеса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Руководитель -&gt; Эффективность процессов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Бухгалтер/Экономист -&gt; Корректность данных и отчетности</a:t>
                      </a:r>
                    </a:p>
                    <a:p>
                      <a:pPr marL="285750" indent="-285750" algn="l" fontAlgn="b">
                        <a:buFont typeface="Arial" panose="020B0604020202020204" pitchFamily="34" charset="0"/>
                        <a:buChar char="•"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Системный администратор -&gt; Техническая реализуемость и безопасность.</a:t>
                      </a:r>
                    </a:p>
                  </a:txBody>
                  <a:tcPr marL="5404" marR="5404" marT="54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373189"/>
                  </a:ext>
                </a:extLst>
              </a:tr>
              <a:tr h="965367">
                <a:tc>
                  <a:txBody>
                    <a:bodyPr/>
                    <a:lstStyle/>
                    <a:p>
                      <a:pPr algn="l" fontAlgn="t">
                        <a:buClr>
                          <a:schemeClr val="accent1"/>
                        </a:buClr>
                        <a:buSzPts val="1100"/>
                        <a:buFont typeface="Calibri" panose="020F0502020204030204" pitchFamily="34" charset="0"/>
                        <a:buChar char="в"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Чек-лист вопросов заказчику</a:t>
                      </a:r>
                    </a:p>
                  </a:txBody>
                  <a:tcPr marL="5404" marR="5404" marT="5404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    Для обеспечения полноты и согласованности требований, был применен метод структурированного интервью, на основе детального чек-листа.</a:t>
                      </a:r>
                    </a:p>
                  </a:txBody>
                  <a:tcPr marL="5404" marR="5404" marT="540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21019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E1D2619-19EC-3FD1-CF26-F00EBF7AF3FE}"/>
              </a:ext>
            </a:extLst>
          </p:cNvPr>
          <p:cNvSpPr/>
          <p:nvPr/>
        </p:nvSpPr>
        <p:spPr>
          <a:xfrm>
            <a:off x="232173" y="1452537"/>
            <a:ext cx="2926554" cy="102395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Формирование отчета должно производиться по любому запросу пользователя.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008A417-9970-ECCA-681D-ED37F7778C9F}"/>
              </a:ext>
            </a:extLst>
          </p:cNvPr>
          <p:cNvSpPr/>
          <p:nvPr/>
        </p:nvSpPr>
        <p:spPr>
          <a:xfrm>
            <a:off x="1804987" y="238121"/>
            <a:ext cx="6938955" cy="7326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dirty="0">
                <a:cs typeface="Calibri" pitchFamily="34" charset="0"/>
              </a:rPr>
              <a:t>Функциональные требования</a:t>
            </a:r>
            <a:r>
              <a:rPr lang="en-US" sz="2400" dirty="0">
                <a:cs typeface="Calibri" pitchFamily="34" charset="0"/>
              </a:rPr>
              <a:t>,</a:t>
            </a:r>
            <a:r>
              <a:rPr lang="ru-RU" sz="2400" dirty="0">
                <a:cs typeface="Calibri" pitchFamily="34" charset="0"/>
              </a:rPr>
              <a:t> которыми должна обладать система: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58C5A8AC-229D-812F-2516-17A19EC92AFD}"/>
              </a:ext>
            </a:extLst>
          </p:cNvPr>
          <p:cNvSpPr/>
          <p:nvPr/>
        </p:nvSpPr>
        <p:spPr>
          <a:xfrm>
            <a:off x="223837" y="2800351"/>
            <a:ext cx="2926554" cy="1066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600" dirty="0"/>
              <a:t>Отчет должен формироваться по запросу, за любой выбираемый период.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DCDC6A1-9234-A663-8A31-BDCE7DDD52FF}"/>
              </a:ext>
            </a:extLst>
          </p:cNvPr>
          <p:cNvSpPr/>
          <p:nvPr/>
        </p:nvSpPr>
        <p:spPr>
          <a:xfrm>
            <a:off x="8115298" y="4910144"/>
            <a:ext cx="2657473" cy="8858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600" dirty="0"/>
              <a:t>Отчет из системы должен выгружаться в формате </a:t>
            </a:r>
            <a:r>
              <a:rPr lang="en-US" sz="1600" dirty="0"/>
              <a:t>Excel</a:t>
            </a:r>
            <a:r>
              <a:rPr lang="ru-RU" sz="1600" dirty="0"/>
              <a:t>.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CEBD3DE2-D87B-E540-3168-D2417A942F67}"/>
              </a:ext>
            </a:extLst>
          </p:cNvPr>
          <p:cNvSpPr/>
          <p:nvPr/>
        </p:nvSpPr>
        <p:spPr>
          <a:xfrm>
            <a:off x="167876" y="4643496"/>
            <a:ext cx="3274223" cy="117156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600" dirty="0"/>
              <a:t>Система должна включать процесс авторизации, для предоставления уникальных прав пользователю.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99966E8C-6220-1C19-C55B-7682AA47077E}"/>
              </a:ext>
            </a:extLst>
          </p:cNvPr>
          <p:cNvSpPr/>
          <p:nvPr/>
        </p:nvSpPr>
        <p:spPr>
          <a:xfrm>
            <a:off x="3756719" y="1623971"/>
            <a:ext cx="2926554" cy="104061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600" dirty="0"/>
              <a:t>Интерфейс программы должен быть прост и понятен.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4527B383-0E15-AC35-6B50-3041984D5597}"/>
              </a:ext>
            </a:extLst>
          </p:cNvPr>
          <p:cNvSpPr/>
          <p:nvPr/>
        </p:nvSpPr>
        <p:spPr>
          <a:xfrm>
            <a:off x="3790938" y="2895600"/>
            <a:ext cx="3152775" cy="10668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600" dirty="0"/>
              <a:t>Система должна интегрироваться со всеми необходимыми системами банка.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355AE136-66F9-04EF-0151-4D44B72E98EB}"/>
              </a:ext>
            </a:extLst>
          </p:cNvPr>
          <p:cNvSpPr/>
          <p:nvPr/>
        </p:nvSpPr>
        <p:spPr>
          <a:xfrm>
            <a:off x="7734296" y="3100406"/>
            <a:ext cx="3067050" cy="124775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600" dirty="0"/>
              <a:t>Система должна сохранять отчет, за период, который уже был сдан по требованию ЦБ РФ.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CDF754BF-8D62-C4B5-6463-E185B2AD9B67}"/>
              </a:ext>
            </a:extLst>
          </p:cNvPr>
          <p:cNvSpPr/>
          <p:nvPr/>
        </p:nvSpPr>
        <p:spPr>
          <a:xfrm>
            <a:off x="3831537" y="4643496"/>
            <a:ext cx="3274223" cy="117156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600" dirty="0"/>
              <a:t>Система должна предоставлять выбор, места выгрузки, при сохранении отчёта вне системы.</a:t>
            </a:r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6059A76-AFEC-6AA2-ACD0-0C0014D81A14}"/>
              </a:ext>
            </a:extLst>
          </p:cNvPr>
          <p:cNvSpPr/>
          <p:nvPr/>
        </p:nvSpPr>
        <p:spPr>
          <a:xfrm>
            <a:off x="7840252" y="1497816"/>
            <a:ext cx="3038476" cy="104061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1600" dirty="0"/>
              <a:t>Система должна выводить абсолютно точные и полные данные в отчет.</a:t>
            </a:r>
          </a:p>
        </p:txBody>
      </p:sp>
      <p:sp>
        <p:nvSpPr>
          <p:cNvPr id="28" name="Рамка 27">
            <a:extLst>
              <a:ext uri="{FF2B5EF4-FFF2-40B4-BE49-F238E27FC236}">
                <a16:creationId xmlns:a16="http://schemas.microsoft.com/office/drawing/2014/main" id="{67C63D3D-6F7B-C4E7-03FD-0606E0839826}"/>
              </a:ext>
            </a:extLst>
          </p:cNvPr>
          <p:cNvSpPr/>
          <p:nvPr/>
        </p:nvSpPr>
        <p:spPr>
          <a:xfrm>
            <a:off x="1695450" y="133351"/>
            <a:ext cx="7153274" cy="9286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67A187C3-9F04-9259-15D0-BD5532C7BE38}"/>
              </a:ext>
            </a:extLst>
          </p:cNvPr>
          <p:cNvCxnSpPr>
            <a:cxnSpLocks/>
          </p:cNvCxnSpPr>
          <p:nvPr/>
        </p:nvCxnSpPr>
        <p:spPr>
          <a:xfrm>
            <a:off x="5153024" y="1042941"/>
            <a:ext cx="0" cy="56194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779B53E4-6CC2-67FE-B10E-83098B6A6AF2}"/>
              </a:ext>
            </a:extLst>
          </p:cNvPr>
          <p:cNvCxnSpPr>
            <a:cxnSpLocks/>
          </p:cNvCxnSpPr>
          <p:nvPr/>
        </p:nvCxnSpPr>
        <p:spPr>
          <a:xfrm>
            <a:off x="8583598" y="1062031"/>
            <a:ext cx="0" cy="390506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E3748B62-90EC-2329-2106-1B1C55D2DFE7}"/>
              </a:ext>
            </a:extLst>
          </p:cNvPr>
          <p:cNvCxnSpPr>
            <a:cxnSpLocks/>
          </p:cNvCxnSpPr>
          <p:nvPr/>
        </p:nvCxnSpPr>
        <p:spPr>
          <a:xfrm rot="5400000">
            <a:off x="1004847" y="2036552"/>
            <a:ext cx="3581469" cy="1594248"/>
          </a:xfrm>
          <a:prstGeom prst="bentConnector3">
            <a:avLst>
              <a:gd name="adj1" fmla="val 8457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4953FDB7-6E90-A55A-F587-59B1F4AF806D}"/>
              </a:ext>
            </a:extLst>
          </p:cNvPr>
          <p:cNvCxnSpPr>
            <a:cxnSpLocks/>
          </p:cNvCxnSpPr>
          <p:nvPr/>
        </p:nvCxnSpPr>
        <p:spPr>
          <a:xfrm rot="5400000">
            <a:off x="2237153" y="1916034"/>
            <a:ext cx="1936012" cy="256579"/>
          </a:xfrm>
          <a:prstGeom prst="bentConnector3">
            <a:avLst>
              <a:gd name="adj1" fmla="val 99691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1E5E2A3D-782B-7965-8835-909DDBCF51E7}"/>
              </a:ext>
            </a:extLst>
          </p:cNvPr>
          <p:cNvCxnSpPr/>
          <p:nvPr/>
        </p:nvCxnSpPr>
        <p:spPr>
          <a:xfrm rot="5400000">
            <a:off x="1837718" y="1237056"/>
            <a:ext cx="321479" cy="1270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78481803-57A8-EFF0-0EDA-FD0219E51DAF}"/>
              </a:ext>
            </a:extLst>
          </p:cNvPr>
          <p:cNvCxnSpPr>
            <a:cxnSpLocks/>
          </p:cNvCxnSpPr>
          <p:nvPr/>
        </p:nvCxnSpPr>
        <p:spPr>
          <a:xfrm rot="5400000">
            <a:off x="5936420" y="1864411"/>
            <a:ext cx="2014584" cy="324095"/>
          </a:xfrm>
          <a:prstGeom prst="bentConnector3">
            <a:avLst>
              <a:gd name="adj1" fmla="val 9917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: уступ 68">
            <a:extLst>
              <a:ext uri="{FF2B5EF4-FFF2-40B4-BE49-F238E27FC236}">
                <a16:creationId xmlns:a16="http://schemas.microsoft.com/office/drawing/2014/main" id="{F3D26A25-E436-0AD0-B157-AD97A3B822A3}"/>
              </a:ext>
            </a:extLst>
          </p:cNvPr>
          <p:cNvCxnSpPr>
            <a:cxnSpLocks/>
          </p:cNvCxnSpPr>
          <p:nvPr/>
        </p:nvCxnSpPr>
        <p:spPr>
          <a:xfrm rot="5400000">
            <a:off x="4713957" y="1913633"/>
            <a:ext cx="3524282" cy="1849655"/>
          </a:xfrm>
          <a:prstGeom prst="bentConnector3">
            <a:avLst>
              <a:gd name="adj1" fmla="val 8837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1C6320DB-2CFA-364A-EA88-502F12B027B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34465" y="2015626"/>
            <a:ext cx="2112213" cy="257299"/>
          </a:xfrm>
          <a:prstGeom prst="bentConnector3">
            <a:avLst>
              <a:gd name="adj1" fmla="val 10050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Соединитель: уступ 82">
            <a:extLst>
              <a:ext uri="{FF2B5EF4-FFF2-40B4-BE49-F238E27FC236}">
                <a16:creationId xmlns:a16="http://schemas.microsoft.com/office/drawing/2014/main" id="{D007D317-4F68-02F9-B379-0AC87059337B}"/>
              </a:ext>
            </a:extLst>
          </p:cNvPr>
          <p:cNvCxnSpPr>
            <a:endCxn id="19" idx="1"/>
          </p:cNvCxnSpPr>
          <p:nvPr/>
        </p:nvCxnSpPr>
        <p:spPr>
          <a:xfrm rot="16200000" flipH="1">
            <a:off x="5710229" y="2947988"/>
            <a:ext cx="4276740" cy="53339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339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амка 3">
            <a:extLst>
              <a:ext uri="{FF2B5EF4-FFF2-40B4-BE49-F238E27FC236}">
                <a16:creationId xmlns:a16="http://schemas.microsoft.com/office/drawing/2014/main" id="{DD13AE0E-86AB-741A-76AB-84696DE6689C}"/>
              </a:ext>
            </a:extLst>
          </p:cNvPr>
          <p:cNvSpPr/>
          <p:nvPr/>
        </p:nvSpPr>
        <p:spPr>
          <a:xfrm>
            <a:off x="1482724" y="1234690"/>
            <a:ext cx="6532035" cy="59344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2570B-520D-061E-DBC6-43D5F86A9BCE}"/>
              </a:ext>
            </a:extLst>
          </p:cNvPr>
          <p:cNvSpPr txBox="1"/>
          <p:nvPr/>
        </p:nvSpPr>
        <p:spPr>
          <a:xfrm>
            <a:off x="2461157" y="1330144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spcBef>
                <a:spcPts val="2400"/>
              </a:spcBef>
              <a:spcAft>
                <a:spcPts val="1200"/>
              </a:spcAft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1.Требования к производительности:</a:t>
            </a:r>
          </a:p>
        </p:txBody>
      </p:sp>
      <p:sp>
        <p:nvSpPr>
          <p:cNvPr id="7" name="Прямоугольник: багетная рамка 6">
            <a:extLst>
              <a:ext uri="{FF2B5EF4-FFF2-40B4-BE49-F238E27FC236}">
                <a16:creationId xmlns:a16="http://schemas.microsoft.com/office/drawing/2014/main" id="{F329B125-B943-5B47-D94A-D91AB542F333}"/>
              </a:ext>
            </a:extLst>
          </p:cNvPr>
          <p:cNvSpPr/>
          <p:nvPr/>
        </p:nvSpPr>
        <p:spPr>
          <a:xfrm>
            <a:off x="964670" y="2158103"/>
            <a:ext cx="8257115" cy="928681"/>
          </a:xfrm>
          <a:prstGeom prst="beve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Система должна иметь высокую скорость отклика на запросы при стандартной работе и пиковых нагрузках: до 5 секунд</a:t>
            </a:r>
            <a:endParaRPr lang="ru-RU" dirty="0"/>
          </a:p>
        </p:txBody>
      </p:sp>
      <p:sp>
        <p:nvSpPr>
          <p:cNvPr id="10" name="Прямоугольник: багетная рамка 9">
            <a:extLst>
              <a:ext uri="{FF2B5EF4-FFF2-40B4-BE49-F238E27FC236}">
                <a16:creationId xmlns:a16="http://schemas.microsoft.com/office/drawing/2014/main" id="{7FAC9F85-5C3D-3571-3AFA-EE5C6036636D}"/>
              </a:ext>
            </a:extLst>
          </p:cNvPr>
          <p:cNvSpPr/>
          <p:nvPr/>
        </p:nvSpPr>
        <p:spPr>
          <a:xfrm>
            <a:off x="930801" y="3441756"/>
            <a:ext cx="8257115" cy="832291"/>
          </a:xfrm>
          <a:prstGeom prst="beve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sz="1600" dirty="0"/>
              <a:t>Быстро обрабатывать большие объёмы данных и сложные запросы, обеспечивая при этом стабильность и доступность данных</a:t>
            </a:r>
          </a:p>
        </p:txBody>
      </p:sp>
      <p:sp>
        <p:nvSpPr>
          <p:cNvPr id="11" name="Прямоугольник: багетная рамка 10">
            <a:extLst>
              <a:ext uri="{FF2B5EF4-FFF2-40B4-BE49-F238E27FC236}">
                <a16:creationId xmlns:a16="http://schemas.microsoft.com/office/drawing/2014/main" id="{8E74BF25-DA7B-1B65-5AA4-F90519990767}"/>
              </a:ext>
            </a:extLst>
          </p:cNvPr>
          <p:cNvSpPr/>
          <p:nvPr/>
        </p:nvSpPr>
        <p:spPr>
          <a:xfrm>
            <a:off x="930802" y="4659886"/>
            <a:ext cx="8257115" cy="710002"/>
          </a:xfrm>
          <a:prstGeom prst="beve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sz="1600" dirty="0"/>
              <a:t>Поддерживать одновременную работу всех существующих пользователей- бесперебойно</a:t>
            </a:r>
          </a:p>
        </p:txBody>
      </p:sp>
      <p:sp>
        <p:nvSpPr>
          <p:cNvPr id="14" name="Прямоугольник: багетная рамка 13">
            <a:extLst>
              <a:ext uri="{FF2B5EF4-FFF2-40B4-BE49-F238E27FC236}">
                <a16:creationId xmlns:a16="http://schemas.microsoft.com/office/drawing/2014/main" id="{62EDBFEE-9648-61CB-E0AA-FCFA6172D42A}"/>
              </a:ext>
            </a:extLst>
          </p:cNvPr>
          <p:cNvSpPr/>
          <p:nvPr/>
        </p:nvSpPr>
        <p:spPr>
          <a:xfrm>
            <a:off x="964670" y="5724860"/>
            <a:ext cx="8257115" cy="710003"/>
          </a:xfrm>
          <a:prstGeom prst="beve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ru-RU" sz="1600" dirty="0"/>
              <a:t>Быть легкой в установке и настройке</a:t>
            </a:r>
          </a:p>
        </p:txBody>
      </p: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911A6F44-08A4-37FE-A35F-0FB44D606471}"/>
              </a:ext>
            </a:extLst>
          </p:cNvPr>
          <p:cNvCxnSpPr>
            <a:cxnSpLocks/>
          </p:cNvCxnSpPr>
          <p:nvPr/>
        </p:nvCxnSpPr>
        <p:spPr>
          <a:xfrm rot="10800000" flipV="1">
            <a:off x="930803" y="1498176"/>
            <a:ext cx="551920" cy="4581715"/>
          </a:xfrm>
          <a:prstGeom prst="bentConnector3">
            <a:avLst>
              <a:gd name="adj1" fmla="val 19491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D55C93E-E641-1F70-ADED-3125EB6B49EA}"/>
              </a:ext>
            </a:extLst>
          </p:cNvPr>
          <p:cNvCxnSpPr>
            <a:cxnSpLocks/>
            <a:endCxn id="11" idx="4"/>
          </p:cNvCxnSpPr>
          <p:nvPr/>
        </p:nvCxnSpPr>
        <p:spPr>
          <a:xfrm>
            <a:off x="405869" y="5014887"/>
            <a:ext cx="5249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BA551163-6F90-44E9-75C4-EE8ABBA4EF60}"/>
              </a:ext>
            </a:extLst>
          </p:cNvPr>
          <p:cNvCxnSpPr>
            <a:cxnSpLocks/>
          </p:cNvCxnSpPr>
          <p:nvPr/>
        </p:nvCxnSpPr>
        <p:spPr>
          <a:xfrm>
            <a:off x="403222" y="3857901"/>
            <a:ext cx="5249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93D861F-162D-37E2-1068-F9CFF553C65B}"/>
              </a:ext>
            </a:extLst>
          </p:cNvPr>
          <p:cNvCxnSpPr>
            <a:cxnSpLocks/>
          </p:cNvCxnSpPr>
          <p:nvPr/>
        </p:nvCxnSpPr>
        <p:spPr>
          <a:xfrm>
            <a:off x="439737" y="2586056"/>
            <a:ext cx="52493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FC9A6D8-C74D-0576-8358-1E5774D5FFDB}"/>
              </a:ext>
            </a:extLst>
          </p:cNvPr>
          <p:cNvSpPr txBox="1"/>
          <p:nvPr/>
        </p:nvSpPr>
        <p:spPr>
          <a:xfrm>
            <a:off x="1482724" y="215669"/>
            <a:ext cx="74342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cs typeface="Calibri Light" pitchFamily="34" charset="0"/>
              </a:rPr>
              <a:t>Нефункциональные требования: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8832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B7ECF092-BC6F-DA9A-F2A2-EB57BA6D0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675" y="581025"/>
            <a:ext cx="8445328" cy="634365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  <a:latin typeface="Trebuchet MS (Основной текст)"/>
                <a:ea typeface="Times New Roman" panose="02020603050405020304" pitchFamily="18" charset="0"/>
              </a:rPr>
              <a:t>2.</a:t>
            </a:r>
            <a:r>
              <a:rPr lang="ru-RU" dirty="0">
                <a:solidFill>
                  <a:schemeClr val="tx1"/>
                </a:solidFill>
                <a:latin typeface="Trebuchet MS (Основной текст)"/>
              </a:rPr>
              <a:t> Конкурентная работа</a:t>
            </a:r>
            <a:r>
              <a:rPr lang="ru-RU" dirty="0">
                <a:solidFill>
                  <a:schemeClr val="tx1"/>
                </a:solidFill>
                <a:latin typeface="Trebuchet MS (Основной текст)"/>
                <a:ea typeface="Times New Roman" panose="02020603050405020304" pitchFamily="18" charset="0"/>
              </a:rPr>
              <a:t>: </a:t>
            </a:r>
          </a:p>
          <a:p>
            <a:endParaRPr lang="ru-RU" sz="1800" dirty="0">
              <a:solidFill>
                <a:schemeClr val="tx1"/>
              </a:solidFill>
            </a:endParaRPr>
          </a:p>
          <a:p>
            <a:r>
              <a:rPr lang="ru-RU" sz="1800" dirty="0">
                <a:solidFill>
                  <a:schemeClr val="tx1"/>
                </a:solidFill>
              </a:rPr>
              <a:t>	В момент ввода в эксплуатацию в системе будет работать порядка 30 пользователей.</a:t>
            </a:r>
          </a:p>
          <a:p>
            <a:endParaRPr lang="ru-RU" dirty="0">
              <a:solidFill>
                <a:schemeClr val="tx1"/>
              </a:solidFill>
              <a:latin typeface="Trebuchet MS (Основной текст)"/>
              <a:ea typeface="Times New Roman" panose="02020603050405020304" pitchFamily="18" charset="0"/>
            </a:endParaRPr>
          </a:p>
          <a:p>
            <a:r>
              <a:rPr lang="ru-RU" dirty="0">
                <a:solidFill>
                  <a:schemeClr val="tx1"/>
                </a:solidFill>
                <a:latin typeface="Trebuchet MS (Основной текст)"/>
                <a:ea typeface="Times New Roman" panose="02020603050405020304" pitchFamily="18" charset="0"/>
              </a:rPr>
              <a:t>3.</a:t>
            </a:r>
            <a:r>
              <a:rPr lang="ru-RU" b="1" dirty="0"/>
              <a:t> </a:t>
            </a:r>
            <a:r>
              <a:rPr lang="ru-RU" dirty="0">
                <a:solidFill>
                  <a:schemeClr val="tx1"/>
                </a:solidFill>
              </a:rPr>
              <a:t>Требования к объемам данных: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	</a:t>
            </a:r>
            <a:r>
              <a:rPr lang="ru-RU" sz="1800" dirty="0">
                <a:solidFill>
                  <a:schemeClr val="tx1"/>
                </a:solidFill>
              </a:rPr>
              <a:t>В имеющейся АБС предоставлен архив записей за 13 лет, размером более 1 млн., строк. Исходя из этого, объем СУБД должен составлять 1ТБ. 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4.Требования по защите информации</a:t>
            </a:r>
          </a:p>
          <a:p>
            <a:endParaRPr lang="ru-RU" dirty="0">
              <a:solidFill>
                <a:schemeClr val="tx1"/>
              </a:solidFill>
              <a:latin typeface="Trebuchet MS (Основной текст)"/>
              <a:ea typeface="Times New Roman" panose="02020603050405020304" pitchFamily="18" charset="0"/>
            </a:endParaRPr>
          </a:p>
          <a:p>
            <a:r>
              <a:rPr lang="ru-RU" dirty="0"/>
              <a:t>	</a:t>
            </a:r>
            <a:r>
              <a:rPr lang="ru-RU" sz="1800" dirty="0">
                <a:solidFill>
                  <a:schemeClr val="tx1"/>
                </a:solidFill>
              </a:rPr>
              <a:t>Требования к создаваемой системе АС выдвигаются на основании действующих в РФ нормативных, правовых, руководящих документов и национальных стандартов по информационной безопасности. АС не является государственной информационной системой.</a:t>
            </a:r>
          </a:p>
          <a:p>
            <a:endParaRPr lang="ru-RU" dirty="0"/>
          </a:p>
        </p:txBody>
      </p:sp>
      <p:sp>
        <p:nvSpPr>
          <p:cNvPr id="4" name="Рамка 3">
            <a:extLst>
              <a:ext uri="{FF2B5EF4-FFF2-40B4-BE49-F238E27FC236}">
                <a16:creationId xmlns:a16="http://schemas.microsoft.com/office/drawing/2014/main" id="{E9DE1B01-6E76-60BA-2DE3-54BECE8C3CB3}"/>
              </a:ext>
            </a:extLst>
          </p:cNvPr>
          <p:cNvSpPr/>
          <p:nvPr/>
        </p:nvSpPr>
        <p:spPr>
          <a:xfrm>
            <a:off x="634999" y="510790"/>
            <a:ext cx="6532035" cy="59344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5" name="Рамка 4">
            <a:extLst>
              <a:ext uri="{FF2B5EF4-FFF2-40B4-BE49-F238E27FC236}">
                <a16:creationId xmlns:a16="http://schemas.microsoft.com/office/drawing/2014/main" id="{C2A7B2DE-3BDF-33D7-CCA1-6E24D0CCB90D}"/>
              </a:ext>
            </a:extLst>
          </p:cNvPr>
          <p:cNvSpPr/>
          <p:nvPr/>
        </p:nvSpPr>
        <p:spPr>
          <a:xfrm>
            <a:off x="634999" y="2463415"/>
            <a:ext cx="6532035" cy="59344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Рамка 5">
            <a:extLst>
              <a:ext uri="{FF2B5EF4-FFF2-40B4-BE49-F238E27FC236}">
                <a16:creationId xmlns:a16="http://schemas.microsoft.com/office/drawing/2014/main" id="{AC41C26B-45FD-CDD3-909D-80AE709D7ADF}"/>
              </a:ext>
            </a:extLst>
          </p:cNvPr>
          <p:cNvSpPr/>
          <p:nvPr/>
        </p:nvSpPr>
        <p:spPr>
          <a:xfrm>
            <a:off x="634999" y="4421880"/>
            <a:ext cx="6532035" cy="59344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913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амка 13">
            <a:extLst>
              <a:ext uri="{FF2B5EF4-FFF2-40B4-BE49-F238E27FC236}">
                <a16:creationId xmlns:a16="http://schemas.microsoft.com/office/drawing/2014/main" id="{AF4CA9E6-DFB1-07CA-4FAB-15575FF8F309}"/>
              </a:ext>
            </a:extLst>
          </p:cNvPr>
          <p:cNvSpPr/>
          <p:nvPr/>
        </p:nvSpPr>
        <p:spPr>
          <a:xfrm>
            <a:off x="1625599" y="567940"/>
            <a:ext cx="7083957" cy="59344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558644-62B9-0DF0-84CD-A8BBC1F085BC}"/>
              </a:ext>
            </a:extLst>
          </p:cNvPr>
          <p:cNvSpPr txBox="1"/>
          <p:nvPr/>
        </p:nvSpPr>
        <p:spPr>
          <a:xfrm>
            <a:off x="2604032" y="663394"/>
            <a:ext cx="61055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spcBef>
                <a:spcPts val="2400"/>
              </a:spcBef>
              <a:spcAft>
                <a:spcPts val="1200"/>
              </a:spcAft>
            </a:pPr>
            <a:r>
              <a:rPr lang="ru-RU" sz="2000" dirty="0">
                <a:effectLst/>
                <a:latin typeface="Trebuchet MS (Основной текст)"/>
                <a:ea typeface="Times New Roman" panose="02020603050405020304" pitchFamily="18" charset="0"/>
              </a:rPr>
              <a:t>5.Требования к мерам защиты информации:</a:t>
            </a:r>
          </a:p>
        </p:txBody>
      </p:sp>
      <p:graphicFrame>
        <p:nvGraphicFramePr>
          <p:cNvPr id="42" name="Таблица 41">
            <a:extLst>
              <a:ext uri="{FF2B5EF4-FFF2-40B4-BE49-F238E27FC236}">
                <a16:creationId xmlns:a16="http://schemas.microsoft.com/office/drawing/2014/main" id="{2ECEE27D-39DE-60CB-9845-708AC01D2A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944922"/>
              </p:ext>
            </p:extLst>
          </p:nvPr>
        </p:nvGraphicFramePr>
        <p:xfrm>
          <a:off x="1625599" y="1495425"/>
          <a:ext cx="7083957" cy="4878668"/>
        </p:xfrm>
        <a:graphic>
          <a:graphicData uri="http://schemas.openxmlformats.org/drawingml/2006/table">
            <a:tbl>
              <a:tblPr/>
              <a:tblGrid>
                <a:gridCol w="7083957">
                  <a:extLst>
                    <a:ext uri="{9D8B030D-6E8A-4147-A177-3AD203B41FA5}">
                      <a16:colId xmlns:a16="http://schemas.microsoft.com/office/drawing/2014/main" val="3111989086"/>
                    </a:ext>
                  </a:extLst>
                </a:gridCol>
              </a:tblGrid>
              <a:tr h="519381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Идентификация и аутентификация субъектов доступа и объектов доступа;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453799"/>
                  </a:ext>
                </a:extLst>
              </a:tr>
              <a:tr h="29061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Управление доступом субъектов доступа к объектам доступа;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151408"/>
                  </a:ext>
                </a:extLst>
              </a:tr>
              <a:tr h="29061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Ограничение программной среды;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129081"/>
                  </a:ext>
                </a:extLst>
              </a:tr>
              <a:tr h="29061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Защита машинных носителей информации;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4738260"/>
                  </a:ext>
                </a:extLst>
              </a:tr>
              <a:tr h="29061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Регистрация событий безопасности;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820120"/>
                  </a:ext>
                </a:extLst>
              </a:tr>
              <a:tr h="29061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Антивирусная защита;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45536"/>
                  </a:ext>
                </a:extLst>
              </a:tr>
              <a:tr h="29061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Обнаружение (предотвращение) вторжений;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62264"/>
                  </a:ext>
                </a:extLst>
              </a:tr>
              <a:tr h="29061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ru-RU" sz="1600" b="0" i="0" u="none" strike="noStrike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Контроль (анализ) защищенности информации;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42305"/>
                  </a:ext>
                </a:extLst>
              </a:tr>
              <a:tr h="29061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Целостность информационной системы и информации;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600426"/>
                  </a:ext>
                </a:extLst>
              </a:tr>
              <a:tr h="29061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Доступность информации;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613639"/>
                  </a:ext>
                </a:extLst>
              </a:tr>
              <a:tr h="29061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Защита среды виртуализации;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120951"/>
                  </a:ext>
                </a:extLst>
              </a:tr>
              <a:tr h="29061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Защита технических средств;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814988"/>
                  </a:ext>
                </a:extLst>
              </a:tr>
              <a:tr h="58123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Защита информационной системы, ее средств, систем связи и передачи данных;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784293"/>
                  </a:ext>
                </a:extLst>
              </a:tr>
              <a:tr h="581239">
                <a:tc>
                  <a:txBody>
                    <a:bodyPr/>
                    <a:lstStyle/>
                    <a:p>
                      <a:pPr marL="285750" indent="-285750" algn="l" fontAlgn="b">
                        <a:buFont typeface="Wingdings" panose="05000000000000000000" pitchFamily="2" charset="2"/>
                        <a:buChar char="ü"/>
                      </a:pPr>
                      <a:r>
                        <a:rPr lang="ru-RU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Trebuchet MS (Основной текст)"/>
                        </a:rPr>
                        <a:t>Защита информационной системы от атак, направленных на отказ в обслуживании.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207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064470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2641</TotalTime>
  <Words>1799</Words>
  <Application>Microsoft Office PowerPoint</Application>
  <PresentationFormat>Широкоэкранный</PresentationFormat>
  <Paragraphs>398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8" baseType="lpstr">
      <vt:lpstr>Arial</vt:lpstr>
      <vt:lpstr>Calibri</vt:lpstr>
      <vt:lpstr>Calibri Light</vt:lpstr>
      <vt:lpstr>Times New Roman</vt:lpstr>
      <vt:lpstr>Trebuchet MS</vt:lpstr>
      <vt:lpstr>Trebuchet MS (Основной текст)</vt:lpstr>
      <vt:lpstr>Wingdings</vt:lpstr>
      <vt:lpstr>Wingdings 3</vt:lpstr>
      <vt:lpstr>Аспект</vt:lpstr>
      <vt:lpstr>Презентация проекта Мининой Е.Д. на тему: «Формирование отчетности по форме 101: Данные оборотной ведомости по счетам бухгалтерского учёта»    </vt:lpstr>
      <vt:lpstr>Этапы презентации</vt:lpstr>
      <vt:lpstr>Немного о себе</vt:lpstr>
      <vt:lpstr>Презентация PowerPoint</vt:lpstr>
      <vt:lpstr>Сбор и работа с требованиями</vt:lpstr>
      <vt:lpstr>Презентация PowerPoint</vt:lpstr>
      <vt:lpstr>Презентация PowerPoint</vt:lpstr>
      <vt:lpstr>Презентация PowerPoint</vt:lpstr>
      <vt:lpstr>Презентация PowerPoint</vt:lpstr>
      <vt:lpstr>Подготовка к прототипированию, предварительный анализ данных</vt:lpstr>
      <vt:lpstr>Прототипирование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Проверка прототипа и визуализация данных</vt:lpstr>
      <vt:lpstr>Презентация PowerPoint</vt:lpstr>
      <vt:lpstr>Презентация PowerPoint</vt:lpstr>
      <vt:lpstr>Презентация PowerPoint</vt:lpstr>
      <vt:lpstr>Итог</vt:lpstr>
      <vt:lpstr>Презентация PowerPoint</vt:lpstr>
      <vt:lpstr>Приложение 1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Екатерина Минина</cp:lastModifiedBy>
  <cp:revision>331</cp:revision>
  <dcterms:created xsi:type="dcterms:W3CDTF">2022-07-18T19:56:51Z</dcterms:created>
  <dcterms:modified xsi:type="dcterms:W3CDTF">2025-10-07T12:30:07Z</dcterms:modified>
</cp:coreProperties>
</file>