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69" r:id="rId3"/>
    <p:sldId id="268" r:id="rId4"/>
    <p:sldId id="273" r:id="rId5"/>
    <p:sldId id="274" r:id="rId6"/>
    <p:sldId id="275" r:id="rId7"/>
    <p:sldId id="270" r:id="rId8"/>
    <p:sldId id="271" r:id="rId9"/>
    <p:sldId id="272" r:id="rId10"/>
    <p:sldId id="279" r:id="rId11"/>
    <p:sldId id="277" r:id="rId12"/>
    <p:sldId id="278" r:id="rId13"/>
    <p:sldId id="282" r:id="rId14"/>
    <p:sldId id="281" r:id="rId15"/>
    <p:sldId id="290" r:id="rId16"/>
    <p:sldId id="291" r:id="rId17"/>
    <p:sldId id="280" r:id="rId18"/>
    <p:sldId id="292" r:id="rId19"/>
    <p:sldId id="283" r:id="rId20"/>
    <p:sldId id="284" r:id="rId21"/>
    <p:sldId id="287" r:id="rId22"/>
    <p:sldId id="285" r:id="rId23"/>
    <p:sldId id="288" r:id="rId24"/>
    <p:sldId id="286" r:id="rId25"/>
    <p:sldId id="289" r:id="rId26"/>
    <p:sldId id="265" r:id="rId2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43" autoAdjust="0"/>
  </p:normalViewPr>
  <p:slideViewPr>
    <p:cSldViewPr snapToGrid="0" showGuides="1">
      <p:cViewPr>
        <p:scale>
          <a:sx n="48" d="100"/>
          <a:sy n="48" d="100"/>
        </p:scale>
        <p:origin x="1578" y="780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D28F2D-D4F3-4E2B-A0F3-7AAFDE0BC58B}" type="datetime1">
              <a:rPr lang="ru-RU" smtClean="0"/>
              <a:t>26.05.2021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951C-CA37-4221-943D-71E64EEEA549}" type="datetime1">
              <a:rPr lang="ru-RU" smtClean="0"/>
              <a:pPr/>
              <a:t>26.05.2021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CB67F5-0266-4F57-BCC8-CAA9673E5902}" type="datetime1">
              <a:rPr lang="ru-RU" noProof="0" smtClean="0"/>
              <a:t>26.05.2021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5ADB00-8AAA-4C20-B03B-A012746A2014}" type="datetime1">
              <a:rPr lang="ru-RU" noProof="0" smtClean="0"/>
              <a:t>26.05.2021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0EA85A-0755-4D64-85AE-4D684CB44117}" type="datetime1">
              <a:rPr lang="ru-RU" noProof="0" smtClean="0"/>
              <a:t>26.05.2021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00F68-8153-43BD-9048-5E0203738055}" type="datetime1">
              <a:rPr lang="ru-RU" noProof="0" smtClean="0"/>
              <a:t>26.05.2021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E6A3E5-DF0B-4BB4-83EC-7350AED6B333}" type="datetime1">
              <a:rPr lang="ru-RU" noProof="0" smtClean="0"/>
              <a:t>26.05.2021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8B5BE7-11FF-4B74-A258-0B0852B1C612}" type="datetime1">
              <a:rPr lang="ru-RU" noProof="0" smtClean="0"/>
              <a:t>26.05.2021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53AEB0-DEE4-469A-ACA7-FCE298962CB8}" type="datetime1">
              <a:rPr lang="ru-RU" noProof="0" smtClean="0"/>
              <a:t>26.05.2021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D850CA-FEA9-4ECA-92F5-9F1778664B8F}" type="datetime1">
              <a:rPr lang="ru-RU" noProof="0" smtClean="0"/>
              <a:t>26.05.2021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D77D1A-AB3F-4195-91BD-ED29ADAC1B44}" type="datetime1">
              <a:rPr lang="ru-RU" noProof="0" smtClean="0"/>
              <a:t>26.05.2021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6F1AFD-3CC9-4493-BC63-1C141B05CE5B}" type="datetime1">
              <a:rPr lang="ru-RU" noProof="0" smtClean="0"/>
              <a:t>26.05.2021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578092-39FE-416A-9517-019E99EC9D0E}" type="datetime1">
              <a:rPr lang="ru-RU" noProof="0" smtClean="0"/>
              <a:t>26.05.2021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68E1444-B5BA-4767-8208-964378902D11}" type="datetime1">
              <a:rPr lang="ru-RU" noProof="0" smtClean="0"/>
              <a:t>26.05.2021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 descr="Данное изображение содержит абстрактную декоративную форму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6861014" y="-2937967"/>
            <a:ext cx="8948964" cy="12105059"/>
            <a:chOff x="4855953" y="-2833465"/>
            <a:chExt cx="8948964" cy="12105059"/>
          </a:xfrm>
        </p:grpSpPr>
        <p:sp>
          <p:nvSpPr>
            <p:cNvPr id="18" name="Полилиния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4" name="Надпись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83172" y="169388"/>
            <a:ext cx="5038356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5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Исследования факторов влияющих на результат экзамена</a:t>
            </a:r>
            <a:endParaRPr lang="ru-RU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1355681" y="4957470"/>
            <a:ext cx="5158157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Выполнила работу студентка МГТУ им. Н.Э. Баумана </a:t>
            </a:r>
          </a:p>
          <a:p>
            <a:pPr rtl="0"/>
            <a:r>
              <a:rPr lang="ru-RU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Онищенко Екатерина</a:t>
            </a:r>
            <a:endParaRPr lang="ru-RU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56" name="Группа 55" descr="Это изображение содержит значок с тремя связанными человеческими фигурами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6481128" y="3270282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Полилиния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58" name="Полилиния 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59" name="Полилиния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60" name="Полилиния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4" name="Полилиния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5" name="Полилиния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6" name="Полилиния 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7" name="Полилиния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8" name="Полилиния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/>
              <a:t>Слайд 1 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Средние оценки людей в зависимости от прохождения подготовительных курсов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36" y="1927870"/>
            <a:ext cx="5915851" cy="242921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387283" y="2057565"/>
            <a:ext cx="396651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Оценки по математике, чтению и письму выше у студентов,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 закончили подготовительные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курсы, чем у тех студентов, которые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проходили доп.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62186" y="4389303"/>
            <a:ext cx="8091614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Проверим случайность это или нет при помощи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-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теста</a:t>
            </a:r>
            <a:endParaRPr lang="ru-RU" dirty="0"/>
          </a:p>
        </p:txBody>
      </p:sp>
      <p:grpSp>
        <p:nvGrpSpPr>
          <p:cNvPr id="6" name="Группа 5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7224151">
            <a:off x="8511856" y="3009953"/>
            <a:ext cx="4736736" cy="6407275"/>
            <a:chOff x="4855953" y="-2833465"/>
            <a:chExt cx="8948964" cy="12105059"/>
          </a:xfrm>
        </p:grpSpPr>
        <p:sp>
          <p:nvSpPr>
            <p:cNvPr id="7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10" name="Группа 9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7730478">
            <a:off x="-1934899" y="3492531"/>
            <a:ext cx="4736736" cy="6407275"/>
            <a:chOff x="4855953" y="-2833465"/>
            <a:chExt cx="8948964" cy="12105059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8388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–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тест </a:t>
            </a:r>
            <a:r>
              <a:rPr lang="ru-RU" sz="4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Стьюдента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34762" y="149949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H0 – средняя итоговая оценка людей, которые закончили подготовительные курсы и которые не проходили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доп.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 не имеют значимых различий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средняя итоговая оценка людей, которые закончили подготовительные курсы и которые не проходили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доп.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 имеют значимые различия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838200" y="1083995"/>
            <a:ext cx="5894523" cy="4154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Сформулируем нулевую и альтернативную гипотезы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6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55196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645530" y="1037828"/>
            <a:ext cx="441800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были проверены на нормальность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Группа 10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7224151">
            <a:off x="-1233606" y="-4167440"/>
            <a:ext cx="4736736" cy="6407275"/>
            <a:chOff x="4855953" y="-2833465"/>
            <a:chExt cx="8948964" cy="12105059"/>
          </a:xfrm>
        </p:grpSpPr>
        <p:sp>
          <p:nvSpPr>
            <p:cNvPr id="12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3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4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15" name="Группа 14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7224151">
            <a:off x="8122051" y="3654361"/>
            <a:ext cx="4736736" cy="6407275"/>
            <a:chOff x="4855953" y="-2833465"/>
            <a:chExt cx="8948964" cy="12105059"/>
          </a:xfrm>
        </p:grpSpPr>
        <p:sp>
          <p:nvSpPr>
            <p:cNvPr id="16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474" y="1528890"/>
            <a:ext cx="4201111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8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 noGrp="1"/>
          </p:cNvSpPr>
          <p:nvPr>
            <p:ph type="title"/>
          </p:nvPr>
        </p:nvSpPr>
        <p:spPr>
          <a:xfrm>
            <a:off x="862914" y="0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Результат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– </a:t>
            </a:r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теста Стьюдента</a:t>
            </a:r>
            <a:endParaRPr lang="ru-RU" sz="40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11" y="2067254"/>
            <a:ext cx="7773485" cy="1571844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1146576" y="1529436"/>
            <a:ext cx="5894523" cy="4154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–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теста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46575" y="4235004"/>
            <a:ext cx="716615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можно сделать вывод, что существует значительная разница между средней 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итоговой оценкой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людей, которые закончили подготовительные курсы и которые не проходили доп. к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урсов.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35365" y="1183187"/>
            <a:ext cx="2961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1234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значимости </a:t>
            </a:r>
            <a:r>
              <a:rPr lang="en-US" dirty="0" smtClean="0">
                <a:solidFill>
                  <a:srgbClr val="1234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p=0,05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46576" y="3626781"/>
            <a:ext cx="97273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Нулевая гипотеза отклоняется, альтернативная гипотеза принята.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Группа 9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0050789">
            <a:off x="9823631" y="-3122922"/>
            <a:ext cx="4736736" cy="6407275"/>
            <a:chOff x="4855953" y="-2833465"/>
            <a:chExt cx="8948964" cy="12105059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14" name="Группа 13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4295504">
            <a:off x="-2493237" y="-3290234"/>
            <a:ext cx="4736736" cy="6407275"/>
            <a:chOff x="4855953" y="-2833465"/>
            <a:chExt cx="8948964" cy="12105059"/>
          </a:xfrm>
        </p:grpSpPr>
        <p:sp>
          <p:nvSpPr>
            <p:cNvPr id="15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6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105" y="2815180"/>
            <a:ext cx="3342550" cy="376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8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0856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Результаты экзамена различных рас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49" b="35000"/>
          <a:stretch/>
        </p:blipFill>
        <p:spPr>
          <a:xfrm>
            <a:off x="414933" y="1323633"/>
            <a:ext cx="7170964" cy="44577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113399" y="3445630"/>
            <a:ext cx="36538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Учащиеся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расы / этнической принадлежности в группе А имеют худшие средние показатели, чем другие.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7739922" y="1325563"/>
            <a:ext cx="5894523" cy="4154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ru-RU" u="sng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922" y="1884200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113400" y="1691304"/>
            <a:ext cx="36538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Учащиеся расы / этнической принадлежности в группе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имеют лучшие средние показатели, чем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другие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922" y="3646837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9" name="Группа 8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7224151">
            <a:off x="8474748" y="3760931"/>
            <a:ext cx="4736736" cy="6407275"/>
            <a:chOff x="4855953" y="-2833465"/>
            <a:chExt cx="8948964" cy="12105059"/>
          </a:xfrm>
        </p:grpSpPr>
        <p:sp>
          <p:nvSpPr>
            <p:cNvPr id="10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1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2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13" name="Группа 12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3827053">
            <a:off x="-3142644" y="-2746926"/>
            <a:ext cx="4736736" cy="6407275"/>
            <a:chOff x="4855953" y="-2833465"/>
            <a:chExt cx="8948964" cy="12105059"/>
          </a:xfrm>
        </p:grpSpPr>
        <p:sp>
          <p:nvSpPr>
            <p:cNvPr id="14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6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31499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5543" y="1201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Подготовленность к экзамену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расовых групп</a:t>
            </a:r>
            <a:endParaRPr lang="ru-RU" sz="40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" b="29176"/>
          <a:stretch/>
        </p:blipFill>
        <p:spPr>
          <a:xfrm>
            <a:off x="225879" y="1445760"/>
            <a:ext cx="8297635" cy="4857069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8322868" y="1622800"/>
            <a:ext cx="5894523" cy="36574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868" y="2354592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665029" y="2165581"/>
            <a:ext cx="335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Студенты из этнической группы E наиболее подготовлены к экзаменам. Из-за этого их оценка выше.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868" y="4062938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665029" y="3919907"/>
            <a:ext cx="33528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Группа, которая меньше всего готовится к экзаменам, - это группа D. Однако у них второй по величине средний показатель среди этнических групп.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" name="Группа 10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9468338">
            <a:off x="-2749943" y="-3381887"/>
            <a:ext cx="4736736" cy="6407275"/>
            <a:chOff x="4855953" y="-2833465"/>
            <a:chExt cx="8948964" cy="12105059"/>
          </a:xfrm>
        </p:grpSpPr>
        <p:sp>
          <p:nvSpPr>
            <p:cNvPr id="12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3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4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15" name="Группа 14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0800000">
            <a:off x="9480655" y="-3028439"/>
            <a:ext cx="4736736" cy="6407275"/>
            <a:chOff x="4855953" y="-2833465"/>
            <a:chExt cx="8948964" cy="12105059"/>
          </a:xfrm>
        </p:grpSpPr>
        <p:sp>
          <p:nvSpPr>
            <p:cNvPr id="16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8316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8019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Однофакторный дисперсионный анализ</a:t>
            </a:r>
            <a:b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 -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тест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1668226" y="1223355"/>
            <a:ext cx="5894523" cy="4154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Сформулируем нулевую и альтернативную гипотезы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85906" y="15796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H0 –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 значимых различий между средними оценками у различных расовых групп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Есть значимые различия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между средними оценками у различных расовых групп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145" y="1746903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8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380" y="2613713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11" name="Группа 10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4177634">
            <a:off x="9549325" y="-488435"/>
            <a:ext cx="4736736" cy="6407275"/>
            <a:chOff x="4855953" y="-2833465"/>
            <a:chExt cx="8948964" cy="12105059"/>
          </a:xfrm>
        </p:grpSpPr>
        <p:sp>
          <p:nvSpPr>
            <p:cNvPr id="12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3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4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21" name="Группа 20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6532515">
            <a:off x="8186084" y="3033451"/>
            <a:ext cx="4736736" cy="6407275"/>
            <a:chOff x="4855953" y="-2833465"/>
            <a:chExt cx="8948964" cy="12105059"/>
          </a:xfrm>
        </p:grpSpPr>
        <p:sp>
          <p:nvSpPr>
            <p:cNvPr id="22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3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4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2915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739" y="1223255"/>
            <a:ext cx="3523656" cy="294100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636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Однофакторный дисперсионный анализ</a:t>
            </a:r>
            <a:br>
              <a:rPr lang="ru-RU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 -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тест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8395855" y="3766118"/>
            <a:ext cx="748144" cy="34040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85" y="1223255"/>
            <a:ext cx="7181960" cy="25492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85" y="4106522"/>
            <a:ext cx="7181960" cy="2610029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263236" y="3936320"/>
            <a:ext cx="7675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7806909" y="4164259"/>
            <a:ext cx="4007315" cy="1704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уровнем значимости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0,05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делаем вывод, что средние оценки в зависимости от расовой группы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имеют значимые различия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523384" y="6109855"/>
            <a:ext cx="3189633" cy="74814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Группа 12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0800000">
            <a:off x="11101637" y="-2989970"/>
            <a:ext cx="4736736" cy="6407275"/>
            <a:chOff x="4855953" y="-2833465"/>
            <a:chExt cx="8948964" cy="12105059"/>
          </a:xfrm>
        </p:grpSpPr>
        <p:sp>
          <p:nvSpPr>
            <p:cNvPr id="14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6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17" name="Группа 16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0317683">
            <a:off x="8820583" y="4833166"/>
            <a:ext cx="4736736" cy="6407275"/>
            <a:chOff x="4855953" y="-2833465"/>
            <a:chExt cx="8948964" cy="12105059"/>
          </a:xfrm>
        </p:grpSpPr>
        <p:sp>
          <p:nvSpPr>
            <p:cNvPr id="18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8897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272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Влияние академического уровня </a:t>
            </a:r>
            <a:r>
              <a:rPr lang="ru-RU" sz="4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родителей на средний балл учеников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706772" y="1792572"/>
            <a:ext cx="493104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Студенты, родители которых имеют степень магистра, имеют более высокие средние баллы, чем остальные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026" y="2029329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6344761" y="1405151"/>
            <a:ext cx="5894523" cy="36574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706772" y="3075763"/>
            <a:ext cx="493104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Учащиеся, родители которых находятся между старшей и средней школами, имеют худшие средние оценки.</a:t>
            </a:r>
          </a:p>
        </p:txBody>
      </p:sp>
      <p:sp>
        <p:nvSpPr>
          <p:cNvPr id="7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026" y="3277286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8" y="1325563"/>
            <a:ext cx="5115639" cy="4410691"/>
          </a:xfrm>
          <a:prstGeom prst="rect">
            <a:avLst/>
          </a:prstGeom>
        </p:spPr>
      </p:pic>
      <p:grpSp>
        <p:nvGrpSpPr>
          <p:cNvPr id="10" name="Группа 9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0050789">
            <a:off x="10590113" y="-3712172"/>
            <a:ext cx="4736736" cy="6407275"/>
            <a:chOff x="4855953" y="-2833465"/>
            <a:chExt cx="8948964" cy="12105059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14" name="Группа 13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7224151">
            <a:off x="7954002" y="3076521"/>
            <a:ext cx="4736736" cy="6407275"/>
            <a:chOff x="4855953" y="-2833465"/>
            <a:chExt cx="8948964" cy="12105059"/>
          </a:xfrm>
        </p:grpSpPr>
        <p:sp>
          <p:nvSpPr>
            <p:cNvPr id="15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6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95540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46" y="3148734"/>
            <a:ext cx="5291230" cy="661831"/>
          </a:xfrm>
          <a:prstGeom prst="rect">
            <a:avLst/>
          </a:prstGeo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Однофакторный дисперсионный анализ</a:t>
            </a:r>
            <a:b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 -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тест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838200" y="1036651"/>
            <a:ext cx="5894523" cy="4154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Сформулируем нулевую и альтернативную гипотезы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11368" y="145214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H0 –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 значимых различий между средними оценками у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студентов,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зависимости от образования родителей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Есть значимые различия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между средними оценками  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студентов,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зависимости от образования родителей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15843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8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16310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46" y="3832521"/>
            <a:ext cx="7802064" cy="207674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5403343" y="5261803"/>
            <a:ext cx="631621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уровнем значимости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0,05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делаем вывод, что средние оценки студентов в зависимости от уровня образования родителей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имеют значимые различия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Группа 10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3784065">
            <a:off x="9823632" y="-989940"/>
            <a:ext cx="4736736" cy="6407275"/>
            <a:chOff x="4855953" y="-2833465"/>
            <a:chExt cx="8948964" cy="12105059"/>
          </a:xfrm>
        </p:grpSpPr>
        <p:sp>
          <p:nvSpPr>
            <p:cNvPr id="12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3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4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16" name="Группа 15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3784065">
            <a:off x="-2084308" y="4624730"/>
            <a:ext cx="4736736" cy="6407275"/>
            <a:chOff x="4855953" y="-2833465"/>
            <a:chExt cx="8948964" cy="12105059"/>
          </a:xfrm>
        </p:grpSpPr>
        <p:sp>
          <p:nvSpPr>
            <p:cNvPr id="17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21851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38713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Оценки по каждому из экзаменов в разрезе гендера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229600" y="2239394"/>
            <a:ext cx="3246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ужчины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лучше по математике, чем женщины.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93" b="45882"/>
          <a:stretch/>
        </p:blipFill>
        <p:spPr>
          <a:xfrm>
            <a:off x="838200" y="1990165"/>
            <a:ext cx="4201086" cy="371138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7853082" y="1766928"/>
            <a:ext cx="4137441" cy="4154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082" y="2354939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7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082" y="3259144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071" y="1957302"/>
            <a:ext cx="1699855" cy="3598856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8229600" y="3110399"/>
            <a:ext cx="3246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среднем женщины сдают экзамены лучше чем мужчины.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Группа 10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7312776">
            <a:off x="7970528" y="2896545"/>
            <a:ext cx="4736736" cy="6407275"/>
            <a:chOff x="4855953" y="-2833465"/>
            <a:chExt cx="8948964" cy="12105059"/>
          </a:xfrm>
        </p:grpSpPr>
        <p:sp>
          <p:nvSpPr>
            <p:cNvPr id="12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3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4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15" name="Группа 14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0800000">
            <a:off x="-3489646" y="-3844716"/>
            <a:ext cx="4736736" cy="6407275"/>
            <a:chOff x="4855953" y="-2833465"/>
            <a:chExt cx="8948964" cy="12105059"/>
          </a:xfrm>
        </p:grpSpPr>
        <p:sp>
          <p:nvSpPr>
            <p:cNvPr id="16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15305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fontAlgn="base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Dataset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Успеваемость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студентов на 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экзаменах</a:t>
            </a:r>
            <a:r>
              <a:rPr lang="ru-RU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ru-RU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956310" y="1808093"/>
            <a:ext cx="7569868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исследования был выбран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успеваемость студентов на экзамене, состоящий из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71314" y="2604703"/>
            <a:ext cx="5007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нашем наборе данных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строк и 8 столбцов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471314" y="30263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наборе данных есть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категориальных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числовых переменных .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51" y="2726222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3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51" y="3128683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723" y="3642366"/>
            <a:ext cx="6857387" cy="2807432"/>
          </a:xfrm>
          <a:prstGeom prst="rect">
            <a:avLst/>
          </a:prstGeom>
        </p:spPr>
      </p:pic>
      <p:grpSp>
        <p:nvGrpSpPr>
          <p:cNvPr id="15" name="Группа 14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10080827" y="-3184728"/>
            <a:ext cx="4736736" cy="6407275"/>
            <a:chOff x="4855953" y="-2833465"/>
            <a:chExt cx="8948964" cy="12105059"/>
          </a:xfrm>
        </p:grpSpPr>
        <p:sp>
          <p:nvSpPr>
            <p:cNvPr id="16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19" name="Группа 18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2432576">
            <a:off x="-3064953" y="-2997191"/>
            <a:ext cx="4736736" cy="6407275"/>
            <a:chOff x="4855953" y="-2833465"/>
            <a:chExt cx="8948964" cy="12105059"/>
          </a:xfrm>
        </p:grpSpPr>
        <p:sp>
          <p:nvSpPr>
            <p:cNvPr id="20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1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95673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0173" y="284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Посмотри кто не сдал экзамен по математике</a:t>
            </a:r>
            <a:endParaRPr lang="ru-RU" sz="40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33"/>
          <a:stretch/>
        </p:blipFill>
        <p:spPr>
          <a:xfrm>
            <a:off x="281395" y="1149531"/>
            <a:ext cx="8572499" cy="539496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466114" y="3847011"/>
            <a:ext cx="5277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Больше женщин не сдали экзамен по математике.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973" y="3944466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466114" y="4239509"/>
            <a:ext cx="5277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принадлежащие расовой группе С в большем количестве провалили экзамен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973" y="4365087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66114" y="4874870"/>
            <a:ext cx="5277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студенты, которые прошли подготовительный курс, сдали экзамен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466114" y="5510231"/>
            <a:ext cx="5277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Студенты, которые поели бесплатный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льготный обед в большем количестве не сдали экзамен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973" y="5023614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3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036" y="5594930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14" name="Группа 13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2845375">
            <a:off x="9686183" y="-1673982"/>
            <a:ext cx="4736736" cy="6407275"/>
            <a:chOff x="4855953" y="-2833465"/>
            <a:chExt cx="8948964" cy="12105059"/>
          </a:xfrm>
        </p:grpSpPr>
        <p:sp>
          <p:nvSpPr>
            <p:cNvPr id="15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6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59420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66" y="4181956"/>
            <a:ext cx="7754432" cy="157184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857102" y="159312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H0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 значимых различий между оценками по математике у мужчин и женщин;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 – Существуют значимые различия в оценках по математике между мужчинами и женщинами.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1370012" y="1074238"/>
            <a:ext cx="5894523" cy="4154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Сформулируем нулевую и альтернативную гипотезы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29882" y="5188587"/>
            <a:ext cx="2961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1234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значимости </a:t>
            </a:r>
            <a:r>
              <a:rPr lang="en-US" dirty="0" smtClean="0">
                <a:solidFill>
                  <a:srgbClr val="1234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p=0,05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1754216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9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2614773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466" y="3569245"/>
            <a:ext cx="9002381" cy="600159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242466" y="5742058"/>
            <a:ext cx="9936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образом, мужчины лучше разбираются в математике, чем женщины</a:t>
            </a:r>
            <a:r>
              <a:rPr lang="ru-RU" dirty="0"/>
              <a:t>.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663345" y="-75508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– test </a:t>
            </a:r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(Проверка гипо</a:t>
            </a:r>
            <a:r>
              <a:rPr lang="ru-RU" sz="4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тез</a:t>
            </a:r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оценок по математике </a:t>
            </a:r>
            <a:r>
              <a:rPr lang="ru-RU" sz="4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зависимости от пола)</a:t>
            </a:r>
          </a:p>
        </p:txBody>
      </p:sp>
      <p:grpSp>
        <p:nvGrpSpPr>
          <p:cNvPr id="14" name="Группа 13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6570548">
            <a:off x="10068363" y="1621878"/>
            <a:ext cx="4736736" cy="6407275"/>
            <a:chOff x="4855953" y="-2833465"/>
            <a:chExt cx="8948964" cy="12105059"/>
          </a:xfrm>
        </p:grpSpPr>
        <p:sp>
          <p:nvSpPr>
            <p:cNvPr id="15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6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18" name="Группа 17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2845375">
            <a:off x="-2966879" y="-2447644"/>
            <a:ext cx="4736736" cy="6407275"/>
            <a:chOff x="4855953" y="-2833465"/>
            <a:chExt cx="8948964" cy="12105059"/>
          </a:xfrm>
        </p:grpSpPr>
        <p:sp>
          <p:nvSpPr>
            <p:cNvPr id="19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1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5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854242" y="-1487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Посмотри кто не сдал экзамен по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чтени</a:t>
            </a:r>
            <a:r>
              <a:rPr lang="ru-RU" sz="4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ю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09" b="8070"/>
          <a:stretch/>
        </p:blipFill>
        <p:spPr>
          <a:xfrm>
            <a:off x="625642" y="966866"/>
            <a:ext cx="5486400" cy="589113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914606" y="1534110"/>
            <a:ext cx="52773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Больше мужчин не сдали экзамен по чтению.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960" y="1631565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914606" y="2111988"/>
            <a:ext cx="5277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принадлежащие расовой группе С в большем количестве провалили экзамен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914606" y="2966865"/>
            <a:ext cx="5277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студенты, родители которых имеют степень бакалавра или магистра, сдали экзамен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914606" y="3768616"/>
            <a:ext cx="5277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Студенты, которые поели бесплатный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льготный обед в большем количестве не сдали экзамен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914606" y="4570367"/>
            <a:ext cx="5277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студенты, которые прошли подготовительный курс, сдали экзамен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960" y="2260732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2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960" y="3115609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3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960" y="3883275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4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960" y="4685026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15" name="Группа 14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6735429">
            <a:off x="7877835" y="4162620"/>
            <a:ext cx="4736736" cy="6407275"/>
            <a:chOff x="4855953" y="-2833465"/>
            <a:chExt cx="8948964" cy="12105059"/>
          </a:xfrm>
        </p:grpSpPr>
        <p:sp>
          <p:nvSpPr>
            <p:cNvPr id="16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19" name="Группа 18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2845375">
            <a:off x="-3453879" y="-2400634"/>
            <a:ext cx="4736736" cy="6407275"/>
            <a:chOff x="4855953" y="-2833465"/>
            <a:chExt cx="8948964" cy="12105059"/>
          </a:xfrm>
        </p:grpSpPr>
        <p:sp>
          <p:nvSpPr>
            <p:cNvPr id="20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1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91256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06" y="3347449"/>
            <a:ext cx="9088118" cy="221963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276" y="-144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– test </a:t>
            </a:r>
            <a:r>
              <a:rPr lang="ru-RU" sz="4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(Проверка гипотез оценок </a:t>
            </a:r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 чтение в зависимости от пола)</a:t>
            </a:r>
            <a:endParaRPr lang="ru-RU" sz="40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57102" y="159312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H0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 значимых различий между оценками по чтению у мужчин и женщин;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 – Существуют значимые различия в оценках по чтению между мужчинами и женщинами.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1370012" y="1074238"/>
            <a:ext cx="5894523" cy="4154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Сформулируем нулевую и альтернативную гипотезы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599254" y="5100573"/>
            <a:ext cx="2961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1234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значимости </a:t>
            </a:r>
            <a:r>
              <a:rPr lang="en-US" dirty="0" smtClean="0">
                <a:solidFill>
                  <a:srgbClr val="1234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p=0,05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1754216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9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2614773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42466" y="5742058"/>
            <a:ext cx="9936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образом,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женщины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лучше разбираются в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чтении,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чем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мужчины</a:t>
            </a:r>
            <a:r>
              <a:rPr lang="ru-RU" dirty="0" smtClean="0"/>
              <a:t>.</a:t>
            </a:r>
            <a:endParaRPr lang="ru-RU" dirty="0"/>
          </a:p>
        </p:txBody>
      </p:sp>
      <p:grpSp>
        <p:nvGrpSpPr>
          <p:cNvPr id="13" name="Группа 12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4014978">
            <a:off x="10057013" y="1372687"/>
            <a:ext cx="4736736" cy="6407275"/>
            <a:chOff x="4855953" y="-2833465"/>
            <a:chExt cx="8948964" cy="12105059"/>
          </a:xfrm>
        </p:grpSpPr>
        <p:sp>
          <p:nvSpPr>
            <p:cNvPr id="14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6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17" name="Группа 16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2845375">
            <a:off x="-3169767" y="-3218105"/>
            <a:ext cx="4736736" cy="6407275"/>
            <a:chOff x="4855953" y="-2833465"/>
            <a:chExt cx="8948964" cy="12105059"/>
          </a:xfrm>
        </p:grpSpPr>
        <p:sp>
          <p:nvSpPr>
            <p:cNvPr id="18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98559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982579" y="-1963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Посмотри кто не сдал экзамен по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письму</a:t>
            </a:r>
            <a:endParaRPr lang="ru-RU" sz="40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03"/>
          <a:stretch/>
        </p:blipFill>
        <p:spPr>
          <a:xfrm>
            <a:off x="253666" y="962527"/>
            <a:ext cx="8572499" cy="539014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278185" y="1135481"/>
            <a:ext cx="4250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Больше мужчин не сдали экзамен по письму.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278185" y="1781812"/>
            <a:ext cx="37854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принадлежащие расовым группам В, С в большем количестве провалили экзамен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278185" y="2771448"/>
            <a:ext cx="3785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студенты, родители которых имеют магистра, сдали экзамен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278185" y="3484085"/>
            <a:ext cx="37854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студенты, родители которых степень бакалавра или магистра, сдали экзамен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278185" y="4473721"/>
            <a:ext cx="37854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студенты, которые прошли подготовительный курс, сдали экзамен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9202" y="1275230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1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9202" y="1863120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2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9202" y="2836755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3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9202" y="3566523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4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9202" y="4539028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133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66" y="3328019"/>
            <a:ext cx="9507277" cy="222916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276" y="-12736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– test </a:t>
            </a:r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(Проверка </a:t>
            </a:r>
            <a:r>
              <a:rPr lang="ru-RU" sz="4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гипотез </a:t>
            </a:r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оценок за письменный экзамен </a:t>
            </a:r>
            <a:r>
              <a:rPr lang="ru-RU" sz="4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зависимости от</a:t>
            </a:r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пола)</a:t>
            </a:r>
            <a:endParaRPr lang="ru-RU" sz="40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57102" y="159312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H0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 значимых различий между оценками по письму у мужчин и женщин;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 – Существуют значимые различия в оценках по письму между мужчинами и женщинами.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1370012" y="1074238"/>
            <a:ext cx="5894523" cy="4154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Сформулируем нулевую и альтернативную гипотезы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599254" y="5100573"/>
            <a:ext cx="2961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1234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значимости </a:t>
            </a:r>
            <a:r>
              <a:rPr lang="en-US" dirty="0" smtClean="0">
                <a:solidFill>
                  <a:srgbClr val="1234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p=0,05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1754216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9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2614773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42466" y="5726673"/>
            <a:ext cx="9936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образом,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есть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разница в письменной успеваемости между полами</a:t>
            </a:r>
          </a:p>
        </p:txBody>
      </p:sp>
      <p:grpSp>
        <p:nvGrpSpPr>
          <p:cNvPr id="13" name="Группа 12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3818597">
            <a:off x="10367828" y="-1160734"/>
            <a:ext cx="4736736" cy="6407275"/>
            <a:chOff x="4855953" y="-2833465"/>
            <a:chExt cx="8948964" cy="12105059"/>
          </a:xfrm>
        </p:grpSpPr>
        <p:sp>
          <p:nvSpPr>
            <p:cNvPr id="14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6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17" name="Группа 16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2253038">
            <a:off x="-3246046" y="-3331007"/>
            <a:ext cx="4736736" cy="6407275"/>
            <a:chOff x="4855953" y="-2833465"/>
            <a:chExt cx="8948964" cy="12105059"/>
          </a:xfrm>
        </p:grpSpPr>
        <p:sp>
          <p:nvSpPr>
            <p:cNvPr id="18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19611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дпись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ru-RU" sz="3200" dirty="0" smtClean="0"/>
              <a:t>Итоговые выводы</a:t>
            </a:r>
            <a:r>
              <a:rPr lang="en-US" sz="3200" dirty="0" smtClean="0"/>
              <a:t>:</a:t>
            </a:r>
            <a:endParaRPr lang="ru-RU" sz="3200" dirty="0"/>
          </a:p>
        </p:txBody>
      </p:sp>
      <p:sp>
        <p:nvSpPr>
          <p:cNvPr id="5" name="Надпись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1325035" y="1185473"/>
            <a:ext cx="5369219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i="0" dirty="0" smtClean="0"/>
              <a:t>Женщины лучше, чем мужчины в чтении и письме </a:t>
            </a:r>
            <a:endParaRPr lang="ru-RU" dirty="0"/>
          </a:p>
        </p:txBody>
      </p:sp>
      <p:pic>
        <p:nvPicPr>
          <p:cNvPr id="163" name="Рисунок 162" descr="Это изображение двух пар рук, собирающих вместе кусочки головоломки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Заголовок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 smtClean="0"/>
              <a:t>8</a:t>
            </a:r>
            <a:r>
              <a:rPr lang="ru-RU" dirty="0" smtClean="0"/>
              <a:t> </a:t>
            </a:r>
            <a:r>
              <a:rPr lang="ru-RU" dirty="0"/>
              <a:t>с информацией о кадрах</a:t>
            </a:r>
          </a:p>
        </p:txBody>
      </p: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2D732C95-5F88-4013-B13B-3A9F057604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8114" y="1271363"/>
            <a:ext cx="423131" cy="90732"/>
            <a:chOff x="767494" y="686657"/>
            <a:chExt cx="422779" cy="4865587"/>
          </a:xfrm>
        </p:grpSpPr>
        <p:grpSp>
          <p:nvGrpSpPr>
            <p:cNvPr id="64" name="Группа 63">
              <a:extLst>
                <a:ext uri="{FF2B5EF4-FFF2-40B4-BE49-F238E27FC236}">
                  <a16:creationId xmlns:a16="http://schemas.microsoft.com/office/drawing/2014/main" id="{AA14590B-EBFC-4E01-B049-4B69FD257C40}"/>
                </a:ext>
              </a:extLst>
            </p:cNvPr>
            <p:cNvGrpSpPr/>
            <p:nvPr/>
          </p:nvGrpSpPr>
          <p:grpSpPr>
            <a:xfrm>
              <a:off x="905827" y="3373268"/>
              <a:ext cx="272893" cy="314614"/>
              <a:chOff x="2686050" y="2895601"/>
              <a:chExt cx="330200" cy="346075"/>
            </a:xfrm>
          </p:grpSpPr>
          <p:sp>
            <p:nvSpPr>
              <p:cNvPr id="102" name="Овал 309">
                <a:extLst>
                  <a:ext uri="{FF2B5EF4-FFF2-40B4-BE49-F238E27FC236}">
                    <a16:creationId xmlns:a16="http://schemas.microsoft.com/office/drawing/2014/main" id="{5AEEE69E-56A2-4F76-959B-DBA45C4FF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3" name="Полилиния 310">
                <a:extLst>
                  <a:ext uri="{FF2B5EF4-FFF2-40B4-BE49-F238E27FC236}">
                    <a16:creationId xmlns:a16="http://schemas.microsoft.com/office/drawing/2014/main" id="{874BDC66-65E6-4586-A008-2D699867B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4" name="Овал 311">
                <a:extLst>
                  <a:ext uri="{FF2B5EF4-FFF2-40B4-BE49-F238E27FC236}">
                    <a16:creationId xmlns:a16="http://schemas.microsoft.com/office/drawing/2014/main" id="{4D348DD5-AFBE-4257-8F13-C20C20DF5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5" name="Полилиния 312">
                <a:extLst>
                  <a:ext uri="{FF2B5EF4-FFF2-40B4-BE49-F238E27FC236}">
                    <a16:creationId xmlns:a16="http://schemas.microsoft.com/office/drawing/2014/main" id="{E2A473D4-97EB-49F3-A0DB-6CFDF78C95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6" name="Овал 313">
                <a:extLst>
                  <a:ext uri="{FF2B5EF4-FFF2-40B4-BE49-F238E27FC236}">
                    <a16:creationId xmlns:a16="http://schemas.microsoft.com/office/drawing/2014/main" id="{5B12A1CA-047F-4806-8B0F-48E54DD73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7" name="Полилиния 314">
                <a:extLst>
                  <a:ext uri="{FF2B5EF4-FFF2-40B4-BE49-F238E27FC236}">
                    <a16:creationId xmlns:a16="http://schemas.microsoft.com/office/drawing/2014/main" id="{6A6BCFB1-C475-4115-A2C4-A04DCB8A07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8" name="Овал 315">
                <a:extLst>
                  <a:ext uri="{FF2B5EF4-FFF2-40B4-BE49-F238E27FC236}">
                    <a16:creationId xmlns:a16="http://schemas.microsoft.com/office/drawing/2014/main" id="{6D7D7898-AB23-44CF-B4B7-14134CAAC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9" name="Полилиния 316">
                <a:extLst>
                  <a:ext uri="{FF2B5EF4-FFF2-40B4-BE49-F238E27FC236}">
                    <a16:creationId xmlns:a16="http://schemas.microsoft.com/office/drawing/2014/main" id="{D81FFC69-D74A-40D5-A6A1-41EE7BEDF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10" name="Овал 317">
                <a:extLst>
                  <a:ext uri="{FF2B5EF4-FFF2-40B4-BE49-F238E27FC236}">
                    <a16:creationId xmlns:a16="http://schemas.microsoft.com/office/drawing/2014/main" id="{F628086C-5658-4153-B087-AE51C20EA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11" name="Полилиния 318">
                <a:extLst>
                  <a:ext uri="{FF2B5EF4-FFF2-40B4-BE49-F238E27FC236}">
                    <a16:creationId xmlns:a16="http://schemas.microsoft.com/office/drawing/2014/main" id="{6CB8EE4B-0598-47EC-88C7-44A258247B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12" name="Полилиния 319">
                <a:extLst>
                  <a:ext uri="{FF2B5EF4-FFF2-40B4-BE49-F238E27FC236}">
                    <a16:creationId xmlns:a16="http://schemas.microsoft.com/office/drawing/2014/main" id="{722DB457-A03A-4844-B278-B3A7F306D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13" name="Линия 320">
                <a:extLst>
                  <a:ext uri="{FF2B5EF4-FFF2-40B4-BE49-F238E27FC236}">
                    <a16:creationId xmlns:a16="http://schemas.microsoft.com/office/drawing/2014/main" id="{1343E704-6E14-43FA-A430-466A29621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65" name="Группа 64">
              <a:extLst>
                <a:ext uri="{FF2B5EF4-FFF2-40B4-BE49-F238E27FC236}">
                  <a16:creationId xmlns:a16="http://schemas.microsoft.com/office/drawing/2014/main" id="{80E448E9-8D3E-4E87-8BD9-BB0A5FCE4314}"/>
                </a:ext>
              </a:extLst>
            </p:cNvPr>
            <p:cNvGrpSpPr/>
            <p:nvPr/>
          </p:nvGrpSpPr>
          <p:grpSpPr>
            <a:xfrm>
              <a:off x="900227" y="4324205"/>
              <a:ext cx="286013" cy="314614"/>
              <a:chOff x="3398838" y="2895601"/>
              <a:chExt cx="346075" cy="346075"/>
            </a:xfrm>
          </p:grpSpPr>
          <p:sp>
            <p:nvSpPr>
              <p:cNvPr id="78" name="Полилиния 49">
                <a:extLst>
                  <a:ext uri="{FF2B5EF4-FFF2-40B4-BE49-F238E27FC236}">
                    <a16:creationId xmlns:a16="http://schemas.microsoft.com/office/drawing/2014/main" id="{900FD381-E04C-464E-9532-96CE76EC4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9" name="Полилиния 50">
                <a:extLst>
                  <a:ext uri="{FF2B5EF4-FFF2-40B4-BE49-F238E27FC236}">
                    <a16:creationId xmlns:a16="http://schemas.microsoft.com/office/drawing/2014/main" id="{0AAA747D-35DC-4EE0-9D32-BF78DC5D6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0" name="Овал 51">
                <a:extLst>
                  <a:ext uri="{FF2B5EF4-FFF2-40B4-BE49-F238E27FC236}">
                    <a16:creationId xmlns:a16="http://schemas.microsoft.com/office/drawing/2014/main" id="{503777B0-93DB-41FF-AF12-988F22D8E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1" name="Полилиния 52">
                <a:extLst>
                  <a:ext uri="{FF2B5EF4-FFF2-40B4-BE49-F238E27FC236}">
                    <a16:creationId xmlns:a16="http://schemas.microsoft.com/office/drawing/2014/main" id="{5BECC3A3-CC8C-45CE-B1CA-43711BF0D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4" name="Полилиния 53">
                <a:extLst>
                  <a:ext uri="{FF2B5EF4-FFF2-40B4-BE49-F238E27FC236}">
                    <a16:creationId xmlns:a16="http://schemas.microsoft.com/office/drawing/2014/main" id="{B5171D60-1DF1-499A-9F39-FC24C343E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2" name="Полилиния 54">
                <a:extLst>
                  <a:ext uri="{FF2B5EF4-FFF2-40B4-BE49-F238E27FC236}">
                    <a16:creationId xmlns:a16="http://schemas.microsoft.com/office/drawing/2014/main" id="{CFD9B5F6-AFF8-4993-89AE-D69E67210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3" name="Овал 55">
                <a:extLst>
                  <a:ext uri="{FF2B5EF4-FFF2-40B4-BE49-F238E27FC236}">
                    <a16:creationId xmlns:a16="http://schemas.microsoft.com/office/drawing/2014/main" id="{36BFA32B-FA26-4754-93F4-487DE832F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4" name="Полилиния 56">
                <a:extLst>
                  <a:ext uri="{FF2B5EF4-FFF2-40B4-BE49-F238E27FC236}">
                    <a16:creationId xmlns:a16="http://schemas.microsoft.com/office/drawing/2014/main" id="{303EC14D-2E2D-4E85-BB11-A039F98B7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6" name="Полилиния 57">
                <a:extLst>
                  <a:ext uri="{FF2B5EF4-FFF2-40B4-BE49-F238E27FC236}">
                    <a16:creationId xmlns:a16="http://schemas.microsoft.com/office/drawing/2014/main" id="{E13CAB86-D647-424D-B8CD-E02875AB7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7" name="Полилиния 58">
                <a:extLst>
                  <a:ext uri="{FF2B5EF4-FFF2-40B4-BE49-F238E27FC236}">
                    <a16:creationId xmlns:a16="http://schemas.microsoft.com/office/drawing/2014/main" id="{B7261918-764A-4F85-9EEF-5EB3BA32E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8" name="Овал 59">
                <a:extLst>
                  <a:ext uri="{FF2B5EF4-FFF2-40B4-BE49-F238E27FC236}">
                    <a16:creationId xmlns:a16="http://schemas.microsoft.com/office/drawing/2014/main" id="{0E109123-F859-4F4E-8CD0-F7BB960AF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9" name="Полилиния 60">
                <a:extLst>
                  <a:ext uri="{FF2B5EF4-FFF2-40B4-BE49-F238E27FC236}">
                    <a16:creationId xmlns:a16="http://schemas.microsoft.com/office/drawing/2014/main" id="{4C0C0DDF-7D59-46B7-B96E-6172A73F8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0" name="Линия 61">
                <a:extLst>
                  <a:ext uri="{FF2B5EF4-FFF2-40B4-BE49-F238E27FC236}">
                    <a16:creationId xmlns:a16="http://schemas.microsoft.com/office/drawing/2014/main" id="{B11953D6-9857-4A56-A60D-A53A04E59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1" name="Линия 62">
                <a:extLst>
                  <a:ext uri="{FF2B5EF4-FFF2-40B4-BE49-F238E27FC236}">
                    <a16:creationId xmlns:a16="http://schemas.microsoft.com/office/drawing/2014/main" id="{1C2A1C5E-D452-4250-A462-D29A31FF5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66" name="Группа 65">
              <a:extLst>
                <a:ext uri="{FF2B5EF4-FFF2-40B4-BE49-F238E27FC236}">
                  <a16:creationId xmlns:a16="http://schemas.microsoft.com/office/drawing/2014/main" id="{D8E4B96B-58FD-4E6A-AF13-C5020615E0FE}"/>
                </a:ext>
              </a:extLst>
            </p:cNvPr>
            <p:cNvGrpSpPr/>
            <p:nvPr/>
          </p:nvGrpSpPr>
          <p:grpSpPr>
            <a:xfrm>
              <a:off x="905572" y="5237630"/>
              <a:ext cx="284701" cy="314614"/>
              <a:chOff x="4841875" y="2895601"/>
              <a:chExt cx="344488" cy="346075"/>
            </a:xfrm>
          </p:grpSpPr>
          <p:sp>
            <p:nvSpPr>
              <p:cNvPr id="68" name="Полилиния 258">
                <a:extLst>
                  <a:ext uri="{FF2B5EF4-FFF2-40B4-BE49-F238E27FC236}">
                    <a16:creationId xmlns:a16="http://schemas.microsoft.com/office/drawing/2014/main" id="{9171BF0F-A8C1-40E4-8B5E-018BF6635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9" name="Полилиния 259">
                <a:extLst>
                  <a:ext uri="{FF2B5EF4-FFF2-40B4-BE49-F238E27FC236}">
                    <a16:creationId xmlns:a16="http://schemas.microsoft.com/office/drawing/2014/main" id="{B64E9334-097C-4CB9-9617-46C8650E4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0" name="Полилиния 260">
                <a:extLst>
                  <a:ext uri="{FF2B5EF4-FFF2-40B4-BE49-F238E27FC236}">
                    <a16:creationId xmlns:a16="http://schemas.microsoft.com/office/drawing/2014/main" id="{B9A1BA9E-445A-47A3-ADC3-32683BF48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1" name="Линия 261">
                <a:extLst>
                  <a:ext uri="{FF2B5EF4-FFF2-40B4-BE49-F238E27FC236}">
                    <a16:creationId xmlns:a16="http://schemas.microsoft.com/office/drawing/2014/main" id="{C3A77B5D-68B1-4090-BBC4-B0E5DCEC1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2" name="Линия 262">
                <a:extLst>
                  <a:ext uri="{FF2B5EF4-FFF2-40B4-BE49-F238E27FC236}">
                    <a16:creationId xmlns:a16="http://schemas.microsoft.com/office/drawing/2014/main" id="{1A7BA1EA-CD95-424F-8A0A-F35B3CB9B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3" name="Линия 263">
                <a:extLst>
                  <a:ext uri="{FF2B5EF4-FFF2-40B4-BE49-F238E27FC236}">
                    <a16:creationId xmlns:a16="http://schemas.microsoft.com/office/drawing/2014/main" id="{31E345C1-BFCC-4770-880A-DBB426F70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4" name="Овал 264">
                <a:extLst>
                  <a:ext uri="{FF2B5EF4-FFF2-40B4-BE49-F238E27FC236}">
                    <a16:creationId xmlns:a16="http://schemas.microsoft.com/office/drawing/2014/main" id="{19215AFA-FCFF-4C23-9FA1-5D129B00D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5" name="Овал 265">
                <a:extLst>
                  <a:ext uri="{FF2B5EF4-FFF2-40B4-BE49-F238E27FC236}">
                    <a16:creationId xmlns:a16="http://schemas.microsoft.com/office/drawing/2014/main" id="{BD2367C6-5620-4A86-9127-9FEB49685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6" name="Овал 266">
                <a:extLst>
                  <a:ext uri="{FF2B5EF4-FFF2-40B4-BE49-F238E27FC236}">
                    <a16:creationId xmlns:a16="http://schemas.microsoft.com/office/drawing/2014/main" id="{DAEB3F93-9D9D-4620-87D0-9DEB1033E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7" name="Полилиния 267">
                <a:extLst>
                  <a:ext uri="{FF2B5EF4-FFF2-40B4-BE49-F238E27FC236}">
                    <a16:creationId xmlns:a16="http://schemas.microsoft.com/office/drawing/2014/main" id="{39E2F49B-9389-47F1-9AD1-A580B79C3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67" name="Прямоугольник: Скругленные углы 82">
              <a:extLst>
                <a:ext uri="{FF2B5EF4-FFF2-40B4-BE49-F238E27FC236}">
                  <a16:creationId xmlns:a16="http://schemas.microsoft.com/office/drawing/2014/main" id="{F7F9128D-E30C-4733-AE4B-3863B632AE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7494" y="686657"/>
              <a:ext cx="275734" cy="2996885"/>
            </a:xfrm>
            <a:prstGeom prst="roundRect">
              <a:avLst>
                <a:gd name="adj" fmla="val 50000"/>
              </a:avLst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7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14" name="Надпись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1325032" y="2177813"/>
            <a:ext cx="5369219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i="0" dirty="0"/>
              <a:t>С</a:t>
            </a:r>
            <a:r>
              <a:rPr lang="ru-RU" i="0" dirty="0" smtClean="0"/>
              <a:t>туденты, которые выбрали </a:t>
            </a:r>
            <a:r>
              <a:rPr lang="en-US" i="0" dirty="0" smtClean="0"/>
              <a:t>“</a:t>
            </a:r>
            <a:r>
              <a:rPr lang="ru-RU" i="0" dirty="0" smtClean="0"/>
              <a:t>стандартный</a:t>
            </a:r>
            <a:r>
              <a:rPr lang="en-US" i="0" dirty="0" smtClean="0"/>
              <a:t>”</a:t>
            </a:r>
            <a:r>
              <a:rPr lang="ru-RU" i="0" dirty="0" smtClean="0"/>
              <a:t> обед, добились более высоких результатов экзаменов</a:t>
            </a:r>
            <a:r>
              <a:rPr lang="en-US" i="0" dirty="0" smtClean="0"/>
              <a:t>, </a:t>
            </a:r>
            <a:r>
              <a:rPr lang="ru-RU" i="0" dirty="0" smtClean="0"/>
              <a:t>чем студенты, которые выбрали </a:t>
            </a:r>
            <a:r>
              <a:rPr lang="en-US" i="0" dirty="0" smtClean="0"/>
              <a:t>“</a:t>
            </a:r>
            <a:r>
              <a:rPr lang="ru-RU" i="0" dirty="0" smtClean="0"/>
              <a:t>бесплатный</a:t>
            </a:r>
            <a:r>
              <a:rPr lang="en-US" i="0" dirty="0" smtClean="0"/>
              <a:t>/ </a:t>
            </a:r>
            <a:r>
              <a:rPr lang="ru-RU" i="0" dirty="0" smtClean="0"/>
              <a:t>льготный обед</a:t>
            </a:r>
            <a:r>
              <a:rPr lang="en-US" i="0" dirty="0" smtClean="0"/>
              <a:t>”</a:t>
            </a:r>
            <a:r>
              <a:rPr lang="ru-RU" i="0" dirty="0" smtClean="0"/>
              <a:t>, будь то женщина или мужчина </a:t>
            </a:r>
            <a:endParaRPr lang="ru-RU" dirty="0"/>
          </a:p>
        </p:txBody>
      </p:sp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2D732C95-5F88-4013-B13B-3A9F057604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8603" y="1671042"/>
            <a:ext cx="423131" cy="90732"/>
            <a:chOff x="767494" y="686657"/>
            <a:chExt cx="422779" cy="4865587"/>
          </a:xfrm>
        </p:grpSpPr>
        <p:grpSp>
          <p:nvGrpSpPr>
            <p:cNvPr id="116" name="Группа 115">
              <a:extLst>
                <a:ext uri="{FF2B5EF4-FFF2-40B4-BE49-F238E27FC236}">
                  <a16:creationId xmlns:a16="http://schemas.microsoft.com/office/drawing/2014/main" id="{AA14590B-EBFC-4E01-B049-4B69FD257C40}"/>
                </a:ext>
              </a:extLst>
            </p:cNvPr>
            <p:cNvGrpSpPr/>
            <p:nvPr/>
          </p:nvGrpSpPr>
          <p:grpSpPr>
            <a:xfrm>
              <a:off x="905827" y="3373268"/>
              <a:ext cx="272893" cy="314614"/>
              <a:chOff x="2686050" y="2895601"/>
              <a:chExt cx="330200" cy="346075"/>
            </a:xfrm>
          </p:grpSpPr>
          <p:sp>
            <p:nvSpPr>
              <p:cNvPr id="144" name="Овал 309">
                <a:extLst>
                  <a:ext uri="{FF2B5EF4-FFF2-40B4-BE49-F238E27FC236}">
                    <a16:creationId xmlns:a16="http://schemas.microsoft.com/office/drawing/2014/main" id="{5AEEE69E-56A2-4F76-959B-DBA45C4FF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45" name="Полилиния 310">
                <a:extLst>
                  <a:ext uri="{FF2B5EF4-FFF2-40B4-BE49-F238E27FC236}">
                    <a16:creationId xmlns:a16="http://schemas.microsoft.com/office/drawing/2014/main" id="{874BDC66-65E6-4586-A008-2D699867B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46" name="Овал 311">
                <a:extLst>
                  <a:ext uri="{FF2B5EF4-FFF2-40B4-BE49-F238E27FC236}">
                    <a16:creationId xmlns:a16="http://schemas.microsoft.com/office/drawing/2014/main" id="{4D348DD5-AFBE-4257-8F13-C20C20DF5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47" name="Полилиния 312">
                <a:extLst>
                  <a:ext uri="{FF2B5EF4-FFF2-40B4-BE49-F238E27FC236}">
                    <a16:creationId xmlns:a16="http://schemas.microsoft.com/office/drawing/2014/main" id="{E2A473D4-97EB-49F3-A0DB-6CFDF78C95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48" name="Овал 313">
                <a:extLst>
                  <a:ext uri="{FF2B5EF4-FFF2-40B4-BE49-F238E27FC236}">
                    <a16:creationId xmlns:a16="http://schemas.microsoft.com/office/drawing/2014/main" id="{5B12A1CA-047F-4806-8B0F-48E54DD73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49" name="Полилиния 314">
                <a:extLst>
                  <a:ext uri="{FF2B5EF4-FFF2-40B4-BE49-F238E27FC236}">
                    <a16:creationId xmlns:a16="http://schemas.microsoft.com/office/drawing/2014/main" id="{6A6BCFB1-C475-4115-A2C4-A04DCB8A07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0" name="Овал 315">
                <a:extLst>
                  <a:ext uri="{FF2B5EF4-FFF2-40B4-BE49-F238E27FC236}">
                    <a16:creationId xmlns:a16="http://schemas.microsoft.com/office/drawing/2014/main" id="{6D7D7898-AB23-44CF-B4B7-14134CAAC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1" name="Полилиния 316">
                <a:extLst>
                  <a:ext uri="{FF2B5EF4-FFF2-40B4-BE49-F238E27FC236}">
                    <a16:creationId xmlns:a16="http://schemas.microsoft.com/office/drawing/2014/main" id="{D81FFC69-D74A-40D5-A6A1-41EE7BEDF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2" name="Овал 317">
                <a:extLst>
                  <a:ext uri="{FF2B5EF4-FFF2-40B4-BE49-F238E27FC236}">
                    <a16:creationId xmlns:a16="http://schemas.microsoft.com/office/drawing/2014/main" id="{F628086C-5658-4153-B087-AE51C20EA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3" name="Полилиния 318">
                <a:extLst>
                  <a:ext uri="{FF2B5EF4-FFF2-40B4-BE49-F238E27FC236}">
                    <a16:creationId xmlns:a16="http://schemas.microsoft.com/office/drawing/2014/main" id="{6CB8EE4B-0598-47EC-88C7-44A258247B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4" name="Полилиния 319">
                <a:extLst>
                  <a:ext uri="{FF2B5EF4-FFF2-40B4-BE49-F238E27FC236}">
                    <a16:creationId xmlns:a16="http://schemas.microsoft.com/office/drawing/2014/main" id="{722DB457-A03A-4844-B278-B3A7F306D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5" name="Линия 320">
                <a:extLst>
                  <a:ext uri="{FF2B5EF4-FFF2-40B4-BE49-F238E27FC236}">
                    <a16:creationId xmlns:a16="http://schemas.microsoft.com/office/drawing/2014/main" id="{1343E704-6E14-43FA-A430-466A29621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117" name="Группа 116">
              <a:extLst>
                <a:ext uri="{FF2B5EF4-FFF2-40B4-BE49-F238E27FC236}">
                  <a16:creationId xmlns:a16="http://schemas.microsoft.com/office/drawing/2014/main" id="{80E448E9-8D3E-4E87-8BD9-BB0A5FCE4314}"/>
                </a:ext>
              </a:extLst>
            </p:cNvPr>
            <p:cNvGrpSpPr/>
            <p:nvPr/>
          </p:nvGrpSpPr>
          <p:grpSpPr>
            <a:xfrm>
              <a:off x="900227" y="4324205"/>
              <a:ext cx="286013" cy="314614"/>
              <a:chOff x="3398838" y="2895601"/>
              <a:chExt cx="346075" cy="346075"/>
            </a:xfrm>
          </p:grpSpPr>
          <p:sp>
            <p:nvSpPr>
              <p:cNvPr id="130" name="Полилиния 49">
                <a:extLst>
                  <a:ext uri="{FF2B5EF4-FFF2-40B4-BE49-F238E27FC236}">
                    <a16:creationId xmlns:a16="http://schemas.microsoft.com/office/drawing/2014/main" id="{900FD381-E04C-464E-9532-96CE76EC4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31" name="Полилиния 50">
                <a:extLst>
                  <a:ext uri="{FF2B5EF4-FFF2-40B4-BE49-F238E27FC236}">
                    <a16:creationId xmlns:a16="http://schemas.microsoft.com/office/drawing/2014/main" id="{0AAA747D-35DC-4EE0-9D32-BF78DC5D6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32" name="Овал 51">
                <a:extLst>
                  <a:ext uri="{FF2B5EF4-FFF2-40B4-BE49-F238E27FC236}">
                    <a16:creationId xmlns:a16="http://schemas.microsoft.com/office/drawing/2014/main" id="{503777B0-93DB-41FF-AF12-988F22D8E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33" name="Полилиния 52">
                <a:extLst>
                  <a:ext uri="{FF2B5EF4-FFF2-40B4-BE49-F238E27FC236}">
                    <a16:creationId xmlns:a16="http://schemas.microsoft.com/office/drawing/2014/main" id="{5BECC3A3-CC8C-45CE-B1CA-43711BF0D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34" name="Полилиния 53">
                <a:extLst>
                  <a:ext uri="{FF2B5EF4-FFF2-40B4-BE49-F238E27FC236}">
                    <a16:creationId xmlns:a16="http://schemas.microsoft.com/office/drawing/2014/main" id="{B5171D60-1DF1-499A-9F39-FC24C343E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35" name="Полилиния 54">
                <a:extLst>
                  <a:ext uri="{FF2B5EF4-FFF2-40B4-BE49-F238E27FC236}">
                    <a16:creationId xmlns:a16="http://schemas.microsoft.com/office/drawing/2014/main" id="{CFD9B5F6-AFF8-4993-89AE-D69E67210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36" name="Овал 55">
                <a:extLst>
                  <a:ext uri="{FF2B5EF4-FFF2-40B4-BE49-F238E27FC236}">
                    <a16:creationId xmlns:a16="http://schemas.microsoft.com/office/drawing/2014/main" id="{36BFA32B-FA26-4754-93F4-487DE832F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37" name="Полилиния 56">
                <a:extLst>
                  <a:ext uri="{FF2B5EF4-FFF2-40B4-BE49-F238E27FC236}">
                    <a16:creationId xmlns:a16="http://schemas.microsoft.com/office/drawing/2014/main" id="{303EC14D-2E2D-4E85-BB11-A039F98B7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38" name="Полилиния 57">
                <a:extLst>
                  <a:ext uri="{FF2B5EF4-FFF2-40B4-BE49-F238E27FC236}">
                    <a16:creationId xmlns:a16="http://schemas.microsoft.com/office/drawing/2014/main" id="{E13CAB86-D647-424D-B8CD-E02875AB7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39" name="Полилиния 58">
                <a:extLst>
                  <a:ext uri="{FF2B5EF4-FFF2-40B4-BE49-F238E27FC236}">
                    <a16:creationId xmlns:a16="http://schemas.microsoft.com/office/drawing/2014/main" id="{B7261918-764A-4F85-9EEF-5EB3BA32E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40" name="Овал 59">
                <a:extLst>
                  <a:ext uri="{FF2B5EF4-FFF2-40B4-BE49-F238E27FC236}">
                    <a16:creationId xmlns:a16="http://schemas.microsoft.com/office/drawing/2014/main" id="{0E109123-F859-4F4E-8CD0-F7BB960AF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41" name="Полилиния 60">
                <a:extLst>
                  <a:ext uri="{FF2B5EF4-FFF2-40B4-BE49-F238E27FC236}">
                    <a16:creationId xmlns:a16="http://schemas.microsoft.com/office/drawing/2014/main" id="{4C0C0DDF-7D59-46B7-B96E-6172A73F8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42" name="Линия 61">
                <a:extLst>
                  <a:ext uri="{FF2B5EF4-FFF2-40B4-BE49-F238E27FC236}">
                    <a16:creationId xmlns:a16="http://schemas.microsoft.com/office/drawing/2014/main" id="{B11953D6-9857-4A56-A60D-A53A04E59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43" name="Линия 62">
                <a:extLst>
                  <a:ext uri="{FF2B5EF4-FFF2-40B4-BE49-F238E27FC236}">
                    <a16:creationId xmlns:a16="http://schemas.microsoft.com/office/drawing/2014/main" id="{1C2A1C5E-D452-4250-A462-D29A31FF5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118" name="Группа 117">
              <a:extLst>
                <a:ext uri="{FF2B5EF4-FFF2-40B4-BE49-F238E27FC236}">
                  <a16:creationId xmlns:a16="http://schemas.microsoft.com/office/drawing/2014/main" id="{D8E4B96B-58FD-4E6A-AF13-C5020615E0FE}"/>
                </a:ext>
              </a:extLst>
            </p:cNvPr>
            <p:cNvGrpSpPr/>
            <p:nvPr/>
          </p:nvGrpSpPr>
          <p:grpSpPr>
            <a:xfrm>
              <a:off x="905572" y="5237630"/>
              <a:ext cx="284701" cy="314614"/>
              <a:chOff x="4841875" y="2895601"/>
              <a:chExt cx="344488" cy="346075"/>
            </a:xfrm>
          </p:grpSpPr>
          <p:sp>
            <p:nvSpPr>
              <p:cNvPr id="120" name="Полилиния 258">
                <a:extLst>
                  <a:ext uri="{FF2B5EF4-FFF2-40B4-BE49-F238E27FC236}">
                    <a16:creationId xmlns:a16="http://schemas.microsoft.com/office/drawing/2014/main" id="{9171BF0F-A8C1-40E4-8B5E-018BF6635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21" name="Полилиния 259">
                <a:extLst>
                  <a:ext uri="{FF2B5EF4-FFF2-40B4-BE49-F238E27FC236}">
                    <a16:creationId xmlns:a16="http://schemas.microsoft.com/office/drawing/2014/main" id="{B64E9334-097C-4CB9-9617-46C8650E4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22" name="Полилиния 260">
                <a:extLst>
                  <a:ext uri="{FF2B5EF4-FFF2-40B4-BE49-F238E27FC236}">
                    <a16:creationId xmlns:a16="http://schemas.microsoft.com/office/drawing/2014/main" id="{B9A1BA9E-445A-47A3-ADC3-32683BF48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23" name="Линия 261">
                <a:extLst>
                  <a:ext uri="{FF2B5EF4-FFF2-40B4-BE49-F238E27FC236}">
                    <a16:creationId xmlns:a16="http://schemas.microsoft.com/office/drawing/2014/main" id="{C3A77B5D-68B1-4090-BBC4-B0E5DCEC1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24" name="Линия 262">
                <a:extLst>
                  <a:ext uri="{FF2B5EF4-FFF2-40B4-BE49-F238E27FC236}">
                    <a16:creationId xmlns:a16="http://schemas.microsoft.com/office/drawing/2014/main" id="{1A7BA1EA-CD95-424F-8A0A-F35B3CB9B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25" name="Линия 263">
                <a:extLst>
                  <a:ext uri="{FF2B5EF4-FFF2-40B4-BE49-F238E27FC236}">
                    <a16:creationId xmlns:a16="http://schemas.microsoft.com/office/drawing/2014/main" id="{31E345C1-BFCC-4770-880A-DBB426F70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26" name="Овал 264">
                <a:extLst>
                  <a:ext uri="{FF2B5EF4-FFF2-40B4-BE49-F238E27FC236}">
                    <a16:creationId xmlns:a16="http://schemas.microsoft.com/office/drawing/2014/main" id="{19215AFA-FCFF-4C23-9FA1-5D129B00D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27" name="Овал 265">
                <a:extLst>
                  <a:ext uri="{FF2B5EF4-FFF2-40B4-BE49-F238E27FC236}">
                    <a16:creationId xmlns:a16="http://schemas.microsoft.com/office/drawing/2014/main" id="{BD2367C6-5620-4A86-9127-9FEB49685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28" name="Овал 266">
                <a:extLst>
                  <a:ext uri="{FF2B5EF4-FFF2-40B4-BE49-F238E27FC236}">
                    <a16:creationId xmlns:a16="http://schemas.microsoft.com/office/drawing/2014/main" id="{DAEB3F93-9D9D-4620-87D0-9DEB1033E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29" name="Полилиния 267">
                <a:extLst>
                  <a:ext uri="{FF2B5EF4-FFF2-40B4-BE49-F238E27FC236}">
                    <a16:creationId xmlns:a16="http://schemas.microsoft.com/office/drawing/2014/main" id="{39E2F49B-9389-47F1-9AD1-A580B79C3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119" name="Прямоугольник: Скругленные углы 82">
              <a:extLst>
                <a:ext uri="{FF2B5EF4-FFF2-40B4-BE49-F238E27FC236}">
                  <a16:creationId xmlns:a16="http://schemas.microsoft.com/office/drawing/2014/main" id="{F7F9128D-E30C-4733-AE4B-3863B632AE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7494" y="686657"/>
              <a:ext cx="275734" cy="2996885"/>
            </a:xfrm>
            <a:prstGeom prst="roundRect">
              <a:avLst>
                <a:gd name="adj" fmla="val 50000"/>
              </a:avLst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7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Надпись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1325034" y="815058"/>
            <a:ext cx="5369219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i="0" dirty="0" smtClean="0"/>
              <a:t>В среднем женщины сдают экзамены лучше, чем мужчины</a:t>
            </a:r>
            <a:endParaRPr lang="ru-RU" dirty="0"/>
          </a:p>
        </p:txBody>
      </p:sp>
      <p:sp>
        <p:nvSpPr>
          <p:cNvPr id="158" name="Надпись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1325032" y="3294035"/>
            <a:ext cx="5369219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i="0" dirty="0" smtClean="0"/>
              <a:t>Студенты, которые прошли курс подготовки к экзаменам набрали большее количество очков, чем студенты, не прошедшие курс</a:t>
            </a:r>
            <a:endParaRPr lang="ru-RU" dirty="0"/>
          </a:p>
        </p:txBody>
      </p:sp>
      <p:sp>
        <p:nvSpPr>
          <p:cNvPr id="159" name="Надпись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1325034" y="1553736"/>
            <a:ext cx="5369219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i="0" dirty="0" smtClean="0"/>
              <a:t>Экзамен по математике не сдали большее количество студентов, чем другие предметы</a:t>
            </a:r>
            <a:endParaRPr lang="ru-RU" dirty="0"/>
          </a:p>
        </p:txBody>
      </p:sp>
      <p:sp>
        <p:nvSpPr>
          <p:cNvPr id="160" name="Надпись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1325033" y="4164036"/>
            <a:ext cx="5369219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i="0" dirty="0" smtClean="0"/>
              <a:t>Студенты, родители которых имеют диплом специалиста, бакалавра, магистра и некоторых колледжей, имеют более высокие баллы, чем студенты, родители которых имеют уровень образования старшей школы.</a:t>
            </a:r>
            <a:endParaRPr lang="ru-RU" dirty="0"/>
          </a:p>
        </p:txBody>
      </p:sp>
      <p:grpSp>
        <p:nvGrpSpPr>
          <p:cNvPr id="161" name="Группа 160">
            <a:extLst>
              <a:ext uri="{FF2B5EF4-FFF2-40B4-BE49-F238E27FC236}">
                <a16:creationId xmlns:a16="http://schemas.microsoft.com/office/drawing/2014/main" id="{2D732C95-5F88-4013-B13B-3A9F057604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8114" y="2297491"/>
            <a:ext cx="443731" cy="94864"/>
            <a:chOff x="746911" y="465075"/>
            <a:chExt cx="443362" cy="5087169"/>
          </a:xfrm>
        </p:grpSpPr>
        <p:grpSp>
          <p:nvGrpSpPr>
            <p:cNvPr id="162" name="Группа 161">
              <a:extLst>
                <a:ext uri="{FF2B5EF4-FFF2-40B4-BE49-F238E27FC236}">
                  <a16:creationId xmlns:a16="http://schemas.microsoft.com/office/drawing/2014/main" id="{AA14590B-EBFC-4E01-B049-4B69FD257C40}"/>
                </a:ext>
              </a:extLst>
            </p:cNvPr>
            <p:cNvGrpSpPr/>
            <p:nvPr/>
          </p:nvGrpSpPr>
          <p:grpSpPr>
            <a:xfrm>
              <a:off x="905827" y="3373268"/>
              <a:ext cx="272893" cy="314614"/>
              <a:chOff x="2686050" y="2895601"/>
              <a:chExt cx="330200" cy="346075"/>
            </a:xfrm>
          </p:grpSpPr>
          <p:sp>
            <p:nvSpPr>
              <p:cNvPr id="191" name="Овал 309">
                <a:extLst>
                  <a:ext uri="{FF2B5EF4-FFF2-40B4-BE49-F238E27FC236}">
                    <a16:creationId xmlns:a16="http://schemas.microsoft.com/office/drawing/2014/main" id="{5AEEE69E-56A2-4F76-959B-DBA45C4FF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2" name="Полилиния 310">
                <a:extLst>
                  <a:ext uri="{FF2B5EF4-FFF2-40B4-BE49-F238E27FC236}">
                    <a16:creationId xmlns:a16="http://schemas.microsoft.com/office/drawing/2014/main" id="{874BDC66-65E6-4586-A008-2D699867B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3" name="Овал 311">
                <a:extLst>
                  <a:ext uri="{FF2B5EF4-FFF2-40B4-BE49-F238E27FC236}">
                    <a16:creationId xmlns:a16="http://schemas.microsoft.com/office/drawing/2014/main" id="{4D348DD5-AFBE-4257-8F13-C20C20DF5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4" name="Полилиния 312">
                <a:extLst>
                  <a:ext uri="{FF2B5EF4-FFF2-40B4-BE49-F238E27FC236}">
                    <a16:creationId xmlns:a16="http://schemas.microsoft.com/office/drawing/2014/main" id="{E2A473D4-97EB-49F3-A0DB-6CFDF78C95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5" name="Овал 313">
                <a:extLst>
                  <a:ext uri="{FF2B5EF4-FFF2-40B4-BE49-F238E27FC236}">
                    <a16:creationId xmlns:a16="http://schemas.microsoft.com/office/drawing/2014/main" id="{5B12A1CA-047F-4806-8B0F-48E54DD73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6" name="Полилиния 314">
                <a:extLst>
                  <a:ext uri="{FF2B5EF4-FFF2-40B4-BE49-F238E27FC236}">
                    <a16:creationId xmlns:a16="http://schemas.microsoft.com/office/drawing/2014/main" id="{6A6BCFB1-C475-4115-A2C4-A04DCB8A07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7" name="Овал 315">
                <a:extLst>
                  <a:ext uri="{FF2B5EF4-FFF2-40B4-BE49-F238E27FC236}">
                    <a16:creationId xmlns:a16="http://schemas.microsoft.com/office/drawing/2014/main" id="{6D7D7898-AB23-44CF-B4B7-14134CAAC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8" name="Полилиния 316">
                <a:extLst>
                  <a:ext uri="{FF2B5EF4-FFF2-40B4-BE49-F238E27FC236}">
                    <a16:creationId xmlns:a16="http://schemas.microsoft.com/office/drawing/2014/main" id="{D81FFC69-D74A-40D5-A6A1-41EE7BEDF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9" name="Овал 317">
                <a:extLst>
                  <a:ext uri="{FF2B5EF4-FFF2-40B4-BE49-F238E27FC236}">
                    <a16:creationId xmlns:a16="http://schemas.microsoft.com/office/drawing/2014/main" id="{F628086C-5658-4153-B087-AE51C20EA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0" name="Полилиния 318">
                <a:extLst>
                  <a:ext uri="{FF2B5EF4-FFF2-40B4-BE49-F238E27FC236}">
                    <a16:creationId xmlns:a16="http://schemas.microsoft.com/office/drawing/2014/main" id="{6CB8EE4B-0598-47EC-88C7-44A258247B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1" name="Полилиния 319">
                <a:extLst>
                  <a:ext uri="{FF2B5EF4-FFF2-40B4-BE49-F238E27FC236}">
                    <a16:creationId xmlns:a16="http://schemas.microsoft.com/office/drawing/2014/main" id="{722DB457-A03A-4844-B278-B3A7F306D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2" name="Линия 320">
                <a:extLst>
                  <a:ext uri="{FF2B5EF4-FFF2-40B4-BE49-F238E27FC236}">
                    <a16:creationId xmlns:a16="http://schemas.microsoft.com/office/drawing/2014/main" id="{1343E704-6E14-43FA-A430-466A29621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164" name="Группа 163">
              <a:extLst>
                <a:ext uri="{FF2B5EF4-FFF2-40B4-BE49-F238E27FC236}">
                  <a16:creationId xmlns:a16="http://schemas.microsoft.com/office/drawing/2014/main" id="{80E448E9-8D3E-4E87-8BD9-BB0A5FCE4314}"/>
                </a:ext>
              </a:extLst>
            </p:cNvPr>
            <p:cNvGrpSpPr/>
            <p:nvPr/>
          </p:nvGrpSpPr>
          <p:grpSpPr>
            <a:xfrm>
              <a:off x="900227" y="4324205"/>
              <a:ext cx="286013" cy="314614"/>
              <a:chOff x="3398838" y="2895601"/>
              <a:chExt cx="346075" cy="346075"/>
            </a:xfrm>
          </p:grpSpPr>
          <p:sp>
            <p:nvSpPr>
              <p:cNvPr id="177" name="Полилиния 49">
                <a:extLst>
                  <a:ext uri="{FF2B5EF4-FFF2-40B4-BE49-F238E27FC236}">
                    <a16:creationId xmlns:a16="http://schemas.microsoft.com/office/drawing/2014/main" id="{900FD381-E04C-464E-9532-96CE76EC4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8" name="Полилиния 50">
                <a:extLst>
                  <a:ext uri="{FF2B5EF4-FFF2-40B4-BE49-F238E27FC236}">
                    <a16:creationId xmlns:a16="http://schemas.microsoft.com/office/drawing/2014/main" id="{0AAA747D-35DC-4EE0-9D32-BF78DC5D6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9" name="Овал 51">
                <a:extLst>
                  <a:ext uri="{FF2B5EF4-FFF2-40B4-BE49-F238E27FC236}">
                    <a16:creationId xmlns:a16="http://schemas.microsoft.com/office/drawing/2014/main" id="{503777B0-93DB-41FF-AF12-988F22D8E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0" name="Полилиния 52">
                <a:extLst>
                  <a:ext uri="{FF2B5EF4-FFF2-40B4-BE49-F238E27FC236}">
                    <a16:creationId xmlns:a16="http://schemas.microsoft.com/office/drawing/2014/main" id="{5BECC3A3-CC8C-45CE-B1CA-43711BF0D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1" name="Полилиния 53">
                <a:extLst>
                  <a:ext uri="{FF2B5EF4-FFF2-40B4-BE49-F238E27FC236}">
                    <a16:creationId xmlns:a16="http://schemas.microsoft.com/office/drawing/2014/main" id="{B5171D60-1DF1-499A-9F39-FC24C343E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2" name="Полилиния 54">
                <a:extLst>
                  <a:ext uri="{FF2B5EF4-FFF2-40B4-BE49-F238E27FC236}">
                    <a16:creationId xmlns:a16="http://schemas.microsoft.com/office/drawing/2014/main" id="{CFD9B5F6-AFF8-4993-89AE-D69E67210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3" name="Овал 55">
                <a:extLst>
                  <a:ext uri="{FF2B5EF4-FFF2-40B4-BE49-F238E27FC236}">
                    <a16:creationId xmlns:a16="http://schemas.microsoft.com/office/drawing/2014/main" id="{36BFA32B-FA26-4754-93F4-487DE832F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4" name="Полилиния 56">
                <a:extLst>
                  <a:ext uri="{FF2B5EF4-FFF2-40B4-BE49-F238E27FC236}">
                    <a16:creationId xmlns:a16="http://schemas.microsoft.com/office/drawing/2014/main" id="{303EC14D-2E2D-4E85-BB11-A039F98B7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5" name="Полилиния 57">
                <a:extLst>
                  <a:ext uri="{FF2B5EF4-FFF2-40B4-BE49-F238E27FC236}">
                    <a16:creationId xmlns:a16="http://schemas.microsoft.com/office/drawing/2014/main" id="{E13CAB86-D647-424D-B8CD-E02875AB7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6" name="Полилиния 58">
                <a:extLst>
                  <a:ext uri="{FF2B5EF4-FFF2-40B4-BE49-F238E27FC236}">
                    <a16:creationId xmlns:a16="http://schemas.microsoft.com/office/drawing/2014/main" id="{B7261918-764A-4F85-9EEF-5EB3BA32E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7" name="Овал 59">
                <a:extLst>
                  <a:ext uri="{FF2B5EF4-FFF2-40B4-BE49-F238E27FC236}">
                    <a16:creationId xmlns:a16="http://schemas.microsoft.com/office/drawing/2014/main" id="{0E109123-F859-4F4E-8CD0-F7BB960AF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8" name="Полилиния 60">
                <a:extLst>
                  <a:ext uri="{FF2B5EF4-FFF2-40B4-BE49-F238E27FC236}">
                    <a16:creationId xmlns:a16="http://schemas.microsoft.com/office/drawing/2014/main" id="{4C0C0DDF-7D59-46B7-B96E-6172A73F8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9" name="Линия 61">
                <a:extLst>
                  <a:ext uri="{FF2B5EF4-FFF2-40B4-BE49-F238E27FC236}">
                    <a16:creationId xmlns:a16="http://schemas.microsoft.com/office/drawing/2014/main" id="{B11953D6-9857-4A56-A60D-A53A04E59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0" name="Линия 62">
                <a:extLst>
                  <a:ext uri="{FF2B5EF4-FFF2-40B4-BE49-F238E27FC236}">
                    <a16:creationId xmlns:a16="http://schemas.microsoft.com/office/drawing/2014/main" id="{1C2A1C5E-D452-4250-A462-D29A31FF5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165" name="Группа 164">
              <a:extLst>
                <a:ext uri="{FF2B5EF4-FFF2-40B4-BE49-F238E27FC236}">
                  <a16:creationId xmlns:a16="http://schemas.microsoft.com/office/drawing/2014/main" id="{D8E4B96B-58FD-4E6A-AF13-C5020615E0FE}"/>
                </a:ext>
              </a:extLst>
            </p:cNvPr>
            <p:cNvGrpSpPr/>
            <p:nvPr/>
          </p:nvGrpSpPr>
          <p:grpSpPr>
            <a:xfrm>
              <a:off x="905572" y="5237630"/>
              <a:ext cx="284701" cy="314614"/>
              <a:chOff x="4841875" y="2895601"/>
              <a:chExt cx="344488" cy="346075"/>
            </a:xfrm>
          </p:grpSpPr>
          <p:sp>
            <p:nvSpPr>
              <p:cNvPr id="167" name="Полилиния 258">
                <a:extLst>
                  <a:ext uri="{FF2B5EF4-FFF2-40B4-BE49-F238E27FC236}">
                    <a16:creationId xmlns:a16="http://schemas.microsoft.com/office/drawing/2014/main" id="{9171BF0F-A8C1-40E4-8B5E-018BF6635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8" name="Полилиния 259">
                <a:extLst>
                  <a:ext uri="{FF2B5EF4-FFF2-40B4-BE49-F238E27FC236}">
                    <a16:creationId xmlns:a16="http://schemas.microsoft.com/office/drawing/2014/main" id="{B64E9334-097C-4CB9-9617-46C8650E4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9" name="Полилиния 260">
                <a:extLst>
                  <a:ext uri="{FF2B5EF4-FFF2-40B4-BE49-F238E27FC236}">
                    <a16:creationId xmlns:a16="http://schemas.microsoft.com/office/drawing/2014/main" id="{B9A1BA9E-445A-47A3-ADC3-32683BF48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0" name="Линия 261">
                <a:extLst>
                  <a:ext uri="{FF2B5EF4-FFF2-40B4-BE49-F238E27FC236}">
                    <a16:creationId xmlns:a16="http://schemas.microsoft.com/office/drawing/2014/main" id="{C3A77B5D-68B1-4090-BBC4-B0E5DCEC1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1" name="Линия 262">
                <a:extLst>
                  <a:ext uri="{FF2B5EF4-FFF2-40B4-BE49-F238E27FC236}">
                    <a16:creationId xmlns:a16="http://schemas.microsoft.com/office/drawing/2014/main" id="{1A7BA1EA-CD95-424F-8A0A-F35B3CB9B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2" name="Линия 263">
                <a:extLst>
                  <a:ext uri="{FF2B5EF4-FFF2-40B4-BE49-F238E27FC236}">
                    <a16:creationId xmlns:a16="http://schemas.microsoft.com/office/drawing/2014/main" id="{31E345C1-BFCC-4770-880A-DBB426F70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3" name="Овал 264">
                <a:extLst>
                  <a:ext uri="{FF2B5EF4-FFF2-40B4-BE49-F238E27FC236}">
                    <a16:creationId xmlns:a16="http://schemas.microsoft.com/office/drawing/2014/main" id="{19215AFA-FCFF-4C23-9FA1-5D129B00D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4" name="Овал 265">
                <a:extLst>
                  <a:ext uri="{FF2B5EF4-FFF2-40B4-BE49-F238E27FC236}">
                    <a16:creationId xmlns:a16="http://schemas.microsoft.com/office/drawing/2014/main" id="{BD2367C6-5620-4A86-9127-9FEB49685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5" name="Овал 266">
                <a:extLst>
                  <a:ext uri="{FF2B5EF4-FFF2-40B4-BE49-F238E27FC236}">
                    <a16:creationId xmlns:a16="http://schemas.microsoft.com/office/drawing/2014/main" id="{DAEB3F93-9D9D-4620-87D0-9DEB1033E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6" name="Полилиния 267">
                <a:extLst>
                  <a:ext uri="{FF2B5EF4-FFF2-40B4-BE49-F238E27FC236}">
                    <a16:creationId xmlns:a16="http://schemas.microsoft.com/office/drawing/2014/main" id="{39E2F49B-9389-47F1-9AD1-A580B79C3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166" name="Прямоугольник: Скругленные углы 82">
              <a:extLst>
                <a:ext uri="{FF2B5EF4-FFF2-40B4-BE49-F238E27FC236}">
                  <a16:creationId xmlns:a16="http://schemas.microsoft.com/office/drawing/2014/main" id="{F7F9128D-E30C-4733-AE4B-3863B632AE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46911" y="465075"/>
              <a:ext cx="275734" cy="2996885"/>
            </a:xfrm>
            <a:prstGeom prst="roundRect">
              <a:avLst>
                <a:gd name="adj" fmla="val 50000"/>
              </a:avLst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7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3" name="Группа 202">
            <a:extLst>
              <a:ext uri="{FF2B5EF4-FFF2-40B4-BE49-F238E27FC236}">
                <a16:creationId xmlns:a16="http://schemas.microsoft.com/office/drawing/2014/main" id="{2D732C95-5F88-4013-B13B-3A9F057604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8272" y="3423870"/>
            <a:ext cx="423131" cy="90732"/>
            <a:chOff x="767494" y="686657"/>
            <a:chExt cx="422779" cy="4865587"/>
          </a:xfrm>
        </p:grpSpPr>
        <p:grpSp>
          <p:nvGrpSpPr>
            <p:cNvPr id="204" name="Группа 203">
              <a:extLst>
                <a:ext uri="{FF2B5EF4-FFF2-40B4-BE49-F238E27FC236}">
                  <a16:creationId xmlns:a16="http://schemas.microsoft.com/office/drawing/2014/main" id="{AA14590B-EBFC-4E01-B049-4B69FD257C40}"/>
                </a:ext>
              </a:extLst>
            </p:cNvPr>
            <p:cNvGrpSpPr/>
            <p:nvPr/>
          </p:nvGrpSpPr>
          <p:grpSpPr>
            <a:xfrm>
              <a:off x="905827" y="3373268"/>
              <a:ext cx="272893" cy="314614"/>
              <a:chOff x="2686050" y="2895601"/>
              <a:chExt cx="330200" cy="346075"/>
            </a:xfrm>
          </p:grpSpPr>
          <p:sp>
            <p:nvSpPr>
              <p:cNvPr id="232" name="Овал 309">
                <a:extLst>
                  <a:ext uri="{FF2B5EF4-FFF2-40B4-BE49-F238E27FC236}">
                    <a16:creationId xmlns:a16="http://schemas.microsoft.com/office/drawing/2014/main" id="{5AEEE69E-56A2-4F76-959B-DBA45C4FF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33" name="Полилиния 310">
                <a:extLst>
                  <a:ext uri="{FF2B5EF4-FFF2-40B4-BE49-F238E27FC236}">
                    <a16:creationId xmlns:a16="http://schemas.microsoft.com/office/drawing/2014/main" id="{874BDC66-65E6-4586-A008-2D699867B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34" name="Овал 311">
                <a:extLst>
                  <a:ext uri="{FF2B5EF4-FFF2-40B4-BE49-F238E27FC236}">
                    <a16:creationId xmlns:a16="http://schemas.microsoft.com/office/drawing/2014/main" id="{4D348DD5-AFBE-4257-8F13-C20C20DF5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35" name="Полилиния 312">
                <a:extLst>
                  <a:ext uri="{FF2B5EF4-FFF2-40B4-BE49-F238E27FC236}">
                    <a16:creationId xmlns:a16="http://schemas.microsoft.com/office/drawing/2014/main" id="{E2A473D4-97EB-49F3-A0DB-6CFDF78C95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36" name="Овал 313">
                <a:extLst>
                  <a:ext uri="{FF2B5EF4-FFF2-40B4-BE49-F238E27FC236}">
                    <a16:creationId xmlns:a16="http://schemas.microsoft.com/office/drawing/2014/main" id="{5B12A1CA-047F-4806-8B0F-48E54DD73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37" name="Полилиния 314">
                <a:extLst>
                  <a:ext uri="{FF2B5EF4-FFF2-40B4-BE49-F238E27FC236}">
                    <a16:creationId xmlns:a16="http://schemas.microsoft.com/office/drawing/2014/main" id="{6A6BCFB1-C475-4115-A2C4-A04DCB8A07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38" name="Овал 315">
                <a:extLst>
                  <a:ext uri="{FF2B5EF4-FFF2-40B4-BE49-F238E27FC236}">
                    <a16:creationId xmlns:a16="http://schemas.microsoft.com/office/drawing/2014/main" id="{6D7D7898-AB23-44CF-B4B7-14134CAAC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39" name="Полилиния 316">
                <a:extLst>
                  <a:ext uri="{FF2B5EF4-FFF2-40B4-BE49-F238E27FC236}">
                    <a16:creationId xmlns:a16="http://schemas.microsoft.com/office/drawing/2014/main" id="{D81FFC69-D74A-40D5-A6A1-41EE7BEDF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40" name="Овал 317">
                <a:extLst>
                  <a:ext uri="{FF2B5EF4-FFF2-40B4-BE49-F238E27FC236}">
                    <a16:creationId xmlns:a16="http://schemas.microsoft.com/office/drawing/2014/main" id="{F628086C-5658-4153-B087-AE51C20EA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41" name="Полилиния 318">
                <a:extLst>
                  <a:ext uri="{FF2B5EF4-FFF2-40B4-BE49-F238E27FC236}">
                    <a16:creationId xmlns:a16="http://schemas.microsoft.com/office/drawing/2014/main" id="{6CB8EE4B-0598-47EC-88C7-44A258247B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42" name="Полилиния 319">
                <a:extLst>
                  <a:ext uri="{FF2B5EF4-FFF2-40B4-BE49-F238E27FC236}">
                    <a16:creationId xmlns:a16="http://schemas.microsoft.com/office/drawing/2014/main" id="{722DB457-A03A-4844-B278-B3A7F306D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43" name="Линия 320">
                <a:extLst>
                  <a:ext uri="{FF2B5EF4-FFF2-40B4-BE49-F238E27FC236}">
                    <a16:creationId xmlns:a16="http://schemas.microsoft.com/office/drawing/2014/main" id="{1343E704-6E14-43FA-A430-466A29621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205" name="Группа 204">
              <a:extLst>
                <a:ext uri="{FF2B5EF4-FFF2-40B4-BE49-F238E27FC236}">
                  <a16:creationId xmlns:a16="http://schemas.microsoft.com/office/drawing/2014/main" id="{80E448E9-8D3E-4E87-8BD9-BB0A5FCE4314}"/>
                </a:ext>
              </a:extLst>
            </p:cNvPr>
            <p:cNvGrpSpPr/>
            <p:nvPr/>
          </p:nvGrpSpPr>
          <p:grpSpPr>
            <a:xfrm>
              <a:off x="900227" y="4324205"/>
              <a:ext cx="286013" cy="314614"/>
              <a:chOff x="3398838" y="2895601"/>
              <a:chExt cx="346075" cy="346075"/>
            </a:xfrm>
          </p:grpSpPr>
          <p:sp>
            <p:nvSpPr>
              <p:cNvPr id="218" name="Полилиния 49">
                <a:extLst>
                  <a:ext uri="{FF2B5EF4-FFF2-40B4-BE49-F238E27FC236}">
                    <a16:creationId xmlns:a16="http://schemas.microsoft.com/office/drawing/2014/main" id="{900FD381-E04C-464E-9532-96CE76EC4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9" name="Полилиния 50">
                <a:extLst>
                  <a:ext uri="{FF2B5EF4-FFF2-40B4-BE49-F238E27FC236}">
                    <a16:creationId xmlns:a16="http://schemas.microsoft.com/office/drawing/2014/main" id="{0AAA747D-35DC-4EE0-9D32-BF78DC5D6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0" name="Овал 51">
                <a:extLst>
                  <a:ext uri="{FF2B5EF4-FFF2-40B4-BE49-F238E27FC236}">
                    <a16:creationId xmlns:a16="http://schemas.microsoft.com/office/drawing/2014/main" id="{503777B0-93DB-41FF-AF12-988F22D8E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1" name="Полилиния 52">
                <a:extLst>
                  <a:ext uri="{FF2B5EF4-FFF2-40B4-BE49-F238E27FC236}">
                    <a16:creationId xmlns:a16="http://schemas.microsoft.com/office/drawing/2014/main" id="{5BECC3A3-CC8C-45CE-B1CA-43711BF0D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2" name="Полилиния 53">
                <a:extLst>
                  <a:ext uri="{FF2B5EF4-FFF2-40B4-BE49-F238E27FC236}">
                    <a16:creationId xmlns:a16="http://schemas.microsoft.com/office/drawing/2014/main" id="{B5171D60-1DF1-499A-9F39-FC24C343E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3" name="Полилиния 54">
                <a:extLst>
                  <a:ext uri="{FF2B5EF4-FFF2-40B4-BE49-F238E27FC236}">
                    <a16:creationId xmlns:a16="http://schemas.microsoft.com/office/drawing/2014/main" id="{CFD9B5F6-AFF8-4993-89AE-D69E67210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4" name="Овал 55">
                <a:extLst>
                  <a:ext uri="{FF2B5EF4-FFF2-40B4-BE49-F238E27FC236}">
                    <a16:creationId xmlns:a16="http://schemas.microsoft.com/office/drawing/2014/main" id="{36BFA32B-FA26-4754-93F4-487DE832F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5" name="Полилиния 56">
                <a:extLst>
                  <a:ext uri="{FF2B5EF4-FFF2-40B4-BE49-F238E27FC236}">
                    <a16:creationId xmlns:a16="http://schemas.microsoft.com/office/drawing/2014/main" id="{303EC14D-2E2D-4E85-BB11-A039F98B7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6" name="Полилиния 57">
                <a:extLst>
                  <a:ext uri="{FF2B5EF4-FFF2-40B4-BE49-F238E27FC236}">
                    <a16:creationId xmlns:a16="http://schemas.microsoft.com/office/drawing/2014/main" id="{E13CAB86-D647-424D-B8CD-E02875AB7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7" name="Полилиния 58">
                <a:extLst>
                  <a:ext uri="{FF2B5EF4-FFF2-40B4-BE49-F238E27FC236}">
                    <a16:creationId xmlns:a16="http://schemas.microsoft.com/office/drawing/2014/main" id="{B7261918-764A-4F85-9EEF-5EB3BA32E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8" name="Овал 59">
                <a:extLst>
                  <a:ext uri="{FF2B5EF4-FFF2-40B4-BE49-F238E27FC236}">
                    <a16:creationId xmlns:a16="http://schemas.microsoft.com/office/drawing/2014/main" id="{0E109123-F859-4F4E-8CD0-F7BB960AF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9" name="Полилиния 60">
                <a:extLst>
                  <a:ext uri="{FF2B5EF4-FFF2-40B4-BE49-F238E27FC236}">
                    <a16:creationId xmlns:a16="http://schemas.microsoft.com/office/drawing/2014/main" id="{4C0C0DDF-7D59-46B7-B96E-6172A73F8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30" name="Линия 61">
                <a:extLst>
                  <a:ext uri="{FF2B5EF4-FFF2-40B4-BE49-F238E27FC236}">
                    <a16:creationId xmlns:a16="http://schemas.microsoft.com/office/drawing/2014/main" id="{B11953D6-9857-4A56-A60D-A53A04E59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31" name="Линия 62">
                <a:extLst>
                  <a:ext uri="{FF2B5EF4-FFF2-40B4-BE49-F238E27FC236}">
                    <a16:creationId xmlns:a16="http://schemas.microsoft.com/office/drawing/2014/main" id="{1C2A1C5E-D452-4250-A462-D29A31FF5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206" name="Группа 205">
              <a:extLst>
                <a:ext uri="{FF2B5EF4-FFF2-40B4-BE49-F238E27FC236}">
                  <a16:creationId xmlns:a16="http://schemas.microsoft.com/office/drawing/2014/main" id="{D8E4B96B-58FD-4E6A-AF13-C5020615E0FE}"/>
                </a:ext>
              </a:extLst>
            </p:cNvPr>
            <p:cNvGrpSpPr/>
            <p:nvPr/>
          </p:nvGrpSpPr>
          <p:grpSpPr>
            <a:xfrm>
              <a:off x="905572" y="5237630"/>
              <a:ext cx="284701" cy="314614"/>
              <a:chOff x="4841875" y="2895601"/>
              <a:chExt cx="344488" cy="346075"/>
            </a:xfrm>
          </p:grpSpPr>
          <p:sp>
            <p:nvSpPr>
              <p:cNvPr id="208" name="Полилиния 258">
                <a:extLst>
                  <a:ext uri="{FF2B5EF4-FFF2-40B4-BE49-F238E27FC236}">
                    <a16:creationId xmlns:a16="http://schemas.microsoft.com/office/drawing/2014/main" id="{9171BF0F-A8C1-40E4-8B5E-018BF6635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9" name="Полилиния 259">
                <a:extLst>
                  <a:ext uri="{FF2B5EF4-FFF2-40B4-BE49-F238E27FC236}">
                    <a16:creationId xmlns:a16="http://schemas.microsoft.com/office/drawing/2014/main" id="{B64E9334-097C-4CB9-9617-46C8650E4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0" name="Полилиния 260">
                <a:extLst>
                  <a:ext uri="{FF2B5EF4-FFF2-40B4-BE49-F238E27FC236}">
                    <a16:creationId xmlns:a16="http://schemas.microsoft.com/office/drawing/2014/main" id="{B9A1BA9E-445A-47A3-ADC3-32683BF48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1" name="Линия 261">
                <a:extLst>
                  <a:ext uri="{FF2B5EF4-FFF2-40B4-BE49-F238E27FC236}">
                    <a16:creationId xmlns:a16="http://schemas.microsoft.com/office/drawing/2014/main" id="{C3A77B5D-68B1-4090-BBC4-B0E5DCEC1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2" name="Линия 262">
                <a:extLst>
                  <a:ext uri="{FF2B5EF4-FFF2-40B4-BE49-F238E27FC236}">
                    <a16:creationId xmlns:a16="http://schemas.microsoft.com/office/drawing/2014/main" id="{1A7BA1EA-CD95-424F-8A0A-F35B3CB9B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3" name="Линия 263">
                <a:extLst>
                  <a:ext uri="{FF2B5EF4-FFF2-40B4-BE49-F238E27FC236}">
                    <a16:creationId xmlns:a16="http://schemas.microsoft.com/office/drawing/2014/main" id="{31E345C1-BFCC-4770-880A-DBB426F70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4" name="Овал 264">
                <a:extLst>
                  <a:ext uri="{FF2B5EF4-FFF2-40B4-BE49-F238E27FC236}">
                    <a16:creationId xmlns:a16="http://schemas.microsoft.com/office/drawing/2014/main" id="{19215AFA-FCFF-4C23-9FA1-5D129B00D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5" name="Овал 265">
                <a:extLst>
                  <a:ext uri="{FF2B5EF4-FFF2-40B4-BE49-F238E27FC236}">
                    <a16:creationId xmlns:a16="http://schemas.microsoft.com/office/drawing/2014/main" id="{BD2367C6-5620-4A86-9127-9FEB49685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6" name="Овал 266">
                <a:extLst>
                  <a:ext uri="{FF2B5EF4-FFF2-40B4-BE49-F238E27FC236}">
                    <a16:creationId xmlns:a16="http://schemas.microsoft.com/office/drawing/2014/main" id="{DAEB3F93-9D9D-4620-87D0-9DEB1033E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7" name="Полилиния 267">
                <a:extLst>
                  <a:ext uri="{FF2B5EF4-FFF2-40B4-BE49-F238E27FC236}">
                    <a16:creationId xmlns:a16="http://schemas.microsoft.com/office/drawing/2014/main" id="{39E2F49B-9389-47F1-9AD1-A580B79C3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207" name="Прямоугольник: Скругленные углы 82">
              <a:extLst>
                <a:ext uri="{FF2B5EF4-FFF2-40B4-BE49-F238E27FC236}">
                  <a16:creationId xmlns:a16="http://schemas.microsoft.com/office/drawing/2014/main" id="{F7F9128D-E30C-4733-AE4B-3863B632AE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7494" y="686657"/>
              <a:ext cx="275734" cy="2996885"/>
            </a:xfrm>
            <a:prstGeom prst="roundRect">
              <a:avLst>
                <a:gd name="adj" fmla="val 50000"/>
              </a:avLst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7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4" name="Группа 243">
            <a:extLst>
              <a:ext uri="{FF2B5EF4-FFF2-40B4-BE49-F238E27FC236}">
                <a16:creationId xmlns:a16="http://schemas.microsoft.com/office/drawing/2014/main" id="{2D732C95-5F88-4013-B13B-3A9F057604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8145" y="4290417"/>
            <a:ext cx="423131" cy="90732"/>
            <a:chOff x="767494" y="686657"/>
            <a:chExt cx="422779" cy="4865587"/>
          </a:xfrm>
        </p:grpSpPr>
        <p:grpSp>
          <p:nvGrpSpPr>
            <p:cNvPr id="245" name="Группа 244">
              <a:extLst>
                <a:ext uri="{FF2B5EF4-FFF2-40B4-BE49-F238E27FC236}">
                  <a16:creationId xmlns:a16="http://schemas.microsoft.com/office/drawing/2014/main" id="{AA14590B-EBFC-4E01-B049-4B69FD257C40}"/>
                </a:ext>
              </a:extLst>
            </p:cNvPr>
            <p:cNvGrpSpPr/>
            <p:nvPr/>
          </p:nvGrpSpPr>
          <p:grpSpPr>
            <a:xfrm>
              <a:off x="905827" y="3373268"/>
              <a:ext cx="272893" cy="314614"/>
              <a:chOff x="2686050" y="2895601"/>
              <a:chExt cx="330200" cy="346075"/>
            </a:xfrm>
          </p:grpSpPr>
          <p:sp>
            <p:nvSpPr>
              <p:cNvPr id="273" name="Овал 309">
                <a:extLst>
                  <a:ext uri="{FF2B5EF4-FFF2-40B4-BE49-F238E27FC236}">
                    <a16:creationId xmlns:a16="http://schemas.microsoft.com/office/drawing/2014/main" id="{5AEEE69E-56A2-4F76-959B-DBA45C4FF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74" name="Полилиния 310">
                <a:extLst>
                  <a:ext uri="{FF2B5EF4-FFF2-40B4-BE49-F238E27FC236}">
                    <a16:creationId xmlns:a16="http://schemas.microsoft.com/office/drawing/2014/main" id="{874BDC66-65E6-4586-A008-2D699867B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75" name="Овал 311">
                <a:extLst>
                  <a:ext uri="{FF2B5EF4-FFF2-40B4-BE49-F238E27FC236}">
                    <a16:creationId xmlns:a16="http://schemas.microsoft.com/office/drawing/2014/main" id="{4D348DD5-AFBE-4257-8F13-C20C20DF5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76" name="Полилиния 312">
                <a:extLst>
                  <a:ext uri="{FF2B5EF4-FFF2-40B4-BE49-F238E27FC236}">
                    <a16:creationId xmlns:a16="http://schemas.microsoft.com/office/drawing/2014/main" id="{E2A473D4-97EB-49F3-A0DB-6CFDF78C95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77" name="Овал 313">
                <a:extLst>
                  <a:ext uri="{FF2B5EF4-FFF2-40B4-BE49-F238E27FC236}">
                    <a16:creationId xmlns:a16="http://schemas.microsoft.com/office/drawing/2014/main" id="{5B12A1CA-047F-4806-8B0F-48E54DD73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78" name="Полилиния 314">
                <a:extLst>
                  <a:ext uri="{FF2B5EF4-FFF2-40B4-BE49-F238E27FC236}">
                    <a16:creationId xmlns:a16="http://schemas.microsoft.com/office/drawing/2014/main" id="{6A6BCFB1-C475-4115-A2C4-A04DCB8A07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79" name="Овал 315">
                <a:extLst>
                  <a:ext uri="{FF2B5EF4-FFF2-40B4-BE49-F238E27FC236}">
                    <a16:creationId xmlns:a16="http://schemas.microsoft.com/office/drawing/2014/main" id="{6D7D7898-AB23-44CF-B4B7-14134CAAC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80" name="Полилиния 316">
                <a:extLst>
                  <a:ext uri="{FF2B5EF4-FFF2-40B4-BE49-F238E27FC236}">
                    <a16:creationId xmlns:a16="http://schemas.microsoft.com/office/drawing/2014/main" id="{D81FFC69-D74A-40D5-A6A1-41EE7BEDF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81" name="Овал 317">
                <a:extLst>
                  <a:ext uri="{FF2B5EF4-FFF2-40B4-BE49-F238E27FC236}">
                    <a16:creationId xmlns:a16="http://schemas.microsoft.com/office/drawing/2014/main" id="{F628086C-5658-4153-B087-AE51C20EA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82" name="Полилиния 318">
                <a:extLst>
                  <a:ext uri="{FF2B5EF4-FFF2-40B4-BE49-F238E27FC236}">
                    <a16:creationId xmlns:a16="http://schemas.microsoft.com/office/drawing/2014/main" id="{6CB8EE4B-0598-47EC-88C7-44A258247B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83" name="Полилиния 319">
                <a:extLst>
                  <a:ext uri="{FF2B5EF4-FFF2-40B4-BE49-F238E27FC236}">
                    <a16:creationId xmlns:a16="http://schemas.microsoft.com/office/drawing/2014/main" id="{722DB457-A03A-4844-B278-B3A7F306D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84" name="Линия 320">
                <a:extLst>
                  <a:ext uri="{FF2B5EF4-FFF2-40B4-BE49-F238E27FC236}">
                    <a16:creationId xmlns:a16="http://schemas.microsoft.com/office/drawing/2014/main" id="{1343E704-6E14-43FA-A430-466A29621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246" name="Группа 245">
              <a:extLst>
                <a:ext uri="{FF2B5EF4-FFF2-40B4-BE49-F238E27FC236}">
                  <a16:creationId xmlns:a16="http://schemas.microsoft.com/office/drawing/2014/main" id="{80E448E9-8D3E-4E87-8BD9-BB0A5FCE4314}"/>
                </a:ext>
              </a:extLst>
            </p:cNvPr>
            <p:cNvGrpSpPr/>
            <p:nvPr/>
          </p:nvGrpSpPr>
          <p:grpSpPr>
            <a:xfrm>
              <a:off x="900227" y="4324205"/>
              <a:ext cx="286013" cy="314614"/>
              <a:chOff x="3398838" y="2895601"/>
              <a:chExt cx="346075" cy="346075"/>
            </a:xfrm>
          </p:grpSpPr>
          <p:sp>
            <p:nvSpPr>
              <p:cNvPr id="259" name="Полилиния 49">
                <a:extLst>
                  <a:ext uri="{FF2B5EF4-FFF2-40B4-BE49-F238E27FC236}">
                    <a16:creationId xmlns:a16="http://schemas.microsoft.com/office/drawing/2014/main" id="{900FD381-E04C-464E-9532-96CE76EC4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60" name="Полилиния 50">
                <a:extLst>
                  <a:ext uri="{FF2B5EF4-FFF2-40B4-BE49-F238E27FC236}">
                    <a16:creationId xmlns:a16="http://schemas.microsoft.com/office/drawing/2014/main" id="{0AAA747D-35DC-4EE0-9D32-BF78DC5D6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61" name="Овал 51">
                <a:extLst>
                  <a:ext uri="{FF2B5EF4-FFF2-40B4-BE49-F238E27FC236}">
                    <a16:creationId xmlns:a16="http://schemas.microsoft.com/office/drawing/2014/main" id="{503777B0-93DB-41FF-AF12-988F22D8E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62" name="Полилиния 52">
                <a:extLst>
                  <a:ext uri="{FF2B5EF4-FFF2-40B4-BE49-F238E27FC236}">
                    <a16:creationId xmlns:a16="http://schemas.microsoft.com/office/drawing/2014/main" id="{5BECC3A3-CC8C-45CE-B1CA-43711BF0D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63" name="Полилиния 53">
                <a:extLst>
                  <a:ext uri="{FF2B5EF4-FFF2-40B4-BE49-F238E27FC236}">
                    <a16:creationId xmlns:a16="http://schemas.microsoft.com/office/drawing/2014/main" id="{B5171D60-1DF1-499A-9F39-FC24C343E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64" name="Полилиния 54">
                <a:extLst>
                  <a:ext uri="{FF2B5EF4-FFF2-40B4-BE49-F238E27FC236}">
                    <a16:creationId xmlns:a16="http://schemas.microsoft.com/office/drawing/2014/main" id="{CFD9B5F6-AFF8-4993-89AE-D69E67210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65" name="Овал 55">
                <a:extLst>
                  <a:ext uri="{FF2B5EF4-FFF2-40B4-BE49-F238E27FC236}">
                    <a16:creationId xmlns:a16="http://schemas.microsoft.com/office/drawing/2014/main" id="{36BFA32B-FA26-4754-93F4-487DE832F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66" name="Полилиния 56">
                <a:extLst>
                  <a:ext uri="{FF2B5EF4-FFF2-40B4-BE49-F238E27FC236}">
                    <a16:creationId xmlns:a16="http://schemas.microsoft.com/office/drawing/2014/main" id="{303EC14D-2E2D-4E85-BB11-A039F98B7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67" name="Полилиния 57">
                <a:extLst>
                  <a:ext uri="{FF2B5EF4-FFF2-40B4-BE49-F238E27FC236}">
                    <a16:creationId xmlns:a16="http://schemas.microsoft.com/office/drawing/2014/main" id="{E13CAB86-D647-424D-B8CD-E02875AB7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68" name="Полилиния 58">
                <a:extLst>
                  <a:ext uri="{FF2B5EF4-FFF2-40B4-BE49-F238E27FC236}">
                    <a16:creationId xmlns:a16="http://schemas.microsoft.com/office/drawing/2014/main" id="{B7261918-764A-4F85-9EEF-5EB3BA32E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69" name="Овал 59">
                <a:extLst>
                  <a:ext uri="{FF2B5EF4-FFF2-40B4-BE49-F238E27FC236}">
                    <a16:creationId xmlns:a16="http://schemas.microsoft.com/office/drawing/2014/main" id="{0E109123-F859-4F4E-8CD0-F7BB960AF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70" name="Полилиния 60">
                <a:extLst>
                  <a:ext uri="{FF2B5EF4-FFF2-40B4-BE49-F238E27FC236}">
                    <a16:creationId xmlns:a16="http://schemas.microsoft.com/office/drawing/2014/main" id="{4C0C0DDF-7D59-46B7-B96E-6172A73F8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71" name="Линия 61">
                <a:extLst>
                  <a:ext uri="{FF2B5EF4-FFF2-40B4-BE49-F238E27FC236}">
                    <a16:creationId xmlns:a16="http://schemas.microsoft.com/office/drawing/2014/main" id="{B11953D6-9857-4A56-A60D-A53A04E59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72" name="Линия 62">
                <a:extLst>
                  <a:ext uri="{FF2B5EF4-FFF2-40B4-BE49-F238E27FC236}">
                    <a16:creationId xmlns:a16="http://schemas.microsoft.com/office/drawing/2014/main" id="{1C2A1C5E-D452-4250-A462-D29A31FF5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247" name="Группа 246">
              <a:extLst>
                <a:ext uri="{FF2B5EF4-FFF2-40B4-BE49-F238E27FC236}">
                  <a16:creationId xmlns:a16="http://schemas.microsoft.com/office/drawing/2014/main" id="{D8E4B96B-58FD-4E6A-AF13-C5020615E0FE}"/>
                </a:ext>
              </a:extLst>
            </p:cNvPr>
            <p:cNvGrpSpPr/>
            <p:nvPr/>
          </p:nvGrpSpPr>
          <p:grpSpPr>
            <a:xfrm>
              <a:off x="905572" y="5237630"/>
              <a:ext cx="284701" cy="314614"/>
              <a:chOff x="4841875" y="2895601"/>
              <a:chExt cx="344488" cy="346075"/>
            </a:xfrm>
          </p:grpSpPr>
          <p:sp>
            <p:nvSpPr>
              <p:cNvPr id="249" name="Полилиния 258">
                <a:extLst>
                  <a:ext uri="{FF2B5EF4-FFF2-40B4-BE49-F238E27FC236}">
                    <a16:creationId xmlns:a16="http://schemas.microsoft.com/office/drawing/2014/main" id="{9171BF0F-A8C1-40E4-8B5E-018BF6635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50" name="Полилиния 259">
                <a:extLst>
                  <a:ext uri="{FF2B5EF4-FFF2-40B4-BE49-F238E27FC236}">
                    <a16:creationId xmlns:a16="http://schemas.microsoft.com/office/drawing/2014/main" id="{B64E9334-097C-4CB9-9617-46C8650E4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51" name="Полилиния 260">
                <a:extLst>
                  <a:ext uri="{FF2B5EF4-FFF2-40B4-BE49-F238E27FC236}">
                    <a16:creationId xmlns:a16="http://schemas.microsoft.com/office/drawing/2014/main" id="{B9A1BA9E-445A-47A3-ADC3-32683BF48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52" name="Линия 261">
                <a:extLst>
                  <a:ext uri="{FF2B5EF4-FFF2-40B4-BE49-F238E27FC236}">
                    <a16:creationId xmlns:a16="http://schemas.microsoft.com/office/drawing/2014/main" id="{C3A77B5D-68B1-4090-BBC4-B0E5DCEC1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53" name="Линия 262">
                <a:extLst>
                  <a:ext uri="{FF2B5EF4-FFF2-40B4-BE49-F238E27FC236}">
                    <a16:creationId xmlns:a16="http://schemas.microsoft.com/office/drawing/2014/main" id="{1A7BA1EA-CD95-424F-8A0A-F35B3CB9B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54" name="Линия 263">
                <a:extLst>
                  <a:ext uri="{FF2B5EF4-FFF2-40B4-BE49-F238E27FC236}">
                    <a16:creationId xmlns:a16="http://schemas.microsoft.com/office/drawing/2014/main" id="{31E345C1-BFCC-4770-880A-DBB426F70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55" name="Овал 264">
                <a:extLst>
                  <a:ext uri="{FF2B5EF4-FFF2-40B4-BE49-F238E27FC236}">
                    <a16:creationId xmlns:a16="http://schemas.microsoft.com/office/drawing/2014/main" id="{19215AFA-FCFF-4C23-9FA1-5D129B00D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56" name="Овал 265">
                <a:extLst>
                  <a:ext uri="{FF2B5EF4-FFF2-40B4-BE49-F238E27FC236}">
                    <a16:creationId xmlns:a16="http://schemas.microsoft.com/office/drawing/2014/main" id="{BD2367C6-5620-4A86-9127-9FEB49685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57" name="Овал 266">
                <a:extLst>
                  <a:ext uri="{FF2B5EF4-FFF2-40B4-BE49-F238E27FC236}">
                    <a16:creationId xmlns:a16="http://schemas.microsoft.com/office/drawing/2014/main" id="{DAEB3F93-9D9D-4620-87D0-9DEB1033E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58" name="Полилиния 267">
                <a:extLst>
                  <a:ext uri="{FF2B5EF4-FFF2-40B4-BE49-F238E27FC236}">
                    <a16:creationId xmlns:a16="http://schemas.microsoft.com/office/drawing/2014/main" id="{39E2F49B-9389-47F1-9AD1-A580B79C3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248" name="Прямоугольник: Скругленные углы 82">
              <a:extLst>
                <a:ext uri="{FF2B5EF4-FFF2-40B4-BE49-F238E27FC236}">
                  <a16:creationId xmlns:a16="http://schemas.microsoft.com/office/drawing/2014/main" id="{F7F9128D-E30C-4733-AE4B-3863B632AE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7494" y="686657"/>
              <a:ext cx="275734" cy="2996885"/>
            </a:xfrm>
            <a:prstGeom prst="roundRect">
              <a:avLst>
                <a:gd name="adj" fmla="val 50000"/>
              </a:avLst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7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285" name="Надпись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1325032" y="5274141"/>
            <a:ext cx="5369219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i="0" dirty="0" smtClean="0"/>
              <a:t>Студенты, из расовой группы Е получили самые высокие баллы.</a:t>
            </a:r>
            <a:endParaRPr lang="ru-RU" dirty="0"/>
          </a:p>
        </p:txBody>
      </p:sp>
      <p:grpSp>
        <p:nvGrpSpPr>
          <p:cNvPr id="286" name="Группа 285">
            <a:extLst>
              <a:ext uri="{FF2B5EF4-FFF2-40B4-BE49-F238E27FC236}">
                <a16:creationId xmlns:a16="http://schemas.microsoft.com/office/drawing/2014/main" id="{2D732C95-5F88-4013-B13B-3A9F057604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78714" y="5429630"/>
            <a:ext cx="423131" cy="90732"/>
            <a:chOff x="767494" y="686657"/>
            <a:chExt cx="422779" cy="4865587"/>
          </a:xfrm>
        </p:grpSpPr>
        <p:grpSp>
          <p:nvGrpSpPr>
            <p:cNvPr id="287" name="Группа 286">
              <a:extLst>
                <a:ext uri="{FF2B5EF4-FFF2-40B4-BE49-F238E27FC236}">
                  <a16:creationId xmlns:a16="http://schemas.microsoft.com/office/drawing/2014/main" id="{AA14590B-EBFC-4E01-B049-4B69FD257C40}"/>
                </a:ext>
              </a:extLst>
            </p:cNvPr>
            <p:cNvGrpSpPr/>
            <p:nvPr/>
          </p:nvGrpSpPr>
          <p:grpSpPr>
            <a:xfrm>
              <a:off x="905827" y="3373268"/>
              <a:ext cx="272893" cy="314614"/>
              <a:chOff x="2686050" y="2895601"/>
              <a:chExt cx="330200" cy="346075"/>
            </a:xfrm>
          </p:grpSpPr>
          <p:sp>
            <p:nvSpPr>
              <p:cNvPr id="315" name="Овал 309">
                <a:extLst>
                  <a:ext uri="{FF2B5EF4-FFF2-40B4-BE49-F238E27FC236}">
                    <a16:creationId xmlns:a16="http://schemas.microsoft.com/office/drawing/2014/main" id="{5AEEE69E-56A2-4F76-959B-DBA45C4FF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16" name="Полилиния 310">
                <a:extLst>
                  <a:ext uri="{FF2B5EF4-FFF2-40B4-BE49-F238E27FC236}">
                    <a16:creationId xmlns:a16="http://schemas.microsoft.com/office/drawing/2014/main" id="{874BDC66-65E6-4586-A008-2D699867B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17" name="Овал 311">
                <a:extLst>
                  <a:ext uri="{FF2B5EF4-FFF2-40B4-BE49-F238E27FC236}">
                    <a16:creationId xmlns:a16="http://schemas.microsoft.com/office/drawing/2014/main" id="{4D348DD5-AFBE-4257-8F13-C20C20DF5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18" name="Полилиния 312">
                <a:extLst>
                  <a:ext uri="{FF2B5EF4-FFF2-40B4-BE49-F238E27FC236}">
                    <a16:creationId xmlns:a16="http://schemas.microsoft.com/office/drawing/2014/main" id="{E2A473D4-97EB-49F3-A0DB-6CFDF78C95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19" name="Овал 313">
                <a:extLst>
                  <a:ext uri="{FF2B5EF4-FFF2-40B4-BE49-F238E27FC236}">
                    <a16:creationId xmlns:a16="http://schemas.microsoft.com/office/drawing/2014/main" id="{5B12A1CA-047F-4806-8B0F-48E54DD73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20" name="Полилиния 314">
                <a:extLst>
                  <a:ext uri="{FF2B5EF4-FFF2-40B4-BE49-F238E27FC236}">
                    <a16:creationId xmlns:a16="http://schemas.microsoft.com/office/drawing/2014/main" id="{6A6BCFB1-C475-4115-A2C4-A04DCB8A07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21" name="Овал 315">
                <a:extLst>
                  <a:ext uri="{FF2B5EF4-FFF2-40B4-BE49-F238E27FC236}">
                    <a16:creationId xmlns:a16="http://schemas.microsoft.com/office/drawing/2014/main" id="{6D7D7898-AB23-44CF-B4B7-14134CAAC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22" name="Полилиния 316">
                <a:extLst>
                  <a:ext uri="{FF2B5EF4-FFF2-40B4-BE49-F238E27FC236}">
                    <a16:creationId xmlns:a16="http://schemas.microsoft.com/office/drawing/2014/main" id="{D81FFC69-D74A-40D5-A6A1-41EE7BEDF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23" name="Овал 317">
                <a:extLst>
                  <a:ext uri="{FF2B5EF4-FFF2-40B4-BE49-F238E27FC236}">
                    <a16:creationId xmlns:a16="http://schemas.microsoft.com/office/drawing/2014/main" id="{F628086C-5658-4153-B087-AE51C20EA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24" name="Полилиния 318">
                <a:extLst>
                  <a:ext uri="{FF2B5EF4-FFF2-40B4-BE49-F238E27FC236}">
                    <a16:creationId xmlns:a16="http://schemas.microsoft.com/office/drawing/2014/main" id="{6CB8EE4B-0598-47EC-88C7-44A258247B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25" name="Полилиния 319">
                <a:extLst>
                  <a:ext uri="{FF2B5EF4-FFF2-40B4-BE49-F238E27FC236}">
                    <a16:creationId xmlns:a16="http://schemas.microsoft.com/office/drawing/2014/main" id="{722DB457-A03A-4844-B278-B3A7F306D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26" name="Линия 320">
                <a:extLst>
                  <a:ext uri="{FF2B5EF4-FFF2-40B4-BE49-F238E27FC236}">
                    <a16:creationId xmlns:a16="http://schemas.microsoft.com/office/drawing/2014/main" id="{1343E704-6E14-43FA-A430-466A29621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288" name="Группа 287">
              <a:extLst>
                <a:ext uri="{FF2B5EF4-FFF2-40B4-BE49-F238E27FC236}">
                  <a16:creationId xmlns:a16="http://schemas.microsoft.com/office/drawing/2014/main" id="{80E448E9-8D3E-4E87-8BD9-BB0A5FCE4314}"/>
                </a:ext>
              </a:extLst>
            </p:cNvPr>
            <p:cNvGrpSpPr/>
            <p:nvPr/>
          </p:nvGrpSpPr>
          <p:grpSpPr>
            <a:xfrm>
              <a:off x="900227" y="4324205"/>
              <a:ext cx="286013" cy="314614"/>
              <a:chOff x="3398838" y="2895601"/>
              <a:chExt cx="346075" cy="346075"/>
            </a:xfrm>
          </p:grpSpPr>
          <p:sp>
            <p:nvSpPr>
              <p:cNvPr id="301" name="Полилиния 49">
                <a:extLst>
                  <a:ext uri="{FF2B5EF4-FFF2-40B4-BE49-F238E27FC236}">
                    <a16:creationId xmlns:a16="http://schemas.microsoft.com/office/drawing/2014/main" id="{900FD381-E04C-464E-9532-96CE76EC4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02" name="Полилиния 50">
                <a:extLst>
                  <a:ext uri="{FF2B5EF4-FFF2-40B4-BE49-F238E27FC236}">
                    <a16:creationId xmlns:a16="http://schemas.microsoft.com/office/drawing/2014/main" id="{0AAA747D-35DC-4EE0-9D32-BF78DC5D6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03" name="Овал 51">
                <a:extLst>
                  <a:ext uri="{FF2B5EF4-FFF2-40B4-BE49-F238E27FC236}">
                    <a16:creationId xmlns:a16="http://schemas.microsoft.com/office/drawing/2014/main" id="{503777B0-93DB-41FF-AF12-988F22D8E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04" name="Полилиния 52">
                <a:extLst>
                  <a:ext uri="{FF2B5EF4-FFF2-40B4-BE49-F238E27FC236}">
                    <a16:creationId xmlns:a16="http://schemas.microsoft.com/office/drawing/2014/main" id="{5BECC3A3-CC8C-45CE-B1CA-43711BF0D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05" name="Полилиния 53">
                <a:extLst>
                  <a:ext uri="{FF2B5EF4-FFF2-40B4-BE49-F238E27FC236}">
                    <a16:creationId xmlns:a16="http://schemas.microsoft.com/office/drawing/2014/main" id="{B5171D60-1DF1-499A-9F39-FC24C343E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06" name="Полилиния 54">
                <a:extLst>
                  <a:ext uri="{FF2B5EF4-FFF2-40B4-BE49-F238E27FC236}">
                    <a16:creationId xmlns:a16="http://schemas.microsoft.com/office/drawing/2014/main" id="{CFD9B5F6-AFF8-4993-89AE-D69E67210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07" name="Овал 55">
                <a:extLst>
                  <a:ext uri="{FF2B5EF4-FFF2-40B4-BE49-F238E27FC236}">
                    <a16:creationId xmlns:a16="http://schemas.microsoft.com/office/drawing/2014/main" id="{36BFA32B-FA26-4754-93F4-487DE832F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08" name="Полилиния 56">
                <a:extLst>
                  <a:ext uri="{FF2B5EF4-FFF2-40B4-BE49-F238E27FC236}">
                    <a16:creationId xmlns:a16="http://schemas.microsoft.com/office/drawing/2014/main" id="{303EC14D-2E2D-4E85-BB11-A039F98B7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09" name="Полилиния 57">
                <a:extLst>
                  <a:ext uri="{FF2B5EF4-FFF2-40B4-BE49-F238E27FC236}">
                    <a16:creationId xmlns:a16="http://schemas.microsoft.com/office/drawing/2014/main" id="{E13CAB86-D647-424D-B8CD-E02875AB7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10" name="Полилиния 58">
                <a:extLst>
                  <a:ext uri="{FF2B5EF4-FFF2-40B4-BE49-F238E27FC236}">
                    <a16:creationId xmlns:a16="http://schemas.microsoft.com/office/drawing/2014/main" id="{B7261918-764A-4F85-9EEF-5EB3BA32E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11" name="Овал 59">
                <a:extLst>
                  <a:ext uri="{FF2B5EF4-FFF2-40B4-BE49-F238E27FC236}">
                    <a16:creationId xmlns:a16="http://schemas.microsoft.com/office/drawing/2014/main" id="{0E109123-F859-4F4E-8CD0-F7BB960AF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12" name="Полилиния 60">
                <a:extLst>
                  <a:ext uri="{FF2B5EF4-FFF2-40B4-BE49-F238E27FC236}">
                    <a16:creationId xmlns:a16="http://schemas.microsoft.com/office/drawing/2014/main" id="{4C0C0DDF-7D59-46B7-B96E-6172A73F8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13" name="Линия 61">
                <a:extLst>
                  <a:ext uri="{FF2B5EF4-FFF2-40B4-BE49-F238E27FC236}">
                    <a16:creationId xmlns:a16="http://schemas.microsoft.com/office/drawing/2014/main" id="{B11953D6-9857-4A56-A60D-A53A04E59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14" name="Линия 62">
                <a:extLst>
                  <a:ext uri="{FF2B5EF4-FFF2-40B4-BE49-F238E27FC236}">
                    <a16:creationId xmlns:a16="http://schemas.microsoft.com/office/drawing/2014/main" id="{1C2A1C5E-D452-4250-A462-D29A31FF5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289" name="Группа 288">
              <a:extLst>
                <a:ext uri="{FF2B5EF4-FFF2-40B4-BE49-F238E27FC236}">
                  <a16:creationId xmlns:a16="http://schemas.microsoft.com/office/drawing/2014/main" id="{D8E4B96B-58FD-4E6A-AF13-C5020615E0FE}"/>
                </a:ext>
              </a:extLst>
            </p:cNvPr>
            <p:cNvGrpSpPr/>
            <p:nvPr/>
          </p:nvGrpSpPr>
          <p:grpSpPr>
            <a:xfrm>
              <a:off x="905572" y="5237630"/>
              <a:ext cx="284701" cy="314614"/>
              <a:chOff x="4841875" y="2895601"/>
              <a:chExt cx="344488" cy="346075"/>
            </a:xfrm>
          </p:grpSpPr>
          <p:sp>
            <p:nvSpPr>
              <p:cNvPr id="291" name="Полилиния 258">
                <a:extLst>
                  <a:ext uri="{FF2B5EF4-FFF2-40B4-BE49-F238E27FC236}">
                    <a16:creationId xmlns:a16="http://schemas.microsoft.com/office/drawing/2014/main" id="{9171BF0F-A8C1-40E4-8B5E-018BF6635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92" name="Полилиния 259">
                <a:extLst>
                  <a:ext uri="{FF2B5EF4-FFF2-40B4-BE49-F238E27FC236}">
                    <a16:creationId xmlns:a16="http://schemas.microsoft.com/office/drawing/2014/main" id="{B64E9334-097C-4CB9-9617-46C8650E4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93" name="Полилиния 260">
                <a:extLst>
                  <a:ext uri="{FF2B5EF4-FFF2-40B4-BE49-F238E27FC236}">
                    <a16:creationId xmlns:a16="http://schemas.microsoft.com/office/drawing/2014/main" id="{B9A1BA9E-445A-47A3-ADC3-32683BF48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94" name="Линия 261">
                <a:extLst>
                  <a:ext uri="{FF2B5EF4-FFF2-40B4-BE49-F238E27FC236}">
                    <a16:creationId xmlns:a16="http://schemas.microsoft.com/office/drawing/2014/main" id="{C3A77B5D-68B1-4090-BBC4-B0E5DCEC1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95" name="Линия 262">
                <a:extLst>
                  <a:ext uri="{FF2B5EF4-FFF2-40B4-BE49-F238E27FC236}">
                    <a16:creationId xmlns:a16="http://schemas.microsoft.com/office/drawing/2014/main" id="{1A7BA1EA-CD95-424F-8A0A-F35B3CB9B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96" name="Линия 263">
                <a:extLst>
                  <a:ext uri="{FF2B5EF4-FFF2-40B4-BE49-F238E27FC236}">
                    <a16:creationId xmlns:a16="http://schemas.microsoft.com/office/drawing/2014/main" id="{31E345C1-BFCC-4770-880A-DBB426F70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97" name="Овал 264">
                <a:extLst>
                  <a:ext uri="{FF2B5EF4-FFF2-40B4-BE49-F238E27FC236}">
                    <a16:creationId xmlns:a16="http://schemas.microsoft.com/office/drawing/2014/main" id="{19215AFA-FCFF-4C23-9FA1-5D129B00D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98" name="Овал 265">
                <a:extLst>
                  <a:ext uri="{FF2B5EF4-FFF2-40B4-BE49-F238E27FC236}">
                    <a16:creationId xmlns:a16="http://schemas.microsoft.com/office/drawing/2014/main" id="{BD2367C6-5620-4A86-9127-9FEB49685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99" name="Овал 266">
                <a:extLst>
                  <a:ext uri="{FF2B5EF4-FFF2-40B4-BE49-F238E27FC236}">
                    <a16:creationId xmlns:a16="http://schemas.microsoft.com/office/drawing/2014/main" id="{DAEB3F93-9D9D-4620-87D0-9DEB1033E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00" name="Полилиния 267">
                <a:extLst>
                  <a:ext uri="{FF2B5EF4-FFF2-40B4-BE49-F238E27FC236}">
                    <a16:creationId xmlns:a16="http://schemas.microsoft.com/office/drawing/2014/main" id="{39E2F49B-9389-47F1-9AD1-A580B79C3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290" name="Прямоугольник: Скругленные углы 82">
              <a:extLst>
                <a:ext uri="{FF2B5EF4-FFF2-40B4-BE49-F238E27FC236}">
                  <a16:creationId xmlns:a16="http://schemas.microsoft.com/office/drawing/2014/main" id="{F7F9128D-E30C-4733-AE4B-3863B632AE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7494" y="686657"/>
              <a:ext cx="275734" cy="2996885"/>
            </a:xfrm>
            <a:prstGeom prst="roundRect">
              <a:avLst>
                <a:gd name="adj" fmla="val 50000"/>
              </a:avLst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7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8" name="Группа 367">
            <a:extLst>
              <a:ext uri="{FF2B5EF4-FFF2-40B4-BE49-F238E27FC236}">
                <a16:creationId xmlns:a16="http://schemas.microsoft.com/office/drawing/2014/main" id="{2D732C95-5F88-4013-B13B-3A9F057604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3458" y="904628"/>
            <a:ext cx="423131" cy="90732"/>
            <a:chOff x="767494" y="686657"/>
            <a:chExt cx="422779" cy="4865587"/>
          </a:xfrm>
        </p:grpSpPr>
        <p:grpSp>
          <p:nvGrpSpPr>
            <p:cNvPr id="369" name="Группа 368">
              <a:extLst>
                <a:ext uri="{FF2B5EF4-FFF2-40B4-BE49-F238E27FC236}">
                  <a16:creationId xmlns:a16="http://schemas.microsoft.com/office/drawing/2014/main" id="{AA14590B-EBFC-4E01-B049-4B69FD257C40}"/>
                </a:ext>
              </a:extLst>
            </p:cNvPr>
            <p:cNvGrpSpPr/>
            <p:nvPr/>
          </p:nvGrpSpPr>
          <p:grpSpPr>
            <a:xfrm>
              <a:off x="905827" y="3373268"/>
              <a:ext cx="272893" cy="314614"/>
              <a:chOff x="2686050" y="2895601"/>
              <a:chExt cx="330200" cy="346075"/>
            </a:xfrm>
          </p:grpSpPr>
          <p:sp>
            <p:nvSpPr>
              <p:cNvPr id="397" name="Овал 309">
                <a:extLst>
                  <a:ext uri="{FF2B5EF4-FFF2-40B4-BE49-F238E27FC236}">
                    <a16:creationId xmlns:a16="http://schemas.microsoft.com/office/drawing/2014/main" id="{5AEEE69E-56A2-4F76-959B-DBA45C4FF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98" name="Полилиния 310">
                <a:extLst>
                  <a:ext uri="{FF2B5EF4-FFF2-40B4-BE49-F238E27FC236}">
                    <a16:creationId xmlns:a16="http://schemas.microsoft.com/office/drawing/2014/main" id="{874BDC66-65E6-4586-A008-2D699867B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99" name="Овал 311">
                <a:extLst>
                  <a:ext uri="{FF2B5EF4-FFF2-40B4-BE49-F238E27FC236}">
                    <a16:creationId xmlns:a16="http://schemas.microsoft.com/office/drawing/2014/main" id="{4D348DD5-AFBE-4257-8F13-C20C20DF5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400" name="Полилиния 312">
                <a:extLst>
                  <a:ext uri="{FF2B5EF4-FFF2-40B4-BE49-F238E27FC236}">
                    <a16:creationId xmlns:a16="http://schemas.microsoft.com/office/drawing/2014/main" id="{E2A473D4-97EB-49F3-A0DB-6CFDF78C95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401" name="Овал 313">
                <a:extLst>
                  <a:ext uri="{FF2B5EF4-FFF2-40B4-BE49-F238E27FC236}">
                    <a16:creationId xmlns:a16="http://schemas.microsoft.com/office/drawing/2014/main" id="{5B12A1CA-047F-4806-8B0F-48E54DD73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402" name="Полилиния 314">
                <a:extLst>
                  <a:ext uri="{FF2B5EF4-FFF2-40B4-BE49-F238E27FC236}">
                    <a16:creationId xmlns:a16="http://schemas.microsoft.com/office/drawing/2014/main" id="{6A6BCFB1-C475-4115-A2C4-A04DCB8A07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403" name="Овал 315">
                <a:extLst>
                  <a:ext uri="{FF2B5EF4-FFF2-40B4-BE49-F238E27FC236}">
                    <a16:creationId xmlns:a16="http://schemas.microsoft.com/office/drawing/2014/main" id="{6D7D7898-AB23-44CF-B4B7-14134CAAC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404" name="Полилиния 316">
                <a:extLst>
                  <a:ext uri="{FF2B5EF4-FFF2-40B4-BE49-F238E27FC236}">
                    <a16:creationId xmlns:a16="http://schemas.microsoft.com/office/drawing/2014/main" id="{D81FFC69-D74A-40D5-A6A1-41EE7BEDF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405" name="Овал 317">
                <a:extLst>
                  <a:ext uri="{FF2B5EF4-FFF2-40B4-BE49-F238E27FC236}">
                    <a16:creationId xmlns:a16="http://schemas.microsoft.com/office/drawing/2014/main" id="{F628086C-5658-4153-B087-AE51C20EA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406" name="Полилиния 318">
                <a:extLst>
                  <a:ext uri="{FF2B5EF4-FFF2-40B4-BE49-F238E27FC236}">
                    <a16:creationId xmlns:a16="http://schemas.microsoft.com/office/drawing/2014/main" id="{6CB8EE4B-0598-47EC-88C7-44A258247B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407" name="Полилиния 319">
                <a:extLst>
                  <a:ext uri="{FF2B5EF4-FFF2-40B4-BE49-F238E27FC236}">
                    <a16:creationId xmlns:a16="http://schemas.microsoft.com/office/drawing/2014/main" id="{722DB457-A03A-4844-B278-B3A7F306D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408" name="Линия 320">
                <a:extLst>
                  <a:ext uri="{FF2B5EF4-FFF2-40B4-BE49-F238E27FC236}">
                    <a16:creationId xmlns:a16="http://schemas.microsoft.com/office/drawing/2014/main" id="{1343E704-6E14-43FA-A430-466A29621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370" name="Группа 369">
              <a:extLst>
                <a:ext uri="{FF2B5EF4-FFF2-40B4-BE49-F238E27FC236}">
                  <a16:creationId xmlns:a16="http://schemas.microsoft.com/office/drawing/2014/main" id="{80E448E9-8D3E-4E87-8BD9-BB0A5FCE4314}"/>
                </a:ext>
              </a:extLst>
            </p:cNvPr>
            <p:cNvGrpSpPr/>
            <p:nvPr/>
          </p:nvGrpSpPr>
          <p:grpSpPr>
            <a:xfrm>
              <a:off x="900227" y="4324205"/>
              <a:ext cx="286013" cy="314614"/>
              <a:chOff x="3398838" y="2895601"/>
              <a:chExt cx="346075" cy="346075"/>
            </a:xfrm>
          </p:grpSpPr>
          <p:sp>
            <p:nvSpPr>
              <p:cNvPr id="383" name="Полилиния 49">
                <a:extLst>
                  <a:ext uri="{FF2B5EF4-FFF2-40B4-BE49-F238E27FC236}">
                    <a16:creationId xmlns:a16="http://schemas.microsoft.com/office/drawing/2014/main" id="{900FD381-E04C-464E-9532-96CE76EC4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84" name="Полилиния 50">
                <a:extLst>
                  <a:ext uri="{FF2B5EF4-FFF2-40B4-BE49-F238E27FC236}">
                    <a16:creationId xmlns:a16="http://schemas.microsoft.com/office/drawing/2014/main" id="{0AAA747D-35DC-4EE0-9D32-BF78DC5D6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85" name="Овал 51">
                <a:extLst>
                  <a:ext uri="{FF2B5EF4-FFF2-40B4-BE49-F238E27FC236}">
                    <a16:creationId xmlns:a16="http://schemas.microsoft.com/office/drawing/2014/main" id="{503777B0-93DB-41FF-AF12-988F22D8E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86" name="Полилиния 52">
                <a:extLst>
                  <a:ext uri="{FF2B5EF4-FFF2-40B4-BE49-F238E27FC236}">
                    <a16:creationId xmlns:a16="http://schemas.microsoft.com/office/drawing/2014/main" id="{5BECC3A3-CC8C-45CE-B1CA-43711BF0D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87" name="Полилиния 53">
                <a:extLst>
                  <a:ext uri="{FF2B5EF4-FFF2-40B4-BE49-F238E27FC236}">
                    <a16:creationId xmlns:a16="http://schemas.microsoft.com/office/drawing/2014/main" id="{B5171D60-1DF1-499A-9F39-FC24C343E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88" name="Полилиния 54">
                <a:extLst>
                  <a:ext uri="{FF2B5EF4-FFF2-40B4-BE49-F238E27FC236}">
                    <a16:creationId xmlns:a16="http://schemas.microsoft.com/office/drawing/2014/main" id="{CFD9B5F6-AFF8-4993-89AE-D69E67210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89" name="Овал 55">
                <a:extLst>
                  <a:ext uri="{FF2B5EF4-FFF2-40B4-BE49-F238E27FC236}">
                    <a16:creationId xmlns:a16="http://schemas.microsoft.com/office/drawing/2014/main" id="{36BFA32B-FA26-4754-93F4-487DE832F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90" name="Полилиния 56">
                <a:extLst>
                  <a:ext uri="{FF2B5EF4-FFF2-40B4-BE49-F238E27FC236}">
                    <a16:creationId xmlns:a16="http://schemas.microsoft.com/office/drawing/2014/main" id="{303EC14D-2E2D-4E85-BB11-A039F98B7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91" name="Полилиния 57">
                <a:extLst>
                  <a:ext uri="{FF2B5EF4-FFF2-40B4-BE49-F238E27FC236}">
                    <a16:creationId xmlns:a16="http://schemas.microsoft.com/office/drawing/2014/main" id="{E13CAB86-D647-424D-B8CD-E02875AB7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92" name="Полилиния 58">
                <a:extLst>
                  <a:ext uri="{FF2B5EF4-FFF2-40B4-BE49-F238E27FC236}">
                    <a16:creationId xmlns:a16="http://schemas.microsoft.com/office/drawing/2014/main" id="{B7261918-764A-4F85-9EEF-5EB3BA32E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93" name="Овал 59">
                <a:extLst>
                  <a:ext uri="{FF2B5EF4-FFF2-40B4-BE49-F238E27FC236}">
                    <a16:creationId xmlns:a16="http://schemas.microsoft.com/office/drawing/2014/main" id="{0E109123-F859-4F4E-8CD0-F7BB960AF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94" name="Полилиния 60">
                <a:extLst>
                  <a:ext uri="{FF2B5EF4-FFF2-40B4-BE49-F238E27FC236}">
                    <a16:creationId xmlns:a16="http://schemas.microsoft.com/office/drawing/2014/main" id="{4C0C0DDF-7D59-46B7-B96E-6172A73F8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95" name="Линия 61">
                <a:extLst>
                  <a:ext uri="{FF2B5EF4-FFF2-40B4-BE49-F238E27FC236}">
                    <a16:creationId xmlns:a16="http://schemas.microsoft.com/office/drawing/2014/main" id="{B11953D6-9857-4A56-A60D-A53A04E59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96" name="Линия 62">
                <a:extLst>
                  <a:ext uri="{FF2B5EF4-FFF2-40B4-BE49-F238E27FC236}">
                    <a16:creationId xmlns:a16="http://schemas.microsoft.com/office/drawing/2014/main" id="{1C2A1C5E-D452-4250-A462-D29A31FF5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371" name="Группа 370">
              <a:extLst>
                <a:ext uri="{FF2B5EF4-FFF2-40B4-BE49-F238E27FC236}">
                  <a16:creationId xmlns:a16="http://schemas.microsoft.com/office/drawing/2014/main" id="{D8E4B96B-58FD-4E6A-AF13-C5020615E0FE}"/>
                </a:ext>
              </a:extLst>
            </p:cNvPr>
            <p:cNvGrpSpPr/>
            <p:nvPr/>
          </p:nvGrpSpPr>
          <p:grpSpPr>
            <a:xfrm>
              <a:off x="905572" y="5237630"/>
              <a:ext cx="284701" cy="314614"/>
              <a:chOff x="4841875" y="2895601"/>
              <a:chExt cx="344488" cy="346075"/>
            </a:xfrm>
          </p:grpSpPr>
          <p:sp>
            <p:nvSpPr>
              <p:cNvPr id="373" name="Полилиния 258">
                <a:extLst>
                  <a:ext uri="{FF2B5EF4-FFF2-40B4-BE49-F238E27FC236}">
                    <a16:creationId xmlns:a16="http://schemas.microsoft.com/office/drawing/2014/main" id="{9171BF0F-A8C1-40E4-8B5E-018BF6635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74" name="Полилиния 259">
                <a:extLst>
                  <a:ext uri="{FF2B5EF4-FFF2-40B4-BE49-F238E27FC236}">
                    <a16:creationId xmlns:a16="http://schemas.microsoft.com/office/drawing/2014/main" id="{B64E9334-097C-4CB9-9617-46C8650E4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75" name="Полилиния 260">
                <a:extLst>
                  <a:ext uri="{FF2B5EF4-FFF2-40B4-BE49-F238E27FC236}">
                    <a16:creationId xmlns:a16="http://schemas.microsoft.com/office/drawing/2014/main" id="{B9A1BA9E-445A-47A3-ADC3-32683BF48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76" name="Линия 261">
                <a:extLst>
                  <a:ext uri="{FF2B5EF4-FFF2-40B4-BE49-F238E27FC236}">
                    <a16:creationId xmlns:a16="http://schemas.microsoft.com/office/drawing/2014/main" id="{C3A77B5D-68B1-4090-BBC4-B0E5DCEC1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77" name="Линия 262">
                <a:extLst>
                  <a:ext uri="{FF2B5EF4-FFF2-40B4-BE49-F238E27FC236}">
                    <a16:creationId xmlns:a16="http://schemas.microsoft.com/office/drawing/2014/main" id="{1A7BA1EA-CD95-424F-8A0A-F35B3CB9B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78" name="Линия 263">
                <a:extLst>
                  <a:ext uri="{FF2B5EF4-FFF2-40B4-BE49-F238E27FC236}">
                    <a16:creationId xmlns:a16="http://schemas.microsoft.com/office/drawing/2014/main" id="{31E345C1-BFCC-4770-880A-DBB426F70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79" name="Овал 264">
                <a:extLst>
                  <a:ext uri="{FF2B5EF4-FFF2-40B4-BE49-F238E27FC236}">
                    <a16:creationId xmlns:a16="http://schemas.microsoft.com/office/drawing/2014/main" id="{19215AFA-FCFF-4C23-9FA1-5D129B00D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80" name="Овал 265">
                <a:extLst>
                  <a:ext uri="{FF2B5EF4-FFF2-40B4-BE49-F238E27FC236}">
                    <a16:creationId xmlns:a16="http://schemas.microsoft.com/office/drawing/2014/main" id="{BD2367C6-5620-4A86-9127-9FEB49685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81" name="Овал 266">
                <a:extLst>
                  <a:ext uri="{FF2B5EF4-FFF2-40B4-BE49-F238E27FC236}">
                    <a16:creationId xmlns:a16="http://schemas.microsoft.com/office/drawing/2014/main" id="{DAEB3F93-9D9D-4620-87D0-9DEB1033E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382" name="Полилиния 267">
                <a:extLst>
                  <a:ext uri="{FF2B5EF4-FFF2-40B4-BE49-F238E27FC236}">
                    <a16:creationId xmlns:a16="http://schemas.microsoft.com/office/drawing/2014/main" id="{39E2F49B-9389-47F1-9AD1-A580B79C3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372" name="Прямоугольник: Скругленные углы 82">
              <a:extLst>
                <a:ext uri="{FF2B5EF4-FFF2-40B4-BE49-F238E27FC236}">
                  <a16:creationId xmlns:a16="http://schemas.microsoft.com/office/drawing/2014/main" id="{F7F9128D-E30C-4733-AE4B-3863B632AE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7494" y="686657"/>
              <a:ext cx="275734" cy="2996885"/>
            </a:xfrm>
            <a:prstGeom prst="roundRect">
              <a:avLst>
                <a:gd name="adj" fmla="val 50000"/>
              </a:avLst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7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0754" y="0"/>
            <a:ext cx="11532326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Построение тепловой карты</a:t>
            </a:r>
            <a:endParaRPr lang="ru-RU" sz="40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4" y="1498056"/>
            <a:ext cx="5474947" cy="4776288"/>
          </a:xfrm>
          <a:prstGeom prst="rect">
            <a:avLst/>
          </a:prstGeom>
        </p:spPr>
      </p:pic>
      <p:sp>
        <p:nvSpPr>
          <p:cNvPr id="6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447" y="1668969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7011315" y="1159682"/>
            <a:ext cx="3995605" cy="4154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полученные по тепловой карте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7434728" y="1596766"/>
            <a:ext cx="3995605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just" rtl="0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по чтению и письму и пол дают довольно высокую отрицательную корреляцию.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447" y="2560441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7434728" y="2500688"/>
            <a:ext cx="3995605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just" rtl="0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по математике, чтению и письму имеют довольно высокую положительную корреляцию.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Группа 10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-2626721" y="-2540858"/>
            <a:ext cx="4736736" cy="6407275"/>
            <a:chOff x="4855953" y="-2833465"/>
            <a:chExt cx="8948964" cy="12105059"/>
          </a:xfrm>
        </p:grpSpPr>
        <p:sp>
          <p:nvSpPr>
            <p:cNvPr id="12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3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4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15" name="Группа 14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7224151">
            <a:off x="8400645" y="3405368"/>
            <a:ext cx="4736736" cy="6407275"/>
            <a:chOff x="4855953" y="-2833465"/>
            <a:chExt cx="8948964" cy="12105059"/>
          </a:xfrm>
        </p:grpSpPr>
        <p:sp>
          <p:nvSpPr>
            <p:cNvPr id="16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7434728" y="3404612"/>
            <a:ext cx="3995605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just" rtl="0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по математике, чтению и письму и обед имеют довольно высокую положительную корреляцию.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447" y="3451913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91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99267" y="157363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H0 –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средняя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итоговая оценка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людей,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которые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выбрали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стандартный обед и которые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выбрали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обед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бесплатный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льготный,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имеют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значимых различий;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H1 -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средняя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итоговая оценка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людей,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которые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выбрали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стандартный обед и которые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выбрали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обед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бесплатный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льготный,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имеют значимые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различия.</a:t>
            </a:r>
            <a:endParaRPr lang="ru-RU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599267" y="1158135"/>
            <a:ext cx="5894523" cy="4154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Сформулируем нулевую и альтернативную гипотезы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262470" y="1181218"/>
            <a:ext cx="441800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были проверены на нормальность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 noGrp="1"/>
          </p:cNvSpPr>
          <p:nvPr>
            <p:ph type="title"/>
          </p:nvPr>
        </p:nvSpPr>
        <p:spPr>
          <a:xfrm>
            <a:off x="853698" y="0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тест Стьюдента</a:t>
            </a:r>
            <a:endParaRPr lang="ru-RU" sz="40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67" y="1782514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9" name="Овал 26" descr="Это изображение содержит значок с одним человеком, который взаимодействует с тремя людьми.">
            <a:extLst>
              <a:ext uri="{FF2B5EF4-FFF2-40B4-BE49-F238E27FC236}">
                <a16:creationId xmlns:a16="http://schemas.microsoft.com/office/drawing/2014/main" id="{FBD1C069-BF74-4E4D-8790-D3480793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67" y="2986833"/>
            <a:ext cx="200646" cy="174421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15" name="Группа 14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7224151">
            <a:off x="-952222" y="-4051802"/>
            <a:ext cx="4736736" cy="6407275"/>
            <a:chOff x="4855953" y="-2833465"/>
            <a:chExt cx="8948964" cy="12105059"/>
          </a:xfrm>
        </p:grpSpPr>
        <p:sp>
          <p:nvSpPr>
            <p:cNvPr id="16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19" name="Группа 18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7244349">
            <a:off x="7890833" y="3654362"/>
            <a:ext cx="4736736" cy="6407275"/>
            <a:chOff x="4855953" y="-2833465"/>
            <a:chExt cx="8948964" cy="12105059"/>
          </a:xfrm>
        </p:grpSpPr>
        <p:sp>
          <p:nvSpPr>
            <p:cNvPr id="20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1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7" y="1771314"/>
            <a:ext cx="4201111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3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 noGrp="1"/>
          </p:cNvSpPr>
          <p:nvPr>
            <p:ph type="title"/>
          </p:nvPr>
        </p:nvSpPr>
        <p:spPr>
          <a:xfrm>
            <a:off x="912341" y="-20937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Результат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– </a:t>
            </a:r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теста Стьюдента</a:t>
            </a:r>
            <a:endParaRPr lang="ru-RU" sz="40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00" y="1490898"/>
            <a:ext cx="6188661" cy="254976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912341" y="1125156"/>
            <a:ext cx="5894523" cy="4154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–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теста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912340" y="4040660"/>
            <a:ext cx="7168979" cy="36574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–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теста использую встроенную функцию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ttest_ind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()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00" y="4586194"/>
            <a:ext cx="7068536" cy="134321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844336" y="1295981"/>
            <a:ext cx="39981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образом,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сделать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вывод, что существует значительная разница между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средней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итоговой оценкой людей,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выбрали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обед и которые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выбрали обед бесплатный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льготный.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Группа 8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7224151">
            <a:off x="8400645" y="3405368"/>
            <a:ext cx="4736736" cy="6407275"/>
            <a:chOff x="4855953" y="-2833465"/>
            <a:chExt cx="8948964" cy="12105059"/>
          </a:xfrm>
        </p:grpSpPr>
        <p:sp>
          <p:nvSpPr>
            <p:cNvPr id="10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1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2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13" name="Группа 12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203178">
            <a:off x="-2083931" y="-4026433"/>
            <a:ext cx="4736736" cy="6407275"/>
            <a:chOff x="4855953" y="-2833465"/>
            <a:chExt cx="8948964" cy="12105059"/>
          </a:xfrm>
        </p:grpSpPr>
        <p:sp>
          <p:nvSpPr>
            <p:cNvPr id="14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6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3117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3242" y="-2743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Boxplot</a:t>
            </a:r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score by lunch)</a:t>
            </a:r>
            <a:endParaRPr lang="ru-RU" sz="4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94" b="12254"/>
          <a:stretch/>
        </p:blipFill>
        <p:spPr>
          <a:xfrm>
            <a:off x="1013242" y="1196419"/>
            <a:ext cx="5082758" cy="495506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485957" y="1196419"/>
            <a:ext cx="4838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Boxplot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показал, как распределены данные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85957" y="1739358"/>
            <a:ext cx="5218363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Медиана, верхний и нижний квантиль средней оценки студентов, выбравших стандартный обед выше, чем у студентов выбравших бесплатный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/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льготный обед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7" name="Группа 6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7224151">
            <a:off x="8400645" y="3405368"/>
            <a:ext cx="4736736" cy="6407275"/>
            <a:chOff x="4855953" y="-2833465"/>
            <a:chExt cx="8948964" cy="12105059"/>
          </a:xfrm>
        </p:grpSpPr>
        <p:sp>
          <p:nvSpPr>
            <p:cNvPr id="8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0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11" name="Группа 10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7224151">
            <a:off x="-4035784" y="-1822553"/>
            <a:ext cx="4736736" cy="6407275"/>
            <a:chOff x="4855953" y="-2833465"/>
            <a:chExt cx="8948964" cy="12105059"/>
          </a:xfrm>
        </p:grpSpPr>
        <p:sp>
          <p:nvSpPr>
            <p:cNvPr id="12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3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4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3394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59674" y="-31224"/>
            <a:ext cx="11532326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Корреляция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обеда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с оценкой по математике</a:t>
            </a:r>
            <a:endParaRPr lang="ru-RU" sz="40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7549084" y="1117814"/>
            <a:ext cx="3995605" cy="4154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ru-RU" u="sng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Выводы, полученные по гистограмме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4" y="1130879"/>
            <a:ext cx="7070270" cy="5656217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7549083" y="1546377"/>
            <a:ext cx="3995605" cy="207749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just" rtl="0"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студентов, которые выбрали стандартный обед, написали экзамен по математике лучше, чем студенты которые выбрали бесплатный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льготный обед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Группа 8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7224151">
            <a:off x="8400645" y="3405368"/>
            <a:ext cx="4736736" cy="6407275"/>
            <a:chOff x="4855953" y="-2833465"/>
            <a:chExt cx="8948964" cy="12105059"/>
          </a:xfrm>
        </p:grpSpPr>
        <p:sp>
          <p:nvSpPr>
            <p:cNvPr id="10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1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2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13" name="Группа 12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7224151">
            <a:off x="-4096041" y="-1878076"/>
            <a:ext cx="4736736" cy="6407275"/>
            <a:chOff x="4855953" y="-2833465"/>
            <a:chExt cx="8948964" cy="12105059"/>
          </a:xfrm>
        </p:grpSpPr>
        <p:sp>
          <p:nvSpPr>
            <p:cNvPr id="14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6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56715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 noGrp="1"/>
          </p:cNvSpPr>
          <p:nvPr>
            <p:ph type="title"/>
          </p:nvPr>
        </p:nvSpPr>
        <p:spPr>
          <a:xfrm>
            <a:off x="590006" y="0"/>
            <a:ext cx="11480074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Корреляция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обеда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с оценкой по письму</a:t>
            </a:r>
            <a:endParaRPr lang="ru-RU" sz="40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06" y="987117"/>
            <a:ext cx="7338603" cy="587088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7549084" y="1117814"/>
            <a:ext cx="3995605" cy="4154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ru-RU" u="sng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Выводы, полученные по гистограмме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7549083" y="1546377"/>
            <a:ext cx="3995605" cy="166199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just" rtl="0"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студентов, которые выбрали стандартный обед, написали экзамен по письму лучше, чем студенты которые выбрали бесплатный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льготный обед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Группа 6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7224151">
            <a:off x="8400645" y="3405368"/>
            <a:ext cx="4736736" cy="6407275"/>
            <a:chOff x="4855953" y="-2833465"/>
            <a:chExt cx="8948964" cy="12105059"/>
          </a:xfrm>
        </p:grpSpPr>
        <p:sp>
          <p:nvSpPr>
            <p:cNvPr id="8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0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11" name="Группа 10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7224151">
            <a:off x="-4161645" y="-1478483"/>
            <a:ext cx="4736736" cy="6407275"/>
            <a:chOff x="4855953" y="-2833465"/>
            <a:chExt cx="8948964" cy="12105059"/>
          </a:xfrm>
        </p:grpSpPr>
        <p:sp>
          <p:nvSpPr>
            <p:cNvPr id="12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3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4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3095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 noGrp="1"/>
          </p:cNvSpPr>
          <p:nvPr>
            <p:ph type="title"/>
          </p:nvPr>
        </p:nvSpPr>
        <p:spPr>
          <a:xfrm>
            <a:off x="942703" y="0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Корреляция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обеда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с оценкой по чтению</a:t>
            </a:r>
            <a:endParaRPr lang="ru-RU" sz="40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12" y="901337"/>
            <a:ext cx="7445828" cy="595666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7549084" y="1117814"/>
            <a:ext cx="3995605" cy="4154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ct val="150000"/>
              </a:lnSpc>
            </a:pPr>
            <a:r>
              <a:rPr lang="ru-RU" u="sng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полученные по гистограмме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7542973" y="1518751"/>
            <a:ext cx="3995605" cy="166199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just" rtl="0"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студентов, которые выбрали стандартный обед, написали экзамен по чтению лучше, чем студенты которые выбрали бесплатный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льготный обед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Группа 6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6496498">
            <a:off x="8230163" y="5104880"/>
            <a:ext cx="4736736" cy="6407275"/>
            <a:chOff x="4855953" y="-2833465"/>
            <a:chExt cx="8948964" cy="12105059"/>
          </a:xfrm>
        </p:grpSpPr>
        <p:sp>
          <p:nvSpPr>
            <p:cNvPr id="8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0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11" name="Группа 10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7224151">
            <a:off x="-4383714" y="-1625011"/>
            <a:ext cx="4736736" cy="6407275"/>
            <a:chOff x="4855953" y="-2833465"/>
            <a:chExt cx="8948964" cy="12105059"/>
          </a:xfrm>
        </p:grpSpPr>
        <p:sp>
          <p:nvSpPr>
            <p:cNvPr id="12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3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4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7542974" y="4175386"/>
            <a:ext cx="3995605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just" rtl="0">
              <a:lnSpc>
                <a:spcPct val="150000"/>
              </a:lnSpc>
            </a:pPr>
            <a:r>
              <a:rPr lang="ru-RU" u="sng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rtl="0">
              <a:lnSpc>
                <a:spcPct val="150000"/>
              </a:lnSpc>
            </a:pP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7857634" y="4513517"/>
            <a:ext cx="3995605" cy="161223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just" rtl="0">
              <a:lnSpc>
                <a:spcPct val="150000"/>
              </a:lnSpc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Студенты, выбравшие стандартный вариант обеда, получают более высокие баллы, чем студенты, выбравшие бесплатный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льготный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15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4_TF33668227.potx" id="{B65CD55F-C674-4D94-A054-112C1C8B0BA1}" vid="{823553B5-3B0A-463E-A0F4-6ACAF817F3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Управление персоналом, от 24Slides</Template>
  <TotalTime>0</TotalTime>
  <Words>1343</Words>
  <Application>Microsoft Office PowerPoint</Application>
  <PresentationFormat>Широкоэкранный</PresentationFormat>
  <Paragraphs>122</Paragraphs>
  <Slides>26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Segoe UI</vt:lpstr>
      <vt:lpstr>Symbol</vt:lpstr>
      <vt:lpstr>Times New Roman</vt:lpstr>
      <vt:lpstr>Тема Office</vt:lpstr>
      <vt:lpstr>Слайд 1 с информацией о кадрах</vt:lpstr>
      <vt:lpstr>Dataset Успеваемость студентов на экзаменах </vt:lpstr>
      <vt:lpstr>Построение тепловой карты</vt:lpstr>
      <vt:lpstr>t – тест Стьюдента</vt:lpstr>
      <vt:lpstr>Результат t – теста Стьюдента</vt:lpstr>
      <vt:lpstr>Boxplot (mean score by lunch)</vt:lpstr>
      <vt:lpstr>Презентация PowerPoint</vt:lpstr>
      <vt:lpstr>Корреляция “обеда” с оценкой по письму</vt:lpstr>
      <vt:lpstr>Корреляция “обеда” с оценкой по чтению</vt:lpstr>
      <vt:lpstr>Средние оценки людей в зависимости от прохождения подготовительных курсов</vt:lpstr>
      <vt:lpstr>t – тест Стьюдента </vt:lpstr>
      <vt:lpstr>Результат t – теста Стьюдента</vt:lpstr>
      <vt:lpstr>Результаты экзамена различных рас</vt:lpstr>
      <vt:lpstr>Подготовленность к экзамену  расовых групп</vt:lpstr>
      <vt:lpstr>Однофакторный дисперсионный анализ F - тест </vt:lpstr>
      <vt:lpstr>Однофакторный дисперсионный анализ F - тест</vt:lpstr>
      <vt:lpstr>Влияние академического уровня родителей на средний балл учеников</vt:lpstr>
      <vt:lpstr>Однофакторный дисперсионный анализ F - тест </vt:lpstr>
      <vt:lpstr>Оценки по каждому из экзаменов в разрезе гендера</vt:lpstr>
      <vt:lpstr>Посмотри кто не сдал экзамен по математике</vt:lpstr>
      <vt:lpstr>Презентация PowerPoint</vt:lpstr>
      <vt:lpstr>Посмотри кто не сдал экзамен по чтению</vt:lpstr>
      <vt:lpstr>t – test (Проверка гипотез оценок по чтение в зависимости от пола)</vt:lpstr>
      <vt:lpstr>Посмотри кто не сдал экзамен по письму</vt:lpstr>
      <vt:lpstr>t – test (Проверка гипотез оценок за письменный экзамен в зависимости от пола)</vt:lpstr>
      <vt:lpstr>Слайд 8 с информацией о кадрах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2021-05-19T19:29:09Z</dcterms:created>
  <dcterms:modified xsi:type="dcterms:W3CDTF">2021-05-26T15:40:31Z</dcterms:modified>
</cp:coreProperties>
</file>