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02" r:id="rId6"/>
    <p:sldId id="304" r:id="rId7"/>
    <p:sldId id="291" r:id="rId8"/>
    <p:sldId id="307" r:id="rId9"/>
    <p:sldId id="306" r:id="rId10"/>
    <p:sldId id="305" r:id="rId11"/>
    <p:sldId id="309" r:id="rId12"/>
    <p:sldId id="312" r:id="rId13"/>
    <p:sldId id="313" r:id="rId14"/>
    <p:sldId id="310" r:id="rId15"/>
    <p:sldId id="311" r:id="rId16"/>
    <p:sldId id="308" r:id="rId17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6" autoAdjust="0"/>
    <p:restoredTop sz="65829" autoAdjust="0"/>
  </p:normalViewPr>
  <p:slideViewPr>
    <p:cSldViewPr snapToGrid="0">
      <p:cViewPr varScale="1">
        <p:scale>
          <a:sx n="53" d="100"/>
          <a:sy n="53" d="100"/>
        </p:scale>
        <p:origin x="153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"/>
    </p:cViewPr>
  </p:sorter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0074C-CD95-4D96-A0BC-41E17C10A63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84F8488D-ADE6-4E3C-89F8-9D2278C8490E}">
      <dgm:prSet phldrT="[Text]" phldr="0" custT="1"/>
      <dgm:spPr/>
      <dgm:t>
        <a:bodyPr rtlCol="0"/>
        <a:lstStyle/>
        <a:p>
          <a:pPr rtl="0"/>
          <a:r>
            <a:rPr lang="en-US" sz="2800" noProof="0" dirty="0">
              <a:latin typeface="+mj-lt"/>
            </a:rPr>
            <a:t>Box Precision</a:t>
          </a:r>
          <a:endParaRPr lang="en-GB" sz="2800" noProof="0" dirty="0">
            <a:latin typeface="+mj-lt"/>
          </a:endParaRPr>
        </a:p>
      </dgm:t>
    </dgm:pt>
    <dgm:pt modelId="{2C93A761-BBE7-42E7-8034-DD768C485569}" type="parTrans" cxnId="{9DC366E5-64ED-4450-BA6B-3B3234EF988C}">
      <dgm:prSet/>
      <dgm:spPr/>
      <dgm:t>
        <a:bodyPr rtlCol="0"/>
        <a:lstStyle/>
        <a:p>
          <a:pPr rtl="0"/>
          <a:endParaRPr lang="en-GB" noProof="0" dirty="0"/>
        </a:p>
      </dgm:t>
    </dgm:pt>
    <dgm:pt modelId="{471C7804-89CA-4E03-B237-601D183366DD}" type="sibTrans" cxnId="{9DC366E5-64ED-4450-BA6B-3B3234EF988C}">
      <dgm:prSet/>
      <dgm:spPr/>
      <dgm:t>
        <a:bodyPr rtlCol="0"/>
        <a:lstStyle/>
        <a:p>
          <a:pPr rtl="0"/>
          <a:endParaRPr lang="en-GB" noProof="0" dirty="0"/>
        </a:p>
      </dgm:t>
    </dgm:pt>
    <dgm:pt modelId="{4BDBF9C9-7154-4D1D-88B9-A172B3CC822D}">
      <dgm:prSet phldrT="[Text]" custT="1"/>
      <dgm:spPr/>
      <dgm:t>
        <a:bodyPr rtlCol="0"/>
        <a:lstStyle/>
        <a:p>
          <a:pPr marL="0" rtl="0">
            <a:lnSpc>
              <a:spcPct val="100000"/>
            </a:lnSpc>
            <a:buFont typeface="Arial" panose="020B0604020202020204" pitchFamily="34" charset="0"/>
            <a:buNone/>
          </a:pPr>
          <a:r>
            <a:rPr lang="ru-RU" sz="2000" noProof="0" dirty="0"/>
            <a:t>Отражает долю правильных распознаваний среди всех попыток.</a:t>
          </a:r>
          <a:endParaRPr lang="en-GB" sz="2000" noProof="0" dirty="0"/>
        </a:p>
      </dgm:t>
    </dgm:pt>
    <dgm:pt modelId="{7650B969-1C89-4129-833A-618BF2FB4227}" type="parTrans" cxnId="{96B7605A-F74C-4C10-B515-E2166B517AB6}">
      <dgm:prSet/>
      <dgm:spPr/>
      <dgm:t>
        <a:bodyPr rtlCol="0"/>
        <a:lstStyle/>
        <a:p>
          <a:pPr rtl="0"/>
          <a:endParaRPr lang="en-GB" noProof="0" dirty="0"/>
        </a:p>
      </dgm:t>
    </dgm:pt>
    <dgm:pt modelId="{F866FFB4-154D-4A77-B7E1-49EC6C22F511}" type="sibTrans" cxnId="{96B7605A-F74C-4C10-B515-E2166B517AB6}">
      <dgm:prSet/>
      <dgm:spPr/>
      <dgm:t>
        <a:bodyPr rtlCol="0"/>
        <a:lstStyle/>
        <a:p>
          <a:pPr rtl="0"/>
          <a:endParaRPr lang="en-GB" noProof="0" dirty="0"/>
        </a:p>
      </dgm:t>
    </dgm:pt>
    <dgm:pt modelId="{41DFE4AB-6788-4813-89B4-18E4445C9E9F}">
      <dgm:prSet phldrT="[Text]"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n-US" sz="2800" noProof="0" dirty="0">
              <a:latin typeface="+mj-lt"/>
            </a:rPr>
            <a:t>Box Recall</a:t>
          </a:r>
          <a:endParaRPr lang="en-GB" sz="2800" noProof="0" dirty="0">
            <a:latin typeface="+mj-lt"/>
          </a:endParaRPr>
        </a:p>
      </dgm:t>
    </dgm:pt>
    <dgm:pt modelId="{638F0EB7-96D8-4EBE-B475-B10A9A92B762}" type="parTrans" cxnId="{676C47D9-5A3E-45CC-B47B-3647AC53C21C}">
      <dgm:prSet/>
      <dgm:spPr/>
      <dgm:t>
        <a:bodyPr rtlCol="0"/>
        <a:lstStyle/>
        <a:p>
          <a:pPr rtl="0"/>
          <a:endParaRPr lang="en-GB" noProof="0" dirty="0"/>
        </a:p>
      </dgm:t>
    </dgm:pt>
    <dgm:pt modelId="{675DD2E1-23DA-4A5E-B485-0BF376000850}" type="sibTrans" cxnId="{676C47D9-5A3E-45CC-B47B-3647AC53C21C}">
      <dgm:prSet/>
      <dgm:spPr/>
      <dgm:t>
        <a:bodyPr rtlCol="0"/>
        <a:lstStyle/>
        <a:p>
          <a:pPr rtl="0"/>
          <a:endParaRPr lang="en-GB" noProof="0" dirty="0"/>
        </a:p>
      </dgm:t>
    </dgm:pt>
    <dgm:pt modelId="{00049E7E-7330-4784-A8F5-6C6FE983FEC5}">
      <dgm:prSet phldrT="[Text]"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n-US" sz="2800" noProof="0" dirty="0">
              <a:latin typeface="+mj-lt"/>
            </a:rPr>
            <a:t>mAP50</a:t>
          </a:r>
          <a:endParaRPr lang="en-GB" sz="2800" noProof="0" dirty="0">
            <a:latin typeface="+mj-lt"/>
          </a:endParaRPr>
        </a:p>
      </dgm:t>
    </dgm:pt>
    <dgm:pt modelId="{300A1B9F-03AC-4652-B0F5-571BF9158965}" type="parTrans" cxnId="{A5772B30-D364-4BB6-AE60-96648E30325B}">
      <dgm:prSet/>
      <dgm:spPr/>
      <dgm:t>
        <a:bodyPr rtlCol="0"/>
        <a:lstStyle/>
        <a:p>
          <a:pPr rtl="0"/>
          <a:endParaRPr lang="en-GB" noProof="0" dirty="0"/>
        </a:p>
      </dgm:t>
    </dgm:pt>
    <dgm:pt modelId="{2F3003A2-4502-4CE7-BD0D-B0A2FF1912FD}" type="sibTrans" cxnId="{A5772B30-D364-4BB6-AE60-96648E30325B}">
      <dgm:prSet/>
      <dgm:spPr/>
      <dgm:t>
        <a:bodyPr rtlCol="0"/>
        <a:lstStyle/>
        <a:p>
          <a:pPr rtl="0"/>
          <a:endParaRPr lang="en-GB" noProof="0" dirty="0"/>
        </a:p>
      </dgm:t>
    </dgm:pt>
    <dgm:pt modelId="{1A77F962-33CC-4996-92B2-F18542CCBA54}">
      <dgm:prSet phldrT="[Text]" custT="1"/>
      <dgm:spPr/>
      <dgm:t>
        <a:bodyPr rtlCol="0"/>
        <a:lstStyle/>
        <a:p>
          <a:pPr marL="0" rtl="0">
            <a:lnSpc>
              <a:spcPct val="100000"/>
            </a:lnSpc>
            <a:buFont typeface="Arial" panose="020B0604020202020204" pitchFamily="34" charset="0"/>
            <a:buNone/>
          </a:pPr>
          <a:r>
            <a:rPr lang="ru-RU" sz="2000" b="0" i="0" noProof="0" dirty="0"/>
            <a:t>Вычисляется для объектов, у которых пересечение с правильным ответом не менее 50%.</a:t>
          </a:r>
          <a:endParaRPr lang="en-GB" sz="2000" noProof="0" dirty="0"/>
        </a:p>
      </dgm:t>
    </dgm:pt>
    <dgm:pt modelId="{FE943018-76DB-4F97-893A-8A084B3BEF7D}" type="parTrans" cxnId="{29AEEC85-CFC2-4DC3-8CAE-1517E63D984F}">
      <dgm:prSet/>
      <dgm:spPr/>
      <dgm:t>
        <a:bodyPr rtlCol="0"/>
        <a:lstStyle/>
        <a:p>
          <a:pPr rtl="0"/>
          <a:endParaRPr lang="en-GB" noProof="0" dirty="0"/>
        </a:p>
      </dgm:t>
    </dgm:pt>
    <dgm:pt modelId="{3C90C9E9-D2F0-452E-89B6-919A1A977E12}" type="sibTrans" cxnId="{29AEEC85-CFC2-4DC3-8CAE-1517E63D984F}">
      <dgm:prSet/>
      <dgm:spPr/>
      <dgm:t>
        <a:bodyPr rtlCol="0"/>
        <a:lstStyle/>
        <a:p>
          <a:pPr rtl="0"/>
          <a:endParaRPr lang="en-GB" noProof="0" dirty="0"/>
        </a:p>
      </dgm:t>
    </dgm:pt>
    <dgm:pt modelId="{A994DE1F-D288-440B-9FCE-A91005EA66A5}">
      <dgm:prSet phldrT="[Text]"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n-US" sz="2800" noProof="0" dirty="0">
              <a:latin typeface="+mj-lt"/>
            </a:rPr>
            <a:t>mAP50-95</a:t>
          </a:r>
          <a:endParaRPr lang="en-GB" sz="2800" noProof="0" dirty="0">
            <a:latin typeface="+mj-lt"/>
          </a:endParaRPr>
        </a:p>
      </dgm:t>
    </dgm:pt>
    <dgm:pt modelId="{7F9B5BD6-858F-45E0-AF58-BF59B7B76915}" type="parTrans" cxnId="{3413F72D-C542-4ADA-9850-BC2BF9AA223C}">
      <dgm:prSet/>
      <dgm:spPr/>
      <dgm:t>
        <a:bodyPr rtlCol="0"/>
        <a:lstStyle/>
        <a:p>
          <a:pPr rtl="0"/>
          <a:endParaRPr lang="en-GB" noProof="0" dirty="0"/>
        </a:p>
      </dgm:t>
    </dgm:pt>
    <dgm:pt modelId="{FD908679-0898-45F6-A5F5-D650B1969C84}" type="sibTrans" cxnId="{3413F72D-C542-4ADA-9850-BC2BF9AA223C}">
      <dgm:prSet/>
      <dgm:spPr/>
      <dgm:t>
        <a:bodyPr rtlCol="0"/>
        <a:lstStyle/>
        <a:p>
          <a:pPr rtl="0"/>
          <a:endParaRPr lang="en-GB" noProof="0" dirty="0"/>
        </a:p>
      </dgm:t>
    </dgm:pt>
    <dgm:pt modelId="{CC596B03-FECE-486E-AF13-F820A9C1AAA3}">
      <dgm:prSet phldrT="[Text]" custT="1"/>
      <dgm:spPr/>
      <dgm:t>
        <a:bodyPr rtlCol="0"/>
        <a:lstStyle/>
        <a:p>
          <a:pPr marL="0" rtl="0">
            <a:lnSpc>
              <a:spcPct val="100000"/>
            </a:lnSpc>
            <a:buFont typeface="Arial" panose="020B0604020202020204" pitchFamily="34" charset="0"/>
            <a:buNone/>
          </a:pPr>
          <a:r>
            <a:rPr lang="ru-RU" sz="2000" b="0" i="0" noProof="0" dirty="0"/>
            <a:t>Вычисляется для объектов, у которых </a:t>
          </a:r>
          <a:r>
            <a:rPr lang="en-US" sz="2000" b="0" i="0" noProof="0" dirty="0" err="1"/>
            <a:t>IoU</a:t>
          </a:r>
          <a:r>
            <a:rPr lang="en-US" sz="2000" b="0" i="0" noProof="0" dirty="0"/>
            <a:t> </a:t>
          </a:r>
          <a:r>
            <a:rPr lang="ru-RU" sz="2000" b="0" i="0" noProof="0" dirty="0"/>
            <a:t>находится в диапазоне </a:t>
          </a:r>
          <a:br>
            <a:rPr lang="en-US" sz="2000" b="0" i="0" noProof="0" dirty="0"/>
          </a:br>
          <a:r>
            <a:rPr lang="en-US" sz="2000" b="0" i="0" noProof="0" dirty="0"/>
            <a:t>[</a:t>
          </a:r>
          <a:r>
            <a:rPr lang="ru-RU" sz="2000" b="0" i="0" noProof="0" dirty="0"/>
            <a:t>0.5</a:t>
          </a:r>
          <a:r>
            <a:rPr lang="en-US" sz="2000" b="0" i="0" noProof="0" dirty="0"/>
            <a:t>; </a:t>
          </a:r>
          <a:r>
            <a:rPr lang="ru-RU" sz="2000" b="0" i="0" noProof="0" dirty="0"/>
            <a:t>0.95</a:t>
          </a:r>
          <a:r>
            <a:rPr lang="en-US" sz="2000" b="0" i="0" noProof="0" dirty="0"/>
            <a:t>]</a:t>
          </a:r>
          <a:r>
            <a:rPr lang="ru-RU" sz="2000" b="0" i="0" noProof="0" dirty="0"/>
            <a:t> с шагом в 0.05</a:t>
          </a:r>
          <a:r>
            <a:rPr lang="en-US" sz="2000" b="0" i="0" noProof="0" dirty="0"/>
            <a:t>.</a:t>
          </a:r>
          <a:endParaRPr lang="en-GB" sz="2000" noProof="0" dirty="0"/>
        </a:p>
      </dgm:t>
    </dgm:pt>
    <dgm:pt modelId="{55A88C1A-6A5E-4075-B6E8-3F7786453D8C}" type="parTrans" cxnId="{BEAE66DF-9099-4295-A8A9-9F325A5564CE}">
      <dgm:prSet/>
      <dgm:spPr/>
      <dgm:t>
        <a:bodyPr rtlCol="0"/>
        <a:lstStyle/>
        <a:p>
          <a:pPr rtl="0"/>
          <a:endParaRPr lang="en-GB" noProof="0" dirty="0"/>
        </a:p>
      </dgm:t>
    </dgm:pt>
    <dgm:pt modelId="{80572CB8-169E-4BC7-A5A5-5928D71620EF}" type="sibTrans" cxnId="{BEAE66DF-9099-4295-A8A9-9F325A5564CE}">
      <dgm:prSet/>
      <dgm:spPr/>
      <dgm:t>
        <a:bodyPr rtlCol="0"/>
        <a:lstStyle/>
        <a:p>
          <a:pPr rtl="0"/>
          <a:endParaRPr lang="en-GB" noProof="0" dirty="0"/>
        </a:p>
      </dgm:t>
    </dgm:pt>
    <dgm:pt modelId="{9CD8D69D-413E-4A69-A6C7-EAD13DE2D766}">
      <dgm:prSet phldrT="[Text]" custT="1"/>
      <dgm:spPr/>
      <dgm:t>
        <a:bodyPr rtlCol="0"/>
        <a:lstStyle/>
        <a:p>
          <a:pPr marL="0" rtl="0">
            <a:lnSpc>
              <a:spcPct val="100000"/>
            </a:lnSpc>
            <a:buFont typeface="Arial" panose="020B0604020202020204" pitchFamily="34" charset="0"/>
            <a:buNone/>
          </a:pPr>
          <a:r>
            <a:rPr lang="ru-RU" sz="2000" noProof="0" dirty="0"/>
            <a:t>Показывает долю правильно распознанных объектов среди всех объектов</a:t>
          </a:r>
          <a:r>
            <a:rPr lang="en-US" sz="2000" noProof="0" dirty="0"/>
            <a:t> </a:t>
          </a:r>
          <a:r>
            <a:rPr lang="ru-RU" sz="2000" noProof="0" dirty="0"/>
            <a:t>класса.</a:t>
          </a:r>
          <a:endParaRPr lang="en-GB" sz="2000" noProof="0" dirty="0"/>
        </a:p>
      </dgm:t>
    </dgm:pt>
    <dgm:pt modelId="{815D42A5-4BE7-44B5-9FB8-C983E8505C14}" type="sibTrans" cxnId="{6D0167EA-F321-4BF0-91DB-B2CF92AA8C9B}">
      <dgm:prSet/>
      <dgm:spPr/>
      <dgm:t>
        <a:bodyPr rtlCol="0"/>
        <a:lstStyle/>
        <a:p>
          <a:pPr rtl="0"/>
          <a:endParaRPr lang="en-GB" noProof="0" dirty="0"/>
        </a:p>
      </dgm:t>
    </dgm:pt>
    <dgm:pt modelId="{C583E2EA-6441-4014-B1C2-53942E082306}" type="parTrans" cxnId="{6D0167EA-F321-4BF0-91DB-B2CF92AA8C9B}">
      <dgm:prSet/>
      <dgm:spPr/>
      <dgm:t>
        <a:bodyPr rtlCol="0"/>
        <a:lstStyle/>
        <a:p>
          <a:pPr rtl="0"/>
          <a:endParaRPr lang="en-GB" noProof="0" dirty="0"/>
        </a:p>
      </dgm:t>
    </dgm:pt>
    <dgm:pt modelId="{5FEDAFA0-9B9E-4637-9C78-2E9AE9E3427E}" type="pres">
      <dgm:prSet presAssocID="{89F0074C-CD95-4D96-A0BC-41E17C10A63E}" presName="Name0" presStyleCnt="0">
        <dgm:presLayoutVars>
          <dgm:dir/>
          <dgm:animLvl val="lvl"/>
          <dgm:resizeHandles val="exact"/>
        </dgm:presLayoutVars>
      </dgm:prSet>
      <dgm:spPr/>
    </dgm:pt>
    <dgm:pt modelId="{2F492C0E-DC92-4D32-B9D2-583528FF758D}" type="pres">
      <dgm:prSet presAssocID="{84F8488D-ADE6-4E3C-89F8-9D2278C8490E}" presName="composite" presStyleCnt="0"/>
      <dgm:spPr/>
    </dgm:pt>
    <dgm:pt modelId="{EA261386-0CBB-4C34-B42F-E150678D9C06}" type="pres">
      <dgm:prSet presAssocID="{84F8488D-ADE6-4E3C-89F8-9D2278C8490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897E450-147D-4359-8F67-7B12FAF8A274}" type="pres">
      <dgm:prSet presAssocID="{84F8488D-ADE6-4E3C-89F8-9D2278C8490E}" presName="desTx" presStyleLbl="alignAccFollowNode1" presStyleIdx="0" presStyleCnt="4">
        <dgm:presLayoutVars>
          <dgm:bulletEnabled val="1"/>
        </dgm:presLayoutVars>
      </dgm:prSet>
      <dgm:spPr/>
    </dgm:pt>
    <dgm:pt modelId="{76005ECB-79DC-4016-A50C-48164D7C5C0F}" type="pres">
      <dgm:prSet presAssocID="{471C7804-89CA-4E03-B237-601D183366DD}" presName="space" presStyleCnt="0"/>
      <dgm:spPr/>
    </dgm:pt>
    <dgm:pt modelId="{91A692B6-CE8D-486B-B49A-D0E3E5532DED}" type="pres">
      <dgm:prSet presAssocID="{41DFE4AB-6788-4813-89B4-18E4445C9E9F}" presName="composite" presStyleCnt="0"/>
      <dgm:spPr/>
    </dgm:pt>
    <dgm:pt modelId="{3FF758F5-8414-4821-9708-4556B66B9BE4}" type="pres">
      <dgm:prSet presAssocID="{41DFE4AB-6788-4813-89B4-18E4445C9E9F}" presName="parTx" presStyleLbl="alignNode1" presStyleIdx="1" presStyleCnt="4" custLinFactNeighborX="0">
        <dgm:presLayoutVars>
          <dgm:chMax val="0"/>
          <dgm:chPref val="0"/>
          <dgm:bulletEnabled val="1"/>
        </dgm:presLayoutVars>
      </dgm:prSet>
      <dgm:spPr/>
    </dgm:pt>
    <dgm:pt modelId="{1370F629-ED9C-446C-83FD-0A0C177A63AA}" type="pres">
      <dgm:prSet presAssocID="{41DFE4AB-6788-4813-89B4-18E4445C9E9F}" presName="desTx" presStyleLbl="alignAccFollowNode1" presStyleIdx="1" presStyleCnt="4">
        <dgm:presLayoutVars>
          <dgm:bulletEnabled val="1"/>
        </dgm:presLayoutVars>
      </dgm:prSet>
      <dgm:spPr/>
    </dgm:pt>
    <dgm:pt modelId="{8591BAA5-0569-4EC0-8DF6-C5A5C250BAF0}" type="pres">
      <dgm:prSet presAssocID="{675DD2E1-23DA-4A5E-B485-0BF376000850}" presName="space" presStyleCnt="0"/>
      <dgm:spPr/>
    </dgm:pt>
    <dgm:pt modelId="{1A95C48A-9853-4A27-83C6-174E72000376}" type="pres">
      <dgm:prSet presAssocID="{00049E7E-7330-4784-A8F5-6C6FE983FEC5}" presName="composite" presStyleCnt="0"/>
      <dgm:spPr/>
    </dgm:pt>
    <dgm:pt modelId="{1B522A00-4193-4050-BA4E-51723F867B10}" type="pres">
      <dgm:prSet presAssocID="{00049E7E-7330-4784-A8F5-6C6FE983FEC5}" presName="parTx" presStyleLbl="alignNode1" presStyleIdx="2" presStyleCnt="4" custLinFactNeighborX="0">
        <dgm:presLayoutVars>
          <dgm:chMax val="0"/>
          <dgm:chPref val="0"/>
          <dgm:bulletEnabled val="1"/>
        </dgm:presLayoutVars>
      </dgm:prSet>
      <dgm:spPr/>
    </dgm:pt>
    <dgm:pt modelId="{602FF8D8-728D-4A98-99E2-D4BE66C4E4D7}" type="pres">
      <dgm:prSet presAssocID="{00049E7E-7330-4784-A8F5-6C6FE983FEC5}" presName="desTx" presStyleLbl="alignAccFollowNode1" presStyleIdx="2" presStyleCnt="4" custLinFactNeighborX="0">
        <dgm:presLayoutVars>
          <dgm:bulletEnabled val="1"/>
        </dgm:presLayoutVars>
      </dgm:prSet>
      <dgm:spPr/>
    </dgm:pt>
    <dgm:pt modelId="{F0327F17-854B-4C63-90AA-B10AC0AD7142}" type="pres">
      <dgm:prSet presAssocID="{2F3003A2-4502-4CE7-BD0D-B0A2FF1912FD}" presName="space" presStyleCnt="0"/>
      <dgm:spPr/>
    </dgm:pt>
    <dgm:pt modelId="{90A67EE2-D02F-4227-8F40-3EE90422ADF5}" type="pres">
      <dgm:prSet presAssocID="{A994DE1F-D288-440B-9FCE-A91005EA66A5}" presName="composite" presStyleCnt="0"/>
      <dgm:spPr/>
    </dgm:pt>
    <dgm:pt modelId="{9CB1B6D5-2487-4F66-83D3-ECDB2031C054}" type="pres">
      <dgm:prSet presAssocID="{A994DE1F-D288-440B-9FCE-A91005EA66A5}" presName="parTx" presStyleLbl="alignNode1" presStyleIdx="3" presStyleCnt="4" custLinFactNeighborX="166">
        <dgm:presLayoutVars>
          <dgm:chMax val="0"/>
          <dgm:chPref val="0"/>
          <dgm:bulletEnabled val="1"/>
        </dgm:presLayoutVars>
      </dgm:prSet>
      <dgm:spPr/>
    </dgm:pt>
    <dgm:pt modelId="{1A463B37-170F-4BBD-A144-351169A791A2}" type="pres">
      <dgm:prSet presAssocID="{A994DE1F-D288-440B-9FCE-A91005EA66A5}" presName="desTx" presStyleLbl="alignAccFollowNode1" presStyleIdx="3" presStyleCnt="4" custLinFactNeighborX="166">
        <dgm:presLayoutVars>
          <dgm:bulletEnabled val="1"/>
        </dgm:presLayoutVars>
      </dgm:prSet>
      <dgm:spPr/>
    </dgm:pt>
  </dgm:ptLst>
  <dgm:cxnLst>
    <dgm:cxn modelId="{7877E310-444F-430F-BA9F-534B3E6406DF}" type="presOf" srcId="{A994DE1F-D288-440B-9FCE-A91005EA66A5}" destId="{9CB1B6D5-2487-4F66-83D3-ECDB2031C054}" srcOrd="0" destOrd="0" presId="urn:microsoft.com/office/officeart/2005/8/layout/hList1"/>
    <dgm:cxn modelId="{06107511-A458-41FA-9D5B-B0D6CF27D991}" type="presOf" srcId="{89F0074C-CD95-4D96-A0BC-41E17C10A63E}" destId="{5FEDAFA0-9B9E-4637-9C78-2E9AE9E3427E}" srcOrd="0" destOrd="0" presId="urn:microsoft.com/office/officeart/2005/8/layout/hList1"/>
    <dgm:cxn modelId="{3413F72D-C542-4ADA-9850-BC2BF9AA223C}" srcId="{89F0074C-CD95-4D96-A0BC-41E17C10A63E}" destId="{A994DE1F-D288-440B-9FCE-A91005EA66A5}" srcOrd="3" destOrd="0" parTransId="{7F9B5BD6-858F-45E0-AF58-BF59B7B76915}" sibTransId="{FD908679-0898-45F6-A5F5-D650B1969C84}"/>
    <dgm:cxn modelId="{A5772B30-D364-4BB6-AE60-96648E30325B}" srcId="{89F0074C-CD95-4D96-A0BC-41E17C10A63E}" destId="{00049E7E-7330-4784-A8F5-6C6FE983FEC5}" srcOrd="2" destOrd="0" parTransId="{300A1B9F-03AC-4652-B0F5-571BF9158965}" sibTransId="{2F3003A2-4502-4CE7-BD0D-B0A2FF1912FD}"/>
    <dgm:cxn modelId="{96B7605A-F74C-4C10-B515-E2166B517AB6}" srcId="{84F8488D-ADE6-4E3C-89F8-9D2278C8490E}" destId="{4BDBF9C9-7154-4D1D-88B9-A172B3CC822D}" srcOrd="0" destOrd="0" parTransId="{7650B969-1C89-4129-833A-618BF2FB4227}" sibTransId="{F866FFB4-154D-4A77-B7E1-49EC6C22F511}"/>
    <dgm:cxn modelId="{D76CD580-8663-4BA3-AB7E-6FE5BB8CF7D1}" type="presOf" srcId="{9CD8D69D-413E-4A69-A6C7-EAD13DE2D766}" destId="{1370F629-ED9C-446C-83FD-0A0C177A63AA}" srcOrd="0" destOrd="0" presId="urn:microsoft.com/office/officeart/2005/8/layout/hList1"/>
    <dgm:cxn modelId="{29AEEC85-CFC2-4DC3-8CAE-1517E63D984F}" srcId="{00049E7E-7330-4784-A8F5-6C6FE983FEC5}" destId="{1A77F962-33CC-4996-92B2-F18542CCBA54}" srcOrd="0" destOrd="0" parTransId="{FE943018-76DB-4F97-893A-8A084B3BEF7D}" sibTransId="{3C90C9E9-D2F0-452E-89B6-919A1A977E12}"/>
    <dgm:cxn modelId="{C6660F88-8AD6-46D9-8922-11055209340C}" type="presOf" srcId="{41DFE4AB-6788-4813-89B4-18E4445C9E9F}" destId="{3FF758F5-8414-4821-9708-4556B66B9BE4}" srcOrd="0" destOrd="0" presId="urn:microsoft.com/office/officeart/2005/8/layout/hList1"/>
    <dgm:cxn modelId="{1EFE4C9D-1C8C-40DF-97C6-A5E3A2471499}" type="presOf" srcId="{00049E7E-7330-4784-A8F5-6C6FE983FEC5}" destId="{1B522A00-4193-4050-BA4E-51723F867B10}" srcOrd="0" destOrd="0" presId="urn:microsoft.com/office/officeart/2005/8/layout/hList1"/>
    <dgm:cxn modelId="{BEC593AA-9B00-4C9A-BF4A-D625A8E31E5C}" type="presOf" srcId="{CC596B03-FECE-486E-AF13-F820A9C1AAA3}" destId="{1A463B37-170F-4BBD-A144-351169A791A2}" srcOrd="0" destOrd="0" presId="urn:microsoft.com/office/officeart/2005/8/layout/hList1"/>
    <dgm:cxn modelId="{169B46B8-008C-4937-9AFA-B1AE705BDAAD}" type="presOf" srcId="{4BDBF9C9-7154-4D1D-88B9-A172B3CC822D}" destId="{0897E450-147D-4359-8F67-7B12FAF8A274}" srcOrd="0" destOrd="0" presId="urn:microsoft.com/office/officeart/2005/8/layout/hList1"/>
    <dgm:cxn modelId="{086637C3-FBCF-446A-BBE8-1D8808AE75E2}" type="presOf" srcId="{84F8488D-ADE6-4E3C-89F8-9D2278C8490E}" destId="{EA261386-0CBB-4C34-B42F-E150678D9C06}" srcOrd="0" destOrd="0" presId="urn:microsoft.com/office/officeart/2005/8/layout/hList1"/>
    <dgm:cxn modelId="{676C47D9-5A3E-45CC-B47B-3647AC53C21C}" srcId="{89F0074C-CD95-4D96-A0BC-41E17C10A63E}" destId="{41DFE4AB-6788-4813-89B4-18E4445C9E9F}" srcOrd="1" destOrd="0" parTransId="{638F0EB7-96D8-4EBE-B475-B10A9A92B762}" sibTransId="{675DD2E1-23DA-4A5E-B485-0BF376000850}"/>
    <dgm:cxn modelId="{BEAE66DF-9099-4295-A8A9-9F325A5564CE}" srcId="{A994DE1F-D288-440B-9FCE-A91005EA66A5}" destId="{CC596B03-FECE-486E-AF13-F820A9C1AAA3}" srcOrd="0" destOrd="0" parTransId="{55A88C1A-6A5E-4075-B6E8-3F7786453D8C}" sibTransId="{80572CB8-169E-4BC7-A5A5-5928D71620EF}"/>
    <dgm:cxn modelId="{9DC366E5-64ED-4450-BA6B-3B3234EF988C}" srcId="{89F0074C-CD95-4D96-A0BC-41E17C10A63E}" destId="{84F8488D-ADE6-4E3C-89F8-9D2278C8490E}" srcOrd="0" destOrd="0" parTransId="{2C93A761-BBE7-42E7-8034-DD768C485569}" sibTransId="{471C7804-89CA-4E03-B237-601D183366DD}"/>
    <dgm:cxn modelId="{6D0167EA-F321-4BF0-91DB-B2CF92AA8C9B}" srcId="{41DFE4AB-6788-4813-89B4-18E4445C9E9F}" destId="{9CD8D69D-413E-4A69-A6C7-EAD13DE2D766}" srcOrd="0" destOrd="0" parTransId="{C583E2EA-6441-4014-B1C2-53942E082306}" sibTransId="{815D42A5-4BE7-44B5-9FB8-C983E8505C14}"/>
    <dgm:cxn modelId="{84FF0EEF-2E05-428F-AC3C-7D26217DF6BE}" type="presOf" srcId="{1A77F962-33CC-4996-92B2-F18542CCBA54}" destId="{602FF8D8-728D-4A98-99E2-D4BE66C4E4D7}" srcOrd="0" destOrd="0" presId="urn:microsoft.com/office/officeart/2005/8/layout/hList1"/>
    <dgm:cxn modelId="{BD308334-3D59-491A-83D0-B641B64D0B12}" type="presParOf" srcId="{5FEDAFA0-9B9E-4637-9C78-2E9AE9E3427E}" destId="{2F492C0E-DC92-4D32-B9D2-583528FF758D}" srcOrd="0" destOrd="0" presId="urn:microsoft.com/office/officeart/2005/8/layout/hList1"/>
    <dgm:cxn modelId="{BC0EA3F5-617B-40C2-BDD2-9BF7374DC39C}" type="presParOf" srcId="{2F492C0E-DC92-4D32-B9D2-583528FF758D}" destId="{EA261386-0CBB-4C34-B42F-E150678D9C06}" srcOrd="0" destOrd="0" presId="urn:microsoft.com/office/officeart/2005/8/layout/hList1"/>
    <dgm:cxn modelId="{CD48B2B3-B74F-497D-B1EE-B0CD6F3E2EF8}" type="presParOf" srcId="{2F492C0E-DC92-4D32-B9D2-583528FF758D}" destId="{0897E450-147D-4359-8F67-7B12FAF8A274}" srcOrd="1" destOrd="0" presId="urn:microsoft.com/office/officeart/2005/8/layout/hList1"/>
    <dgm:cxn modelId="{5D9DF1DB-5322-4B0E-A846-1E4BB0387E3C}" type="presParOf" srcId="{5FEDAFA0-9B9E-4637-9C78-2E9AE9E3427E}" destId="{76005ECB-79DC-4016-A50C-48164D7C5C0F}" srcOrd="1" destOrd="0" presId="urn:microsoft.com/office/officeart/2005/8/layout/hList1"/>
    <dgm:cxn modelId="{3773C1E7-65C9-470E-837C-17BB8CF5ED45}" type="presParOf" srcId="{5FEDAFA0-9B9E-4637-9C78-2E9AE9E3427E}" destId="{91A692B6-CE8D-486B-B49A-D0E3E5532DED}" srcOrd="2" destOrd="0" presId="urn:microsoft.com/office/officeart/2005/8/layout/hList1"/>
    <dgm:cxn modelId="{739480F3-62FD-4592-B296-1E8A69DC73F3}" type="presParOf" srcId="{91A692B6-CE8D-486B-B49A-D0E3E5532DED}" destId="{3FF758F5-8414-4821-9708-4556B66B9BE4}" srcOrd="0" destOrd="0" presId="urn:microsoft.com/office/officeart/2005/8/layout/hList1"/>
    <dgm:cxn modelId="{77ADDB90-2DBC-4F1F-9EC0-DE89346E242E}" type="presParOf" srcId="{91A692B6-CE8D-486B-B49A-D0E3E5532DED}" destId="{1370F629-ED9C-446C-83FD-0A0C177A63AA}" srcOrd="1" destOrd="0" presId="urn:microsoft.com/office/officeart/2005/8/layout/hList1"/>
    <dgm:cxn modelId="{39FB9F45-A9C8-4242-95E7-8F5DB30839B2}" type="presParOf" srcId="{5FEDAFA0-9B9E-4637-9C78-2E9AE9E3427E}" destId="{8591BAA5-0569-4EC0-8DF6-C5A5C250BAF0}" srcOrd="3" destOrd="0" presId="urn:microsoft.com/office/officeart/2005/8/layout/hList1"/>
    <dgm:cxn modelId="{CF887CA3-E5AD-4FD7-9D37-5C9412B388F7}" type="presParOf" srcId="{5FEDAFA0-9B9E-4637-9C78-2E9AE9E3427E}" destId="{1A95C48A-9853-4A27-83C6-174E72000376}" srcOrd="4" destOrd="0" presId="urn:microsoft.com/office/officeart/2005/8/layout/hList1"/>
    <dgm:cxn modelId="{0A18E851-084E-4B7F-A61A-C8E3D11F3859}" type="presParOf" srcId="{1A95C48A-9853-4A27-83C6-174E72000376}" destId="{1B522A00-4193-4050-BA4E-51723F867B10}" srcOrd="0" destOrd="0" presId="urn:microsoft.com/office/officeart/2005/8/layout/hList1"/>
    <dgm:cxn modelId="{FD815B29-B1A6-40B1-ACA1-05610E4148FE}" type="presParOf" srcId="{1A95C48A-9853-4A27-83C6-174E72000376}" destId="{602FF8D8-728D-4A98-99E2-D4BE66C4E4D7}" srcOrd="1" destOrd="0" presId="urn:microsoft.com/office/officeart/2005/8/layout/hList1"/>
    <dgm:cxn modelId="{A00426BE-AED6-4B8C-93B6-008C2342221E}" type="presParOf" srcId="{5FEDAFA0-9B9E-4637-9C78-2E9AE9E3427E}" destId="{F0327F17-854B-4C63-90AA-B10AC0AD7142}" srcOrd="5" destOrd="0" presId="urn:microsoft.com/office/officeart/2005/8/layout/hList1"/>
    <dgm:cxn modelId="{1F4D3B0F-EB5E-4D83-8E99-47180925876D}" type="presParOf" srcId="{5FEDAFA0-9B9E-4637-9C78-2E9AE9E3427E}" destId="{90A67EE2-D02F-4227-8F40-3EE90422ADF5}" srcOrd="6" destOrd="0" presId="urn:microsoft.com/office/officeart/2005/8/layout/hList1"/>
    <dgm:cxn modelId="{810A005D-3F3F-4BB7-A809-B8D2A6B000E1}" type="presParOf" srcId="{90A67EE2-D02F-4227-8F40-3EE90422ADF5}" destId="{9CB1B6D5-2487-4F66-83D3-ECDB2031C054}" srcOrd="0" destOrd="0" presId="urn:microsoft.com/office/officeart/2005/8/layout/hList1"/>
    <dgm:cxn modelId="{02AF62EA-FA36-41CB-8BFD-0A2A62D78807}" type="presParOf" srcId="{90A67EE2-D02F-4227-8F40-3EE90422ADF5}" destId="{1A463B37-170F-4BBD-A144-351169A791A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61386-0CBB-4C34-B42F-E150678D9C06}">
      <dsp:nvSpPr>
        <dsp:cNvPr id="0" name=""/>
        <dsp:cNvSpPr/>
      </dsp:nvSpPr>
      <dsp:spPr>
        <a:xfrm>
          <a:off x="4059" y="94930"/>
          <a:ext cx="2441188" cy="976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0" dirty="0">
              <a:latin typeface="+mj-lt"/>
            </a:rPr>
            <a:t>Box Precision</a:t>
          </a:r>
          <a:endParaRPr lang="en-GB" sz="2800" kern="1200" noProof="0" dirty="0">
            <a:latin typeface="+mj-lt"/>
          </a:endParaRPr>
        </a:p>
      </dsp:txBody>
      <dsp:txXfrm>
        <a:off x="4059" y="94930"/>
        <a:ext cx="2441188" cy="976475"/>
      </dsp:txXfrm>
    </dsp:sp>
    <dsp:sp modelId="{0897E450-147D-4359-8F67-7B12FAF8A274}">
      <dsp:nvSpPr>
        <dsp:cNvPr id="0" name=""/>
        <dsp:cNvSpPr/>
      </dsp:nvSpPr>
      <dsp:spPr>
        <a:xfrm>
          <a:off x="4059" y="1071406"/>
          <a:ext cx="2441188" cy="2854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rtlCol="0" anchor="t" anchorCtr="0">
          <a:noAutofit/>
        </a:bodyPr>
        <a:lstStyle/>
        <a:p>
          <a:pPr marL="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ru-RU" sz="2000" kern="1200" noProof="0" dirty="0"/>
            <a:t>Отражает долю правильных распознаваний среди всех попыток.</a:t>
          </a:r>
          <a:endParaRPr lang="en-GB" sz="2000" kern="1200" noProof="0" dirty="0"/>
        </a:p>
      </dsp:txBody>
      <dsp:txXfrm>
        <a:off x="4059" y="1071406"/>
        <a:ext cx="2441188" cy="2854800"/>
      </dsp:txXfrm>
    </dsp:sp>
    <dsp:sp modelId="{3FF758F5-8414-4821-9708-4556B66B9BE4}">
      <dsp:nvSpPr>
        <dsp:cNvPr id="0" name=""/>
        <dsp:cNvSpPr/>
      </dsp:nvSpPr>
      <dsp:spPr>
        <a:xfrm>
          <a:off x="2787015" y="94930"/>
          <a:ext cx="2441188" cy="9764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kern="1200" noProof="0" dirty="0">
              <a:latin typeface="+mj-lt"/>
            </a:rPr>
            <a:t>Box Recall</a:t>
          </a:r>
          <a:endParaRPr lang="en-GB" sz="2800" kern="1200" noProof="0" dirty="0">
            <a:latin typeface="+mj-lt"/>
          </a:endParaRPr>
        </a:p>
      </dsp:txBody>
      <dsp:txXfrm>
        <a:off x="2787015" y="94930"/>
        <a:ext cx="2441188" cy="976475"/>
      </dsp:txXfrm>
    </dsp:sp>
    <dsp:sp modelId="{1370F629-ED9C-446C-83FD-0A0C177A63AA}">
      <dsp:nvSpPr>
        <dsp:cNvPr id="0" name=""/>
        <dsp:cNvSpPr/>
      </dsp:nvSpPr>
      <dsp:spPr>
        <a:xfrm>
          <a:off x="2787015" y="1071406"/>
          <a:ext cx="2441188" cy="28548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rtlCol="0" anchor="t" anchorCtr="0">
          <a:noAutofit/>
        </a:bodyPr>
        <a:lstStyle/>
        <a:p>
          <a:pPr marL="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ru-RU" sz="2000" kern="1200" noProof="0" dirty="0"/>
            <a:t>Показывает долю правильно распознанных объектов среди всех объектов</a:t>
          </a:r>
          <a:r>
            <a:rPr lang="en-US" sz="2000" kern="1200" noProof="0" dirty="0"/>
            <a:t> </a:t>
          </a:r>
          <a:r>
            <a:rPr lang="ru-RU" sz="2000" kern="1200" noProof="0" dirty="0"/>
            <a:t>класса.</a:t>
          </a:r>
          <a:endParaRPr lang="en-GB" sz="2000" kern="1200" noProof="0" dirty="0"/>
        </a:p>
      </dsp:txBody>
      <dsp:txXfrm>
        <a:off x="2787015" y="1071406"/>
        <a:ext cx="2441188" cy="2854800"/>
      </dsp:txXfrm>
    </dsp:sp>
    <dsp:sp modelId="{1B522A00-4193-4050-BA4E-51723F867B10}">
      <dsp:nvSpPr>
        <dsp:cNvPr id="0" name=""/>
        <dsp:cNvSpPr/>
      </dsp:nvSpPr>
      <dsp:spPr>
        <a:xfrm>
          <a:off x="5569970" y="94930"/>
          <a:ext cx="2441188" cy="9764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kern="1200" noProof="0" dirty="0">
              <a:latin typeface="+mj-lt"/>
            </a:rPr>
            <a:t>mAP50</a:t>
          </a:r>
          <a:endParaRPr lang="en-GB" sz="2800" kern="1200" noProof="0" dirty="0">
            <a:latin typeface="+mj-lt"/>
          </a:endParaRPr>
        </a:p>
      </dsp:txBody>
      <dsp:txXfrm>
        <a:off x="5569970" y="94930"/>
        <a:ext cx="2441188" cy="976475"/>
      </dsp:txXfrm>
    </dsp:sp>
    <dsp:sp modelId="{602FF8D8-728D-4A98-99E2-D4BE66C4E4D7}">
      <dsp:nvSpPr>
        <dsp:cNvPr id="0" name=""/>
        <dsp:cNvSpPr/>
      </dsp:nvSpPr>
      <dsp:spPr>
        <a:xfrm>
          <a:off x="5569970" y="1071406"/>
          <a:ext cx="2441188" cy="28548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rtlCol="0" anchor="t" anchorCtr="0">
          <a:noAutofit/>
        </a:bodyPr>
        <a:lstStyle/>
        <a:p>
          <a:pPr marL="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ru-RU" sz="2000" b="0" i="0" kern="1200" noProof="0" dirty="0"/>
            <a:t>Вычисляется для объектов, у которых пересечение с правильным ответом не менее 50%.</a:t>
          </a:r>
          <a:endParaRPr lang="en-GB" sz="2000" kern="1200" noProof="0" dirty="0"/>
        </a:p>
      </dsp:txBody>
      <dsp:txXfrm>
        <a:off x="5569970" y="1071406"/>
        <a:ext cx="2441188" cy="2854800"/>
      </dsp:txXfrm>
    </dsp:sp>
    <dsp:sp modelId="{9CB1B6D5-2487-4F66-83D3-ECDB2031C054}">
      <dsp:nvSpPr>
        <dsp:cNvPr id="0" name=""/>
        <dsp:cNvSpPr/>
      </dsp:nvSpPr>
      <dsp:spPr>
        <a:xfrm>
          <a:off x="8356978" y="94930"/>
          <a:ext cx="2441188" cy="976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kern="1200" noProof="0" dirty="0">
              <a:latin typeface="+mj-lt"/>
            </a:rPr>
            <a:t>mAP50-95</a:t>
          </a:r>
          <a:endParaRPr lang="en-GB" sz="2800" kern="1200" noProof="0" dirty="0">
            <a:latin typeface="+mj-lt"/>
          </a:endParaRPr>
        </a:p>
      </dsp:txBody>
      <dsp:txXfrm>
        <a:off x="8356978" y="94930"/>
        <a:ext cx="2441188" cy="976475"/>
      </dsp:txXfrm>
    </dsp:sp>
    <dsp:sp modelId="{1A463B37-170F-4BBD-A144-351169A791A2}">
      <dsp:nvSpPr>
        <dsp:cNvPr id="0" name=""/>
        <dsp:cNvSpPr/>
      </dsp:nvSpPr>
      <dsp:spPr>
        <a:xfrm>
          <a:off x="8356978" y="1071406"/>
          <a:ext cx="2441188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rtlCol="0" anchor="t" anchorCtr="0">
          <a:noAutofit/>
        </a:bodyPr>
        <a:lstStyle/>
        <a:p>
          <a:pPr marL="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ru-RU" sz="2000" b="0" i="0" kern="1200" noProof="0" dirty="0"/>
            <a:t>Вычисляется для объектов, у которых </a:t>
          </a:r>
          <a:r>
            <a:rPr lang="en-US" sz="2000" b="0" i="0" kern="1200" noProof="0" dirty="0" err="1"/>
            <a:t>IoU</a:t>
          </a:r>
          <a:r>
            <a:rPr lang="en-US" sz="2000" b="0" i="0" kern="1200" noProof="0" dirty="0"/>
            <a:t> </a:t>
          </a:r>
          <a:r>
            <a:rPr lang="ru-RU" sz="2000" b="0" i="0" kern="1200" noProof="0" dirty="0"/>
            <a:t>находится в диапазоне </a:t>
          </a:r>
          <a:br>
            <a:rPr lang="en-US" sz="2000" b="0" i="0" kern="1200" noProof="0" dirty="0"/>
          </a:br>
          <a:r>
            <a:rPr lang="en-US" sz="2000" b="0" i="0" kern="1200" noProof="0" dirty="0"/>
            <a:t>[</a:t>
          </a:r>
          <a:r>
            <a:rPr lang="ru-RU" sz="2000" b="0" i="0" kern="1200" noProof="0" dirty="0"/>
            <a:t>0.5</a:t>
          </a:r>
          <a:r>
            <a:rPr lang="en-US" sz="2000" b="0" i="0" kern="1200" noProof="0" dirty="0"/>
            <a:t>; </a:t>
          </a:r>
          <a:r>
            <a:rPr lang="ru-RU" sz="2000" b="0" i="0" kern="1200" noProof="0" dirty="0"/>
            <a:t>0.95</a:t>
          </a:r>
          <a:r>
            <a:rPr lang="en-US" sz="2000" b="0" i="0" kern="1200" noProof="0" dirty="0"/>
            <a:t>]</a:t>
          </a:r>
          <a:r>
            <a:rPr lang="ru-RU" sz="2000" b="0" i="0" kern="1200" noProof="0" dirty="0"/>
            <a:t> с шагом в 0.05</a:t>
          </a:r>
          <a:r>
            <a:rPr lang="en-US" sz="2000" b="0" i="0" kern="1200" noProof="0" dirty="0"/>
            <a:t>.</a:t>
          </a:r>
          <a:endParaRPr lang="en-GB" sz="2000" kern="1200" noProof="0" dirty="0"/>
        </a:p>
      </dsp:txBody>
      <dsp:txXfrm>
        <a:off x="8356978" y="1071406"/>
        <a:ext cx="2441188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63C334-78CA-4E1A-9D54-3E3430963041}" type="datetime1">
              <a:rPr lang="en-GB" smtClean="0"/>
              <a:t>17/10/2024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CC6D6D-E986-427F-AD9C-4E9408DDB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705E-AAE8-4335-B5A5-B8C4E9E55DA7}" type="datetime1">
              <a:rPr lang="en-GB" smtClean="0"/>
              <a:pPr/>
              <a:t>17/10/2024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15A580F-E35D-42E1-AF82-E41CC201EA9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15A580F-E35D-42E1-AF82-E41CC201EA9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100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PGI (</a:t>
            </a:r>
            <a:r>
              <a:rPr lang="ru-RU" dirty="0" err="1"/>
              <a:t>Programmable</a:t>
            </a:r>
            <a:r>
              <a:rPr lang="ru-RU" dirty="0"/>
              <a:t> </a:t>
            </a:r>
            <a:r>
              <a:rPr lang="ru-RU" dirty="0" err="1"/>
              <a:t>Gradient</a:t>
            </a:r>
            <a:r>
              <a:rPr lang="ru-RU" dirty="0"/>
              <a:t> Information) (рис. 15) – новый подход к передаче значения градиента по всей сети при обучении. При использовании достаточно глубоких нейронных сетей, градиент имеет свойство «затухать» на более глубоких слоях, теряя важную информацию для обновления параметров. Использование информации о программируемом градиенте предполагает наличие альтернативной вспомогательной ветви градиента, сохраняющей информацию благодаря использованию других маршрутов его распространения. Для объединения информации между основной ветвью градиента и вспомогательной используется метод многоуровневой интеграции градиентов, агрегирующий информацию по разным маршрутам градиента перед передачей в основную модель.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15A580F-E35D-42E1-AF82-E41CC201EA91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1526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Сначала, знакомым образом, изображение обрабатывается </a:t>
            </a:r>
            <a:r>
              <a:rPr lang="ru-RU" dirty="0" err="1"/>
              <a:t>сверточной</a:t>
            </a:r>
            <a:r>
              <a:rPr lang="ru-RU" dirty="0"/>
              <a:t> нейронной сетью с целью извлечения карт признаков.</a:t>
            </a:r>
          </a:p>
          <a:p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Затем, применяется трансформер, состоящий из двух компонентов – </a:t>
            </a:r>
            <a:r>
              <a:rPr lang="ru-RU" dirty="0" err="1"/>
              <a:t>энкодера</a:t>
            </a:r>
            <a:r>
              <a:rPr lang="ru-RU" dirty="0"/>
              <a:t> и декодера. </a:t>
            </a:r>
            <a:r>
              <a:rPr lang="ru-RU" dirty="0" err="1"/>
              <a:t>Энкодер</a:t>
            </a:r>
            <a:r>
              <a:rPr lang="ru-RU" dirty="0"/>
              <a:t> преобразует высоко-размерные карты признаков, полученные при помощи </a:t>
            </a:r>
            <a:r>
              <a:rPr lang="ru-RU" dirty="0" err="1"/>
              <a:t>сверточной</a:t>
            </a:r>
            <a:r>
              <a:rPr lang="ru-RU" dirty="0"/>
              <a:t> нейронной сети, в низко-размерные при помощи механизма </a:t>
            </a:r>
            <a:r>
              <a:rPr lang="ru-RU" dirty="0" err="1"/>
              <a:t>self-attention</a:t>
            </a:r>
            <a:r>
              <a:rPr lang="ru-RU" dirty="0"/>
              <a:t>, получающего информацию о важности каждого элемента изображения друг для друга. Декодер использует эту информацию и, также опираясь на механизм </a:t>
            </a:r>
            <a:r>
              <a:rPr lang="ru-RU" dirty="0" err="1"/>
              <a:t>self-attention</a:t>
            </a:r>
            <a:r>
              <a:rPr lang="ru-RU" dirty="0"/>
              <a:t>, делает предсказания о том, какие </a:t>
            </a:r>
            <a:r>
              <a:rPr lang="ru-RU" dirty="0" err="1"/>
              <a:t>bounding-box’ы</a:t>
            </a:r>
            <a:r>
              <a:rPr lang="ru-RU" dirty="0"/>
              <a:t> должны быть построены для того, чтобы наиболее точно распознать объекты на изображении.</a:t>
            </a:r>
          </a:p>
          <a:p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Наконец, полученные предсказания подаются на нейронные сети с прямой связью, после чего делается классификация распознанного объекта и оценивается точность построения </a:t>
            </a:r>
            <a:r>
              <a:rPr lang="ru-RU" dirty="0" err="1"/>
              <a:t>bounding-box’а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15A580F-E35D-42E1-AF82-E41CC201EA91}" type="slidenum">
              <a:rPr lang="en-GB" noProof="0" smtClean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60010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Сначала, знакомым образом, изображение обрабатывается </a:t>
            </a:r>
            <a:r>
              <a:rPr lang="ru-RU" dirty="0" err="1"/>
              <a:t>сверточной</a:t>
            </a:r>
            <a:r>
              <a:rPr lang="ru-RU" dirty="0"/>
              <a:t> нейронной сетью с целью извлечения карт признаков.</a:t>
            </a:r>
          </a:p>
          <a:p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Затем, применяется трансформер, состоящий из двух компонентов – </a:t>
            </a:r>
            <a:r>
              <a:rPr lang="ru-RU" dirty="0" err="1"/>
              <a:t>энкодера</a:t>
            </a:r>
            <a:r>
              <a:rPr lang="ru-RU" dirty="0"/>
              <a:t> и декодера. </a:t>
            </a:r>
            <a:r>
              <a:rPr lang="ru-RU" dirty="0" err="1"/>
              <a:t>Энкодер</a:t>
            </a:r>
            <a:r>
              <a:rPr lang="ru-RU" dirty="0"/>
              <a:t> преобразует высоко-размерные карты признаков, полученные при помощи </a:t>
            </a:r>
            <a:r>
              <a:rPr lang="ru-RU" dirty="0" err="1"/>
              <a:t>сверточной</a:t>
            </a:r>
            <a:r>
              <a:rPr lang="ru-RU" dirty="0"/>
              <a:t> нейронной сети, в низко-размерные при помощи механизма </a:t>
            </a:r>
            <a:r>
              <a:rPr lang="ru-RU" dirty="0" err="1"/>
              <a:t>self-attention</a:t>
            </a:r>
            <a:r>
              <a:rPr lang="ru-RU" dirty="0"/>
              <a:t>, получающего информацию о важности каждого элемента изображения друг для друга. Декодер использует эту информацию и, также опираясь на механизм </a:t>
            </a:r>
            <a:r>
              <a:rPr lang="ru-RU" dirty="0" err="1"/>
              <a:t>self-attention</a:t>
            </a:r>
            <a:r>
              <a:rPr lang="ru-RU" dirty="0"/>
              <a:t>, делает предсказания о том, какие </a:t>
            </a:r>
            <a:r>
              <a:rPr lang="ru-RU" dirty="0" err="1"/>
              <a:t>bounding-box’ы</a:t>
            </a:r>
            <a:r>
              <a:rPr lang="ru-RU" dirty="0"/>
              <a:t> должны быть построены для того, чтобы наиболее точно распознать объекты на изображении.</a:t>
            </a:r>
          </a:p>
          <a:p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Наконец, полученные предсказания подаются на нейронные сети с прямой связью, после чего делается классификация распознанного объекта и оценивается точность построения </a:t>
            </a:r>
            <a:r>
              <a:rPr lang="ru-RU" dirty="0" err="1"/>
              <a:t>bounding-box’а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15A580F-E35D-42E1-AF82-E41CC201EA91}" type="slidenum">
              <a:rPr lang="en-GB" noProof="0" smtClean="0"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53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Глиома — опухоль, поражающая глиальные клетки головного или спинного мозга. Глиальные клетки или глия — 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вспомогательные клетки нервной ткани, обеспечивающие защитную и иммунную функции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. Они составляют специфическое микроокружение для нейронов, обеспечивая условия для генерации и передачи нервных импульсов, а также осуществляя часть метаболических процессов самого нейрона.</a:t>
            </a:r>
          </a:p>
          <a:p>
            <a:pPr rtl="0"/>
            <a:endParaRPr lang="ru-RU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rtl="0"/>
            <a:r>
              <a:rPr lang="ru-RU" dirty="0"/>
              <a:t>Менингиома — опухоль, растущая из клеток паутинной мозговой оболочки, а именно арахноидального эндотелия — ткани, окружающей мозг.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Аденома гипофиза – доброкачественное округлое новообразование в головном мозге. Она локализуется в области турецкого седла, около основания костей черепа. Статистика ВОЗ утверждает, что аденома – это 80% всех опухолей гипофиза. Выделяют много подвидов данной опухоли в зависимости от области гипофиза, на которую происходит влияние.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860736-8275-4107-A315-F10155774D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794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Сагиттальная плоскость, XZ — разделяет правую и левую половины тела.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Фронтальная или корональная плоскость, YZ — также располагается вертикально, перпендикулярно к сагиттальной; она отделяет переднюю (вентральную) часть тела от задней (дорсальной) части.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Горизонтальная, аксиальная или поперечная плоскость, XY — перпендикулярна двум первым и параллельна поверхности земли, она отделяет вышележащие отделы тела от нижележащих.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• Датасет YOLO – представляет собой три папки: </a:t>
            </a:r>
            <a:r>
              <a:rPr lang="ru-RU" dirty="0" err="1"/>
              <a:t>train</a:t>
            </a:r>
            <a:r>
              <a:rPr lang="ru-RU" dirty="0"/>
              <a:t> (2320 изображений 640x640), </a:t>
            </a:r>
            <a:r>
              <a:rPr lang="ru-RU" dirty="0" err="1"/>
              <a:t>valid</a:t>
            </a:r>
            <a:r>
              <a:rPr lang="ru-RU" dirty="0"/>
              <a:t> (667 изображения 640x640) и </a:t>
            </a:r>
            <a:r>
              <a:rPr lang="ru-RU" dirty="0" err="1"/>
              <a:t>test</a:t>
            </a:r>
            <a:r>
              <a:rPr lang="ru-RU" dirty="0"/>
              <a:t> (324 изображения 640x640).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В каждой из этих папок содержатся две подпапки: </a:t>
            </a:r>
            <a:r>
              <a:rPr lang="ru-RU" dirty="0" err="1"/>
              <a:t>images</a:t>
            </a:r>
            <a:r>
              <a:rPr lang="ru-RU" dirty="0"/>
              <a:t>, хранящая изображения, а также </a:t>
            </a:r>
            <a:r>
              <a:rPr lang="ru-RU" dirty="0" err="1"/>
              <a:t>labels</a:t>
            </a:r>
            <a:r>
              <a:rPr lang="ru-RU" dirty="0"/>
              <a:t>, хранящая файлы формата </a:t>
            </a:r>
            <a:r>
              <a:rPr lang="ru-RU" dirty="0" err="1"/>
              <a:t>txt</a:t>
            </a:r>
            <a:r>
              <a:rPr lang="ru-RU" dirty="0"/>
              <a:t>, названные аналогично изображениям и содержащие информацию о </a:t>
            </a:r>
            <a:r>
              <a:rPr lang="ru-RU" dirty="0" err="1"/>
              <a:t>bounding-box’ах</a:t>
            </a:r>
            <a:r>
              <a:rPr lang="ru-RU" dirty="0"/>
              <a:t> и категориях объектов на каждом изображении.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Помимо этого, </a:t>
            </a:r>
            <a:r>
              <a:rPr lang="ru-RU" dirty="0" err="1"/>
              <a:t>датасет</a:t>
            </a:r>
            <a:r>
              <a:rPr lang="ru-RU" dirty="0"/>
              <a:t> YOLO хранит конфигурационный файл формата </a:t>
            </a:r>
            <a:r>
              <a:rPr lang="ru-RU" dirty="0" err="1"/>
              <a:t>yaml</a:t>
            </a:r>
            <a:r>
              <a:rPr lang="ru-RU" dirty="0"/>
              <a:t>, описывающий структуру </a:t>
            </a:r>
            <a:r>
              <a:rPr lang="ru-RU" dirty="0" err="1"/>
              <a:t>датасета</a:t>
            </a:r>
            <a:r>
              <a:rPr lang="ru-RU" dirty="0"/>
              <a:t> (рис. 2).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• Датасет COCO - представляет собой три папки: </a:t>
            </a:r>
            <a:r>
              <a:rPr lang="ru-RU" dirty="0" err="1"/>
              <a:t>train</a:t>
            </a:r>
            <a:r>
              <a:rPr lang="ru-RU" dirty="0"/>
              <a:t> (2320 изображений 640x640), </a:t>
            </a:r>
            <a:r>
              <a:rPr lang="ru-RU" dirty="0" err="1"/>
              <a:t>valid</a:t>
            </a:r>
            <a:r>
              <a:rPr lang="ru-RU" dirty="0"/>
              <a:t> (667 изображения 640x640) и </a:t>
            </a:r>
            <a:r>
              <a:rPr lang="ru-RU" dirty="0" err="1"/>
              <a:t>test</a:t>
            </a:r>
            <a:r>
              <a:rPr lang="ru-RU" dirty="0"/>
              <a:t> (324 изображения 640x640)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Помимо изображений, каждая папка хранит </a:t>
            </a:r>
            <a:r>
              <a:rPr lang="ru-RU" dirty="0" err="1"/>
              <a:t>json</a:t>
            </a:r>
            <a:r>
              <a:rPr lang="ru-RU" dirty="0"/>
              <a:t> файл, хранящий подробную информацию о </a:t>
            </a:r>
            <a:r>
              <a:rPr lang="ru-RU" dirty="0" err="1"/>
              <a:t>bounding-box’ах</a:t>
            </a:r>
            <a:r>
              <a:rPr lang="ru-RU" dirty="0"/>
              <a:t> и категориях объектов на каждом изображении (рис. 3)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15A580F-E35D-42E1-AF82-E41CC201EA91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25521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• Box Precision – аналог метрики Precision, применяемой в задачах классификации, показывает количество истинно положительных предсказаний (TP) к сумме истинно положительных и ложно положительных предсказаний (FP). Precision = TP / (TP + FP) (рис. 1).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 сути, эта метрика показывает долю правильных распознаваний модели среди всех ее попыток (как верных, так и неверных).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• Box </a:t>
            </a:r>
            <a:r>
              <a:rPr lang="ru-RU" dirty="0" err="1"/>
              <a:t>Recall</a:t>
            </a:r>
            <a:r>
              <a:rPr lang="ru-RU" dirty="0"/>
              <a:t> – аналог метрики </a:t>
            </a:r>
            <a:r>
              <a:rPr lang="ru-RU" dirty="0" err="1"/>
              <a:t>Recall</a:t>
            </a:r>
            <a:r>
              <a:rPr lang="ru-RU" dirty="0"/>
              <a:t>, применяемой в задачах классификации, показывает количество истинно положительных предсказаний (TP) к сумме истинно положительных и ложно отрицательных (FN). </a:t>
            </a:r>
            <a:r>
              <a:rPr lang="ru-RU" dirty="0" err="1"/>
              <a:t>Recall</a:t>
            </a:r>
            <a:r>
              <a:rPr lang="ru-RU" dirty="0"/>
              <a:t> = TP / (TP + FN) (рис. 1).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 сути, эта метрика показывает долю правильных распознаваний модели среди всех объектов для распознавания.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• mAP50 (</a:t>
            </a:r>
            <a:r>
              <a:rPr lang="ru-RU" dirty="0" err="1"/>
              <a:t>mean</a:t>
            </a:r>
            <a:r>
              <a:rPr lang="ru-RU" dirty="0"/>
              <a:t> </a:t>
            </a:r>
            <a:r>
              <a:rPr lang="ru-RU" dirty="0" err="1"/>
              <a:t>average</a:t>
            </a:r>
            <a:r>
              <a:rPr lang="ru-RU" dirty="0"/>
              <a:t> </a:t>
            </a:r>
            <a:r>
              <a:rPr lang="ru-RU" dirty="0" err="1"/>
              <a:t>precision</a:t>
            </a:r>
            <a:r>
              <a:rPr lang="ru-RU" dirty="0"/>
              <a:t> 50) – особое значение метрики Precision, которое применяется к тем объектам, IoU (Intersection over Union) которых превышает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То есть, это метрика Precision, которая вычисляется для тех объектов, площадь пересечения </a:t>
            </a:r>
            <a:r>
              <a:rPr lang="ru-RU" dirty="0" err="1"/>
              <a:t>bounding-box’ов</a:t>
            </a:r>
            <a:r>
              <a:rPr lang="ru-RU" dirty="0"/>
              <a:t> которых между предсказанием модели и правильным ответов не менее 50%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Эта метрика позволяет оценить не только точность предсказаний модели, но и то, как правильно она строит </a:t>
            </a:r>
            <a:r>
              <a:rPr lang="ru-RU" dirty="0" err="1"/>
              <a:t>bounding-box’ы</a:t>
            </a:r>
            <a:r>
              <a:rPr lang="ru-R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• mAP50-95 (</a:t>
            </a:r>
            <a:r>
              <a:rPr lang="ru-RU" dirty="0" err="1"/>
              <a:t>mean</a:t>
            </a:r>
            <a:r>
              <a:rPr lang="ru-RU" dirty="0"/>
              <a:t> </a:t>
            </a:r>
            <a:r>
              <a:rPr lang="ru-RU" dirty="0" err="1"/>
              <a:t>average</a:t>
            </a:r>
            <a:r>
              <a:rPr lang="ru-RU" dirty="0"/>
              <a:t> </a:t>
            </a:r>
            <a:r>
              <a:rPr lang="ru-RU" dirty="0" err="1"/>
              <a:t>precision</a:t>
            </a:r>
            <a:r>
              <a:rPr lang="ru-RU" dirty="0"/>
              <a:t> 50-95) – особое значение метрики Precision, которое применяется к тем объектам, IoU (Intersection over Union) которых принимает значения в диапазоне от 0.5 до 0.95 с шагом в 0.05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отличие от mAP50, эта метрика подсчитывает Precision не просто по одному порогу, а по целому набору разных значений IoU. Эта метрика позволяет оценить, как правильно метрика строит </a:t>
            </a:r>
            <a:r>
              <a:rPr lang="ru-RU" dirty="0" err="1"/>
              <a:t>bounding-box’ы</a:t>
            </a:r>
            <a:r>
              <a:rPr lang="ru-RU" dirty="0"/>
              <a:t> с более строгими критериями.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961EFD6-34B6-4621-AFFD-CC7DD286577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08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R-CNN</a:t>
            </a:r>
          </a:p>
          <a:p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Изображение разделяется на множество отдельных регионов, в которых наиболее вероятно будут обнаружены желаемые объекты. Делается это при помощи определенного алгоритма, например, </a:t>
            </a:r>
            <a:r>
              <a:rPr lang="ru-RU" dirty="0" err="1"/>
              <a:t>Selective</a:t>
            </a:r>
            <a:r>
              <a:rPr lang="ru-RU" dirty="0"/>
              <a:t> Search (рис. 5), основывающего на идее разделения изображения на множество мелких областей, а затем укрупнения этих регионов на основе определенных критериев схожести, например, цвета пикселей, размера регионов и того, как хорошо они дополняют друг друга.</a:t>
            </a:r>
          </a:p>
          <a:p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Полученные регионы проходят через </a:t>
            </a:r>
            <a:r>
              <a:rPr lang="ru-RU" dirty="0" err="1"/>
              <a:t>сверточную</a:t>
            </a:r>
            <a:r>
              <a:rPr lang="ru-RU" dirty="0"/>
              <a:t> нейронную сеть с целью извлечения сверток признаков. На данном этапе не принципиально какая именно </a:t>
            </a:r>
            <a:r>
              <a:rPr lang="ru-RU" dirty="0" err="1"/>
              <a:t>сверточная</a:t>
            </a:r>
            <a:r>
              <a:rPr lang="ru-RU" dirty="0"/>
              <a:t> нейронная сеть используется для получения сверток, зачастую берутся </a:t>
            </a:r>
            <a:r>
              <a:rPr lang="ru-RU" dirty="0" err="1"/>
              <a:t>предобученные</a:t>
            </a:r>
            <a:r>
              <a:rPr lang="ru-RU" dirty="0"/>
              <a:t> модели и </a:t>
            </a:r>
            <a:r>
              <a:rPr lang="ru-RU" dirty="0" err="1"/>
              <a:t>дообучаются</a:t>
            </a:r>
            <a:r>
              <a:rPr lang="ru-RU" dirty="0"/>
              <a:t> на новых данных для получения лучших результатов на конкретной задаче.</a:t>
            </a:r>
          </a:p>
          <a:p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Полученные свертки подаются на модель классификатор, определяющую относятся ли они к определенному классу. R-CNN использует для этого метод опорных векторов, классифицирующий свертки по методу один против всех. </a:t>
            </a:r>
          </a:p>
          <a:p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Построенные в результате работы </a:t>
            </a:r>
            <a:r>
              <a:rPr lang="ru-RU" dirty="0" err="1"/>
              <a:t>Selective</a:t>
            </a:r>
            <a:r>
              <a:rPr lang="ru-RU" dirty="0"/>
              <a:t> Search алгоритма </a:t>
            </a:r>
            <a:r>
              <a:rPr lang="ru-RU" dirty="0" err="1"/>
              <a:t>bounding-box’ы</a:t>
            </a:r>
            <a:r>
              <a:rPr lang="ru-RU" dirty="0"/>
              <a:t> подаются на отдельную модель регрессии, позволяющей оценить, насколько точно искомые объекты были выделены, адаптируя размеры и местоположение </a:t>
            </a:r>
            <a:r>
              <a:rPr lang="ru-RU" dirty="0" err="1"/>
              <a:t>bounding-box’ов</a:t>
            </a:r>
            <a:r>
              <a:rPr lang="ru-RU" dirty="0"/>
              <a:t> на следующих итерациях модели.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15A580F-E35D-42E1-AF82-E41CC201EA91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6629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Fast R-CNN</a:t>
            </a:r>
          </a:p>
          <a:p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Вместо применения </a:t>
            </a:r>
            <a:r>
              <a:rPr lang="ru-RU" dirty="0" err="1"/>
              <a:t>сверточной</a:t>
            </a:r>
            <a:r>
              <a:rPr lang="ru-RU" dirty="0"/>
              <a:t> нейронной сети на каждом из предложенных </a:t>
            </a:r>
            <a:r>
              <a:rPr lang="ru-RU" dirty="0" err="1"/>
              <a:t>Selective</a:t>
            </a:r>
            <a:r>
              <a:rPr lang="ru-RU" dirty="0"/>
              <a:t> Search регионах, она используется один раз для извлечения сверток признаков исходного изображения.</a:t>
            </a:r>
          </a:p>
          <a:p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Полученные свертки сопоставляются с гипотезами алгоритма </a:t>
            </a:r>
            <a:r>
              <a:rPr lang="ru-RU" dirty="0" err="1"/>
              <a:t>Selective</a:t>
            </a:r>
            <a:r>
              <a:rPr lang="ru-RU" dirty="0"/>
              <a:t> Search при помощи специального </a:t>
            </a:r>
            <a:r>
              <a:rPr lang="ru-RU" dirty="0" err="1"/>
              <a:t>Rol</a:t>
            </a:r>
            <a:r>
              <a:rPr lang="ru-RU" dirty="0"/>
              <a:t> слоя и вместе подаются на </a:t>
            </a:r>
            <a:r>
              <a:rPr lang="ru-RU" dirty="0" err="1"/>
              <a:t>полносвязные</a:t>
            </a:r>
            <a:r>
              <a:rPr lang="ru-RU" dirty="0"/>
              <a:t> слои.</a:t>
            </a:r>
          </a:p>
          <a:p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Результаты применения </a:t>
            </a:r>
            <a:r>
              <a:rPr lang="ru-RU" dirty="0" err="1"/>
              <a:t>полносвязных</a:t>
            </a:r>
            <a:r>
              <a:rPr lang="ru-RU" dirty="0"/>
              <a:t> слоев используются одновременно для классификации (после применения </a:t>
            </a:r>
            <a:r>
              <a:rPr lang="ru-RU" dirty="0" err="1"/>
              <a:t>softmax</a:t>
            </a:r>
            <a:r>
              <a:rPr lang="ru-RU" dirty="0"/>
              <a:t>) и для регрессии (для поправок к </a:t>
            </a:r>
            <a:r>
              <a:rPr lang="ru-RU" dirty="0" err="1"/>
              <a:t>bounding-box’ам</a:t>
            </a:r>
            <a:r>
              <a:rPr lang="ru-RU" dirty="0"/>
              <a:t>) при помощи общей функции ошибки, учитывающей как результаты построения </a:t>
            </a:r>
            <a:r>
              <a:rPr lang="ru-RU" dirty="0" err="1"/>
              <a:t>bounding-box’ов</a:t>
            </a:r>
            <a:r>
              <a:rPr lang="ru-RU" dirty="0"/>
              <a:t>, так и их классификации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15A580F-E35D-42E1-AF82-E41CC201EA91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12944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Faster R-CNN</a:t>
            </a:r>
          </a:p>
          <a:p>
            <a:r>
              <a:rPr lang="ru-RU" dirty="0"/>
              <a:t>Архитектура Faster R-CNN избавляется от проблемы выделения большого количества гипотез алгоритмом </a:t>
            </a:r>
            <a:r>
              <a:rPr lang="ru-RU" dirty="0" err="1"/>
              <a:t>Selective</a:t>
            </a:r>
            <a:r>
              <a:rPr lang="ru-RU" dirty="0"/>
              <a:t> Search целиком, заменяя сам алгоритм на отдельную нейронную сеть </a:t>
            </a:r>
            <a:r>
              <a:rPr lang="ru-RU" dirty="0" err="1"/>
              <a:t>Region</a:t>
            </a:r>
            <a:r>
              <a:rPr lang="ru-RU" dirty="0"/>
              <a:t> </a:t>
            </a:r>
            <a:r>
              <a:rPr lang="ru-RU" dirty="0" err="1"/>
              <a:t>Proposal</a:t>
            </a:r>
            <a:r>
              <a:rPr lang="ru-RU" dirty="0"/>
              <a:t> Network (рис. 8), которая показывает лучшие результаты, чем </a:t>
            </a:r>
            <a:r>
              <a:rPr lang="ru-RU" dirty="0" err="1"/>
              <a:t>Selective</a:t>
            </a:r>
            <a:r>
              <a:rPr lang="ru-RU" dirty="0"/>
              <a:t> Search, благодаря возможности ее обучения.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15A580F-E35D-42E1-AF82-E41CC201EA91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78009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Базовая архитектура YOLO</a:t>
            </a:r>
          </a:p>
          <a:p>
            <a:endParaRPr lang="ru-RU" dirty="0"/>
          </a:p>
          <a:p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Вместо использования двух различных нейронных сетей для получения сверток признаков и регионов объектов для предсказания, в YOLO каждое изображение предварительно разбивается на решетку регионов заданного размера, называемые </a:t>
            </a:r>
            <a:r>
              <a:rPr lang="ru-RU" dirty="0" err="1"/>
              <a:t>grid</a:t>
            </a:r>
            <a:r>
              <a:rPr lang="ru-RU" dirty="0"/>
              <a:t> </a:t>
            </a:r>
            <a:r>
              <a:rPr lang="ru-RU" dirty="0" err="1"/>
              <a:t>cells</a:t>
            </a:r>
            <a:r>
              <a:rPr lang="ru-RU" dirty="0"/>
              <a:t>. </a:t>
            </a:r>
          </a:p>
          <a:p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Для каждой такой клетки присваивается набор нескольких </a:t>
            </a:r>
            <a:r>
              <a:rPr lang="ru-RU" dirty="0" err="1"/>
              <a:t>bounding-box’ов</a:t>
            </a:r>
            <a:r>
              <a:rPr lang="ru-RU" dirty="0"/>
              <a:t>, размер которых определяется, как правило, в качестве среднего значения от размера всех </a:t>
            </a:r>
            <a:r>
              <a:rPr lang="ru-RU" dirty="0" err="1"/>
              <a:t>bounding-box’ов</a:t>
            </a:r>
            <a:r>
              <a:rPr lang="ru-RU" dirty="0"/>
              <a:t> в </a:t>
            </a:r>
            <a:r>
              <a:rPr lang="ru-RU" dirty="0" err="1"/>
              <a:t>датасете</a:t>
            </a:r>
            <a:r>
              <a:rPr lang="ru-RU" dirty="0"/>
              <a:t>. </a:t>
            </a:r>
          </a:p>
          <a:p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Затем, в процессе обучения среди этих предварительно подготовленных </a:t>
            </a:r>
            <a:r>
              <a:rPr lang="ru-RU" dirty="0" err="1"/>
              <a:t>bounding-box’ов</a:t>
            </a:r>
            <a:r>
              <a:rPr lang="ru-RU" dirty="0"/>
              <a:t> отбираются те, которые наиболее точно подходят к верным ответам из </a:t>
            </a:r>
            <a:r>
              <a:rPr lang="ru-RU" dirty="0" err="1"/>
              <a:t>датасета</a:t>
            </a:r>
            <a:r>
              <a:rPr lang="ru-RU" dirty="0"/>
              <a:t>, мера схожести определяется на основе уровня </a:t>
            </a:r>
            <a:r>
              <a:rPr lang="ru-RU" dirty="0" err="1"/>
              <a:t>IoU</a:t>
            </a:r>
            <a:r>
              <a:rPr lang="ru-RU" dirty="0"/>
              <a:t> (Intersection Over Union). </a:t>
            </a:r>
          </a:p>
          <a:p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Полученные </a:t>
            </a:r>
            <a:r>
              <a:rPr lang="ru-RU" dirty="0" err="1"/>
              <a:t>bounding-box’ы</a:t>
            </a:r>
            <a:r>
              <a:rPr lang="ru-RU" dirty="0"/>
              <a:t> будут хорошо распознавать объекты на изображении, однако так как для каждой клетки решетки строилось множество </a:t>
            </a:r>
            <a:r>
              <a:rPr lang="ru-RU" dirty="0" err="1"/>
              <a:t>bounding-box’ов</a:t>
            </a:r>
            <a:r>
              <a:rPr lang="ru-RU" dirty="0"/>
              <a:t>, они будут пересекаться. Чтобы объединить такие </a:t>
            </a:r>
            <a:r>
              <a:rPr lang="ru-RU" dirty="0" err="1"/>
              <a:t>bounding-box’ы</a:t>
            </a:r>
            <a:r>
              <a:rPr lang="ru-RU" dirty="0"/>
              <a:t> в один используется техника NMX (Non-Max </a:t>
            </a:r>
            <a:r>
              <a:rPr lang="ru-RU" dirty="0" err="1"/>
              <a:t>Suppression</a:t>
            </a:r>
            <a:r>
              <a:rPr lang="ru-RU" dirty="0"/>
              <a:t>) (рис. 12), основывающаяся все на том же </a:t>
            </a:r>
            <a:r>
              <a:rPr lang="ru-RU" dirty="0" err="1"/>
              <a:t>IoU</a:t>
            </a:r>
            <a:r>
              <a:rPr lang="ru-RU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15A580F-E35D-42E1-AF82-E41CC201EA91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44775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GELAN (</a:t>
            </a:r>
            <a:r>
              <a:rPr lang="ru-RU" dirty="0" err="1"/>
              <a:t>Generalized</a:t>
            </a:r>
            <a:r>
              <a:rPr lang="ru-RU" dirty="0"/>
              <a:t> </a:t>
            </a:r>
            <a:r>
              <a:rPr lang="ru-RU" dirty="0" err="1"/>
              <a:t>Efficient</a:t>
            </a:r>
            <a:r>
              <a:rPr lang="ru-RU" dirty="0"/>
              <a:t> Layer </a:t>
            </a:r>
            <a:r>
              <a:rPr lang="ru-RU" dirty="0" err="1"/>
              <a:t>Aggregation</a:t>
            </a:r>
            <a:r>
              <a:rPr lang="ru-RU" dirty="0"/>
              <a:t> Network) (рис. 14) – новый </a:t>
            </a:r>
            <a:r>
              <a:rPr lang="ru-RU" dirty="0" err="1"/>
              <a:t>Backbone</a:t>
            </a:r>
            <a:r>
              <a:rPr lang="ru-RU" dirty="0"/>
              <a:t> YOLOv9, основывающийся на объединении </a:t>
            </a:r>
            <a:r>
              <a:rPr lang="ru-RU" dirty="0" err="1"/>
              <a:t>CSPNet</a:t>
            </a:r>
            <a:r>
              <a:rPr lang="ru-RU" dirty="0"/>
              <a:t> и ELAN для извлечения карт признаков. </a:t>
            </a:r>
          </a:p>
          <a:p>
            <a:r>
              <a:rPr lang="ru-RU" dirty="0" err="1"/>
              <a:t>CSPNet</a:t>
            </a:r>
            <a:r>
              <a:rPr lang="ru-RU" dirty="0"/>
              <a:t> (рис. 14) предлагает разделять, извлеченные свертки на две части, одна из них проходит через </a:t>
            </a:r>
            <a:r>
              <a:rPr lang="ru-RU" dirty="0" err="1"/>
              <a:t>полносвязный</a:t>
            </a:r>
            <a:r>
              <a:rPr lang="ru-RU" dirty="0"/>
              <a:t> слой (или </a:t>
            </a:r>
            <a:r>
              <a:rPr lang="ru-RU" dirty="0" err="1"/>
              <a:t>сверточный</a:t>
            </a:r>
            <a:r>
              <a:rPr lang="ru-RU" dirty="0"/>
              <a:t> слой) и объединяется со второй частью для обобщения. </a:t>
            </a:r>
          </a:p>
          <a:p>
            <a:r>
              <a:rPr lang="ru-RU" dirty="0"/>
              <a:t>ELAN (рис. 14) аналогичным образом разделяет свертки на две части, однако одну из них прогоняет не через </a:t>
            </a:r>
            <a:r>
              <a:rPr lang="ru-RU" dirty="0" err="1"/>
              <a:t>полносвязный</a:t>
            </a:r>
            <a:r>
              <a:rPr lang="ru-RU" dirty="0"/>
              <a:t> слой, а через последовательности других </a:t>
            </a:r>
            <a:r>
              <a:rPr lang="ru-RU" dirty="0" err="1"/>
              <a:t>сверточных</a:t>
            </a:r>
            <a:r>
              <a:rPr lang="ru-RU" dirty="0"/>
              <a:t> слоев. </a:t>
            </a:r>
          </a:p>
          <a:p>
            <a:r>
              <a:rPr lang="ru-RU" dirty="0"/>
              <a:t>GELAN комбинирует два этих подхода и предлагает использовать сразу несколько </a:t>
            </a:r>
            <a:r>
              <a:rPr lang="ru-RU" dirty="0" err="1"/>
              <a:t>полносвязных</a:t>
            </a:r>
            <a:r>
              <a:rPr lang="ru-RU" dirty="0"/>
              <a:t> слоев (или </a:t>
            </a:r>
            <a:r>
              <a:rPr lang="ru-RU" dirty="0" err="1"/>
              <a:t>сверточных</a:t>
            </a:r>
            <a:r>
              <a:rPr lang="ru-RU" dirty="0"/>
              <a:t> слоев) для второй части сверток перед их объединением.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15A580F-E35D-42E1-AF82-E41CC201EA91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1307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439D4E6-49E3-4273-9EDF-AD58558B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sz="4000" noProof="0">
                <a:solidFill>
                  <a:schemeClr val="bg1"/>
                </a:solidFill>
              </a:rPr>
              <a:t>Click to edit Master title style</a:t>
            </a:r>
            <a:endParaRPr lang="en-GB" sz="4000" noProof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D8936-4795-43B2-9C32-4BE93A6721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5934" y="5220450"/>
            <a:ext cx="3380437" cy="57074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1800" noProof="0">
                <a:solidFill>
                  <a:schemeClr val="bg1"/>
                </a:solidFill>
              </a:rPr>
              <a:t>Insert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6C8B8511-EE4E-4935-ABB8-E8C2FCB1C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6158" y="0"/>
            <a:ext cx="7315841" cy="6858000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39FAB6-0B6C-402C-A107-EFFF82281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DBE487E6-4032-4195-9823-685A3937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C71E06DF-BA1B-43E6-A74C-85231D2E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2/11/20XX</a:t>
            </a:r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0BD36B16-3F07-4955-8D4D-BC0FD17C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0AF5A0-43BB-4336-8627-9123B9144D80}" type="slidenum">
              <a:rPr lang="en-GB" noProof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‹#›</a:t>
            </a:fld>
            <a:endParaRPr lang="en-GB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6F075D-9008-4BD3-A772-7AF7AD667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C185B95-5C0F-400E-B7DF-8FF8432907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03375"/>
            <a:ext cx="5094288" cy="52676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n-GB" noProof="0"/>
              <a:t>Insert subtitle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C725AFD-5A48-451D-B91D-9E63953F8E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1176"/>
            <a:ext cx="5094673" cy="32735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en-GB" noProof="0"/>
              <a:t>Insert text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ACDC650-288E-4CF5-8546-9F2D5CEC88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7611" y="2003375"/>
            <a:ext cx="5094288" cy="52676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n-GB" noProof="0"/>
              <a:t>Insert subtitle here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956E1F7E-0B80-40DB-8F21-F06D9DD562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97226" y="2551176"/>
            <a:ext cx="5094673" cy="32735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en-GB" noProof="0"/>
              <a:t>Insert text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1B92C0-6B36-412A-9A49-16AB59FF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B4EFB36A-E4FD-4966-A091-9BDAF299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9B52EA1F-D8D0-4F42-B00A-F0E943F8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GB" noProof="0"/>
              <a:t>2/11/20XX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498A6230-35B8-4147-9494-90708BFC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C332FB-CD3F-4398-958A-CBE45129A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9">
            <a:extLst>
              <a:ext uri="{FF2B5EF4-FFF2-40B4-BE49-F238E27FC236}">
                <a16:creationId xmlns:a16="http://schemas.microsoft.com/office/drawing/2014/main" id="{E566CA14-5018-43EE-BB8F-E12209B2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A76201F-C7C2-400C-BE9B-F185A832C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09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n-GB" noProof="0"/>
              <a:t>Insert subtitle here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A742F7E8-0787-4D2C-B53F-B62C309ED6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en-GB" noProof="0"/>
              <a:t>Insert text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D178B9A-B987-49A0-B73F-70B855C424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091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n-GB" noProof="0"/>
              <a:t>Insert subtitle here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407D5990-6E05-4ECC-B930-EA5CF0774CF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0091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en-GB" noProof="0"/>
              <a:t>Insert text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6A58550-98E5-4548-82F6-EE971733A7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0173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n-GB" noProof="0"/>
              <a:t>Insert subtitle here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6B90AFA0-EDA3-4F21-A480-F56AA1D0BEB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173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en-GB" noProof="0"/>
              <a:t>Insert text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46E7C8-F905-4B13-8FD6-185A04184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A0E3EE3A-87F3-4F60-90D8-938E4BBC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F1449B0C-8214-4186-9666-E63CCA09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GB" noProof="0"/>
              <a:t>2/11/20XX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F5DDBFC0-CC80-4B03-B5F5-3C57166D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1BF5DB-2BF3-4196-B1CF-82B7CDCC0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87523" y="729692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2">
            <a:extLst>
              <a:ext uri="{FF2B5EF4-FFF2-40B4-BE49-F238E27FC236}">
                <a16:creationId xmlns:a16="http://schemas.microsoft.com/office/drawing/2014/main" id="{168DC13D-FFC6-4CC5-B9F8-B3B09610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511" y="909639"/>
            <a:ext cx="3703856" cy="12906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1" name="Picture Placeholder 37">
            <a:extLst>
              <a:ext uri="{FF2B5EF4-FFF2-40B4-BE49-F238E27FC236}">
                <a16:creationId xmlns:a16="http://schemas.microsoft.com/office/drawing/2014/main" id="{F1AD5C34-DDA9-421B-A3C2-4D014B3D3F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5383" y="723900"/>
            <a:ext cx="3179762" cy="216058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sp>
        <p:nvSpPr>
          <p:cNvPr id="53" name="Picture Placeholder 43">
            <a:extLst>
              <a:ext uri="{FF2B5EF4-FFF2-40B4-BE49-F238E27FC236}">
                <a16:creationId xmlns:a16="http://schemas.microsoft.com/office/drawing/2014/main" id="{11508423-C6F4-4605-9E6D-1ED73334D0F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5383" y="3048000"/>
            <a:ext cx="3178175" cy="30861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1692DD91-8169-4A90-9D17-8A60286225F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40188" y="723900"/>
            <a:ext cx="3371850" cy="31591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sp>
        <p:nvSpPr>
          <p:cNvPr id="54" name="Picture Placeholder 45">
            <a:extLst>
              <a:ext uri="{FF2B5EF4-FFF2-40B4-BE49-F238E27FC236}">
                <a16:creationId xmlns:a16="http://schemas.microsoft.com/office/drawing/2014/main" id="{30A5BEAE-CA80-4FFD-8DD4-5B7413AF51D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39608" y="4038600"/>
            <a:ext cx="3371659" cy="20955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4B2044C0-1C45-402D-BC20-0EB82BDB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10" y="2380221"/>
            <a:ext cx="3703856" cy="38664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Footer Placeholder 7">
            <a:extLst>
              <a:ext uri="{FF2B5EF4-FFF2-40B4-BE49-F238E27FC236}">
                <a16:creationId xmlns:a16="http://schemas.microsoft.com/office/drawing/2014/main" id="{30EE29E3-4F8E-469E-9B99-E2917609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5" name="Date Placeholder 6">
            <a:extLst>
              <a:ext uri="{FF2B5EF4-FFF2-40B4-BE49-F238E27FC236}">
                <a16:creationId xmlns:a16="http://schemas.microsoft.com/office/drawing/2014/main" id="{58513823-D81E-4B8B-85E6-EB11EA54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GB" noProof="0"/>
              <a:t>2/11/20XX</a:t>
            </a:r>
          </a:p>
        </p:txBody>
      </p:sp>
      <p:sp>
        <p:nvSpPr>
          <p:cNvPr id="36" name="Slide Number Placeholder 8">
            <a:extLst>
              <a:ext uri="{FF2B5EF4-FFF2-40B4-BE49-F238E27FC236}">
                <a16:creationId xmlns:a16="http://schemas.microsoft.com/office/drawing/2014/main" id="{9D43A613-4A7D-4C9F-B407-154A1FB8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DE330D17-32E5-404A-9262-6A998ABC0878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2270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A2404A1-BF4E-4858-BD1C-1BEFE71B63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4296094"/>
            <a:ext cx="10782299" cy="110062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053544-3012-4C81-98D6-E2665A3A3F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4" y="5533242"/>
            <a:ext cx="9972675" cy="543505"/>
          </a:xfrm>
          <a:prstGeom prst="rect">
            <a:avLst/>
          </a:prstGeom>
        </p:spPr>
        <p:txBody>
          <a:bodyPr rtlCol="0" anchor="t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subtitle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C177CBDB-952D-484B-B43B-F988558931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100" y="727075"/>
            <a:ext cx="5176838" cy="3071813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D789E88D-76E7-4745-B062-102E233A67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46800" y="727075"/>
            <a:ext cx="5245100" cy="30702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3A5CE3-0C01-4DBF-926A-2F9BFD043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4144434"/>
            <a:ext cx="106299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1">
            <a:extLst>
              <a:ext uri="{FF2B5EF4-FFF2-40B4-BE49-F238E27FC236}">
                <a16:creationId xmlns:a16="http://schemas.microsoft.com/office/drawing/2014/main" id="{083D82F8-F43B-4D01-891B-F77BC6F6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B8CBC856-A31F-40C2-B7EA-91B860D3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2/11/20XX</a:t>
            </a:r>
          </a:p>
        </p:txBody>
      </p:sp>
      <p:sp>
        <p:nvSpPr>
          <p:cNvPr id="15" name="Slide Number Placeholder 10">
            <a:extLst>
              <a:ext uri="{FF2B5EF4-FFF2-40B4-BE49-F238E27FC236}">
                <a16:creationId xmlns:a16="http://schemas.microsoft.com/office/drawing/2014/main" id="{966FFB51-C55B-469E-B3C6-1A636992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53D7EE4-1EDB-42FD-B6B7-A82C9F31F0F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709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695A76E-1EF3-4F47-9E87-6FCAB7D5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en-US" sz="4000" noProof="0"/>
              <a:t>Click to edit Master title style</a:t>
            </a:r>
            <a:endParaRPr lang="en-GB" sz="4000" noProof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9D5546-AD01-4B29-B174-EDA71051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3B2F557-7BE5-4154-A82F-928EE54A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E54A7E3-1026-464C-BB67-2D7F7140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2/11/20XX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1723F54-B646-4D12-AEA1-08269C25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0AF5A0-43BB-4336-8627-9123B9144D8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C8837BA0-445B-4D04-ADA9-C65084B1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04730"/>
            <a:ext cx="4152900" cy="165259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0CFA4CCF-323F-4998-B6BF-56207329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5" y="952368"/>
            <a:ext cx="6257926" cy="177389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FF70A-3EED-4002-B2F8-FB8301C80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D78C1EE-0224-4362-B796-4CC7B0699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099" y="3048000"/>
            <a:ext cx="5133990" cy="273753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2C1748F4-2D05-4407-8CB0-D854F9602D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9621" y="3048000"/>
            <a:ext cx="5182278" cy="273753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59837BA4-E3C3-4F0D-A113-75128BC0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5DA65157-50C9-4A85-912D-6DC9A606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2/11/20XX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9DE415B0-F0C3-4971-8C76-0D54D640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53D7EE4-1EDB-42FD-B6B7-A82C9F31F0F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387114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1" name="Subtitle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15100" y="0"/>
            <a:ext cx="56769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E8A8BA-B48F-4CEA-A820-8955D55D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4FBB1-EC2B-4CAB-AE4E-A7A156244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9D49AB0A-D330-4415-9B9C-C769A852D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EFB8CD-537B-4E5E-8F93-82EED2C8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A687-1C2C-48EE-99B9-EC8CF30289F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95488"/>
            <a:ext cx="9521825" cy="40513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9" name="Footer Placeholder 9">
            <a:extLst>
              <a:ext uri="{FF2B5EF4-FFF2-40B4-BE49-F238E27FC236}">
                <a16:creationId xmlns:a16="http://schemas.microsoft.com/office/drawing/2014/main" id="{8135C37F-29C2-41B0-B777-64FAC1F7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0" name="Date Placeholder 8">
            <a:extLst>
              <a:ext uri="{FF2B5EF4-FFF2-40B4-BE49-F238E27FC236}">
                <a16:creationId xmlns:a16="http://schemas.microsoft.com/office/drawing/2014/main" id="{FAC325DA-0D81-49D1-BDBC-680AF5D6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GB" noProof="0"/>
              <a:t>2/11/20XX</a:t>
            </a:r>
          </a:p>
        </p:txBody>
      </p:sp>
      <p:sp>
        <p:nvSpPr>
          <p:cNvPr id="21" name="Slide Number Placeholder 10">
            <a:extLst>
              <a:ext uri="{FF2B5EF4-FFF2-40B4-BE49-F238E27FC236}">
                <a16:creationId xmlns:a16="http://schemas.microsoft.com/office/drawing/2014/main" id="{13980C1F-6344-4AC2-8573-0D9F3531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5221BF9-9559-4D62-ADC6-236297014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B4C3E1-495D-437D-A1DB-87F3028BB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AB131D-0F50-4923-96D1-8C59A3D8EEC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875" y="2386654"/>
            <a:ext cx="8663075" cy="331089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F30DBE8A-9D17-4F79-86F8-9FEA11DF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C9023F8-E1A8-4C1E-B745-6658DCD6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GB" noProof="0"/>
              <a:t>2/11/20XX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E51CCEBF-A77A-4DDA-94D4-73646D55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371D84D-B708-4A20-8D50-CDA4E3EC6F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00476 w 12192000"/>
              <a:gd name="connsiteY0" fmla="*/ 6126480 h 6858000"/>
              <a:gd name="connsiteX1" fmla="*/ 800476 w 12192000"/>
              <a:gd name="connsiteY1" fmla="*/ 6144768 h 6858000"/>
              <a:gd name="connsiteX2" fmla="*/ 11407516 w 12192000"/>
              <a:gd name="connsiteY2" fmla="*/ 6144768 h 6858000"/>
              <a:gd name="connsiteX3" fmla="*/ 11407516 w 12192000"/>
              <a:gd name="connsiteY3" fmla="*/ 6126480 h 6858000"/>
              <a:gd name="connsiteX4" fmla="*/ 800476 w 12192000"/>
              <a:gd name="connsiteY4" fmla="*/ 701040 h 6858000"/>
              <a:gd name="connsiteX5" fmla="*/ 800476 w 12192000"/>
              <a:gd name="connsiteY5" fmla="*/ 746759 h 6858000"/>
              <a:gd name="connsiteX6" fmla="*/ 11407516 w 12192000"/>
              <a:gd name="connsiteY6" fmla="*/ 746759 h 6858000"/>
              <a:gd name="connsiteX7" fmla="*/ 11407516 w 12192000"/>
              <a:gd name="connsiteY7" fmla="*/ 70104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0476" y="6126480"/>
                </a:moveTo>
                <a:lnTo>
                  <a:pt x="800476" y="6144768"/>
                </a:lnTo>
                <a:lnTo>
                  <a:pt x="11407516" y="6144768"/>
                </a:lnTo>
                <a:lnTo>
                  <a:pt x="11407516" y="6126480"/>
                </a:lnTo>
                <a:close/>
                <a:moveTo>
                  <a:pt x="800476" y="701040"/>
                </a:moveTo>
                <a:lnTo>
                  <a:pt x="800476" y="746759"/>
                </a:lnTo>
                <a:lnTo>
                  <a:pt x="11407516" y="746759"/>
                </a:lnTo>
                <a:lnTo>
                  <a:pt x="11407516" y="7010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03AD3-C316-411C-9844-6C8D950DC4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1766" y="1837677"/>
            <a:ext cx="4930901" cy="2334828"/>
          </a:xfrm>
          <a:prstGeom prst="rect">
            <a:avLst/>
          </a:prstGeom>
        </p:spPr>
        <p:txBody>
          <a:bodyPr rtlCol="0"/>
          <a:lstStyle>
            <a:lvl1pPr algn="r">
              <a:defRPr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 noProof="0"/>
              <a:t>Insert text here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00A8C60-C81E-4C2C-AB11-00AE1AC04E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47532" y="4408305"/>
            <a:ext cx="5175797" cy="909420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 sz="1800" noProof="0">
                <a:solidFill>
                  <a:schemeClr val="bg1"/>
                </a:solidFill>
              </a:rPr>
              <a:t>Insert subtitle here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F7D24C8-FDC6-4FCE-85C6-520D6469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50E2155-DD21-4098-82EF-B19C466B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 noProof="0"/>
              <a:t>2/11/20XX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30CB194-35B9-4229-9CFE-5C3B911E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A2AE2B76-F97F-4BE2-8670-72276A5F21A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DF219B-DD0E-4D26-8B59-3FE43A252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476" y="723900"/>
            <a:ext cx="10610474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25400" dir="2700000" sx="99000" sy="99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1DFFB204-6AE4-4FC9-9B60-312D7206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54F317-DDB0-4841-A973-FFC1296082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669" y="1789993"/>
            <a:ext cx="11407487" cy="43513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B3A45C-71C1-4ADC-89E0-AF6924CA1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B9239148-0308-46C3-9FF0-4027CC8E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Date Placeholder 8">
            <a:extLst>
              <a:ext uri="{FF2B5EF4-FFF2-40B4-BE49-F238E27FC236}">
                <a16:creationId xmlns:a16="http://schemas.microsoft.com/office/drawing/2014/main" id="{774C5953-38DD-4451-A5AA-9A578D59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GB" noProof="0"/>
              <a:t>2/11/20XX</a:t>
            </a:r>
          </a:p>
        </p:txBody>
      </p:sp>
      <p:sp>
        <p:nvSpPr>
          <p:cNvPr id="14" name="Slide Number Placeholder 10">
            <a:extLst>
              <a:ext uri="{FF2B5EF4-FFF2-40B4-BE49-F238E27FC236}">
                <a16:creationId xmlns:a16="http://schemas.microsoft.com/office/drawing/2014/main" id="{39D06D66-ACB3-4B9C-B4EB-FC3EC5BD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BCC9BE23-A0EC-4866-A7A4-FD7255EF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3BC10E-3DDD-4EC5-BD6D-D8D180BF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FD4AD3C-6727-49EE-9625-F87A6B8AE0B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5326" y="1940913"/>
            <a:ext cx="10798176" cy="40215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489FA96-DDCF-4A83-91EB-4F5F617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F7CC7848-0B2C-4FBE-96B0-0717CC5A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GB" noProof="0"/>
              <a:t>2/11/20XX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4CD16377-DD1B-4262-BDAE-760577F5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2/11/20XX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hmedsorour1/mri-for-brain-tumor-with-bounding-box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952DE27F-5BED-4BCC-887D-5872F796F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4771697"/>
            <a:ext cx="3380437" cy="128226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Есина Екатерина</a:t>
            </a:r>
          </a:p>
          <a:p>
            <a:pPr rtl="0"/>
            <a:r>
              <a:rPr lang="ru-RU" dirty="0"/>
              <a:t>Осипов Никита</a:t>
            </a:r>
          </a:p>
          <a:p>
            <a:pPr rtl="0"/>
            <a:r>
              <a:rPr lang="ru-RU" dirty="0"/>
              <a:t>ПИ21-5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AE5B2F-2CD3-4E51-91D5-FEF8CE8FE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908651"/>
            <a:ext cx="4348655" cy="3640345"/>
          </a:xfrm>
        </p:spPr>
        <p:txBody>
          <a:bodyPr rtlCol="0"/>
          <a:lstStyle/>
          <a:p>
            <a:pPr rtl="0"/>
            <a:r>
              <a:rPr lang="ru-RU" dirty="0"/>
              <a:t>Детекция и </a:t>
            </a:r>
            <a:br>
              <a:rPr lang="ru-RU" dirty="0"/>
            </a:br>
            <a:r>
              <a:rPr lang="ru-RU" dirty="0"/>
              <a:t>классификация опухолей </a:t>
            </a:r>
            <a:br>
              <a:rPr lang="ru-RU" dirty="0"/>
            </a:br>
            <a:r>
              <a:rPr lang="ru-RU" dirty="0"/>
              <a:t>мозга</a:t>
            </a:r>
            <a:endParaRPr lang="en-GB" dirty="0"/>
          </a:p>
        </p:txBody>
      </p:sp>
      <p:pic>
        <p:nvPicPr>
          <p:cNvPr id="12" name="Picture Placeholder 11" descr="A x-ray of a person's head&#10;&#10;Description automatically generated">
            <a:extLst>
              <a:ext uri="{FF2B5EF4-FFF2-40B4-BE49-F238E27FC236}">
                <a16:creationId xmlns:a16="http://schemas.microsoft.com/office/drawing/2014/main" id="{34B090B2-0496-EE74-5252-89670D6285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000" r="10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438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DA85-3BDE-3C66-52B4-CCEFB4B0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99" y="761178"/>
            <a:ext cx="707637" cy="2001685"/>
          </a:xfrm>
        </p:spPr>
        <p:txBody>
          <a:bodyPr vert="vert270"/>
          <a:lstStyle/>
          <a:p>
            <a:r>
              <a:rPr lang="en-US" cap="none" dirty="0"/>
              <a:t>YOLOv9</a:t>
            </a:r>
            <a:endParaRPr lang="en-GB" cap="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CD8D-1BFC-BAA3-33C2-5FEA28AE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/>
              <a:t>Детекция и классификация опухолей мозга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94799-057E-4BBB-EB19-63165B8E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dirty="0"/>
              <a:t>17</a:t>
            </a:r>
            <a:r>
              <a:rPr lang="en-GB" dirty="0"/>
              <a:t>/1</a:t>
            </a:r>
            <a:r>
              <a:rPr lang="ru-RU" dirty="0"/>
              <a:t>0</a:t>
            </a:r>
            <a:r>
              <a:rPr lang="en-GB" dirty="0"/>
              <a:t>/20</a:t>
            </a:r>
            <a:r>
              <a:rPr lang="ru-RU" dirty="0"/>
              <a:t>24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3D11A-A893-07AF-DC4C-32AF9C58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03F77D-1BEF-481A-B8C1-15974ED46EB7}" type="slidenum">
              <a:rPr lang="en-GB" noProof="0" smtClean="0"/>
              <a:t>10</a:t>
            </a:fld>
            <a:endParaRPr lang="en-GB" noProof="0"/>
          </a:p>
        </p:txBody>
      </p:sp>
      <p:pic>
        <p:nvPicPr>
          <p:cNvPr id="7170" name="Picture 2" descr="YOLOv9: Learning What You Want to Learn Using Programmable Gradient  Information">
            <a:extLst>
              <a:ext uri="{FF2B5EF4-FFF2-40B4-BE49-F238E27FC236}">
                <a16:creationId xmlns:a16="http://schemas.microsoft.com/office/drawing/2014/main" id="{A903E71A-0B43-BEBD-1E6A-051289D4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342" y="1354648"/>
            <a:ext cx="10178572" cy="430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4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DA85-3BDE-3C66-52B4-CCEFB4B0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CD8D-1BFC-BAA3-33C2-5FEA28AE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/>
              <a:t>Детекция и классификация опухолей мозга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94799-057E-4BBB-EB19-63165B8E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dirty="0"/>
              <a:t>17</a:t>
            </a:r>
            <a:r>
              <a:rPr lang="en-GB" dirty="0"/>
              <a:t>/1</a:t>
            </a:r>
            <a:r>
              <a:rPr lang="ru-RU" dirty="0"/>
              <a:t>0</a:t>
            </a:r>
            <a:r>
              <a:rPr lang="en-GB" dirty="0"/>
              <a:t>/20</a:t>
            </a:r>
            <a:r>
              <a:rPr lang="ru-RU" dirty="0"/>
              <a:t>24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3D11A-A893-07AF-DC4C-32AF9C58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03F77D-1BEF-481A-B8C1-15974ED46EB7}" type="slidenum">
              <a:rPr lang="en-GB" noProof="0" smtClean="0"/>
              <a:t>11</a:t>
            </a:fld>
            <a:endParaRPr lang="en-GB" noProof="0"/>
          </a:p>
        </p:txBody>
      </p:sp>
      <p:pic>
        <p:nvPicPr>
          <p:cNvPr id="5122" name="Picture 2" descr="What is DETR (Detection Transformers)?">
            <a:extLst>
              <a:ext uri="{FF2B5EF4-FFF2-40B4-BE49-F238E27FC236}">
                <a16:creationId xmlns:a16="http://schemas.microsoft.com/office/drawing/2014/main" id="{0ACDE3BA-D87F-2153-8A40-A18DD8C2F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26" y="2255936"/>
            <a:ext cx="11468347" cy="300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24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DA85-3BDE-3C66-52B4-CCEFB4B0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CD8D-1BFC-BAA3-33C2-5FEA28AE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/>
              <a:t>Детекция и классификация опухолей мозга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94799-057E-4BBB-EB19-63165B8E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dirty="0"/>
              <a:t>17</a:t>
            </a:r>
            <a:r>
              <a:rPr lang="en-GB" dirty="0"/>
              <a:t>/1</a:t>
            </a:r>
            <a:r>
              <a:rPr lang="ru-RU" dirty="0"/>
              <a:t>0</a:t>
            </a:r>
            <a:r>
              <a:rPr lang="en-GB" dirty="0"/>
              <a:t>/20</a:t>
            </a:r>
            <a:r>
              <a:rPr lang="ru-RU" dirty="0"/>
              <a:t>24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3D11A-A893-07AF-DC4C-32AF9C58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03F77D-1BEF-481A-B8C1-15974ED46EB7}" type="slidenum">
              <a:rPr lang="en-GB" noProof="0" smtClean="0"/>
              <a:t>12</a:t>
            </a:fld>
            <a:endParaRPr lang="en-GB" noProof="0"/>
          </a:p>
        </p:txBody>
      </p:sp>
      <p:pic>
        <p:nvPicPr>
          <p:cNvPr id="5124" name="Picture 4" descr="What is DETR (Detection Transformers)?">
            <a:extLst>
              <a:ext uri="{FF2B5EF4-FFF2-40B4-BE49-F238E27FC236}">
                <a16:creationId xmlns:a16="http://schemas.microsoft.com/office/drawing/2014/main" id="{5EDC1395-E5F7-09D2-218B-D5E369358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80" y="656627"/>
            <a:ext cx="5558866" cy="554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21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D34F-6F78-FA9C-FCD7-9D611392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моделей</a:t>
            </a:r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92277E-DE24-A0AE-AE7B-7DB6E507F06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57252738"/>
              </p:ext>
            </p:extLst>
          </p:nvPr>
        </p:nvGraphicFramePr>
        <p:xfrm>
          <a:off x="1759325" y="2424440"/>
          <a:ext cx="8670175" cy="268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035">
                  <a:extLst>
                    <a:ext uri="{9D8B030D-6E8A-4147-A177-3AD203B41FA5}">
                      <a16:colId xmlns:a16="http://schemas.microsoft.com/office/drawing/2014/main" val="1598493692"/>
                    </a:ext>
                  </a:extLst>
                </a:gridCol>
                <a:gridCol w="1734035">
                  <a:extLst>
                    <a:ext uri="{9D8B030D-6E8A-4147-A177-3AD203B41FA5}">
                      <a16:colId xmlns:a16="http://schemas.microsoft.com/office/drawing/2014/main" val="2259087319"/>
                    </a:ext>
                  </a:extLst>
                </a:gridCol>
                <a:gridCol w="1734035">
                  <a:extLst>
                    <a:ext uri="{9D8B030D-6E8A-4147-A177-3AD203B41FA5}">
                      <a16:colId xmlns:a16="http://schemas.microsoft.com/office/drawing/2014/main" val="2041632538"/>
                    </a:ext>
                  </a:extLst>
                </a:gridCol>
                <a:gridCol w="1734035">
                  <a:extLst>
                    <a:ext uri="{9D8B030D-6E8A-4147-A177-3AD203B41FA5}">
                      <a16:colId xmlns:a16="http://schemas.microsoft.com/office/drawing/2014/main" val="4262587616"/>
                    </a:ext>
                  </a:extLst>
                </a:gridCol>
                <a:gridCol w="1734035">
                  <a:extLst>
                    <a:ext uri="{9D8B030D-6E8A-4147-A177-3AD203B41FA5}">
                      <a16:colId xmlns:a16="http://schemas.microsoft.com/office/drawing/2014/main" val="1099412606"/>
                    </a:ext>
                  </a:extLst>
                </a:gridCol>
              </a:tblGrid>
              <a:tr h="537667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Faster R-CNN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YOLOv8m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YOLOv8l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YOLOv9c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37214"/>
                  </a:ext>
                </a:extLst>
              </a:tr>
              <a:tr h="537667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Box Precision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0.265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0.908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0.899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0.905</a:t>
                      </a:r>
                      <a:endParaRPr lang="en-GB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52114"/>
                  </a:ext>
                </a:extLst>
              </a:tr>
              <a:tr h="537667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Box Recall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0.883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0.885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0.896</a:t>
                      </a:r>
                      <a:endParaRPr lang="en-GB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45316"/>
                  </a:ext>
                </a:extLst>
              </a:tr>
              <a:tr h="537667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mAP50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0.251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0.939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0.938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0.952</a:t>
                      </a:r>
                      <a:endParaRPr lang="en-GB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97162"/>
                  </a:ext>
                </a:extLst>
              </a:tr>
              <a:tr h="537667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mAP50-95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0.066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0.742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0.737</a:t>
                      </a:r>
                      <a:endParaRPr lang="en-GB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0.748</a:t>
                      </a:r>
                      <a:endParaRPr lang="en-GB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37651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D9089-BE67-4A21-E277-CC4FD8C5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/>
              <a:t>Детекция и классификация опухолей мозга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46BC1-088F-D1BE-526F-56E92977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dirty="0"/>
              <a:t>17</a:t>
            </a:r>
            <a:r>
              <a:rPr lang="en-GB" dirty="0"/>
              <a:t>/1</a:t>
            </a:r>
            <a:r>
              <a:rPr lang="ru-RU" dirty="0"/>
              <a:t>0</a:t>
            </a:r>
            <a:r>
              <a:rPr lang="en-GB" dirty="0"/>
              <a:t>/20</a:t>
            </a:r>
            <a:r>
              <a:rPr lang="ru-RU" dirty="0"/>
              <a:t>24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BA6E4-00F1-D1D6-8789-CD15FE2B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03F77D-1BEF-481A-B8C1-15974ED46EB7}" type="slidenum">
              <a:rPr lang="en-GB" noProof="0" smtClean="0"/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932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B9FC-B1A4-42E1-B2DC-D0C0A1C3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511" y="909639"/>
            <a:ext cx="3703856" cy="1360856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Предметная область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4ACCB-B6BA-4CC9-8CCA-E2AD5B56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10" y="2380221"/>
            <a:ext cx="3703856" cy="3866403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/>
              <a:t>Глиома</a:t>
            </a:r>
            <a:r>
              <a:rPr lang="ru-RU" dirty="0"/>
              <a:t> — опухоль, поражающая глиальные клетки головного или спинного мозга.</a:t>
            </a:r>
          </a:p>
          <a:p>
            <a:pPr rtl="0"/>
            <a:r>
              <a:rPr lang="ru-RU" b="1" dirty="0"/>
              <a:t>Менингиома</a:t>
            </a:r>
            <a:r>
              <a:rPr lang="ru-RU" dirty="0"/>
              <a:t> — опухоль, растущая из клеток паутинной мозговой оболочки (арахноидального эндотелия).</a:t>
            </a:r>
          </a:p>
          <a:p>
            <a:pPr rtl="0"/>
            <a:r>
              <a:rPr lang="ru-RU" b="1" dirty="0"/>
              <a:t>Опухоль гипофиза </a:t>
            </a:r>
            <a:r>
              <a:rPr lang="ru-RU" dirty="0"/>
              <a:t>— новообразование, влияющее на выработку гормонов.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3E4BF-9AC6-4D06-8588-EDC2D3F0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/>
          <a:p>
            <a:pPr rtl="0"/>
            <a:r>
              <a:rPr lang="ru-RU" dirty="0"/>
              <a:t>Детекция и классификация опухолей мозга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B575E-9DC4-4E76-81D3-A29FB27E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ru-RU" dirty="0"/>
              <a:t>17</a:t>
            </a:r>
            <a:r>
              <a:rPr lang="en-GB" dirty="0"/>
              <a:t>/1</a:t>
            </a:r>
            <a:r>
              <a:rPr lang="ru-RU" dirty="0"/>
              <a:t>0</a:t>
            </a:r>
            <a:r>
              <a:rPr lang="en-GB" dirty="0"/>
              <a:t>/20</a:t>
            </a:r>
            <a:r>
              <a:rPr lang="ru-RU" dirty="0"/>
              <a:t>24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22C8D-E9B4-48F2-9C7F-21F2902F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DE330D17-32E5-404A-9262-6A998ABC0878}" type="slidenum">
              <a:rPr lang="en-GB" smtClean="0"/>
              <a:pPr rtl="0"/>
              <a:t>2</a:t>
            </a:fld>
            <a:endParaRPr lang="en-GB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2ABC467-848C-EBF2-2DA3-2BE9A50AC995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" t="15998" r="5021" b="109"/>
          <a:stretch/>
        </p:blipFill>
        <p:spPr bwMode="auto">
          <a:xfrm>
            <a:off x="3764417" y="690563"/>
            <a:ext cx="3100840" cy="290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E4AEF93-A002-CCCD-1DFA-AF1950FB708E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2" t="2409" r="995" b="7661"/>
          <a:stretch/>
        </p:blipFill>
        <p:spPr bwMode="auto">
          <a:xfrm>
            <a:off x="715383" y="709386"/>
            <a:ext cx="2976386" cy="289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Аденома гипофиза: причины, симптомы, лечение, операция">
            <a:extLst>
              <a:ext uri="{FF2B5EF4-FFF2-40B4-BE49-F238E27FC236}">
                <a16:creationId xmlns:a16="http://schemas.microsoft.com/office/drawing/2014/main" id="{37560EFA-E9B4-AB49-82B2-A06A437084BA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9" r="1139"/>
          <a:stretch/>
        </p:blipFill>
        <p:spPr bwMode="auto">
          <a:xfrm>
            <a:off x="715383" y="3712343"/>
            <a:ext cx="4339449" cy="245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7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BC09-81E0-5A5C-9F51-F9C6A2AC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AF105-0743-4D6A-50A5-00A1FA0D6F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5325" y="2338266"/>
            <a:ext cx="3761820" cy="36207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train — 2320 </a:t>
            </a:r>
            <a:r>
              <a:rPr lang="ru-RU" dirty="0"/>
              <a:t>изображений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valid</a:t>
            </a:r>
            <a:r>
              <a:rPr lang="ru-RU" dirty="0"/>
              <a:t> — 667 изображений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test</a:t>
            </a:r>
            <a:r>
              <a:rPr lang="ru-RU" dirty="0"/>
              <a:t> — 324 изображения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Датасет на </a:t>
            </a:r>
            <a:r>
              <a:rPr lang="en-US" dirty="0"/>
              <a:t>Kaggle: </a:t>
            </a:r>
            <a:r>
              <a:rPr lang="en-US" dirty="0">
                <a:hlinkClick r:id="rId3"/>
              </a:rPr>
              <a:t>https://www.kaggle.com/datasets/ahmedsorour1/mri-for-brain-tumor-with-bounding-boxes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C40E0-B99D-425E-E927-4863D781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/>
              <a:t>Детекция и классификация опухолей мозга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984AB-0DD0-C5D7-6627-EB1EB439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dirty="0"/>
              <a:t>17</a:t>
            </a:r>
            <a:r>
              <a:rPr lang="en-GB" dirty="0"/>
              <a:t>/1</a:t>
            </a:r>
            <a:r>
              <a:rPr lang="ru-RU" dirty="0"/>
              <a:t>0</a:t>
            </a:r>
            <a:r>
              <a:rPr lang="en-GB" dirty="0"/>
              <a:t>/20</a:t>
            </a:r>
            <a:r>
              <a:rPr lang="ru-RU" dirty="0"/>
              <a:t>24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A5BF-F7F0-E865-6B4D-A045D592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03F77D-1BEF-481A-B8C1-15974ED46EB7}" type="slidenum">
              <a:rPr lang="en-GB" noProof="0" smtClean="0"/>
              <a:t>3</a:t>
            </a:fld>
            <a:endParaRPr lang="en-GB" noProof="0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7154F30D-5A5B-C835-037E-6E765A70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45" y="886608"/>
            <a:ext cx="7134221" cy="507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73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F1A4-FDC6-4E36-8371-74F8E9B7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 rtlCol="0"/>
          <a:lstStyle/>
          <a:p>
            <a:pPr rtl="0"/>
            <a:r>
              <a:rPr lang="ru-RU" dirty="0"/>
              <a:t>Метрики</a:t>
            </a:r>
            <a:endParaRPr lang="en-GB" dirty="0"/>
          </a:p>
        </p:txBody>
      </p:sp>
      <p:graphicFrame>
        <p:nvGraphicFramePr>
          <p:cNvPr id="14" name="Content Placeholder 2" descr="Timeline Placeholder ">
            <a:extLst>
              <a:ext uri="{FF2B5EF4-FFF2-40B4-BE49-F238E27FC236}">
                <a16:creationId xmlns:a16="http://schemas.microsoft.com/office/drawing/2014/main" id="{2FEBF416-9260-4E53-9F09-8553200D574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76864898"/>
              </p:ext>
            </p:extLst>
          </p:nvPr>
        </p:nvGraphicFramePr>
        <p:xfrm>
          <a:off x="695325" y="1941513"/>
          <a:ext cx="10798175" cy="4021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4BD2BD9-856B-43C5-BF78-C7D64416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356350"/>
            <a:ext cx="4539727" cy="365125"/>
          </a:xfrm>
        </p:spPr>
        <p:txBody>
          <a:bodyPr rtlCol="0"/>
          <a:lstStyle/>
          <a:p>
            <a:pPr rtl="0"/>
            <a:r>
              <a:rPr lang="ru-RU" dirty="0"/>
              <a:t>Детекция и классификация опухолей мозга</a:t>
            </a:r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6FAB1AC-C56E-4A45-B635-9E7290BB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ru-RU" dirty="0"/>
              <a:t>17</a:t>
            </a:r>
            <a:r>
              <a:rPr lang="en-GB" dirty="0"/>
              <a:t>/1</a:t>
            </a:r>
            <a:r>
              <a:rPr lang="ru-RU" dirty="0"/>
              <a:t>0</a:t>
            </a:r>
            <a:r>
              <a:rPr lang="en-GB" dirty="0"/>
              <a:t>/20</a:t>
            </a:r>
            <a:r>
              <a:rPr lang="ru-RU" dirty="0"/>
              <a:t>24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93B878A-596D-41EE-B917-67BA1265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en-GB" smtClean="0"/>
              <a:pPr rtl="0"/>
              <a:t>4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F38090-9979-D2C1-F1BD-9FFAB42B9F29}"/>
                  </a:ext>
                </a:extLst>
              </p:cNvPr>
              <p:cNvSpPr txBox="1"/>
              <p:nvPr/>
            </p:nvSpPr>
            <p:spPr>
              <a:xfrm>
                <a:off x="806393" y="5052390"/>
                <a:ext cx="2198551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𝑟𝑒𝑐𝑖𝑠𝑖𝑜𝑛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F38090-9979-D2C1-F1BD-9FFAB42B9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93" y="5052390"/>
                <a:ext cx="2198551" cy="523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29E07F-30DF-2AAC-E969-E878EA414DA0}"/>
                  </a:ext>
                </a:extLst>
              </p:cNvPr>
              <p:cNvSpPr txBox="1"/>
              <p:nvPr/>
            </p:nvSpPr>
            <p:spPr>
              <a:xfrm>
                <a:off x="3751689" y="5052391"/>
                <a:ext cx="1884490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29E07F-30DF-2AAC-E969-E878EA414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689" y="5052391"/>
                <a:ext cx="1884490" cy="523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54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9FEE-B1F7-6DD3-3193-BCBF9623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B2502-3711-F0BA-8244-679A13F3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/>
              <a:t>Детекция и классификация опухолей мозга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468BC-A480-F639-3252-ADB3B215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dirty="0"/>
              <a:t>17</a:t>
            </a:r>
            <a:r>
              <a:rPr lang="en-GB" dirty="0"/>
              <a:t>/1</a:t>
            </a:r>
            <a:r>
              <a:rPr lang="ru-RU" dirty="0"/>
              <a:t>0</a:t>
            </a:r>
            <a:r>
              <a:rPr lang="en-GB" dirty="0"/>
              <a:t>/20</a:t>
            </a:r>
            <a:r>
              <a:rPr lang="ru-RU" dirty="0"/>
              <a:t>24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10CA4-85B1-BCD5-7A55-7D29ADA2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03F77D-1BEF-481A-B8C1-15974ED46EB7}" type="slidenum">
              <a:rPr lang="en-GB" noProof="0" smtClean="0"/>
              <a:t>5</a:t>
            </a:fld>
            <a:endParaRPr lang="en-GB" noProof="0"/>
          </a:p>
        </p:txBody>
      </p:sp>
      <p:pic>
        <p:nvPicPr>
          <p:cNvPr id="1026" name="Picture 2" descr="Advancing Object Detection: Unveiling the Evolution of R-CNN">
            <a:extLst>
              <a:ext uri="{FF2B5EF4-FFF2-40B4-BE49-F238E27FC236}">
                <a16:creationId xmlns:a16="http://schemas.microsoft.com/office/drawing/2014/main" id="{84DEAA0F-2D06-CF0C-6128-86815DFBB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59" y="2216515"/>
            <a:ext cx="10962042" cy="282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37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9FEE-B1F7-6DD3-3193-BCBF9623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B2502-3711-F0BA-8244-679A13F3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/>
              <a:t>Детекция и классификация опухолей мозга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468BC-A480-F639-3252-ADB3B215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dirty="0"/>
              <a:t>17</a:t>
            </a:r>
            <a:r>
              <a:rPr lang="en-GB" dirty="0"/>
              <a:t>/1</a:t>
            </a:r>
            <a:r>
              <a:rPr lang="ru-RU" dirty="0"/>
              <a:t>0</a:t>
            </a:r>
            <a:r>
              <a:rPr lang="en-GB" dirty="0"/>
              <a:t>/20</a:t>
            </a:r>
            <a:r>
              <a:rPr lang="ru-RU" dirty="0"/>
              <a:t>24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10CA4-85B1-BCD5-7A55-7D29ADA2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03F77D-1BEF-481A-B8C1-15974ED46EB7}" type="slidenum">
              <a:rPr lang="en-GB" noProof="0" smtClean="0"/>
              <a:t>6</a:t>
            </a:fld>
            <a:endParaRPr lang="en-GB" noProof="0"/>
          </a:p>
        </p:txBody>
      </p:sp>
      <p:pic>
        <p:nvPicPr>
          <p:cNvPr id="2050" name="Picture 2" descr="Faster R-CNN Explained for Object Detection Tasks | DigitalOcean">
            <a:extLst>
              <a:ext uri="{FF2B5EF4-FFF2-40B4-BE49-F238E27FC236}">
                <a16:creationId xmlns:a16="http://schemas.microsoft.com/office/drawing/2014/main" id="{10048FA7-8700-6C9E-A343-ECBE9687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4" y="1940913"/>
            <a:ext cx="898207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59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9FEE-B1F7-6DD3-3193-BCBF9623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R-</a:t>
            </a:r>
            <a:r>
              <a:rPr lang="en-US" dirty="0" err="1"/>
              <a:t>cNN</a:t>
            </a:r>
            <a:endParaRPr lang="en-GB" dirty="0"/>
          </a:p>
        </p:txBody>
      </p:sp>
      <p:pic>
        <p:nvPicPr>
          <p:cNvPr id="12" name="Content Placeholder 11" descr="A diagram of a network&#10;&#10;Description automatically generated">
            <a:extLst>
              <a:ext uri="{FF2B5EF4-FFF2-40B4-BE49-F238E27FC236}">
                <a16:creationId xmlns:a16="http://schemas.microsoft.com/office/drawing/2014/main" id="{22B947DA-38D1-ABCE-1631-2C38459EA1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364724" y="403520"/>
            <a:ext cx="6172200" cy="605096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B2502-3711-F0BA-8244-679A13F3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908" y="371078"/>
            <a:ext cx="351417" cy="2657475"/>
          </a:xfrm>
        </p:spPr>
        <p:txBody>
          <a:bodyPr vert="vert"/>
          <a:lstStyle/>
          <a:p>
            <a:pPr rtl="0"/>
            <a:r>
              <a:rPr lang="ru-RU" dirty="0"/>
              <a:t>Детекция и классификация опухолей мозга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468BC-A480-F639-3252-ADB3B215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/>
              <a:t>17</a:t>
            </a:r>
            <a:r>
              <a:rPr lang="en-GB"/>
              <a:t>/1</a:t>
            </a:r>
            <a:r>
              <a:rPr lang="ru-RU"/>
              <a:t>0</a:t>
            </a:r>
            <a:r>
              <a:rPr lang="en-GB"/>
              <a:t>/20</a:t>
            </a:r>
            <a:r>
              <a:rPr lang="ru-RU"/>
              <a:t>24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10CA4-85B1-BCD5-7A55-7D29ADA2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03F77D-1BEF-481A-B8C1-15974ED46EB7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7963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DA85-3BDE-3C66-52B4-CCEFB4B0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CD8D-1BFC-BAA3-33C2-5FEA28AE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/>
              <a:t>Детекция и классификация опухолей мозга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94799-057E-4BBB-EB19-63165B8E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dirty="0"/>
              <a:t>17</a:t>
            </a:r>
            <a:r>
              <a:rPr lang="en-GB" dirty="0"/>
              <a:t>/1</a:t>
            </a:r>
            <a:r>
              <a:rPr lang="ru-RU" dirty="0"/>
              <a:t>0</a:t>
            </a:r>
            <a:r>
              <a:rPr lang="en-GB" dirty="0"/>
              <a:t>/20</a:t>
            </a:r>
            <a:r>
              <a:rPr lang="ru-RU" dirty="0"/>
              <a:t>24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3D11A-A893-07AF-DC4C-32AF9C58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03F77D-1BEF-481A-B8C1-15974ED46EB7}" type="slidenum">
              <a:rPr lang="en-GB" noProof="0" smtClean="0"/>
              <a:t>8</a:t>
            </a:fld>
            <a:endParaRPr lang="en-GB" noProof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4329170-7C3D-464B-E316-0CD6BC5D6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2564088"/>
            <a:ext cx="11430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aster) Non-Maximum Suppression in Python - PyImageSearch">
            <a:extLst>
              <a:ext uri="{FF2B5EF4-FFF2-40B4-BE49-F238E27FC236}">
                <a16:creationId xmlns:a16="http://schemas.microsoft.com/office/drawing/2014/main" id="{A06DC999-3FE6-0F75-98AC-14A2E64A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23" y="507123"/>
            <a:ext cx="4240343" cy="229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07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DA85-3BDE-3C66-52B4-CCEFB4B0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YOLOv9</a:t>
            </a:r>
            <a:endParaRPr lang="en-GB" cap="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CD8D-1BFC-BAA3-33C2-5FEA28AE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/>
              <a:t>Детекция и классификация опухолей мозга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94799-057E-4BBB-EB19-63165B8E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dirty="0"/>
              <a:t>17</a:t>
            </a:r>
            <a:r>
              <a:rPr lang="en-GB" dirty="0"/>
              <a:t>/1</a:t>
            </a:r>
            <a:r>
              <a:rPr lang="ru-RU" dirty="0"/>
              <a:t>0</a:t>
            </a:r>
            <a:r>
              <a:rPr lang="en-GB" dirty="0"/>
              <a:t>/20</a:t>
            </a:r>
            <a:r>
              <a:rPr lang="ru-RU" dirty="0"/>
              <a:t>24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3D11A-A893-07AF-DC4C-32AF9C58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03F77D-1BEF-481A-B8C1-15974ED46EB7}" type="slidenum">
              <a:rPr lang="en-GB" noProof="0" smtClean="0"/>
              <a:t>9</a:t>
            </a:fld>
            <a:endParaRPr lang="en-GB" noProof="0"/>
          </a:p>
        </p:txBody>
      </p:sp>
      <p:pic>
        <p:nvPicPr>
          <p:cNvPr id="6146" name="Picture 2" descr="YOLOv9: Learning What You Want to Learn Using Programmable Gradient  Information">
            <a:extLst>
              <a:ext uri="{FF2B5EF4-FFF2-40B4-BE49-F238E27FC236}">
                <a16:creationId xmlns:a16="http://schemas.microsoft.com/office/drawing/2014/main" id="{C18173C0-47F0-6E19-DDC4-CCCC5F66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23" y="1590159"/>
            <a:ext cx="10798176" cy="458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25134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ustom 9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660_TF67498733_Win32" id="{1D31F981-026B-433D-B1FE-22EDA482C3D7}" vid="{FE91BBCF-7CA3-436B-9474-A0CB3B4C50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9187C1-630C-405A-830B-EED062A496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0F876D-ECAD-49DD-95DE-E4DA3D4E9CA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C785CC-7DC7-486B-AC4F-90AD768E9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{BAA29BE8-4DAA-4B7A-A83B-589D0476E66B}tf67498733_win32</Template>
  <TotalTime>541</TotalTime>
  <Words>1869</Words>
  <Application>Microsoft Office PowerPoint</Application>
  <PresentationFormat>Widescreen</PresentationFormat>
  <Paragraphs>156</Paragraphs>
  <Slides>13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Calisto MT</vt:lpstr>
      <vt:lpstr>Cambria Math</vt:lpstr>
      <vt:lpstr>Google Sans</vt:lpstr>
      <vt:lpstr>Univers Condensed</vt:lpstr>
      <vt:lpstr>Wingdings</vt:lpstr>
      <vt:lpstr>ChronicleVTI</vt:lpstr>
      <vt:lpstr>Детекция и  классификация опухолей  мозга</vt:lpstr>
      <vt:lpstr>Предметная область</vt:lpstr>
      <vt:lpstr>данные</vt:lpstr>
      <vt:lpstr>Метрики</vt:lpstr>
      <vt:lpstr>R-CNN</vt:lpstr>
      <vt:lpstr>Fast R-CNN</vt:lpstr>
      <vt:lpstr>Faster R-cNN</vt:lpstr>
      <vt:lpstr>YOLO</vt:lpstr>
      <vt:lpstr>YOLOv9</vt:lpstr>
      <vt:lpstr>YOLOv9</vt:lpstr>
      <vt:lpstr>DETR</vt:lpstr>
      <vt:lpstr>DETR</vt:lpstr>
      <vt:lpstr>Сравнение моделей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Детекция и  классификация опухолей  мозга</dc:title>
  <dc:creator>Есина Екатерина Евгеньевна</dc:creator>
  <cp:lastModifiedBy>Есина Екатерина Евгеньевна</cp:lastModifiedBy>
  <cp:revision>10</cp:revision>
  <dcterms:created xsi:type="dcterms:W3CDTF">2024-10-16T20:02:02Z</dcterms:created>
  <dcterms:modified xsi:type="dcterms:W3CDTF">2024-10-17T12:44:56Z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