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82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8" r:id="rId4"/>
    <p:sldId id="277" r:id="rId5"/>
    <p:sldId id="279" r:id="rId6"/>
    <p:sldId id="280" r:id="rId7"/>
    <p:sldId id="281" r:id="rId8"/>
    <p:sldId id="263" r:id="rId9"/>
    <p:sldId id="282" r:id="rId10"/>
    <p:sldId id="286" r:id="rId11"/>
    <p:sldId id="289" r:id="rId12"/>
    <p:sldId id="283" r:id="rId13"/>
    <p:sldId id="284" r:id="rId14"/>
    <p:sldId id="297" r:id="rId15"/>
    <p:sldId id="291" r:id="rId16"/>
    <p:sldId id="290" r:id="rId17"/>
    <p:sldId id="293" r:id="rId18"/>
    <p:sldId id="295" r:id="rId19"/>
    <p:sldId id="294" r:id="rId20"/>
    <p:sldId id="292" r:id="rId21"/>
    <p:sldId id="287" r:id="rId22"/>
    <p:sldId id="298" r:id="rId23"/>
    <p:sldId id="299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9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 autoAdjust="0"/>
    <p:restoredTop sz="75300" autoAdjust="0"/>
  </p:normalViewPr>
  <p:slideViewPr>
    <p:cSldViewPr>
      <p:cViewPr varScale="1">
        <p:scale>
          <a:sx n="73" d="100"/>
          <a:sy n="73" d="100"/>
        </p:scale>
        <p:origin x="90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29D977E-79EB-2E48-8AB8-D83C63E654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718301-2933-5618-7F5E-D2D7A376D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EFAF-E70D-4EAB-8272-5C61B681CB4A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9B1405-FB80-E357-4744-5AA8EA49A5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9A7355-95C8-59A9-AEEF-58D95FDF9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47F7-D748-49E6-9D4F-0B55DC9C0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7411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2EC7-0D43-44FC-9E1B-67DC9E990A5E}" type="datetimeFigureOut">
              <a:rPr lang="de-DE" smtClean="0"/>
              <a:pPr/>
              <a:t>30.01.2025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708E0-6EBE-4615-87DF-D15A83EC26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8882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Willkommen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Präsentation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Projekt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Medienverwaltungsdatenbank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endParaRPr lang="en-US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C2B90-FC08-6155-D289-9483C085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1330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91BB-8E16-6274-2D18-7A6A4CF4B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C7CE3BB-232E-6651-B10B-51EE90C56E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F1F7670-F99E-4D83-631C-3306B37D5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DB1F23-94F6-CAC4-F943-FDD46EAC9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48BA3E-2C1E-CC7C-E5A4-F9469F0C9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1687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0D2AC-C879-552C-0E7F-4C71EFC7A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CC4F3F-EE37-733E-EF5E-FBDF2BAE7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449D636-97AA-539F-5EAC-9AF129D79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07635-035A-3835-D9E5-7B60BE40F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479FED-28DF-8B5F-DAE7-5F42B5FA3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90775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8C45E-6FD5-4F6F-BB60-4AD19289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2F1D066-3FEA-740C-5823-9E147651E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7287524-2F49-83CE-0608-139625592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Gespeicherte Prozeduren enthalten Transaktion.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A22545-D0A0-8254-35B9-2DE86ED9F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3736E-2553-E39B-C4C3-6EF6B72AD6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842259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E1944-4B3A-C735-8885-AC6028FCB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F2BE25D-DF24-11D4-39BC-8D7B084F48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53FB79D-823C-DE1E-715F-EDC618F50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*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Nutzer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Person,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Team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Anwendung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sein*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EB5F5E-8133-FDC5-5AF9-A7CA6C361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D681A-232E-B6C9-310F-1DC1B1554B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53979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CC9B4-EB26-705E-4F6C-7D0D46F3E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293E444-7C26-3CB0-923B-041304729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969CF06-7921-2456-75E4-2073CAF80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Medien zufügen: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 Spezialisierung gibt es eine Prozedur, um einen neuen Eintrag anzulegen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Beispiel für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insert_series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 neue ID wird generiert, der aktuelle Zeitpunkt festgehalten und die Daten auf die richtigen Tabellen verteilt. Das passiert innerhalb einer Transaktion, bei einem Fehler gibt es einen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vollständingen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Rollback.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461592-F103-47AD-A868-1A0184C56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B31F52-49BB-8FD2-FDB6-2C18113EB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217367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95FFF-7A0D-D428-4103-71459E01F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B56CDA9-7FAD-0616-80BB-5E00531CD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D3DD769-58D2-3ABD-604B-14B645026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Beim Einfügen kann der Nutzer auf Prozeduren zugreifen, die die Aufteilung auf mehrere Tabellen transparent machen.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Sollen nachträglich Daten geändert werden, muss der Nutzer aber selbst die richtige Tabelle bestimmen.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 haben also Datenkonsistenz beim Einfügen gesichert, aber keine vollständige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Enkapsulierung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Konsistenz zwischen den Tabellen wird mit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Foreign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Key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Constraints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trotzdem weiter gesichert.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8B2895-94AD-34DC-C88D-1194A8D32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3EC60-6EA9-6EDC-0AA6-56284851F8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885137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94B10-1FE4-6E1F-2500-88EEB8DAA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7A5A531-187B-8F81-B081-2DB29675D5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CB26CAD-3590-F4A2-2280-50CF8939C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Löschen von Medieninformationen ist nicht vorgesehen, damit Log-Informationen benutzbar bleiben. 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Ausschluss aus dem Leihsystem kann z.B. durch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mit speziellen Benutzer "REMOVED" implementiert werden.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D1FF7E-385B-7694-D72D-877691685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9F16C2-A15A-8BBB-15A8-3EADF02275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85749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D8AD9-FF4D-BF2F-49A9-E63878117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1D8BC91-3F1F-750E-1F8D-FF6C7323C4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6B11F9E-CF5D-E5CC-9E20-30345F5B7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Tabelle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enthält nur aktuellen Ausleihen,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withdrawals_history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enthält Informationen zu jeder Leihgabe die jemals gemacht wurde.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Verfügbarkeit ist einfach und schnell zu bestimmen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Informationen über alle Ausleihen bleiben verfügbar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Logs werden per Trigger automatisch angelegt, wenn etwas ausgeliehen oder zurückgegeben wird. Der Nutzer muss nicht selbst darauf achten, dass Logs stimmen.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40F627-5AA8-F7C9-C67D-103B4EF18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0B36C5-A4ED-0B78-D16B-A37E4FAC18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34561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131AE-196B-B486-CDC9-D263266FF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CE6A486-CCE4-D1A6-B1AC-354C27142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2CC5E2-C6ED-8B09-EAE2-31C086D86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Nutzer können aktuelle Ausleihen über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bearbeiten: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Wird etwas ausgeliehen, legt man einen Eintrag in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und es wird automatisch ein Log-Eintrag angelegt.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Wenn es wieder zurückgegeben wird, löscht man den entsprechenden Eintrag in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der Log-Eintrag wird um den Zeitpunkt ergänzt.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gibt eine Funktion, um Verfügbarkeit zu prüfen.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 Nutzer muss auch hier nicht selbst darauf achten, dass die Logs konsistent bleiben.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Vor doppelter Ausleihung ist man geschützt, da die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MediaID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ein Primärschlüssel ist.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998545-B74F-0BDA-48F3-95571548CB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FCFDBC-6053-9A8E-724B-C7DE66A7BD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518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F9FED-5B95-1B75-758B-9242355C8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30B9A77-CCA1-D404-6AE3-0746774DD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9F45C4E-AF7A-CCE5-2D92-9B1DFE9CB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BEFDC7-1F78-E403-2A53-07E775E91C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6B37D7-16EE-7F68-F128-7F514554B2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12116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Überblick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Inhalt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Konzeptentwicklung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Funktionen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erläutern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Außerdem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Schnittstellen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den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Ausblick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zukünftige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Erweiterungen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ED35E-D27E-A624-89C6-495C907656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280563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F1967-D264-FB4D-F12E-77EDB155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A160741-E902-4261-C861-FF3455818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6D88A8-32DF-4405-4280-3CA223AC0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5A8B12-FBA5-882C-EDA4-195BBC6D0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F7FDB-74C2-847A-4E3B-B3FC90592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845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09113-87B6-1DA2-5BDD-896A2DDA4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D3855E7-0393-29DC-A2F6-CABD9745D1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64C77D3-1977-2B18-1EF9-6A07B8E16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A2B358-F6D1-5E8B-BAED-5250BC4FC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912226-339C-E6BA-4DCD-E684B80327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00442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C5228-D4EE-2D28-D766-7C8BDF3D9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97CA01-B487-33CD-72E3-30734402F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C3E8A50-E5B9-E485-CD06-0C6FC73B1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F4E80B-D052-B524-A45B-4E2013B9A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CE7F8D-B4E3-1F2B-73D7-26CAE13704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52003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6A0E-D745-A79B-8B27-83682BB77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35496EC-8E97-9AA9-AFE4-FA9549CD8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F95A98-EAA3-1821-D5F6-82902C430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Ist-Zustand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Soll-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erreicht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eingepflegt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lokalisieren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Es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gibt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Wege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Weiterentwicklung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Dank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Aufmerksamkeit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freuen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C9EBB0-D7CE-ECE7-19EE-F8A88078D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5E6DC-4725-6A5F-FA00-58F67EF00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1070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96176-33EF-D7A2-7117-6FD43EE49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FD4CFBC-CFCF-538A-5166-1251108D3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62471F-77BF-22EB-C5C7-B14C4C026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200" u="none" dirty="0"/>
              <a:t>Laut der Aufgabe sollten wir eine Datenbank für digitale Medien entwickeln und wir haben uns folgende Situation vorgestellt.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Eine Familie besitzt eine unordentliche Sammlung von Medien verschiedenen Typen (Bücher, Filmen, Serien, Musik). Und es ist schwer zu finden. Das ist unsere IST-Zustand.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Mithilfe der Datenbank wollen wir Ordnung schaffen, Verwaltung vereinfachen und vor allem es wird möglich vor allem die Medien lokalisieren.</a:t>
            </a:r>
          </a:p>
          <a:p>
            <a:pPr algn="l"/>
            <a:endParaRPr lang="de-DE" dirty="0"/>
          </a:p>
          <a:p>
            <a:pPr>
              <a:lnSpc>
                <a:spcPct val="220000"/>
              </a:lnSpc>
            </a:pPr>
            <a:r>
              <a:rPr lang="de-DE" dirty="0"/>
              <a:t>Wir haben </a:t>
            </a:r>
            <a:r>
              <a:rPr lang="de-DE" sz="1200" u="none" dirty="0"/>
              <a:t>die vorhandenen Medien  analysiert und ein Konzept der Datenbank entwickelt, die aus folgenden Tabellen besteht,</a:t>
            </a:r>
          </a:p>
          <a:p>
            <a:pPr>
              <a:lnSpc>
                <a:spcPct val="220000"/>
              </a:lnSpc>
            </a:pPr>
            <a:r>
              <a:rPr lang="de-DE" dirty="0"/>
              <a:t>Unser Konzept sehen sie auf nächsten Folien.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69147B-F3BC-B07B-332F-1765C4C8C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C54F0-6043-38BB-49C2-1B2489F613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7808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B4AB-35B5-4BCD-A704-A249D02E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D227AA-4379-C656-7E80-2542C5673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2E9035-55B2-8D72-5A22-E9BDE96C6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Hier ist </a:t>
            </a:r>
            <a:r>
              <a:rPr lang="de-DE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ER-Modell</a:t>
            </a:r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- Entity-Relationship-Modell- wo die Struktur einer Datenbank klar ist. 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Es besteht aus Entitäten (Objekten), Attributen (Eigenschaften der Objekte) und Beziehungen zwischen den Entitäten.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Das hilft dabei, die Datenbankstruktur visuell darzustellen und zu planen, bevor sie in einer Datenbank implementiert wird.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verschiedene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aufgeteilt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durch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miteinander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verbunden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200" dirty="0"/>
          </a:p>
          <a:p>
            <a:r>
              <a:rPr lang="de-DE" dirty="0"/>
              <a:t>Wir haben folgende Tabellen überlegt: media,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series</a:t>
            </a:r>
            <a:r>
              <a:rPr lang="de-DE" dirty="0"/>
              <a:t>, locations, </a:t>
            </a:r>
            <a:r>
              <a:rPr lang="de-DE" dirty="0" err="1"/>
              <a:t>media_at_locations</a:t>
            </a:r>
            <a:r>
              <a:rPr lang="de-DE" dirty="0"/>
              <a:t>, withdrawals und </a:t>
            </a:r>
            <a:r>
              <a:rPr lang="de-DE" dirty="0" err="1"/>
              <a:t>withdrawals_history</a:t>
            </a:r>
            <a:r>
              <a:rPr lang="de-DE" dirty="0"/>
              <a:t>.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75A1FF-A014-49B1-0738-A7C6B2B466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75AED-C5C3-B306-31C9-0A214513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386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DF1F-E935-C014-57A8-A223E1ED7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3138867-8492-2532-5504-44DE6D98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E393DE-7479-CD73-9318-E7A012A73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Diagramm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können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Sie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Primary Key und Foreign Key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man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drei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Erster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Typ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Zweiter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bezüglich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Ort, wo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bestimmte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befindet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Und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dritte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zeigt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da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Moment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benutzt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deswegen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vorhanden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betrachten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jede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näher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167984-D8D6-83CE-DCD7-7C2269FEF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59DAD-C375-BF27-A674-81B541F4C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13046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01EEB-6971-8BA7-F767-B27BFDD2A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ECA763-3C58-752F-B2D7-6137D5842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C315211-7362-A08E-7CD7-31F4693FC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 teilweise in der media-</a:t>
            </a:r>
            <a:r>
              <a:rPr lang="de-DE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teilweise in spezialisierten Tabellen.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Tabellen: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music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serien</a:t>
            </a: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306F68-6415-9A4E-11E8-9948CB3C7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6C6DE5-9886-87DF-0E4E-9FC8F44921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94144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D40E6-0ED4-A3AB-A4BD-8F7D519B1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864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31752-8E74-57F6-FE06-71E3F8781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FB2CFC-8747-EE6A-2846-16EB3E72D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28A9E50-706E-97FC-E490-9A53CFFBC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40324E-6C3E-46D4-BC25-D205516E3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5CE71-10B3-6894-1922-A4231AD0C5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9071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88B8A-C817-DF25-3A31-B2838D85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A611C5-D269-8CB0-BA47-7088FDE61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36CC3D-9296-17BF-C112-B64F269AC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ADA7BC-C996-5FFF-C1F3-AF10024E43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BAD05E-7965-EC83-DF9F-BBBD7CC41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53085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871A-5D80-4C11-B3ED-C3CE1D227336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8856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094AE-8680-1515-69AC-EA90A372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1C2CA-198D-D6FD-A2A3-A634EFCB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3737E-1C73-36C3-F46B-58253A21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D303-FB57-488C-82D4-DF76186A07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28F7D-FAFA-D757-AA4D-4A8ACE84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48A5E-098A-D5BD-2074-71FDE132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5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CD19B-A00B-5CC3-44B2-505C09C4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A98883-8990-A4E6-5804-E2B62194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7F320-E9BA-7030-B22F-9D954361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BE7-7F5A-494A-BD10-1C0163A30414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F1AFF-D815-33C9-FDC3-57274B77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F4DD2-B10B-0D18-31D6-01873A2C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27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D24F8-C5F7-D845-5D87-3C0BAC02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318BC-A6DC-DC5F-131E-7D1D9B016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E5FCA9-8C07-2367-B463-D44C691A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CEF5F-291C-578D-5F28-8380BA24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88B-21B4-4A8D-83C8-7E791F366FD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130F64-0EEB-B37A-AC6E-BBFFA3A0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92F4-C8D1-71C6-E6A1-D17A0ACE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17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B4BF8-8A81-09BE-90A3-2D00168F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97691-4C10-031F-2E9C-4A13C148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1E2AB-5EA0-1394-A3D5-D6BAB475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09600C-FA3E-B14E-5978-0F3EBD783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56DE6A-9464-C656-CADE-73B19EC4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9A0C1F-924C-BA04-16F5-502E98D7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09BD-03F5-4C49-80D7-3DA1C0A872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72431B-384A-BB90-6748-38DC98E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F5817D-5582-D0C9-9AEC-BC0676F6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70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2C377-3F4C-524B-639D-314504C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6C3418-FA33-4072-5907-C897BA83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F39E-F7EC-4B84-9C37-8690984FE4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7F753-9A3D-A7D6-9175-D897AB20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EF5563-7575-71E2-9BF1-B5E5E053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23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D697FC-1972-18D8-2451-5ABF4360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602-D941-4A49-9446-B64F5A22A08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D2D398-0E65-6C46-BACD-C712069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7FC10-8FD6-38A7-FE42-1357001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31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B0270-3153-0EFF-F043-83D7DD6E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E42D0-D719-78E8-C944-D4F092C7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5698E9-236E-FB58-04E5-E2530550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A83B21-086D-E35D-8049-7F94DEB9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249-D010-40F8-B47F-946F6814A06A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FB7196-B1FE-0770-C75E-78843CB1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BE75C-158D-E599-695F-B87202F7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4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873A-3E9D-04AD-985A-A921348E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7CBA64-86F5-3627-1C2F-8C710C8BE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064A3B-89CF-2A2E-CDAE-CA89B328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AF3E2-74FB-D43A-76C4-FEADE04D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5B8D-1870-4F78-BE2E-2699F501307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4DF9E5-68DF-454A-5B3E-F9C8EC76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7FCFE-F118-7D3B-1278-0E1F4E9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500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CFA41-96D9-9606-529B-C065310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81E144-CCBE-5A4C-E2A9-9912608F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5E4E7-6343-78EE-C5E3-44900E56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EE7-A2C7-4ACB-A34A-E88C67FBD69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69CC5-60A7-ED68-791B-6DA2109B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58649-7587-8263-A5DC-1DE53301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158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3104F6-5448-F66E-7E06-5B7038C3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3205CE-3133-EC96-1282-BAF57A86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580C6-1F57-5B0B-8460-2D120FEA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7485-77A7-44E2-883A-FF8407A1A04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F783B-976D-9E2C-434E-38F7ACD8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036B4-6C47-85E6-8E05-76B73C75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4681764-CC49-4870-8B4A-58EBB06CE56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4047798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3B7E015-F6DD-469F-90E4-FB4A8C04FC0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85510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2DAB08A-7767-47B3-9ABC-F251074A687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16588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-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4572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E224F6F-7879-40FC-901C-18BF6D42ED8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4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36195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C7A0F3EB-20A0-4500-8BD5-99B2F4FBEAA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0304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E9D597F0-980E-4A77-9D38-21E0C09079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47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A6E7471-7EEB-432B-89A6-1AD99B0E46FF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789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5241AFB2-4563-40C8-B55A-8DF3E65E7F8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6814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FFA77-D881-62FB-81E3-887834B15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D9112C-BB62-4BFA-7DCD-B5F3C11A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5F5DC-5234-A89E-8A01-A3FC300B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A4F9-E427-452F-83F5-F8F1CC44DC41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9057-1ABF-D28A-14EA-35D4F9EC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E32F1E-DEEB-8F2D-B4CA-FCAB8AA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84ACA683-4F25-5906-8602-C2A5D004F42A}"/>
              </a:ext>
            </a:extLst>
          </p:cNvPr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45712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768D43-2635-4FA2-AABB-860D9CB8B160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538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504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36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63" r:id="rId3"/>
    <p:sldLayoutId id="2147483762" r:id="rId4"/>
    <p:sldLayoutId id="2147483804" r:id="rId5"/>
    <p:sldLayoutId id="2147483805" r:id="rId6"/>
    <p:sldLayoutId id="2147483818" r:id="rId7"/>
    <p:sldLayoutId id="2147483819" r:id="rId8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E43002-3E4B-DA0F-A2AA-C763C477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2E9AA-3840-17E5-670E-D22FB2B4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8C82A0-0D05-575B-F1E3-88ADB86BB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E70BA-FD79-466F-A344-6ED84EB9E5B8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F5BBB4-3E99-8537-F722-B6A9FF62C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F91E4-D64B-0680-5D61-F866DFEC3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33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8400" y="1828800"/>
            <a:ext cx="4840010" cy="18073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b="1" dirty="0"/>
              <a:t>Projekt: </a:t>
            </a:r>
            <a:br>
              <a:rPr lang="en-US" sz="4000" b="1" dirty="0"/>
            </a:br>
            <a:r>
              <a:rPr lang="en-US" sz="4000" b="1" dirty="0" err="1"/>
              <a:t>Datenbank</a:t>
            </a:r>
            <a:br>
              <a:rPr lang="en-US" sz="4000" b="1" dirty="0"/>
            </a:br>
            <a:r>
              <a:rPr lang="en-US" sz="4000" b="1" dirty="0"/>
              <a:t>für </a:t>
            </a:r>
            <a:r>
              <a:rPr lang="en-US" sz="4000" b="1" dirty="0" err="1"/>
              <a:t>Medienverwaltung</a:t>
            </a:r>
            <a:endParaRPr lang="en-US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68DF40-5FDC-B0D8-C107-A365E783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 r="-2" b="9379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772400" y="3047999"/>
            <a:ext cx="3581398" cy="31289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r"/>
            <a:r>
              <a:rPr lang="en-US" sz="2000" dirty="0" err="1"/>
              <a:t>Entwickler</a:t>
            </a:r>
            <a:r>
              <a:rPr lang="en-US" sz="2000" dirty="0"/>
              <a:t>:</a:t>
            </a:r>
          </a:p>
          <a:p>
            <a:pPr algn="r"/>
            <a:r>
              <a:rPr lang="en-US" sz="1600" dirty="0"/>
              <a:t>Nicholas Dettmer</a:t>
            </a:r>
          </a:p>
          <a:p>
            <a:pPr algn="r"/>
            <a:r>
              <a:rPr lang="en-US" sz="1600" dirty="0"/>
              <a:t>Alexander </a:t>
            </a:r>
            <a:r>
              <a:rPr lang="en-US" sz="1600" dirty="0" err="1"/>
              <a:t>Ermolaev</a:t>
            </a:r>
            <a:endParaRPr lang="en-US" sz="1600" dirty="0"/>
          </a:p>
          <a:p>
            <a:pPr algn="r"/>
            <a:r>
              <a:rPr lang="en-US" sz="1600" dirty="0"/>
              <a:t>Lukas Lenz</a:t>
            </a:r>
          </a:p>
          <a:p>
            <a:pPr algn="r"/>
            <a:r>
              <a:rPr lang="en-US" sz="1600" dirty="0"/>
              <a:t>Ekaterina Shmeleva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platzhalter 19">
            <a:extLst>
              <a:ext uri="{FF2B5EF4-FFF2-40B4-BE49-F238E27FC236}">
                <a16:creationId xmlns:a16="http://schemas.microsoft.com/office/drawing/2014/main" id="{8C56FF10-4BFD-D879-E931-201320815EF4}"/>
              </a:ext>
            </a:extLst>
          </p:cNvPr>
          <p:cNvSpPr txBox="1">
            <a:spLocks/>
          </p:cNvSpPr>
          <p:nvPr/>
        </p:nvSpPr>
        <p:spPr>
          <a:xfrm>
            <a:off x="4533899" y="6316363"/>
            <a:ext cx="5029200" cy="588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/>
              <a:t>IT-Akademie Dr. Heuer, 31. </a:t>
            </a:r>
            <a:r>
              <a:rPr lang="en-US" sz="1800" dirty="0" err="1"/>
              <a:t>Januar</a:t>
            </a:r>
            <a:r>
              <a:rPr lang="en-US" sz="1800" dirty="0"/>
              <a:t> 2025</a:t>
            </a:r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1598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4EDB4-151B-AEC4-0D7A-DFF6E61D8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95E51CF3-1EBC-5403-B750-FA968892873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C6737A1-016C-5151-59F6-5E72CF4E72C6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5906CFF-3FF9-DD3D-BD9C-3BDF418E8353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61DAB73-E59B-461D-9C3F-489FA24BD7A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057060D-A42A-0D39-3504-DD4DD227DF07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9F3BFEE-12A6-DE40-9C95-83179930961F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5F16CE-154A-A118-61B6-153A7321B2D7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0EFF149-4724-5322-EEC6-35D52A38FD03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09784B2-7047-D7AC-CF38-B1813AADC254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31F45-FC1A-92A7-993D-9C45C54C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B0952-E42E-3408-EA45-1CDB34B3E9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3135D53-0B1A-9943-3318-91AB1AD8A595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82D41F14-DA35-D6F5-F178-F98D6E7F461B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„withdrawals“</a:t>
            </a:r>
          </a:p>
          <a:p>
            <a:pPr algn="l"/>
            <a:endParaRPr lang="de-DE" dirty="0"/>
          </a:p>
        </p:txBody>
      </p:sp>
      <p:sp>
        <p:nvSpPr>
          <p:cNvPr id="26" name="Textplatzhalter 8">
            <a:extLst>
              <a:ext uri="{FF2B5EF4-FFF2-40B4-BE49-F238E27FC236}">
                <a16:creationId xmlns:a16="http://schemas.microsoft.com/office/drawing/2014/main" id="{E3D88AFB-B121-1D4A-30B6-9646EBA357B3}"/>
              </a:ext>
            </a:extLst>
          </p:cNvPr>
          <p:cNvSpPr txBox="1">
            <a:spLocks/>
          </p:cNvSpPr>
          <p:nvPr/>
        </p:nvSpPr>
        <p:spPr>
          <a:xfrm>
            <a:off x="5334000" y="1752600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Trigger AFTER INSERT/DELETE</a:t>
            </a:r>
          </a:p>
          <a:p>
            <a:pPr algn="l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C67760-7ADC-A834-9D32-3A9B689D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99" y="1494645"/>
            <a:ext cx="4845633" cy="15690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AF68AED-7471-B0B2-1696-D770D7591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11" y="3794293"/>
            <a:ext cx="6850009" cy="156906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7121C2-94F5-A948-60D1-F6B57939080F}"/>
              </a:ext>
            </a:extLst>
          </p:cNvPr>
          <p:cNvSpPr txBox="1"/>
          <p:nvPr/>
        </p:nvSpPr>
        <p:spPr>
          <a:xfrm>
            <a:off x="602510" y="3255149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DELETE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withdrawals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8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3045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14646-CBAF-9928-E8E4-9E22C7680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70F37CE2-67FE-EFD9-43A1-61A05C647B0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DDB8613-00D6-0031-2E65-1021EDBB036F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D30831C-65FB-1731-0AEC-17521B32F55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AB9FA23-1F65-BEA8-500F-850A4A249023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D8C514E-295C-33D5-9309-43319A022A6B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125A600-2F67-4E5E-603B-346C390BF6A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CBEF01A-894D-DADC-0C90-B3D7884DD1E2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5BBBEF-502D-CC67-DE9B-ADD9EE1E3F0C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B81D970-014F-4C1A-9DC0-5DA9F7463087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9056D3-E7A9-628C-263B-0B790C52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5D5F7D64-3633-4828-00F6-1258C45853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BFB515AA-12DA-1B54-CC06-44F79CECFB8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4D89D4B7-527C-1A84-5FF6-440A305BC7EC}"/>
              </a:ext>
            </a:extLst>
          </p:cNvPr>
          <p:cNvSpPr txBox="1">
            <a:spLocks/>
          </p:cNvSpPr>
          <p:nvPr/>
        </p:nvSpPr>
        <p:spPr>
          <a:xfrm>
            <a:off x="748400" y="1066800"/>
            <a:ext cx="10148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Views</a:t>
            </a:r>
          </a:p>
          <a:p>
            <a:pPr algn="l"/>
            <a:endParaRPr lang="de-DE" dirty="0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2CB9312D-B44B-6E14-5231-2F5EE7F39DD9}"/>
              </a:ext>
            </a:extLst>
          </p:cNvPr>
          <p:cNvSpPr txBox="1">
            <a:spLocks/>
          </p:cNvSpPr>
          <p:nvPr/>
        </p:nvSpPr>
        <p:spPr>
          <a:xfrm>
            <a:off x="2890725" y="1872916"/>
            <a:ext cx="621227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75C9F9C-3CCC-3A2C-3220-687CA432404E}"/>
              </a:ext>
            </a:extLst>
          </p:cNvPr>
          <p:cNvSpPr txBox="1"/>
          <p:nvPr/>
        </p:nvSpPr>
        <p:spPr>
          <a:xfrm>
            <a:off x="1372835" y="2418055"/>
            <a:ext cx="25912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view_master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View_media_titles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view_films_details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</a:t>
            </a:r>
            <a:r>
              <a:rPr lang="de-DE" b="1" dirty="0"/>
              <a:t>_ </a:t>
            </a:r>
            <a:r>
              <a:rPr lang="de-DE" b="1" dirty="0" err="1"/>
              <a:t>book_details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view_music_details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view_series_details</a:t>
            </a:r>
            <a:endParaRPr lang="de-DE" b="1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D4991D4-2166-BFEB-1801-8796706140FE}"/>
              </a:ext>
            </a:extLst>
          </p:cNvPr>
          <p:cNvSpPr txBox="1"/>
          <p:nvPr/>
        </p:nvSpPr>
        <p:spPr>
          <a:xfrm>
            <a:off x="4721907" y="1590050"/>
            <a:ext cx="637616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DE" sz="12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/*===========================================================*/</a:t>
            </a:r>
          </a:p>
          <a:p>
            <a:r>
              <a:rPr lang="de-DE" sz="12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/* VIEWS */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r>
              <a:rPr lang="de-DE" sz="12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/*===========================================================*/</a:t>
            </a:r>
          </a:p>
          <a:p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DROP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VIEW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EXISTS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view_media_titles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VIEW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IF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EXISTS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view_media_titles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</a:p>
          <a:p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SELECT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media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media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title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de-DE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CASE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WHEN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music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'Music'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WHEN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films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'Film'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WHEN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books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'Book'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WHEN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series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NOT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NULL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'Series'</a:t>
            </a:r>
          </a:p>
          <a:p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de-DE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AS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media_type</a:t>
            </a:r>
            <a:endParaRPr lang="de-DE" sz="1200" b="0" i="0" u="none" strike="noStrike" baseline="0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de-DE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12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media</a:t>
            </a:r>
          </a:p>
          <a:p>
            <a:r>
              <a:rPr lang="en-US" sz="12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LEFT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music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media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music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endParaRPr lang="en-US" sz="1200" b="0" i="0" u="none" strike="noStrike" baseline="0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sz="12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LEFT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films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media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films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endParaRPr lang="en-US" sz="1200" b="0" i="0" u="none" strike="noStrike" baseline="0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sz="12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LEFT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books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media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books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endParaRPr lang="en-US" sz="1200" b="0" i="0" u="none" strike="noStrike" baseline="0" dirty="0">
              <a:solidFill>
                <a:srgbClr val="808000"/>
              </a:solidFill>
              <a:latin typeface="Courier New" panose="02070309020205020404" pitchFamily="49" charset="0"/>
            </a:endParaRPr>
          </a:p>
          <a:p>
            <a:r>
              <a:rPr lang="en-US" sz="12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LEFT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JOIN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series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media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200" b="0" i="0" u="none" strike="noStrike" baseline="0" dirty="0" err="1">
                <a:solidFill>
                  <a:srgbClr val="FF00FF"/>
                </a:solidFill>
                <a:latin typeface="Courier New" panose="02070309020205020404" pitchFamily="49" charset="0"/>
              </a:rPr>
              <a:t>series</a:t>
            </a:r>
            <a:r>
              <a:rPr lang="en-US" sz="1200" b="0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.</a:t>
            </a:r>
            <a:r>
              <a:rPr lang="en-US" sz="12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65677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12585-8A23-06D1-32F4-C0D84864F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A0A64F3-97E4-7C78-FF86-002ED70F9D1D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BC0DF9A-4496-F6FC-6386-46172A97226B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7B9263-6B48-DCDF-F29B-F59DC804D05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7C63EA-64BA-68CC-2957-424B533C69B5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276BBC-A93E-C883-1310-89AA5BA753C9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E7CEAE3-186A-27FF-48D4-CE02ED1C17B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F4D90D-D49C-102C-3FAD-21BAA2F3D5B7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B5F90CA-B8EB-5289-3CAF-5ACC60C9275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51CE67A-FD15-E9BE-E7A6-1EE2A2EDC48E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406BF5-72A3-59A9-34DE-523EFB01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926697E-8EF2-086E-8646-D39E20D959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7275A20D-362D-71D0-710F-313243F66197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14E24E98-D373-C456-1645-D686EA401570}"/>
              </a:ext>
            </a:extLst>
          </p:cNvPr>
          <p:cNvSpPr txBox="1">
            <a:spLocks/>
          </p:cNvSpPr>
          <p:nvPr/>
        </p:nvSpPr>
        <p:spPr>
          <a:xfrm>
            <a:off x="1766742" y="1066800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Gespeicherte Prozeduren</a:t>
            </a:r>
          </a:p>
          <a:p>
            <a:pPr algn="l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12B892-012A-94B1-8BF9-4A30CDC12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267" y="1916814"/>
            <a:ext cx="7607643" cy="37560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A343D9C-43D0-24C9-2E2A-C3E016D5F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967" y="2475388"/>
            <a:ext cx="1749458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9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935AC-9A69-FF38-01C9-A8C6A25FF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EB3917BD-4BDB-7AB7-C19E-F64280648212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07CFE76-71AD-F74A-6DEF-F47D755B152A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EE7EB96-94BC-A605-4BE6-84F53E2F9340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DCAE5D2-C0E3-EFBD-7143-C0458FCE7D26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AC31655-672B-CB55-4589-C1182F038E7A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454AA57-EBCB-B80A-FF5C-6DB5B7A0D3E0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B8402FD-6FE3-FCBE-CC99-29747CB1ACAC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1C4E8FC-82EA-3AE2-278E-5F3D47CBB4DC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9B6FB56-A15F-53A4-560E-6749C2D1154B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5E011-0035-BB46-1EA5-B600A0FE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ACDD64F-B808-62B3-BF79-BDAD8A96C6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1D15E0AB-65F3-D9D7-AB7C-1D2DE1DDDA17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3AC33E3D-2A27-A559-D973-56B8FE81C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Workflow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61227972-DC30-FEAD-4752-ED1CD340D2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1" y="1768425"/>
            <a:ext cx="4800600" cy="4098976"/>
          </a:xfrm>
        </p:spPr>
        <p:txBody>
          <a:bodyPr/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Medien verwalten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Standorte zuordnen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Ausleihen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Spezialisierungen </a:t>
            </a:r>
            <a:r>
              <a:rPr lang="de-DE" kern="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zufügen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24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88F98-1BA8-CE4A-9ACB-BADED16CD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0310E1C-3F83-57A9-5829-F737AD1C2C5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B55204F-B81C-7E27-3715-54179CC2F732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72858F3-4B4F-0222-6DF2-14B35EF8641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0C1FC8-8E11-EAC5-B53A-4C5BE2E5FB83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0A91776-92B9-46EC-DAA8-98251DDE33FE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4BA56B8-0499-0D38-F00C-F3E4C00825CD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CFDD227-4F0A-45C4-2135-BD28C42E2A4F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674BF2-C63C-8949-53C0-4F2CA258375F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6C121A-6EB8-F425-F8D6-E3C491C6207B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775A2D-8ECC-5441-3C0B-382F81B4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08E8F38-9DC7-7E9C-E55B-A7D63DE94A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29D646-A492-E7DE-5A54-55DE2A0FA9D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4243AF4F-2C38-099C-FAFF-B3FFBEF1DA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Medien Einfügen</a:t>
            </a:r>
            <a:endParaRPr lang="de-DE" dirty="0"/>
          </a:p>
        </p:txBody>
      </p:sp>
      <p:pic>
        <p:nvPicPr>
          <p:cNvPr id="3" name="Grafik 2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EAB5E4D5-5C9B-2B02-2F60-896C7968A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1600200"/>
            <a:ext cx="82581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47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6683-0877-7B5A-D177-7CFB40A57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61671AAD-C5CE-39DA-0B71-1BCC0EBA9725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1659DB-0526-05E9-2FD4-1FF233E4FAF7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EFEF331-F1BF-004A-F1B7-AC780EB8C4E5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F078C6B-AC9C-D50C-9BA9-41C45190DBDA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51CF47F-23FE-8FEA-5C77-D8924B2A70A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B9CE20F-6851-AE5B-378D-20CE45132090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B936659-3127-AEAE-646B-1F81A8005188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BBBAA73-0AA7-B730-BAC3-460E6C252E29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E2D0CE1-ACF9-0C06-7DA5-EB899ABE45E8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1307E7-CB98-4B0C-7819-2EA4885D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CABA2D1-C882-B4BA-0905-D065149692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307FC8D6-4E11-1B92-7D67-BA1995C59F3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E7783EFE-3867-834A-432F-4B4DDDBB85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Mediendaten ändern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296AD2AF-EDDD-8E08-E3C5-2D6F3F67F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 lnSpcReduction="10000"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 einf</a:t>
            </a:r>
            <a:r>
              <a:rPr lang="de-DE" kern="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ügen: spezialisierte Prozedur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Daten ändern: manuell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kern="15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de-DE" sz="2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Konsistenz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-"/>
            </a:pPr>
            <a:r>
              <a:rPr lang="de-DE" kern="15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Enkapsulierung</a:t>
            </a: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24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77C1D-C413-5C73-7BCA-96CA838F6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4B3B3483-A972-D2C6-A53C-59B55EDC83D6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7FAAAC2-1B6F-4367-4FE7-5F56A0BF1403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37E4349-7390-4B4D-25C5-41BDE7D3C844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ABB3C0C-8F54-705E-F614-F1F08FA53877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09E7E2F-47B0-E45C-1C5C-EBEAD5667EDE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E523E7C-FBFE-DB69-4859-8BAB2D1BDFC4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DAFDC58-B0F9-15FA-5055-C5CC215DCDA7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F8DB6AD-D19F-B2C3-518D-68933E9BC904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4DC9457-D538-C185-2B3F-7C1E60350E04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DBF8E-42EC-A665-8F5F-459C77EE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EA7993F-9197-3BBF-4C82-5354EEB3B2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F425E21-54CC-E80C-2360-F4CEB031326A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8304B67D-6DA9-9190-8E8B-FEBE270832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Medien entfernen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78E874D2-7579-7D8E-6E73-898173FDDF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Mediendaten werden </a:t>
            </a:r>
            <a:r>
              <a:rPr lang="de-DE" u="sng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nicht</a:t>
            </a: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gelöscht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Frühere Ausleihen</a:t>
            </a:r>
            <a:r>
              <a:rPr lang="de-DE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Vom Ausleihen ausschließen: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Eintrag in </a:t>
            </a:r>
            <a:r>
              <a:rPr lang="de-DE" kern="15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withdrawals</a:t>
            </a:r>
            <a:r>
              <a:rPr lang="de-DE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mit Sonderbenutzer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591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61DB7-10C7-545E-9611-ABFFBE2BE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403679A0-009F-7C85-196F-9085736C448D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56D9607-7907-B243-D307-55C2BAF3313E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8D03DC4-D9C3-051C-6882-C0A700A57614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DD45B84-EA05-E403-25CD-68A489471484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E3706DD-8383-028D-E05A-496A80750022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98337B2-97D4-5BEA-C198-6A9A3AF2AB65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CEC46AE-5940-5695-30CF-47F4E92F39FC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51F79EC-1894-4576-DF3E-D71B2A5A2BCC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7FCFF2B-8BC3-12A6-A4CB-04F3809CD4EF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F0B1B8-7580-6D3D-7218-2B0542ED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FC923BF-5CCE-4D38-45BC-6C65903E60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2F1CEB1-0D18-60D9-6A88-88085ACED6B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6D3C5E92-0FA2-ABBF-8BD4-C09D3F0DD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Standorte Verwalten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6F5FEB82-959C-19EE-2FD5-E483A708FB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Unabhängig</a:t>
            </a:r>
            <a:endParaRPr lang="de-DE" kern="15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Reguläre Bearbeitung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VIEWs werden automatisch angepasst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8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6B2CC-156B-633F-F5E6-A5C031D84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E70273F9-05A7-175F-4D37-DDFF7ECCE3B3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CCB2F99-F088-870C-FBFB-398AAB94E540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00FD586-2181-9FB3-5568-D7D06651748F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02D0C03-C367-DBC8-C147-F69871B548B2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519C6E6-D482-7F7D-FD82-E88105D9F195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48C415C-FEF8-4E2D-D6A1-B7BDBDCDE5A7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21D83B9-8509-58D6-E5ED-DCCCF5B21B1D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296B37E-DB4E-17E3-574B-170BEAAAD5C9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F8040D6-6A85-2570-0A77-242B4960B32B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B9ED65-B794-AEC2-A113-AC1AA219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BA5C1C8-8C14-DA31-21D7-AE9FFF0AA5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882B3073-393C-D2D0-B356-439DC2562BC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15C4142D-6E63-7A21-BE57-9BD744CCF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Ausleihen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CC224ED4-B790-BD55-A82B-D170407CA5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1" y="1600200"/>
            <a:ext cx="5334000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withdrawals</a:t>
            </a: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bearbeiten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Logs werden automatisch angelegt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Ein Eintrag pro Ausleihe</a:t>
            </a: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fik 2" descr="Ein Bild, das Text, Mond, Screenshot, Astronomisches Objekt enthält.&#10;&#10;Automatisch generierte Beschreibung">
            <a:extLst>
              <a:ext uri="{FF2B5EF4-FFF2-40B4-BE49-F238E27FC236}">
                <a16:creationId xmlns:a16="http://schemas.microsoft.com/office/drawing/2014/main" id="{C89A3C91-56E7-CFA6-5CA9-303ADF7D1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27" y="1630952"/>
            <a:ext cx="577215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47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5A21A-CD9F-5AC5-134E-26BC61E52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0C1743CF-0467-5446-20CF-84D561A7416F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D3C6A53-3948-BEB6-0000-4339E4C98073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B361135-5016-8E37-22EB-DD343A2C8BCE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7794D67-2092-B784-DF07-63DE179B2471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29C57A9-4695-4BCB-3537-18B6A43BC3A3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CDC25D8-5D2D-397E-E584-975BE4E5A80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83F1EFD-94BE-CB79-E328-123D821E0237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9F09238-9879-A53C-5D61-4EAB3B563C0B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ED39D62-5AE6-EE26-54BD-CF747C28BF6E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A7922-2709-67B5-3188-88547633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85DCDA5-1CD0-C7C8-FD5B-1AAD7B4A9C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4160718F-4085-9AC7-0DA9-0E678702FEBF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72C78106-7E7F-48B4-6F09-4B4DDCD7FF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Neue Spezialisierung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05AB910-93EE-EBE8-939D-F4F13654850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1" y="1768425"/>
            <a:ext cx="5486400" cy="4098975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de-DE" kern="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Tabelle anlegen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de-DE" kern="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Insert-Prozedur schreiben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An Master-View anhängen</a:t>
            </a: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*4. Eigenen View anlegen</a:t>
            </a:r>
          </a:p>
        </p:txBody>
      </p:sp>
    </p:spTree>
    <p:extLst>
      <p:ext uri="{BB962C8B-B14F-4D97-AF65-F5344CB8AC3E}">
        <p14:creationId xmlns:p14="http://schemas.microsoft.com/office/powerpoint/2010/main" val="20648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6631184" y="58644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7" name="Rechteck 6"/>
          <p:cNvSpPr/>
          <p:nvPr/>
        </p:nvSpPr>
        <p:spPr>
          <a:xfrm>
            <a:off x="609600" y="59362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1526545" y="593476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Analyse-Phase</a:t>
            </a:r>
          </a:p>
        </p:txBody>
      </p:sp>
      <p:sp>
        <p:nvSpPr>
          <p:cNvPr id="9" name="Rechteck 8"/>
          <p:cNvSpPr/>
          <p:nvPr/>
        </p:nvSpPr>
        <p:spPr>
          <a:xfrm>
            <a:off x="3567547" y="568126"/>
            <a:ext cx="835707" cy="2398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Tabelle „media“</a:t>
            </a:r>
          </a:p>
        </p:txBody>
      </p:sp>
      <p:sp>
        <p:nvSpPr>
          <p:cNvPr id="11" name="Rechteck 10"/>
          <p:cNvSpPr/>
          <p:nvPr/>
        </p:nvSpPr>
        <p:spPr>
          <a:xfrm>
            <a:off x="5153105" y="562405"/>
            <a:ext cx="1669749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Tabelle „withdrawals“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522175" y="58644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15" name="Rechteck 14"/>
          <p:cNvSpPr/>
          <p:nvPr/>
        </p:nvSpPr>
        <p:spPr>
          <a:xfrm>
            <a:off x="8475776" y="57600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????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8528F33-B51B-4692-8105-AFA8C2F7C22E}" type="datetime1">
              <a:rPr lang="de-DE" smtClean="0"/>
              <a:pPr algn="ctr"/>
              <a:t>30.01.2025</a:t>
            </a:fld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838200" y="1741090"/>
            <a:ext cx="6477000" cy="44958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Analyse-Phase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Entity Relationship Model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Struktur der Datenbank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„media“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„locations“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„withdrawals“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Übersicht: Views, Funktionen, Transaktionen, Trigger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Sichten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Funktionen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Transaktionen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Entwicklungsmöglichkeiten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754E192C-954F-48AC-DADB-9087EEA9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68" y="1739519"/>
            <a:ext cx="3211050" cy="3211050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5FBB6-3ED8-BDA3-ACB1-876A13A98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A1B296AA-7E79-2E08-1891-3D98B1713898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0C219B0-4ABB-C53A-F0F8-716A05F495B6}"/>
              </a:ext>
            </a:extLst>
          </p:cNvPr>
          <p:cNvSpPr/>
          <p:nvPr/>
        </p:nvSpPr>
        <p:spPr>
          <a:xfrm>
            <a:off x="2328135" y="593476"/>
            <a:ext cx="65954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82BE81-7179-9DDE-98C3-3C572DD0278E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6B95B8-4AB9-5C5C-FE4B-ECF617A50D3F}"/>
              </a:ext>
            </a:extLst>
          </p:cNvPr>
          <p:cNvSpPr/>
          <p:nvPr/>
        </p:nvSpPr>
        <p:spPr>
          <a:xfrm>
            <a:off x="10925245" y="58644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8D6696F-FC26-6BD2-A06B-A76B5C526650}"/>
              </a:ext>
            </a:extLst>
          </p:cNvPr>
          <p:cNvSpPr/>
          <p:nvPr/>
        </p:nvSpPr>
        <p:spPr>
          <a:xfrm>
            <a:off x="9634106" y="604028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0" name="Rechteck 9"/>
          <p:cNvSpPr/>
          <p:nvPr/>
        </p:nvSpPr>
        <p:spPr>
          <a:xfrm>
            <a:off x="4376800" y="559989"/>
            <a:ext cx="110960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Tabelle „locations“</a:t>
            </a:r>
          </a:p>
        </p:txBody>
      </p:sp>
    </p:spTree>
    <p:extLst>
      <p:ext uri="{BB962C8B-B14F-4D97-AF65-F5344CB8AC3E}">
        <p14:creationId xmlns:p14="http://schemas.microsoft.com/office/powerpoint/2010/main" val="2760534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37334-26E1-8D29-92E0-32D6C0373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CAA69CC2-E9DB-49B2-7237-FAAFD6D29E42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38878D6-DFC7-EB2D-FE61-E466E899E7AB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56CE016-A5A6-0AC7-E388-D93BAE71F9E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6449A7-BF13-4676-1306-5298139FAADC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1A1B2E0-0055-7ABE-401A-51995EE3FEE3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B3F7CDB-7252-5027-E9FA-E11BBD0EC207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72307C8-9D94-2847-A37F-5E6AC81348DA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DD37C6E-CFD3-DC59-C12C-D9820E64FB32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C7DB2B9-1FB2-13E1-C9E6-FA5B0611E8C3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DD7B22-4DCD-0456-5738-A4EA460A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702CD2C-3ADE-0313-A9B6-64AAE1BE75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8A451C-E564-1611-901D-662C2F1E524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C031C85F-09AC-CBEB-D325-AF434DAA9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Entwicklungsmöglichkeiten 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39EA89F-6520-5906-76FE-938B1D2956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362200"/>
            <a:ext cx="5620267" cy="3810000"/>
          </a:xfrm>
        </p:spPr>
        <p:txBody>
          <a:bodyPr/>
          <a:lstStyle/>
          <a:p>
            <a:r>
              <a:rPr lang="de-DE" dirty="0"/>
              <a:t>Medientypen (z.B. Zeitschriften)</a:t>
            </a:r>
          </a:p>
          <a:p>
            <a:r>
              <a:rPr lang="de-DE" dirty="0"/>
              <a:t>Attribute erweitern</a:t>
            </a:r>
          </a:p>
          <a:p>
            <a:r>
              <a:rPr lang="de-DE" dirty="0"/>
              <a:t>Benutzer-Entity </a:t>
            </a:r>
          </a:p>
          <a:p>
            <a:r>
              <a:rPr lang="de-DE" dirty="0"/>
              <a:t>Standortinformationen</a:t>
            </a:r>
          </a:p>
          <a:p>
            <a:r>
              <a:rPr lang="de-DE" dirty="0"/>
              <a:t>Funktionen je nach Anwendung</a:t>
            </a:r>
          </a:p>
        </p:txBody>
      </p:sp>
      <p:pic>
        <p:nvPicPr>
          <p:cNvPr id="21" name="Grafik 20" descr="Ein Bild, das Kunst, Farbigkeit, Symmetrie, Bild enthält.&#10;&#10;Automatisch generierte Beschreibung">
            <a:extLst>
              <a:ext uri="{FF2B5EF4-FFF2-40B4-BE49-F238E27FC236}">
                <a16:creationId xmlns:a16="http://schemas.microsoft.com/office/drawing/2014/main" id="{93204131-1E88-2B76-FF17-502F64C1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63" y="1600200"/>
            <a:ext cx="4251720" cy="42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32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17A8B-9A91-E7F4-9E87-1EEDDB371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047CE48-6E7E-D0F0-FB53-CC87E48B4B25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148C85C-8709-C08D-6CD1-31F622C7ADB2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1229770-F5D6-572D-52E0-14EB5995792B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D7F115B-1A32-E183-D977-3832EFC22BF2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496EEA0-6612-42BB-B3B0-F393F6F30C98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A766130-F484-F175-DF28-B9BD2E7A7662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EB2A8C8-B63D-E938-221F-80190D9F07B1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536019B-D0FB-FDF5-355A-5C261E637E79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DE4EB77-C4E2-E3BA-45A9-48674981664E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B264BB-6AC8-878E-5A21-EF66D3B7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5AFC950-DBDB-393A-EEC2-AA83448661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D37F646-9F76-3FFD-73E6-269C581DCF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31BBE59C-20F9-6109-E456-156382A50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Mehrstufige Spezialisierungen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12A7B607-A622-4D12-7E2D-68E1ADA37EB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5029200"/>
            <a:ext cx="10287000" cy="838200"/>
          </a:xfrm>
        </p:spPr>
        <p:txBody>
          <a:bodyPr/>
          <a:lstStyle/>
          <a:p>
            <a:r>
              <a:rPr lang="de-DE" dirty="0"/>
              <a:t>Wenn Grundattribute geteilt werden</a:t>
            </a:r>
          </a:p>
          <a:p>
            <a:endParaRPr lang="de-DE" dirty="0"/>
          </a:p>
        </p:txBody>
      </p:sp>
      <p:pic>
        <p:nvPicPr>
          <p:cNvPr id="3" name="Grafik 2" descr="Ein Bild, das Diagramm, Reihe, Screenshot, Text enthält.&#10;&#10;Automatisch generierte Beschreibung">
            <a:extLst>
              <a:ext uri="{FF2B5EF4-FFF2-40B4-BE49-F238E27FC236}">
                <a16:creationId xmlns:a16="http://schemas.microsoft.com/office/drawing/2014/main" id="{708B6F95-3203-53D9-10FF-9B67D09A2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984481"/>
            <a:ext cx="97250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14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07EF3-F26C-F28F-EE29-F271C7C55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CA587DA1-CA8B-A565-0944-46EFA5219FCE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CA4DDDA-6F35-9984-F3CC-B6DEF5659ECE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C7CA4A9-E819-4CDA-076B-71B35419EFC8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305D6A4-DF2A-55B3-F8FA-5D15CFA61615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1EB0EE3-9DE3-183A-DC34-CBA99E567BAC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07F9CB3-CB6D-FC48-CE1E-989D779BE003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D63C51A-B6F6-085A-7663-657B28AE3A9C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4CF1C00-C2DA-4EF9-78D9-D19257EF1588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24C0BF4-68AD-8902-8B95-03CEEB8998CA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C053D1-895E-C0BD-BA81-CFC581EA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3137C8D-5BC6-6028-38E3-5B56E289FE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43E8EAF0-C06F-1EB8-3E86-25AEE990CA9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2ED128D5-16AF-6F4C-11A8-33CCB433D9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Mehrfache Beziehungen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E07186D0-059C-9B83-7C71-C8A33D2779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5029200"/>
            <a:ext cx="10287000" cy="838200"/>
          </a:xfrm>
        </p:spPr>
        <p:txBody>
          <a:bodyPr/>
          <a:lstStyle/>
          <a:p>
            <a:r>
              <a:rPr lang="de-DE" dirty="0"/>
              <a:t>Grundattribute verschieden, aber gleiche Beziehung</a:t>
            </a:r>
          </a:p>
          <a:p>
            <a:endParaRPr lang="de-DE" dirty="0"/>
          </a:p>
        </p:txBody>
      </p:sp>
      <p:pic>
        <p:nvPicPr>
          <p:cNvPr id="5" name="Grafik 4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D9FB0ADA-FF52-073E-254F-6A50B2815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7" y="2013744"/>
            <a:ext cx="62960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34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50AC-678A-19CE-92B8-B0B062E8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AB1E8DC-EC0E-D316-CF0B-6EC6C9D6D5E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6B7126C-DF03-6630-2066-FC6884ECD88E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22B3F76-ABA3-51E2-8400-5A2CBB2C1E9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83D411D-6E59-939D-86E1-9370925A3B62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A557F78-678B-5C3B-8A10-0671EEC46B2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22B500B-0D61-DEA3-E208-F63ECF4A15B7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04F69BE-1D8F-B1CD-B867-C16A331B013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51B51B4-8249-EE26-BD5D-DC8F30DBFE33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E9B619B-7F4F-43A6-C08B-9453B4AD1A7A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63E58-4EEB-F63B-E556-087F121E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7666FAF-D464-02B0-2F77-AF43987DAB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EF1B260F-BA2D-44CF-06DF-904A00E8123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FE3B8A74-C2A2-F4CC-6BFD-C2993F8161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Fazit</a:t>
            </a:r>
          </a:p>
        </p:txBody>
      </p:sp>
      <p:pic>
        <p:nvPicPr>
          <p:cNvPr id="3" name="Grafik 2" descr="Ein Bild, das Text, Im Haus, Person, Computermonitor enthält.&#10;&#10;Automatisch generierte Beschreibung">
            <a:extLst>
              <a:ext uri="{FF2B5EF4-FFF2-40B4-BE49-F238E27FC236}">
                <a16:creationId xmlns:a16="http://schemas.microsoft.com/office/drawing/2014/main" id="{974FA48B-A266-D9F3-0A37-4BFED5167E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2" y="1624522"/>
            <a:ext cx="4038600" cy="4038600"/>
          </a:xfrm>
          <a:prstGeom prst="rect">
            <a:avLst/>
          </a:prstGeom>
        </p:spPr>
      </p:pic>
      <p:sp>
        <p:nvSpPr>
          <p:cNvPr id="2" name="Textplatzhalter 25">
            <a:extLst>
              <a:ext uri="{FF2B5EF4-FFF2-40B4-BE49-F238E27FC236}">
                <a16:creationId xmlns:a16="http://schemas.microsoft.com/office/drawing/2014/main" id="{B0CDCB43-67A7-47EA-7978-41D7E292ABC0}"/>
              </a:ext>
            </a:extLst>
          </p:cNvPr>
          <p:cNvSpPr txBox="1">
            <a:spLocks/>
          </p:cNvSpPr>
          <p:nvPr/>
        </p:nvSpPr>
        <p:spPr>
          <a:xfrm>
            <a:off x="302718" y="2029109"/>
            <a:ext cx="6265962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u="none" dirty="0"/>
              <a:t>Ordnung</a:t>
            </a:r>
          </a:p>
        </p:txBody>
      </p:sp>
    </p:spTree>
    <p:extLst>
      <p:ext uri="{BB962C8B-B14F-4D97-AF65-F5344CB8AC3E}">
        <p14:creationId xmlns:p14="http://schemas.microsoft.com/office/powerpoint/2010/main" val="218113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8E71F-2695-E6CF-D881-E234EB27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95E4D667-E89B-8590-D44A-1BF982822C56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6105C04-07A0-E0BB-90EF-E5986FBDB0C4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E3ABB0-8508-51BE-4B2A-2B0B2ED5A6DC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ED0206-2403-9310-8DDE-E9B3F8DFE7B0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865DB52-E9DA-BE8A-A9AF-4DDD4CC0B279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521FB5-01A3-ABCA-6DD2-67567E1DE15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130B9C9-03DD-0598-2971-949F368ABDD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5466FF0-848D-AAD5-60CD-E2009914CE46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982ACB2-3AA4-FC4F-FE74-684C6850F716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903D0-0FB1-369A-45AC-E9FE4A88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365D8CF-27D3-43A4-BBA3-052FBE53B27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2FE81CE-0A70-9E02-03E2-F37CF5F631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251AA3B3-0AB0-B85E-5D76-6994521383D2}"/>
              </a:ext>
            </a:extLst>
          </p:cNvPr>
          <p:cNvSpPr txBox="1">
            <a:spLocks/>
          </p:cNvSpPr>
          <p:nvPr/>
        </p:nvSpPr>
        <p:spPr>
          <a:xfrm>
            <a:off x="609600" y="1012896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Analyse-Phase der Entwicklung</a:t>
            </a:r>
          </a:p>
          <a:p>
            <a:pPr algn="l"/>
            <a:endParaRPr lang="de-DE" dirty="0"/>
          </a:p>
        </p:txBody>
      </p:sp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D9C66708-EB0C-A2EF-CAE8-B7733B5A24C2}"/>
              </a:ext>
            </a:extLst>
          </p:cNvPr>
          <p:cNvSpPr txBox="1">
            <a:spLocks/>
          </p:cNvSpPr>
          <p:nvPr/>
        </p:nvSpPr>
        <p:spPr>
          <a:xfrm>
            <a:off x="1752600" y="2526999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IST-Situation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Soll-Situation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Konzept</a:t>
            </a:r>
            <a:endParaRPr lang="de-DE" sz="3600" dirty="0">
              <a:latin typeface="+mj-lt"/>
            </a:endParaRPr>
          </a:p>
        </p:txBody>
      </p:sp>
      <p:pic>
        <p:nvPicPr>
          <p:cNvPr id="24" name="Picture 2" descr="Imágenes de Soll-Ist-Vergleich: descubre bancos de fotos, ilustraciones ...">
            <a:extLst>
              <a:ext uri="{FF2B5EF4-FFF2-40B4-BE49-F238E27FC236}">
                <a16:creationId xmlns:a16="http://schemas.microsoft.com/office/drawing/2014/main" id="{20DD65FB-DF46-E065-E31C-24B3F554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21" y="1768425"/>
            <a:ext cx="5295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platzhalter 19">
            <a:extLst>
              <a:ext uri="{FF2B5EF4-FFF2-40B4-BE49-F238E27FC236}">
                <a16:creationId xmlns:a16="http://schemas.microsoft.com/office/drawing/2014/main" id="{22B726BA-713A-8B57-C120-7BF952CF0FD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</p:spTree>
    <p:extLst>
      <p:ext uri="{BB962C8B-B14F-4D97-AF65-F5344CB8AC3E}">
        <p14:creationId xmlns:p14="http://schemas.microsoft.com/office/powerpoint/2010/main" val="59406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6BA5D-36EE-FDCB-81BB-5B2A972B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D7B1F0A-D658-E1BE-DEDA-5CFC85E57F0E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6CC468-25B4-F766-223C-B3BABB0437E6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D710960-F015-00A4-247E-872765772AE9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43F68A-782A-0EAD-A2CB-D1D61848095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D10BC1A-958D-2A62-F956-37ED6951D705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15C191-73F7-FDD8-D8DB-F43E23F0DF32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683887B-8AF9-96C0-8631-580C81251021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9F51576-E429-4A17-E900-800C0855F90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FDE2F66-8EEE-C0D6-3303-47F8C9AD382F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287FB-7790-AB01-21A2-3FABEE1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374E3A58-FB67-4F71-9C3A-917825C8FEC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0235ED4-212C-3719-7D92-37C4D4082B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9FC0DE3-C198-5D8F-C0C2-7557FFF66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Entity Relationship Model</a:t>
            </a:r>
          </a:p>
        </p:txBody>
      </p:sp>
      <p:sp>
        <p:nvSpPr>
          <p:cNvPr id="18" name="Textplatzhalter 19">
            <a:extLst>
              <a:ext uri="{FF2B5EF4-FFF2-40B4-BE49-F238E27FC236}">
                <a16:creationId xmlns:a16="http://schemas.microsoft.com/office/drawing/2014/main" id="{172ADAAD-6674-1D7D-248B-1B618E90742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5" name="Grafik 4" descr="Ein Bild, das Screenshot, Text, Schrift, Diagramm enthält.&#10;&#10;Automatisch generierte Beschreibung">
            <a:extLst>
              <a:ext uri="{FF2B5EF4-FFF2-40B4-BE49-F238E27FC236}">
                <a16:creationId xmlns:a16="http://schemas.microsoft.com/office/drawing/2014/main" id="{7A2EC333-1858-F6D7-D5B1-AA3E13891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08" y="2057400"/>
            <a:ext cx="7235784" cy="315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6B225-5D9E-A079-1110-10ECB70B0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129B03-7DDA-4F2D-9D02-FD985622E6B4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1B513A3-3B5C-7F16-F6C3-5FAFB7725478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8BA2960-77BD-C2C0-C9C5-D814CF6E4897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4B3F9F-F08A-C435-A4B2-2480E90B168B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8009704-DC61-F42D-A31D-F433464ABC75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CE1952-4925-D797-B74A-FEED8A5AE54A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E00C0B6-BAB3-336A-EE5D-04F88D656639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91BB20-5DC9-B694-2675-40FFB92D04E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0F3FC95-24BD-900C-32FE-24B6BAD61183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6D17-AA5C-F7CD-6621-4DBB3ADB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953343C-08E3-417E-ABC9-2F51F6F2406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4ED0DD0-F654-333D-D125-5ED8F492CE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092D2518-51FA-C1E8-E1ED-074A4BD1C4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Struktur der Datenbank</a:t>
            </a:r>
          </a:p>
          <a:p>
            <a:pPr algn="l"/>
            <a:endParaRPr lang="de-DE" dirty="0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F624B25-7705-C191-C42E-429A97CDEB5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5" name="Grafik 4" descr="Ein Bild, das Screenshot, Text, Design enthält.&#10;&#10;Automatisch generierte Beschreibung">
            <a:extLst>
              <a:ext uri="{FF2B5EF4-FFF2-40B4-BE49-F238E27FC236}">
                <a16:creationId xmlns:a16="http://schemas.microsoft.com/office/drawing/2014/main" id="{2B0C4DCA-D669-80BE-EE9B-28B93AEB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48" y="1841670"/>
            <a:ext cx="6316282" cy="431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D2C2C-E68E-A354-DAD2-9CA45255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5DEDA9FF-407F-AADD-78EB-B6E9DCE0806E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FEA6D1C-842D-AC99-0D92-C0C46CBE4E9A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67A260-752E-83FA-6100-F0A140B8D02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9B1690-D7F4-9330-2D98-28EBBCEDBA02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E83DE9-0BF5-87D6-0FFC-72B815E01BE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AC7D32-F523-322F-1E20-743FFFDAA95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F0EBD32-FC99-87EA-F97A-3D81827BB21D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FB9E33B-C895-EAB9-3293-FA09A96E09FB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B0B45CF-2EA3-AD56-0429-C45F9A6CEA7D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DA13D-D816-0371-11EE-956E55F0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532F0BC-47D1-999F-51E5-33553AB060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E4A51F6-466B-4B62-4BA4-B2351276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217304"/>
            <a:ext cx="4655640" cy="4876436"/>
          </a:xfrm>
          <a:prstGeom prst="rect">
            <a:avLst/>
          </a:prstGeom>
        </p:spPr>
      </p:pic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C4EB0B8C-E327-2F19-3051-627B21FE8C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Tabelle „media“</a:t>
            </a:r>
          </a:p>
          <a:p>
            <a:pPr algn="l"/>
            <a:endParaRPr lang="de-DE" dirty="0"/>
          </a:p>
        </p:txBody>
      </p:sp>
      <p:sp>
        <p:nvSpPr>
          <p:cNvPr id="21" name="Inhaltsplatzhalter 17">
            <a:extLst>
              <a:ext uri="{FF2B5EF4-FFF2-40B4-BE49-F238E27FC236}">
                <a16:creationId xmlns:a16="http://schemas.microsoft.com/office/drawing/2014/main" id="{0FB7B1E8-6E8F-7EED-2117-006917E811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77598" y="5210960"/>
            <a:ext cx="6019800" cy="94911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zentrale Tabelle für alle Medientypen</a:t>
            </a:r>
          </a:p>
        </p:txBody>
      </p:sp>
      <p:sp>
        <p:nvSpPr>
          <p:cNvPr id="24" name="Titel 23">
            <a:extLst>
              <a:ext uri="{FF2B5EF4-FFF2-40B4-BE49-F238E27FC236}">
                <a16:creationId xmlns:a16="http://schemas.microsoft.com/office/drawing/2014/main" id="{3BB98998-8549-98F4-9641-9055EAD3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1E810AD-48BB-AC18-B9F1-D6D374834D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0A64AF-0DCF-455C-7CEA-579F4A13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00" y="1934561"/>
            <a:ext cx="5211548" cy="29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2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„locations“</a:t>
            </a:r>
          </a:p>
          <a:p>
            <a:pPr algn="l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2" name="Rechteck 11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13" name="Rechteck 12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4" name="Rechteck 13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15" name="Rechteck 14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6" name="Rechteck 15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7" name="Rechteck 16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8" name="Rechteck 17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9" name="Rechteck 18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A8046127-6DB0-26EC-C7E1-35E811650A72}"/>
              </a:ext>
            </a:extLst>
          </p:cNvPr>
          <p:cNvSpPr txBox="1">
            <a:spLocks/>
          </p:cNvSpPr>
          <p:nvPr/>
        </p:nvSpPr>
        <p:spPr>
          <a:xfrm>
            <a:off x="743467" y="5594943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4CF259FD-2E24-494B-E04A-BE04C1FC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85" y="1945512"/>
            <a:ext cx="4038095" cy="3457143"/>
          </a:xfrm>
          <a:prstGeom prst="rect">
            <a:avLst/>
          </a:prstGeom>
        </p:spPr>
      </p:pic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73891EF2-7986-F2CE-118D-01800348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3" name="Textplatzhalter 19">
            <a:extLst>
              <a:ext uri="{FF2B5EF4-FFF2-40B4-BE49-F238E27FC236}">
                <a16:creationId xmlns:a16="http://schemas.microsoft.com/office/drawing/2014/main" id="{9E34ACC6-2CC9-75C7-BC1F-72A358864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CBADB351-0229-90FD-B950-A0A3E376281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64A41B-526B-A328-CC92-5E0A95E6B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04" y="1937491"/>
            <a:ext cx="5856605" cy="32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2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2188-0AE6-9785-8876-E560E990E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699E4DA-514D-5149-CD4D-82543EACA3F0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001ACB-9615-CF2D-2820-E9DF310AAFF5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91A4D94-FB59-9051-6690-6BDFC1E5AE04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F26E441-4203-E490-510D-45892C2BE9FE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204E97A-BB47-D5AE-DC16-EF8ACB1F3998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C43C107-8DDA-CDEC-36EE-801B8680D70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5B5795-FB66-D2B1-1ED8-54F19DAFB83D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CCB6EA2-2588-40FE-967A-36C4C4A1B7C6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A56F968-F61D-37DE-92F0-D994706DCD12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E8306-9AB6-DEF1-283D-9E83640F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0D6D274-8869-D7C8-E2EB-9D39CF4AEB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0F2118D-661C-7D2C-6687-AC0FBDE952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03A6BE56-88C6-6F2D-B568-FFE159400DCE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„withdrawals“</a:t>
            </a:r>
          </a:p>
          <a:p>
            <a:pPr algn="l"/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B7AA2C9-B1A7-3C62-BCB2-B5040BB4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23731"/>
            <a:ext cx="4070801" cy="395337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50A683C-7F3D-C748-309D-5F9B1488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477" y="2320821"/>
            <a:ext cx="6288913" cy="2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3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2B2C-6262-2AEE-B0D6-BAE5E35A1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925995B-3192-C871-09E4-7810941D9476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427493-E727-A5FD-6D81-C083606842E7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BF878D-9AFC-4658-02EF-CEEA0B9123C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B92BF14-6DC6-489E-626A-97865F64FAA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AF062EE-5B92-FF02-EE91-2426A0BE6B8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007403-7092-3280-5408-0F6D77378108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A547D2-A074-85CD-CA5B-64BCEAA5D3D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1947D71-D572-2CE0-E93B-B5561276F948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1D829E-0523-2C6A-9B07-A752EC12D59C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F5546-905F-8244-ED36-9E90092B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4219752-2111-0101-F916-D4944B45C2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94D8F20-191D-ACD1-41EC-FDA0547DE24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" name="Textplatzhalter 25">
            <a:extLst>
              <a:ext uri="{FF2B5EF4-FFF2-40B4-BE49-F238E27FC236}">
                <a16:creationId xmlns:a16="http://schemas.microsoft.com/office/drawing/2014/main" id="{EE1E0506-16D2-FE74-9A69-8CD482FCA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9300" y="99060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/>
              <a:t>Trigger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84A689-86B6-7BD3-1738-06920D976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20" y="1244543"/>
            <a:ext cx="5262392" cy="470605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CE782280-75E7-C8D6-B433-7FCE9499D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010" y="1524000"/>
            <a:ext cx="4845633" cy="156906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AF3491-9520-CF04-0DFD-8B77FAE2E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867" y="4163614"/>
            <a:ext cx="6850009" cy="156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4505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1689</Words>
  <Application>Microsoft Office PowerPoint</Application>
  <PresentationFormat>Breitbild</PresentationFormat>
  <Paragraphs>499</Paragraphs>
  <Slides>23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23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Courier New</vt:lpstr>
      <vt:lpstr>Roboto</vt:lpstr>
      <vt:lpstr>Segoe UI</vt:lpstr>
      <vt:lpstr>Symbol</vt:lpstr>
      <vt:lpstr>Wingdings</vt:lpstr>
      <vt:lpstr>Benutzerdefiniertes Design</vt:lpstr>
      <vt:lpstr>Office</vt:lpstr>
      <vt:lpstr>Projekt:  Datenbank für Medienverwaltung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Projektpräsentation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eines Projekts</dc:title>
  <dc:creator>Irgendwer</dc:creator>
  <cp:lastModifiedBy>Lenz, Lukas</cp:lastModifiedBy>
  <cp:revision>80</cp:revision>
  <dcterms:created xsi:type="dcterms:W3CDTF">2017-12-03T14:39:02Z</dcterms:created>
  <dcterms:modified xsi:type="dcterms:W3CDTF">2025-01-30T10:51:05Z</dcterms:modified>
</cp:coreProperties>
</file>