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  <p:sldMasterId id="2147483820" r:id="rId2"/>
  </p:sldMasterIdLst>
  <p:notesMasterIdLst>
    <p:notesMasterId r:id="rId25"/>
  </p:notesMasterIdLst>
  <p:handoutMasterIdLst>
    <p:handoutMasterId r:id="rId26"/>
  </p:handoutMasterIdLst>
  <p:sldIdLst>
    <p:sldId id="256" r:id="rId3"/>
    <p:sldId id="258" r:id="rId4"/>
    <p:sldId id="277" r:id="rId5"/>
    <p:sldId id="279" r:id="rId6"/>
    <p:sldId id="280" r:id="rId7"/>
    <p:sldId id="281" r:id="rId8"/>
    <p:sldId id="263" r:id="rId9"/>
    <p:sldId id="282" r:id="rId10"/>
    <p:sldId id="286" r:id="rId11"/>
    <p:sldId id="289" r:id="rId12"/>
    <p:sldId id="300" r:id="rId13"/>
    <p:sldId id="297" r:id="rId14"/>
    <p:sldId id="291" r:id="rId15"/>
    <p:sldId id="290" r:id="rId16"/>
    <p:sldId id="293" r:id="rId17"/>
    <p:sldId id="295" r:id="rId18"/>
    <p:sldId id="294" r:id="rId19"/>
    <p:sldId id="292" r:id="rId20"/>
    <p:sldId id="287" r:id="rId21"/>
    <p:sldId id="298" r:id="rId22"/>
    <p:sldId id="299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9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75300" autoAdjust="0"/>
  </p:normalViewPr>
  <p:slideViewPr>
    <p:cSldViewPr>
      <p:cViewPr varScale="1">
        <p:scale>
          <a:sx n="80" d="100"/>
          <a:sy n="80" d="100"/>
        </p:scale>
        <p:origin x="75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29D977E-79EB-2E48-8AB8-D83C63E654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4718301-2933-5618-7F5E-D2D7A376D0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5EFAF-E70D-4EAB-8272-5C61B681CB4A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9B1405-FB80-E357-4744-5AA8EA49A5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Gruppenprojekt        IT-Akademie Dr. Heuer               31.01.2025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9A7355-95C8-59A9-AEEF-58D95FDF90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547F7-D748-49E6-9D4F-0B55DC9C0D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37411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62EC7-0D43-44FC-9E1B-67DC9E990A5E}" type="datetimeFigureOut">
              <a:rPr lang="de-DE" smtClean="0"/>
              <a:pPr/>
              <a:t>30.01.2025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Gruppenprojekt        IT-Akademie Dr. Heuer               31.01.2025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708E0-6EBE-4615-87DF-D15A83EC26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88824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Willkommen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unserer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Präsentation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Projekt für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Medienverwaltungsdatenbank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endParaRPr lang="en-US" sz="1200" dirty="0"/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0C2B90-FC08-6155-D289-9483C08529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413305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91BB-8E16-6274-2D18-7A6A4CF4B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C7CE3BB-232E-6651-B10B-51EE90C56E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F1F7670-F99E-4D83-631C-3306B37D5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 erklären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48BA3E-2C1E-CC7C-E5A4-F9469F0C9D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81687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94BA8-2D95-325B-3BC4-58155B5C1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D5F5B98-9718-877F-B099-BB0B7FD3A2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C32D5B7-25A9-621F-CAE9-BA6666210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A7EC22-8C6A-C769-A2EB-298B2E24BD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677298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E1944-4B3A-C735-8885-AC6028FCB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F2BE25D-DF24-11D4-39BC-8D7B084F48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53FB79D-823C-DE1E-715F-EDC618F50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 Datenbank kann mit folgenden Features weiterentwickelt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*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Nutzer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kann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Person,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Team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oder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Anwendung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sein*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BD681A-232E-B6C9-310F-1DC1B1554B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53979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CC9B4-EB26-705E-4F6C-7D0D46F3E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293E444-7C26-3CB0-923B-0413047291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969CF06-7921-2456-75E4-2073CAF806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Medien zufügen: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 Spezialisierung gibt es eine Prozedur, um einen neuen Eintrag anzulegen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Beispiel für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insert_series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Eine neue ID wird generiert, der aktuelle Zeitpunkt festgehalten und die Daten auf die richtigen Tabellen verteilt. Das passiert innerhalb einer Transaktion, bei einem Fehler gibt es einen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vollständingen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Rollback.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B31F52-49BB-8FD2-FDB6-2C18113EBE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217367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95FFF-7A0D-D428-4103-71459E01F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B56CDA9-7FAD-0616-80BB-5E00531CDF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D3DD769-58D2-3ABD-604B-14B6450262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Beim Einfügen kann der Nutzer auf Prozeduren zugreifen, die die Aufteilung auf mehrere Tabellen transparent machen.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2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Sollen nachträglich Daten geändert werden, muss der Nutzer aber selbst die richtige Tabelle bestimmen.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2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Wir haben also Datenkonsistenz beim Einfügen gesichert, aber keine vollständige </a:t>
            </a:r>
            <a:r>
              <a:rPr lang="de-DE" sz="12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Enkapsulierung</a:t>
            </a: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2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Konsistenz zwischen den Tabellen wird mit </a:t>
            </a:r>
            <a:r>
              <a:rPr lang="de-DE" sz="12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Foreign</a:t>
            </a: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Key </a:t>
            </a:r>
            <a:r>
              <a:rPr lang="de-DE" sz="12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Constraints</a:t>
            </a: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trotzdem weiter gesichert.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93EC60-6EA9-6EDC-0AA6-56284851F8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885137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94B10-1FE4-6E1F-2500-88EEB8DAA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7A5A531-187B-8F81-B081-2DB29675D5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CB26CAD-3590-F4A2-2280-50CF8939C2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Löschen von Medieninformationen ist nicht vorgesehen, damit Log-Informationen benutzbar bleiben. 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Ausschluss aus dem Leihsystem kann z.B. durch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mit speziellen Benutzer "REMOVED" implementiert werden.</a:t>
            </a: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9F16C2-A15A-8BBB-15A8-3EADF02275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085749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D8AD9-FF4D-BF2F-49A9-E63878117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1D8BC91-3F1F-750E-1F8D-FF6C7323C4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6B11F9E-CF5D-E5CC-9E20-30345F5B7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Die Tabelle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withdrawals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enthält nur aktuellen Ausleihen,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withdrawals_history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enthält Informationen zu jeder Leihgabe die jemals gemacht wurde.</a:t>
            </a: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Verfügbarkeit ist einfach und schnell zu bestimmen</a:t>
            </a: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Informationen über alle Ausleihen bleiben verfügbar</a:t>
            </a: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Logs werden per Trigger automatisch angelegt, wenn etwas ausgeliehen oder zurückgegeben wird. Der Nutzer muss nicht selbst darauf achten, dass Logs stimmen.</a:t>
            </a: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0B36C5-A4ED-0B78-D16B-A37E4FAC18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34561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131AE-196B-B486-CDC9-D263266FF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CE6A486-CCE4-D1A6-B1AC-354C27142D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2CC5E2-C6ED-8B09-EAE2-31C086D86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Nutzer können aktuelle Ausleihen über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withdrawals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bearbeiten: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Wird etwas ausgeliehen, legt man einen Eintrag in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withdrawals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und es wird automatisch ein Log-Eintrag angelegt.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Wenn es wieder zurückgegeben wird, löscht man den entsprechenden Eintrag in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withdrawals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und der Log-Eintrag wird um den Zeitpunkt ergänzt.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 gibt eine Funktion, um Verfügbarkeit zu prüfen.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Der Nutzer muss auch hier nicht selbst darauf achten, dass die Logs konsistent bleiben.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Vor doppelter Ausleihung ist man geschützt, da die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MediaID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ein Primärschlüssel ist.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FCFDBC-6053-9A8E-724B-C7DE66A7BD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981518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F9FED-5B95-1B75-758B-9242355C8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30B9A77-CCA1-D404-6AE3-0746774DD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9F45C4E-AF7A-CCE5-2D92-9B1DFE9CBD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6B37D7-16EE-7F68-F128-7F514554B2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121162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F1967-D264-FB4D-F12E-77EDB1550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A160741-E902-4261-C861-FF34558184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76D88A8-32DF-4405-4280-3CA223AC01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 Datenbank kann mit folgenden Features weiterentwickelt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0F7FDB-74C2-847A-4E3B-B3FC905924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981845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Überblick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Inhalt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werden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Konzeptentwicklung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Datenbankstruktur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Sichten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Funktionen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erläutern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Außerdem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gehen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Schnittstellen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den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Ausblick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zukünftige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Erweiterungen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9ED35E-D27E-A624-89C6-495C907656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2805636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09113-87B6-1DA2-5BDD-896A2DDA4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D3855E7-0393-29DC-A2F6-CABD9745D1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64C77D3-1977-2B18-1EF9-6A07B8E16A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 Datenbank kann mit folgenden Features weiterentwickelt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912226-339C-E6BA-4DCD-E684B80327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3004429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C5228-D4EE-2D28-D766-7C8BDF3D9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997CA01-B487-33CD-72E3-30734402FD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C3E8A50-E5B9-E485-CD06-0C6FC73B16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 Datenbank kann mit folgenden Features weiterentwickelt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CE7F8D-B4E3-1F2B-73D7-26CAE13704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4520033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36A0E-D745-A79B-8B27-83682BB77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35496EC-8E97-9AA9-AFE4-FA9549CD8F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5F95A98-EAA3-1821-D5F6-82902C430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Ist-Zustand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– Soll-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Zustand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erreicht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–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teile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Medien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schon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eingepflegt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worden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besser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lokalisieren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Es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gibt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Wege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Weiterentwicklung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Vielen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Dank für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Ihre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Aufmerksamkeit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freuen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Ihre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Fragen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05E6DC-4725-6A5F-FA00-58F67EF000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010705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96176-33EF-D7A2-7117-6FD43EE49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FD4CFBC-CFCF-538A-5166-1251108D33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F62471F-77BF-22EB-C5C7-B14C4C026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sz="1200" u="none" dirty="0"/>
              <a:t>Laut der Aufgabe sollten wir eine Datenbank für digitale Medien entwickeln und wir haben uns folgende Situation vorgestellt.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u="none" dirty="0"/>
              <a:t>Eine Familie besitzt eine unordentliche Sammlung von Medien verschiedenen Typen (Bücher, Filmen, Serien, Musik). Und es ist schwer zu finden. Das ist unsere IST-Zustand.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u="none" dirty="0"/>
              <a:t>Mithilfe der Datenbank wollen wir Ordnung schaffen, Verwaltung vereinfachen und vor allem es wird möglich vor allem die Medien lokalisieren.</a:t>
            </a:r>
          </a:p>
          <a:p>
            <a:pPr algn="l"/>
            <a:endParaRPr lang="de-DE" dirty="0"/>
          </a:p>
          <a:p>
            <a:pPr>
              <a:lnSpc>
                <a:spcPct val="220000"/>
              </a:lnSpc>
            </a:pPr>
            <a:r>
              <a:rPr lang="de-DE" dirty="0"/>
              <a:t>Wir haben </a:t>
            </a:r>
            <a:r>
              <a:rPr lang="de-DE" sz="1200" u="none" dirty="0"/>
              <a:t>die vorhandenen Medien  analysiert und ein Konzept der Datenbank entwickelt, die aus folgenden Tabellen besteht,</a:t>
            </a:r>
          </a:p>
          <a:p>
            <a:pPr>
              <a:lnSpc>
                <a:spcPct val="220000"/>
              </a:lnSpc>
            </a:pPr>
            <a:r>
              <a:rPr lang="de-DE" dirty="0"/>
              <a:t>Unser Konzept sehen sie auf nächsten Folien.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BC54F0-6043-38BB-49C2-1B2489F613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78082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6B4AB-35B5-4BCD-A704-A249D02EA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D227AA-4379-C656-7E80-2542C5673F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D2E9035-55B2-8D72-5A22-E9BDE96C6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Hier ist </a:t>
            </a:r>
            <a:r>
              <a:rPr lang="de-DE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ER-Modell</a:t>
            </a:r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- Entity-Relationship-Modell- wo die Struktur einer Datenbank klar ist. </a:t>
            </a:r>
          </a:p>
          <a:p>
            <a:pPr algn="l"/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Es besteht aus Entitäten (Objekten), Attributen (Eigenschaften der Objekte) und Beziehungen zwischen den Entitäten.</a:t>
            </a:r>
          </a:p>
          <a:p>
            <a:pPr algn="l"/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Das hilft dabei, die Datenbankstruktur visuell darzustellen und zu planen, bevor sie in einer Datenbank implementiert wird.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in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verschiedene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aufgeteilt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durch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Beziehungen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miteinander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verbunden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200" dirty="0"/>
          </a:p>
          <a:p>
            <a:r>
              <a:rPr lang="de-DE" dirty="0"/>
              <a:t>Wir haben folgende Tabellen überlegt: media, </a:t>
            </a:r>
            <a:r>
              <a:rPr lang="de-DE" dirty="0" err="1"/>
              <a:t>books</a:t>
            </a:r>
            <a:r>
              <a:rPr lang="de-DE" dirty="0"/>
              <a:t>, </a:t>
            </a:r>
            <a:r>
              <a:rPr lang="de-DE" dirty="0" err="1"/>
              <a:t>films</a:t>
            </a:r>
            <a:r>
              <a:rPr lang="de-DE" dirty="0"/>
              <a:t>, </a:t>
            </a:r>
            <a:r>
              <a:rPr lang="de-DE" dirty="0" err="1"/>
              <a:t>series</a:t>
            </a:r>
            <a:r>
              <a:rPr lang="de-DE" dirty="0"/>
              <a:t>, locations, </a:t>
            </a:r>
            <a:r>
              <a:rPr lang="de-DE" dirty="0" err="1"/>
              <a:t>media_at_locations</a:t>
            </a:r>
            <a:r>
              <a:rPr lang="de-DE" dirty="0"/>
              <a:t>, withdrawals und </a:t>
            </a:r>
            <a:r>
              <a:rPr lang="de-DE" dirty="0" err="1"/>
              <a:t>withdrawals_history</a:t>
            </a:r>
            <a:r>
              <a:rPr lang="de-DE" dirty="0"/>
              <a:t>.</a:t>
            </a: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575AED-C5C3-B306-31C9-0A2145132E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33860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0DF1F-E935-C014-57A8-A223E1ED7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3138867-8492-2532-5504-44DE6D98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2E393DE-7479-CD73-9318-E7A012A73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Diagramm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können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Sie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Struktur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Attributen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sehen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Primary Key und Foreign Key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Beziehungen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Hier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kann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man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drei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Teile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Erster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enthält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media,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Typ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spezialisiert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Zweiter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enthält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bezüglich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Ort, wo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bestimmte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befindet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Und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dritte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zeigt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ob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 da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oder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Moment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benutzt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deswegen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nicht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vorhanden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  <a:p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betrachten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jede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näher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359DAD-C375-BF27-A674-81B541F4C8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130462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01EEB-6971-8BA7-F767-B27BFDD2A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DECA763-3C58-752F-B2D7-6137D5842A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C315211-7362-A08E-7CD7-31F4693FC9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Attribute teilweise in der media-</a:t>
            </a:r>
            <a:r>
              <a:rPr lang="de-DE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table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teilweise in spezialisierten Tabellen.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Tabellen: </a:t>
            </a:r>
            <a:r>
              <a:rPr lang="de-DE" dirty="0" err="1"/>
              <a:t>books</a:t>
            </a:r>
            <a:r>
              <a:rPr lang="de-DE" dirty="0"/>
              <a:t>, </a:t>
            </a:r>
            <a:r>
              <a:rPr lang="de-DE" dirty="0" err="1"/>
              <a:t>music</a:t>
            </a:r>
            <a:r>
              <a:rPr lang="de-DE" dirty="0"/>
              <a:t>, </a:t>
            </a:r>
            <a:r>
              <a:rPr lang="de-DE" dirty="0" err="1"/>
              <a:t>films</a:t>
            </a:r>
            <a:r>
              <a:rPr lang="de-DE" dirty="0"/>
              <a:t>, </a:t>
            </a:r>
            <a:r>
              <a:rPr lang="de-DE" dirty="0" err="1"/>
              <a:t>serien</a:t>
            </a:r>
            <a:endParaRPr lang="de-DE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6C6DE5-9886-87DF-0E4E-9FC8F44921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941445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 erklären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1D40E6-0ED4-A3AB-A4BD-8F7D519B1B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88641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31752-8E74-57F6-FE06-71E3F8781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1FB2CFC-8747-EE6A-2846-16EB3E72DF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28A9E50-706E-97FC-E490-9A53CFFBC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 erklären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A5CE71-10B3-6894-1922-A4231AD0C5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90711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88B8A-C817-DF25-3A31-B2838D85A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A611C5-D269-8CB0-BA47-7088FDE611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B36CC3D-9296-17BF-C112-B64F269AC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BAD05E-7965-EC83-DF9F-BBBD7CC416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530850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871A-5D80-4C11-B3ED-C3CE1D227336}" type="datetime1">
              <a:rPr lang="de-DE" smtClean="0"/>
              <a:t>30.01.2025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36576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88568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094AE-8680-1515-69AC-EA90A372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C1C2CA-198D-D6FD-A2A3-A634EFCB3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93737E-1C73-36C3-F46B-58253A21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D303-FB57-488C-82D4-DF76186A07D3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228F7D-FAFA-D757-AA4D-4A8ACE84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848A5E-098A-D5BD-2074-71FDE132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854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CD19B-A00B-5CC3-44B2-505C09C4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A98883-8990-A4E6-5804-E2B621948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F7F320-E9BA-7030-B22F-9D954361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4BE7-7F5A-494A-BD10-1C0163A30414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EF1AFF-D815-33C9-FDC3-57274B77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DF4DD2-B10B-0D18-31D6-01873A2C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6272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D24F8-C5F7-D845-5D87-3C0BAC02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318BC-A6DC-DC5F-131E-7D1D9B016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E5FCA9-8C07-2367-B463-D44C691AD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7CEF5F-291C-578D-5F28-8380BA24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188B-21B4-4A8D-83C8-7E791F366FD9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130F64-0EEB-B37A-AC6E-BBFFA3A0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2D92F4-C8D1-71C6-E6A1-D17A0ACE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170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B4BF8-8A81-09BE-90A3-2D00168F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B97691-4C10-031F-2E9C-4A13C1487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21E2AB-5EA0-1394-A3D5-D6BAB4756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09600C-FA3E-B14E-5978-0F3EBD783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456DE6A-9464-C656-CADE-73B19EC4E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89A0C1F-924C-BA04-16F5-502E98D7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09BD-03F5-4C49-80D7-3DA1C0A872D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72431B-384A-BB90-6748-38DC98E4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F5817D-5582-D0C9-9AEC-BC0676F6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670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2C377-3F4C-524B-639D-314504C8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6C3418-FA33-4072-5907-C897BA83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F39E-F7EC-4B84-9C37-8690984FE4D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7F753-9A3D-A7D6-9175-D897AB20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EF5563-7575-71E2-9BF1-B5E5E053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230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D697FC-1972-18D8-2451-5ABF4360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8602-D941-4A49-9446-B64F5A22A08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D2D398-0E65-6C46-BACD-C7120699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E7FC10-8FD6-38A7-FE42-1357001A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315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B0270-3153-0EFF-F043-83D7DD6E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7E42D0-D719-78E8-C944-D4F092C7D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5698E9-236E-FB58-04E5-E25305509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A83B21-086D-E35D-8049-7F94DEB9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3249-D010-40F8-B47F-946F6814A06A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FB7196-B1FE-0770-C75E-78843CB1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CBE75C-158D-E599-695F-B87202F7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4145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8873A-3E9D-04AD-985A-A921348E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7CBA64-86F5-3627-1C2F-8C710C8BE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064A3B-89CF-2A2E-CDAE-CA89B328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DAF3E2-74FB-D43A-76C4-FEADE04D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5B8D-1870-4F78-BE2E-2699F501307D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4DF9E5-68DF-454A-5B3E-F9C8EC76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77FCFE-F118-7D3B-1278-0E1F4E9B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500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CFA41-96D9-9606-529B-C0653108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81E144-CCBE-5A4C-E2A9-9912608FE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15E4E7-6343-78EE-C5E3-44900E56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EEE7-A2C7-4ACB-A34A-E88C67FBD696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369CC5-60A7-ED68-791B-6DA2109B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F58649-7587-8263-A5DC-1DE53301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158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73104F6-5448-F66E-7E06-5B7038C3E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3205CE-3133-EC96-1282-BAF57A866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D580C6-1F57-5B0B-8460-2D120FEA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7485-77A7-44E2-883A-FF8407A1A046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DF783B-976D-9E2C-434E-38F7ACD8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8036B4-6C47-85E6-8E05-76B73C75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638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A4681764-CC49-4870-8B4A-58EBB06CE56E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4047798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A3B7E015-F6DD-469F-90E4-FB4A8C04FC0B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1855100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D2DAB08A-7767-47B3-9ABC-F251074A687B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16588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-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457200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6E224F6F-7879-40FC-901C-18BF6D42ED8D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13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4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36195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C7A0F3EB-20A0-4500-8BD5-99B2F4FBEAA9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03049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E9D597F0-980E-4A77-9D38-21E0C09079D3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43473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6A6E7471-7EEB-432B-89A6-1AD99B0E46FF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43789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5241AFB2-4563-40C8-B55A-8DF3E65E7F81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68143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2FFA77-D881-62FB-81E3-887834B15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D9112C-BB62-4BFA-7DCD-B5F3C11A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25F5DC-5234-A89E-8A01-A3FC300B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A4F9-E427-452F-83F5-F8F1CC44DC41}" type="datetime1">
              <a:rPr lang="de-DE" smtClean="0"/>
              <a:t>30.01.2025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509057-1ABF-D28A-14EA-35D4F9EC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E32F1E-DEEB-8F2D-B4CA-FCAB8AAF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Abgerundetes Rechteck 7">
            <a:extLst>
              <a:ext uri="{FF2B5EF4-FFF2-40B4-BE49-F238E27FC236}">
                <a16:creationId xmlns:a16="http://schemas.microsoft.com/office/drawing/2014/main" id="{84ACA683-4F25-5906-8602-C2A5D004F42A}"/>
              </a:ext>
            </a:extLst>
          </p:cNvPr>
          <p:cNvSpPr/>
          <p:nvPr userDrawn="1"/>
        </p:nvSpPr>
        <p:spPr>
          <a:xfrm>
            <a:off x="609600" y="36576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457125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3768D43-2635-4FA2-AABB-860D9CB8B160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538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5504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536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63" r:id="rId3"/>
    <p:sldLayoutId id="2147483762" r:id="rId4"/>
    <p:sldLayoutId id="2147483804" r:id="rId5"/>
    <p:sldLayoutId id="2147483805" r:id="rId6"/>
    <p:sldLayoutId id="2147483818" r:id="rId7"/>
    <p:sldLayoutId id="2147483819" r:id="rId8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9E43002-3E4B-DA0F-A2AA-C763C477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02E9AA-3840-17E5-670E-D22FB2B4B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8C82A0-0D05-575B-F1E3-88ADB86BB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6E70BA-FD79-466F-A344-6ED84EB9E5B8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F5BBB4-3E99-8537-F722-B6A9FF62C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6F91E4-D64B-0680-5D61-F866DFEC3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733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48400" y="1828800"/>
            <a:ext cx="4840010" cy="180730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000" b="1" dirty="0"/>
              <a:t>Projekt: </a:t>
            </a:r>
            <a:br>
              <a:rPr lang="en-US" sz="4000" b="1" dirty="0"/>
            </a:br>
            <a:r>
              <a:rPr lang="en-US" sz="4000" b="1" dirty="0" err="1"/>
              <a:t>Datenbank</a:t>
            </a:r>
            <a:br>
              <a:rPr lang="en-US" sz="4000" b="1" dirty="0"/>
            </a:br>
            <a:r>
              <a:rPr lang="en-US" sz="4000" b="1" dirty="0"/>
              <a:t>für </a:t>
            </a:r>
            <a:r>
              <a:rPr lang="en-US" sz="4000" b="1" dirty="0" err="1"/>
              <a:t>Medienverwaltung</a:t>
            </a:r>
            <a:endParaRPr lang="en-US" sz="4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68DF40-5FDC-B0D8-C107-A365E7838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" r="-2" b="9379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772400" y="3047999"/>
            <a:ext cx="3581398" cy="3128963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r"/>
            <a:r>
              <a:rPr lang="en-US" sz="2000" dirty="0" err="1"/>
              <a:t>Entwickler</a:t>
            </a:r>
            <a:r>
              <a:rPr lang="en-US" sz="2000" dirty="0"/>
              <a:t>:</a:t>
            </a:r>
          </a:p>
          <a:p>
            <a:pPr algn="r"/>
            <a:r>
              <a:rPr lang="en-US" sz="1600" dirty="0"/>
              <a:t>Nicholas Dettmer</a:t>
            </a:r>
          </a:p>
          <a:p>
            <a:pPr algn="r"/>
            <a:r>
              <a:rPr lang="en-US" sz="1600" dirty="0"/>
              <a:t>Alexander </a:t>
            </a:r>
            <a:r>
              <a:rPr lang="en-US" sz="1600" dirty="0" err="1"/>
              <a:t>Ermolaev</a:t>
            </a:r>
            <a:endParaRPr lang="en-US" sz="1600" dirty="0"/>
          </a:p>
          <a:p>
            <a:pPr algn="r"/>
            <a:r>
              <a:rPr lang="en-US" sz="1600" dirty="0"/>
              <a:t>Lukas Lenz</a:t>
            </a:r>
          </a:p>
          <a:p>
            <a:pPr algn="r"/>
            <a:r>
              <a:rPr lang="en-US" sz="1600" dirty="0"/>
              <a:t>Ekaterina Shmeleva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platzhalter 19">
            <a:extLst>
              <a:ext uri="{FF2B5EF4-FFF2-40B4-BE49-F238E27FC236}">
                <a16:creationId xmlns:a16="http://schemas.microsoft.com/office/drawing/2014/main" id="{8C56FF10-4BFD-D879-E931-201320815EF4}"/>
              </a:ext>
            </a:extLst>
          </p:cNvPr>
          <p:cNvSpPr txBox="1">
            <a:spLocks/>
          </p:cNvSpPr>
          <p:nvPr/>
        </p:nvSpPr>
        <p:spPr>
          <a:xfrm>
            <a:off x="4533899" y="6316363"/>
            <a:ext cx="5029200" cy="588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/>
              <a:t>IT-Akademie Dr. Heuer, 31. </a:t>
            </a:r>
            <a:r>
              <a:rPr lang="en-US" sz="1800" dirty="0" err="1"/>
              <a:t>Januar</a:t>
            </a:r>
            <a:r>
              <a:rPr lang="en-US" sz="1800" dirty="0"/>
              <a:t> 2025</a:t>
            </a:r>
          </a:p>
          <a:p>
            <a:pPr marL="0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815986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4EDB4-151B-AEC4-0D7A-DFF6E61D8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531F45-FC1A-92A7-993D-9C45C54C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0DB0952-E42E-3408-EA45-1CDB34B3E9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3135D53-0B1A-9943-3318-91AB1AD8A595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82D41F14-DA35-D6F5-F178-F98D6E7F461B}"/>
              </a:ext>
            </a:extLst>
          </p:cNvPr>
          <p:cNvSpPr txBox="1">
            <a:spLocks/>
          </p:cNvSpPr>
          <p:nvPr/>
        </p:nvSpPr>
        <p:spPr>
          <a:xfrm>
            <a:off x="720326" y="1060840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Trigger </a:t>
            </a:r>
            <a:r>
              <a:rPr lang="de-DE" dirty="0" err="1"/>
              <a:t>on_return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2C67760-7ADC-A834-9D32-3A9B689D7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60" y="1649405"/>
            <a:ext cx="5118413" cy="165739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67121C2-94F5-A948-60D1-F6B57939080F}"/>
              </a:ext>
            </a:extLst>
          </p:cNvPr>
          <p:cNvSpPr txBox="1"/>
          <p:nvPr/>
        </p:nvSpPr>
        <p:spPr>
          <a:xfrm>
            <a:off x="5748773" y="2327797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DELETE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FF00FF"/>
                </a:solidFill>
                <a:latin typeface="Courier New" panose="02070309020205020404" pitchFamily="49" charset="0"/>
              </a:rPr>
              <a:t>withdrawals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8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91955F86-4294-3AF5-5F11-31B0BA8C5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60" y="3870696"/>
            <a:ext cx="7430537" cy="151468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48374FE-E1AD-8AD6-B1C2-019357B0C439}"/>
              </a:ext>
            </a:extLst>
          </p:cNvPr>
          <p:cNvSpPr/>
          <p:nvPr/>
        </p:nvSpPr>
        <p:spPr>
          <a:xfrm>
            <a:off x="4572000" y="4495800"/>
            <a:ext cx="2133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EA9C65-602C-9108-3899-04FD6155EC78}"/>
              </a:ext>
            </a:extLst>
          </p:cNvPr>
          <p:cNvSpPr txBox="1"/>
          <p:nvPr/>
        </p:nvSpPr>
        <p:spPr>
          <a:xfrm>
            <a:off x="630360" y="3491204"/>
            <a:ext cx="229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withdrawals_history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8EE843-7447-6CAC-F14F-30D6E231C94E}"/>
              </a:ext>
            </a:extLst>
          </p:cNvPr>
          <p:cNvSpPr txBox="1"/>
          <p:nvPr/>
        </p:nvSpPr>
        <p:spPr>
          <a:xfrm>
            <a:off x="611323" y="1321428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withdrawals</a:t>
            </a:r>
            <a:endParaRPr lang="en-US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3F0C9DD-4A12-0C95-0D58-0FC4357FD796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9704EF1-7596-39BD-1E4F-C3541360ABC0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E720458-C82A-8E7B-C058-11684C14395B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FAE09B2-32B8-C7F0-D498-8387C0E9984A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5F648F5-BA17-3C24-9B5B-9FFD46E53988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34F7815-39DF-4429-0A3D-C3BBEE25117C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3E60519-ACCF-AC81-C932-AD89F2AD77C4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830451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84F3D-F3CE-8FC7-8F25-180C04703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CDB294-0E9E-67E3-1E5D-BCDA99F3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D4967A7-A803-76F5-B1B3-FE25911CFF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A8280725-FC50-4F54-B9DC-8BA48CC8F655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Textplatzhalter 8">
            <a:extLst>
              <a:ext uri="{FF2B5EF4-FFF2-40B4-BE49-F238E27FC236}">
                <a16:creationId xmlns:a16="http://schemas.microsoft.com/office/drawing/2014/main" id="{6D4DA1C7-E518-1B49-8873-F0EA3C648C6E}"/>
              </a:ext>
            </a:extLst>
          </p:cNvPr>
          <p:cNvSpPr txBox="1">
            <a:spLocks/>
          </p:cNvSpPr>
          <p:nvPr/>
        </p:nvSpPr>
        <p:spPr>
          <a:xfrm>
            <a:off x="748400" y="1066800"/>
            <a:ext cx="101482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Sichten</a:t>
            </a:r>
          </a:p>
          <a:p>
            <a:pPr algn="l"/>
            <a:endParaRPr lang="de-DE" dirty="0"/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B0640BB7-EC22-E9B9-A863-9249AC58D54C}"/>
              </a:ext>
            </a:extLst>
          </p:cNvPr>
          <p:cNvSpPr txBox="1">
            <a:spLocks/>
          </p:cNvSpPr>
          <p:nvPr/>
        </p:nvSpPr>
        <p:spPr>
          <a:xfrm>
            <a:off x="2890725" y="1872916"/>
            <a:ext cx="621227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5A3F124-4701-2338-37B0-19611547906E}"/>
              </a:ext>
            </a:extLst>
          </p:cNvPr>
          <p:cNvSpPr txBox="1"/>
          <p:nvPr/>
        </p:nvSpPr>
        <p:spPr>
          <a:xfrm>
            <a:off x="609600" y="1466853"/>
            <a:ext cx="24790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view_master</a:t>
            </a:r>
            <a:endParaRPr lang="de-DE" b="1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View_media_titles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view_films_details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view</a:t>
            </a:r>
            <a:r>
              <a:rPr lang="de-DE" dirty="0"/>
              <a:t>_ </a:t>
            </a:r>
            <a:r>
              <a:rPr lang="de-DE" dirty="0" err="1"/>
              <a:t>book_details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view_music_details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view_series_details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8F4C5E9-0FE3-DBE4-B648-2C472104C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17" y="3402426"/>
            <a:ext cx="11561166" cy="2213513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0C4BAF35-9B45-5656-C17E-E46042EDCAA7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CA17AC5-3386-F7D7-7060-CDCA0C307C90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A3C2573-217A-E3A3-E1C7-4B8CDC9BB73E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8BE9E64-0597-3F28-EFBE-F6A8F0C0E4E8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E876EF0-213F-76C9-ACBC-960B6B39B854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97AE8B5-9082-FABB-246F-568A99BFC918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1985DAC-E7BF-D1D9-0A17-C360E2E520DB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655362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935AC-9A69-FF38-01C9-A8C6A25FF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5E011-0035-BB46-1EA5-B600A0FED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ACDD64F-B808-62B3-BF79-BDAD8A96C6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1D15E0AB-65F3-D9D7-AB7C-1D2DE1DDDA17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3AC33E3D-2A27-A559-D973-56B8FE81C4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61227972-DC30-FEAD-4752-ED1CD340D2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1" y="1768425"/>
            <a:ext cx="4800600" cy="4098976"/>
          </a:xfrm>
        </p:spPr>
        <p:txBody>
          <a:bodyPr/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1. Medien verwalten</a:t>
            </a:r>
            <a:endParaRPr lang="de-DE" sz="2800" kern="15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2. Standorte zuordnen</a:t>
            </a:r>
            <a:endParaRPr lang="de-DE" sz="2800" kern="15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3. Ausleihen</a:t>
            </a:r>
            <a:endParaRPr lang="de-DE" sz="2800" kern="15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* Spezialisierungen </a:t>
            </a:r>
            <a:r>
              <a:rPr lang="de-DE" kern="150" dirty="0">
                <a:ea typeface="Calibri" panose="020F0502020204030204" pitchFamily="34" charset="0"/>
                <a:cs typeface="Arial" panose="020B0604020202020204" pitchFamily="34" charset="0"/>
              </a:rPr>
              <a:t>zufügen</a:t>
            </a:r>
            <a:endParaRPr lang="de-DE" sz="2800" kern="15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A4473B0-E5EC-C342-879F-27712D84DA4C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0B6925B-E76C-39E6-DF7B-7C73A37ADA10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6A164D6-17BD-D1AF-B5BA-17878B977A31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6C0E18A-2B6B-5C56-B79B-B57803CC34DE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69A43FB-9447-5BB0-61FF-0DF7B2142331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E63DA2E-0B59-5A27-1BEB-EABE7EB5720A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76B7417-7938-9803-8016-5C91915576C7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109245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88F98-1BA8-CE4A-9ACB-BADED16CD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775A2D-8ECC-5441-3C0B-382F81B4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08E8F38-9DC7-7E9C-E55B-A7D63DE94A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029D646-A492-E7DE-5A54-55DE2A0FA9D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4243AF4F-2C38-099C-FAFF-B3FFBEF1DA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sz="3200" dirty="0">
                <a:effectLst/>
                <a:ea typeface="Calibri" panose="020F0502020204030204" pitchFamily="34" charset="0"/>
              </a:rPr>
              <a:t>Medien Einfügen</a:t>
            </a:r>
            <a:endParaRPr lang="de-DE" dirty="0"/>
          </a:p>
        </p:txBody>
      </p:sp>
      <p:pic>
        <p:nvPicPr>
          <p:cNvPr id="3" name="Grafik 2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EAB5E4D5-5C9B-2B02-2F60-896C7968A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5" y="1600200"/>
            <a:ext cx="8258175" cy="4448175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8998DA7F-E435-52DA-5F2F-C5D657C46BAA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4D1A21C-9500-DF98-8A8A-51F2820C3CAD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6228864-CCF1-1982-0ED2-B714817634D8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E081898-AC05-290B-17B6-89B48B1D9E3F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DFD66D7-7947-756D-F1B3-D45A64A10D56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824F576-9E08-6B25-B754-9E224BF5FD5B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87386B4-E8FB-2895-7C83-56193143F584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377447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6683-0877-7B5A-D177-7CFB40A57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1307E7-CB98-4B0C-7819-2EA4885D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3CABA2D1-C882-B4BA-0905-D065149692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307FC8D6-4E11-1B92-7D67-BA1995C59F32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E7783EFE-3867-834A-432F-4B4DDDBB85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Mediendaten ändern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296AD2AF-EDDD-8E08-E3C5-2D6F3F67F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9067799" cy="4098976"/>
          </a:xfrm>
        </p:spPr>
        <p:txBody>
          <a:bodyPr>
            <a:normAutofit lnSpcReduction="10000"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2800" kern="15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Daten einf</a:t>
            </a:r>
            <a:r>
              <a:rPr lang="de-DE" kern="150" dirty="0">
                <a:ea typeface="Calibri" panose="020F0502020204030204" pitchFamily="34" charset="0"/>
                <a:cs typeface="Calibri" panose="020F0502020204030204" pitchFamily="34" charset="0"/>
              </a:rPr>
              <a:t>ügen: spezialisierte Prozedur</a:t>
            </a: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a typeface="Times New Roman" panose="02020603050405020304" pitchFamily="18" charset="0"/>
                <a:cs typeface="Calibri" panose="020F0502020204030204" pitchFamily="34" charset="0"/>
              </a:rPr>
              <a:t>Daten ändern: manuell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kern="150" dirty="0"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de-DE" sz="2800" kern="15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Konsistenz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-"/>
            </a:pPr>
            <a:r>
              <a:rPr lang="de-DE" kern="150" dirty="0" err="1">
                <a:ea typeface="Times New Roman" panose="02020603050405020304" pitchFamily="18" charset="0"/>
                <a:cs typeface="Calibri" panose="020F0502020204030204" pitchFamily="34" charset="0"/>
              </a:rPr>
              <a:t>Enkapsulierung</a:t>
            </a:r>
            <a:r>
              <a:rPr lang="de-DE" kern="150" dirty="0"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04D6C98-D5C1-CBA1-C2A2-300984195A04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F1DE590-D6F4-311F-3346-485724C50CE6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D5292A0-C895-3BD8-6B9B-9CFC7B818670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29D7A07-8252-FB9B-D53F-F4D953D508A3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350C93-5F6A-3711-D340-65C380565005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851226D-5CF8-7F48-64CE-F9B3625D3E01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CCB1F11-9ED6-A438-F05A-ED5CB5183246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05824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77C1D-C413-5C73-7BCA-96CA838F6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FDBF8E-42EC-A665-8F5F-459C77EE7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EA7993F-9197-3BBF-4C82-5354EEB3B2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9F425E21-54CC-E80C-2360-F4CEB031326A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8304B67D-6DA9-9190-8E8B-FEBE270832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Medien entfernen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78E874D2-7579-7D8E-6E73-898173FDDF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9067799" cy="4098976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a typeface="Times New Roman" panose="02020603050405020304" pitchFamily="18" charset="0"/>
                <a:cs typeface="Calibri" panose="020F0502020204030204" pitchFamily="34" charset="0"/>
              </a:rPr>
              <a:t>Mediendaten werden </a:t>
            </a:r>
            <a:r>
              <a:rPr lang="de-DE" u="sng" kern="150" dirty="0">
                <a:ea typeface="Times New Roman" panose="02020603050405020304" pitchFamily="18" charset="0"/>
                <a:cs typeface="Calibri" panose="020F0502020204030204" pitchFamily="34" charset="0"/>
              </a:rPr>
              <a:t>nicht</a:t>
            </a:r>
            <a:r>
              <a:rPr lang="de-DE" kern="150" dirty="0">
                <a:ea typeface="Times New Roman" panose="02020603050405020304" pitchFamily="18" charset="0"/>
                <a:cs typeface="Calibri" panose="020F0502020204030204" pitchFamily="34" charset="0"/>
              </a:rPr>
              <a:t> gelöscht</a:t>
            </a:r>
          </a:p>
          <a:p>
            <a:pPr lvl="1"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a typeface="Times New Roman" panose="02020603050405020304" pitchFamily="18" charset="0"/>
                <a:cs typeface="Calibri" panose="020F0502020204030204" pitchFamily="34" charset="0"/>
              </a:rPr>
              <a:t>Frühere Ausleihen</a:t>
            </a:r>
            <a:r>
              <a:rPr lang="de-DE" kern="15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2800" kern="15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Vom Ausleihen ausschließen:</a:t>
            </a:r>
          </a:p>
          <a:p>
            <a:pPr lvl="1"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Eintrag in </a:t>
            </a:r>
            <a:r>
              <a:rPr lang="de-DE" kern="15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withdrawals</a:t>
            </a:r>
            <a:r>
              <a:rPr lang="de-DE" kern="15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mit Sonderbenutzer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D87258-233F-AB91-45D5-5D0C52876D43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842126-9595-A5B9-73A8-9E5B85A3FB9D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30D6A12-6FC8-D609-3194-E694B58222AE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0400FCE-2E0E-48F2-A8F5-C079A84CB698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3F55CBD-5D19-BC91-BCE3-9EF9245883FE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6A21CCA-690E-E622-EB7C-BFB6D855740E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34195FB-3245-3638-5373-73799DEA60BB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788591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61DB7-10C7-545E-9611-ABFFBE2BE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F0B1B8-7580-6D3D-7218-2B0542ED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FFC923BF-5CCE-4D38-45BC-6C65903E60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2F1CEB1-0D18-60D9-6A88-88085ACED6B4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6D3C5E92-0FA2-ABBF-8BD4-C09D3F0DDF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Standorte Verwalten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6F5FEB82-959C-19EE-2FD5-E483A708FB8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9067799" cy="4098976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2800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Unabhängig</a:t>
            </a:r>
            <a:endParaRPr lang="de-DE" kern="15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2800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Reguläre Bearbeitung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VIEWs werden automatisch angepasst</a:t>
            </a: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6873843-EF96-8185-5461-C844D6F19C16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A157DB7-8FC2-5A5C-A62B-0F6D436CEFDE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D4544D5-BA62-40DF-0590-933883210F83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4672143-0FC8-B77E-F503-C71836DD81BE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92DDDAF-5214-B1E4-4144-6460D9ED7950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DA1A7CF-925C-BC7A-1942-7E43786F8405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A5D2072-BBD8-871A-7E84-414CF6C2F6E7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866781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6B2CC-156B-633F-F5E6-A5C031D84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B9ED65-B794-AEC2-A113-AC1AA219F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BA5C1C8-8C14-DA31-21D7-AE9FFF0AA5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882B3073-393C-D2D0-B356-439DC2562BC3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15C4142D-6E63-7A21-BE57-9BD744CCF6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Ausleihen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CC224ED4-B790-BD55-A82B-D170407CA5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1" y="1600200"/>
            <a:ext cx="5334000" cy="4098976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withdrawals</a:t>
            </a:r>
            <a:r>
              <a:rPr lang="de-DE" kern="1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bearbeiten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Logs werden automatisch angelegt</a:t>
            </a:r>
          </a:p>
          <a:p>
            <a:pPr lvl="1"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Ein Eintrag pro Ausleihe</a:t>
            </a: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rafik 2" descr="Ein Bild, das Text, Mond, Screenshot, Astronomisches Objekt enthält.&#10;&#10;Automatisch generierte Beschreibung">
            <a:extLst>
              <a:ext uri="{FF2B5EF4-FFF2-40B4-BE49-F238E27FC236}">
                <a16:creationId xmlns:a16="http://schemas.microsoft.com/office/drawing/2014/main" id="{C89A3C91-56E7-CFA6-5CA9-303ADF7D1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27" y="1630952"/>
            <a:ext cx="5772150" cy="423862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AAE04928-9C89-5263-4566-258BE438CEDA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08C0776-97F2-6C25-2057-13D9CC41DD05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FBFF253-5B10-F077-27F4-209BB3437D0B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E9B3124-7531-36CC-C934-073BED6BB6A8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A6BE390-C1A3-C033-9B5A-C5A61EA80924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4074A90-4A1D-E0AF-ACDC-2E4509D8D786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38C619F-9538-84C7-17B3-157D0A967938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745847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5A21A-CD9F-5AC5-134E-26BC61E52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5A7922-2709-67B5-3188-88547633C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D85DCDA5-1CD0-C7C8-FD5B-1AAD7B4A9C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4160718F-4085-9AC7-0DA9-0E678702FEBF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72C78106-7E7F-48B4-6F09-4B4DDCD7FF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Neue Spezialisierung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F05AB910-93EE-EBE8-939D-F4F13654850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1" y="1768425"/>
            <a:ext cx="5486400" cy="4098975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de-DE" kern="1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Tabelle anlegen</a:t>
            </a: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de-DE" kern="1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Insert-Prozedur schreiben</a:t>
            </a: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An Master-View anhängen</a:t>
            </a: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*4. Eigenen View anlegen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22C1556-A6F4-E4F5-CEA1-54E3F6A11500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AF1EDB3-E2DF-C0A9-3166-4F341CC23167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1A3D487-4037-C91D-EEB6-AB486E0E82EE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AB6BF13-197D-F5BD-760E-17E5DD4B2C62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BF0CCAC-C187-AF8F-854B-B102ACD84482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D455D98-C129-2519-8C9B-25E5E11394C9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0915F22-DB52-38D3-0EC8-CE8D1A84045E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06485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37334-26E1-8D29-92E0-32D6C0373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DD7B22-4DCD-0456-5738-A4EA460A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E702CD2C-3ADE-0313-A9B6-64AAE1BE75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08A451C-E564-1611-901D-662C2F1E5246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C031C85F-09AC-CBEB-D325-AF434DAA9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Entwicklungsmöglichkeiten 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F39EA89F-6520-5906-76FE-938B1D2956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2362200"/>
            <a:ext cx="5620267" cy="3810000"/>
          </a:xfrm>
        </p:spPr>
        <p:txBody>
          <a:bodyPr/>
          <a:lstStyle/>
          <a:p>
            <a:r>
              <a:rPr lang="de-DE" dirty="0"/>
              <a:t>Medientypen (z.B. Zeitschriften)</a:t>
            </a:r>
          </a:p>
          <a:p>
            <a:r>
              <a:rPr lang="de-DE" dirty="0"/>
              <a:t>Attribute erweitern</a:t>
            </a:r>
          </a:p>
          <a:p>
            <a:r>
              <a:rPr lang="de-DE" dirty="0"/>
              <a:t>Benutzer-Entity </a:t>
            </a:r>
          </a:p>
          <a:p>
            <a:r>
              <a:rPr lang="de-DE" dirty="0"/>
              <a:t>Standortinformationen</a:t>
            </a:r>
          </a:p>
          <a:p>
            <a:r>
              <a:rPr lang="de-DE" dirty="0"/>
              <a:t>Funktionen je nach Anwendung</a:t>
            </a:r>
          </a:p>
        </p:txBody>
      </p:sp>
      <p:pic>
        <p:nvPicPr>
          <p:cNvPr id="21" name="Grafik 20" descr="Ein Bild, das Kunst, Farbigkeit, Symmetrie, Bild enthält.&#10;&#10;Automatisch generierte Beschreibung">
            <a:extLst>
              <a:ext uri="{FF2B5EF4-FFF2-40B4-BE49-F238E27FC236}">
                <a16:creationId xmlns:a16="http://schemas.microsoft.com/office/drawing/2014/main" id="{93204131-1E88-2B76-FF17-502F64C17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163" y="1600200"/>
            <a:ext cx="4251720" cy="425172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FC13C30-3557-0B12-935B-70FC1E8C177C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8509C3B-2112-060B-B5BB-7E38EF1D4E32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4B0EA7A-7D0C-9D80-704A-31E3BD3FCDF0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266BD09-1BA3-16C0-082E-756EA16A91CE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409F41E-CE9C-94EA-0DB8-29B6B88F34E1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CCC0854-AEEB-A448-0EF1-4C3825B471BE}"/>
              </a:ext>
            </a:extLst>
          </p:cNvPr>
          <p:cNvSpPr/>
          <p:nvPr/>
        </p:nvSpPr>
        <p:spPr>
          <a:xfrm>
            <a:off x="8305800" y="566597"/>
            <a:ext cx="1981645" cy="2088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168F35-B997-A16B-185D-B42826CCD79D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57783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/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5" name="Rechteck 14"/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/>
              <a:t>Workflow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78528F33-B51B-4692-8105-AFA8C2F7C22E}" type="datetime1">
              <a:rPr lang="de-DE" smtClean="0"/>
              <a:pPr algn="ctr"/>
              <a:t>30.01.2025</a:t>
            </a:fld>
            <a:endParaRPr lang="de-DE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4"/>
          </p:nvPr>
        </p:nvSpPr>
        <p:spPr>
          <a:xfrm>
            <a:off x="1621990" y="1809106"/>
            <a:ext cx="5731933" cy="46366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Analyse-Phase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Entity Relationship Model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Struktur der Datenbank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Workflow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Entwicklungsmöglichkeiten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Fazit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754E192C-954F-48AC-DADB-9087EEA9F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768" y="1739519"/>
            <a:ext cx="3211050" cy="3211050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925FBB6-3ED8-BDA3-ACB1-876A13A985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A1B296AA-7E79-2E08-1891-3D98B1713898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0C219B0-4ABB-C53A-F0F8-716A05F495B6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782BE81-7179-9DDE-98C3-3C572DD0278E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66B95B8-4AB9-5C5C-FE4B-ECF617A50D3F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8D6696F-FC26-6BD2-A06B-A76B5C526650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2760534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17A8B-9A91-E7F4-9E87-1EEDDB371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B264BB-6AC8-878E-5A21-EF66D3B72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1C9ABDDE-E530-429E-AC56-5EDCA42B2C2B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5AFC950-DBDB-393A-EEC2-AA83448661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FD37F646-9F76-3FFD-73E6-269C581DCF1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31BBE59C-20F9-6109-E456-156382A50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Mehrstufige Spezialisierungen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12A7B607-A622-4D12-7E2D-68E1ADA37EB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5029200"/>
            <a:ext cx="10287000" cy="838200"/>
          </a:xfrm>
        </p:spPr>
        <p:txBody>
          <a:bodyPr/>
          <a:lstStyle/>
          <a:p>
            <a:r>
              <a:rPr lang="de-DE" dirty="0"/>
              <a:t>Wenn Grundattribute geteilt werden</a:t>
            </a:r>
          </a:p>
          <a:p>
            <a:endParaRPr lang="de-DE" dirty="0"/>
          </a:p>
        </p:txBody>
      </p:sp>
      <p:pic>
        <p:nvPicPr>
          <p:cNvPr id="3" name="Grafik 2" descr="Ein Bild, das Diagramm, Reihe, Screenshot, Text enthält.&#10;&#10;Automatisch generierte Beschreibung">
            <a:extLst>
              <a:ext uri="{FF2B5EF4-FFF2-40B4-BE49-F238E27FC236}">
                <a16:creationId xmlns:a16="http://schemas.microsoft.com/office/drawing/2014/main" id="{708B6F95-3203-53D9-10FF-9B67D09A2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1984481"/>
            <a:ext cx="9725025" cy="273367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E5469941-ADB5-C238-05C8-504B55E01D22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4B65998-2A7C-D6FE-5BA2-B462DE8A5B7B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5DA4041-D78E-C48E-94F6-DECB2F7040B6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7B2461B-42CA-EA5A-DA03-FFA77CEEE340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0FBF054-8E3D-2915-3E88-1BB9C65F5105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0426EFF-139A-BDB6-2654-A196E28205FD}"/>
              </a:ext>
            </a:extLst>
          </p:cNvPr>
          <p:cNvSpPr/>
          <p:nvPr/>
        </p:nvSpPr>
        <p:spPr>
          <a:xfrm>
            <a:off x="8305800" y="566597"/>
            <a:ext cx="1981645" cy="2088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C5A370F-3F8E-8A09-B7EC-DBDC1496C6A5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375414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07EF3-F26C-F28F-EE29-F271C7C55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C053D1-895E-C0BD-BA81-CFC581EA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E3137C8D-5BC6-6028-38E3-5B56E289FE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43E8EAF0-C06F-1EB8-3E86-25AEE990CA9E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2ED128D5-16AF-6F4C-11A8-33CCB433D9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Mehrfache Beziehungen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E07186D0-059C-9B83-7C71-C8A33D27795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5029200"/>
            <a:ext cx="10287000" cy="838200"/>
          </a:xfrm>
        </p:spPr>
        <p:txBody>
          <a:bodyPr/>
          <a:lstStyle/>
          <a:p>
            <a:r>
              <a:rPr lang="de-DE" dirty="0"/>
              <a:t>Grundattribute verschieden, aber gleiche Beziehung</a:t>
            </a:r>
          </a:p>
          <a:p>
            <a:endParaRPr lang="de-DE" dirty="0"/>
          </a:p>
        </p:txBody>
      </p:sp>
      <p:pic>
        <p:nvPicPr>
          <p:cNvPr id="5" name="Grafik 4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D9FB0ADA-FF52-073E-254F-6A50B2815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987" y="2013744"/>
            <a:ext cx="6296025" cy="248602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A336493C-A4BC-252E-1802-AC7735A52FE8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C3561F6-451C-017D-5E48-7AD0A2E8F64E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FD4CE8A-43CE-3107-A50D-30A275619C9A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36F027-4FE3-996B-5826-4923ADD134F3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40BD60A-C195-1550-287C-A38DC01EA854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C802866-A4A5-35CB-11B3-A726551B4DFC}"/>
              </a:ext>
            </a:extLst>
          </p:cNvPr>
          <p:cNvSpPr/>
          <p:nvPr/>
        </p:nvSpPr>
        <p:spPr>
          <a:xfrm>
            <a:off x="8305800" y="566597"/>
            <a:ext cx="1981645" cy="2088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09FB2A7-60DA-CFC0-626F-9F25AD9F0225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118134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D50AC-678A-19CE-92B8-B0B062E8C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363E58-4EEB-F63B-E556-087F121E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7666FAF-D464-02B0-2F77-AF43987DAB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EF1B260F-BA2D-44CF-06DF-904A00E81236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FE3B8A74-C2A2-F4CC-6BFD-C2993F8161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Fazit</a:t>
            </a:r>
          </a:p>
        </p:txBody>
      </p:sp>
      <p:pic>
        <p:nvPicPr>
          <p:cNvPr id="3" name="Grafik 2" descr="Ein Bild, das Text, Im Haus, Person, Computermonitor enthält.&#10;&#10;Automatisch generierte Beschreibung">
            <a:extLst>
              <a:ext uri="{FF2B5EF4-FFF2-40B4-BE49-F238E27FC236}">
                <a16:creationId xmlns:a16="http://schemas.microsoft.com/office/drawing/2014/main" id="{974FA48B-A266-D9F3-0A37-4BFED5167E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2" y="1624522"/>
            <a:ext cx="4038600" cy="4038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402EB19-F9C0-752C-96C2-64A0A542AF84}"/>
              </a:ext>
            </a:extLst>
          </p:cNvPr>
          <p:cNvSpPr txBox="1"/>
          <p:nvPr/>
        </p:nvSpPr>
        <p:spPr>
          <a:xfrm>
            <a:off x="682516" y="3986544"/>
            <a:ext cx="48381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400" b="1" u="none" dirty="0"/>
              <a:t>Ergebnis: </a:t>
            </a:r>
          </a:p>
          <a:p>
            <a:pPr marL="285750" indent="-285750" algn="l">
              <a:buFontTx/>
              <a:buChar char="-"/>
            </a:pPr>
            <a:r>
              <a:rPr lang="de-DE" sz="2400" u="none" dirty="0"/>
              <a:t>Medien sind sortiert und suchbar</a:t>
            </a:r>
          </a:p>
          <a:p>
            <a:pPr marL="285750" indent="-285750" algn="l">
              <a:buFontTx/>
              <a:buChar char="-"/>
            </a:pPr>
            <a:r>
              <a:rPr lang="de-DE" sz="2400" dirty="0"/>
              <a:t>Daten bleiben konsistent</a:t>
            </a:r>
            <a:endParaRPr lang="de-DE" sz="2400" u="non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CAA3F9-DBB8-0E41-1E1C-04545C056EF9}"/>
              </a:ext>
            </a:extLst>
          </p:cNvPr>
          <p:cNvSpPr txBox="1"/>
          <p:nvPr/>
        </p:nvSpPr>
        <p:spPr>
          <a:xfrm>
            <a:off x="647700" y="1717294"/>
            <a:ext cx="534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Der Umfang einer Datenbank muss klar definiert sein.</a:t>
            </a:r>
          </a:p>
          <a:p>
            <a:endParaRPr lang="de-DE" sz="2400" dirty="0"/>
          </a:p>
          <a:p>
            <a:r>
              <a:rPr lang="de-DE" sz="2400" b="1" dirty="0"/>
              <a:t>Ziel:</a:t>
            </a:r>
          </a:p>
          <a:p>
            <a:pPr marL="285750" indent="-285750">
              <a:buFontTx/>
              <a:buChar char="-"/>
            </a:pPr>
            <a:r>
              <a:rPr lang="de-DE" sz="2400" dirty="0"/>
              <a:t>verteilte Medien zentral suchbar zu machen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2118A66-3E0B-BD45-819B-0F93033F772A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E6410E0-0288-C5A5-35E1-6BC36159300F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79EE888-4D62-4B09-68B9-0950407567ED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9B38FC6-D8AA-9064-FE43-A91F5941FAE6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2C96595-C019-9FEC-286C-4E02F47C182A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C279970-7D2E-8D04-E793-9E8AB69D3116}"/>
              </a:ext>
            </a:extLst>
          </p:cNvPr>
          <p:cNvSpPr/>
          <p:nvPr/>
        </p:nvSpPr>
        <p:spPr>
          <a:xfrm>
            <a:off x="8305800" y="566597"/>
            <a:ext cx="1981645" cy="2088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03D9245-B2B6-CD93-7251-62E4C82EFAA9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18113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8E71F-2695-E6CF-D881-E234EB277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B903D0-0FB1-369A-45AC-E9FE4A88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365D8CF-27D3-43A4-BBA3-052FBE53B27E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2FE81CE-0A70-9E02-03E2-F37CF5F631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2" name="Textplatzhalter 8">
            <a:extLst>
              <a:ext uri="{FF2B5EF4-FFF2-40B4-BE49-F238E27FC236}">
                <a16:creationId xmlns:a16="http://schemas.microsoft.com/office/drawing/2014/main" id="{251AA3B3-0AB0-B85E-5D76-6994521383D2}"/>
              </a:ext>
            </a:extLst>
          </p:cNvPr>
          <p:cNvSpPr txBox="1">
            <a:spLocks/>
          </p:cNvSpPr>
          <p:nvPr/>
        </p:nvSpPr>
        <p:spPr>
          <a:xfrm>
            <a:off x="609600" y="1012896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Analyse-Phase der Entwicklung</a:t>
            </a:r>
          </a:p>
          <a:p>
            <a:pPr algn="l"/>
            <a:endParaRPr lang="de-DE" dirty="0"/>
          </a:p>
        </p:txBody>
      </p:sp>
      <p:sp>
        <p:nvSpPr>
          <p:cNvPr id="23" name="Textplatzhalter 8">
            <a:extLst>
              <a:ext uri="{FF2B5EF4-FFF2-40B4-BE49-F238E27FC236}">
                <a16:creationId xmlns:a16="http://schemas.microsoft.com/office/drawing/2014/main" id="{D9C66708-EB0C-A2EF-CAE8-B7733B5A24C2}"/>
              </a:ext>
            </a:extLst>
          </p:cNvPr>
          <p:cNvSpPr txBox="1">
            <a:spLocks/>
          </p:cNvSpPr>
          <p:nvPr/>
        </p:nvSpPr>
        <p:spPr>
          <a:xfrm>
            <a:off x="1752600" y="2526999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u="none" dirty="0">
                <a:latin typeface="+mj-lt"/>
              </a:rPr>
              <a:t>IST-Situation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u="none" dirty="0">
                <a:latin typeface="+mj-lt"/>
              </a:rPr>
              <a:t>Soll-Situation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u="none" dirty="0">
                <a:latin typeface="+mj-lt"/>
              </a:rPr>
              <a:t>Konzept</a:t>
            </a:r>
            <a:endParaRPr lang="de-DE" sz="3600" dirty="0">
              <a:latin typeface="+mj-lt"/>
            </a:endParaRPr>
          </a:p>
        </p:txBody>
      </p:sp>
      <p:pic>
        <p:nvPicPr>
          <p:cNvPr id="24" name="Picture 2" descr="Imágenes de Soll-Ist-Vergleich: descubre bancos de fotos, ilustraciones ...">
            <a:extLst>
              <a:ext uri="{FF2B5EF4-FFF2-40B4-BE49-F238E27FC236}">
                <a16:creationId xmlns:a16="http://schemas.microsoft.com/office/drawing/2014/main" id="{20DD65FB-DF46-E065-E31C-24B3F554C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521" y="1768425"/>
            <a:ext cx="52959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platzhalter 19">
            <a:extLst>
              <a:ext uri="{FF2B5EF4-FFF2-40B4-BE49-F238E27FC236}">
                <a16:creationId xmlns:a16="http://schemas.microsoft.com/office/drawing/2014/main" id="{22B726BA-713A-8B57-C120-7BF952CF0FD4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BF2468-5896-ABA8-CA94-0EAD34DB13A5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AA802C1-0914-FC50-F64B-2A81D9D6BE5E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highlight>
                  <a:srgbClr val="80808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30CB5C0-D7EA-6B65-8488-FD395D627801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/>
              <a:t>Workflow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C30B89E-2AED-022D-980B-72409FFA3B55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79A3ECD-6D09-45C4-53A6-F647B2176E2E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47B4822-A03B-A3C4-F90E-7B6DDC094AC3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2BFE9A1-FCF7-8079-088E-55A0DA6F7681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59406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6BA5D-36EE-FDCB-81BB-5B2A972B8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4287FB-7790-AB01-21A2-3FABEE19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374E3A58-FB67-4F71-9C3A-917825C8FEC1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30235ED4-212C-3719-7D92-37C4D4082B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99FC0DE3-C198-5D8F-C0C2-7557FFF664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Entity Relationship Model</a:t>
            </a:r>
          </a:p>
        </p:txBody>
      </p:sp>
      <p:sp>
        <p:nvSpPr>
          <p:cNvPr id="18" name="Textplatzhalter 19">
            <a:extLst>
              <a:ext uri="{FF2B5EF4-FFF2-40B4-BE49-F238E27FC236}">
                <a16:creationId xmlns:a16="http://schemas.microsoft.com/office/drawing/2014/main" id="{172ADAAD-6674-1D7D-248B-1B618E90742E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5" name="Grafik 4" descr="Ein Bild, das Screenshot, Text, Schrift, Diagramm enthält.&#10;&#10;Automatisch generierte Beschreibung">
            <a:extLst>
              <a:ext uri="{FF2B5EF4-FFF2-40B4-BE49-F238E27FC236}">
                <a16:creationId xmlns:a16="http://schemas.microsoft.com/office/drawing/2014/main" id="{7A2EC333-1858-F6D7-D5B1-AA3E13891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08" y="2057400"/>
            <a:ext cx="7235784" cy="3154584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0C2C5E33-4B46-BEE2-2B4F-1E1C1E3FA418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A14D0F0-E3BE-190C-98E9-1AFD3546D2D3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3CDB5D1-165F-1FB0-1FDF-666FBCECA974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/>
              <a:t>Workflow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1AD5DEF-A0D3-E240-2EFC-7183BF1CF3A7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4DE42AC-099F-FD2D-3A57-452A958D701A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C415D32-E838-9306-4966-53C95A44771D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826D892-A8A5-C456-D845-E3213007FF17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24857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6B225-5D9E-A079-1110-10ECB70B0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506D17-AA5C-F7CD-6621-4DBB3ADB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953343C-08E3-417E-ABC9-2F51F6F2406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4ED0DD0-F654-333D-D125-5ED8F492CE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092D2518-51FA-C1E8-E1ED-074A4BD1C4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Struktur der Datenbank</a:t>
            </a:r>
          </a:p>
          <a:p>
            <a:pPr algn="l"/>
            <a:endParaRPr lang="de-DE" dirty="0"/>
          </a:p>
        </p:txBody>
      </p:sp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EF624B25-7705-C191-C42E-429A97CDEB5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5" name="Grafik 4" descr="Ein Bild, das Screenshot, Text, Design enthält.&#10;&#10;Automatisch generierte Beschreibung">
            <a:extLst>
              <a:ext uri="{FF2B5EF4-FFF2-40B4-BE49-F238E27FC236}">
                <a16:creationId xmlns:a16="http://schemas.microsoft.com/office/drawing/2014/main" id="{2B0C4DCA-D669-80BE-EE9B-28B93AEBA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948" y="1841670"/>
            <a:ext cx="6316282" cy="431369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D45F86B-1060-07D0-A462-2FC6ECCECE91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751039C-6588-9A80-2101-5A0A1496202F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809B06A-606D-81FA-6F8C-81D192B20F53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E52C658-22D0-2089-775D-F91F336868DA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E7BE041-AEBF-45BD-F28A-4186ABF5AC25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709FC21-45B0-7BE8-DF9B-926E682005AE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6FF1002-2E5D-8FC6-E889-C489A518FDC7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233748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D2C2C-E68E-A354-DAD2-9CA45255F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2DA13D-D816-0371-11EE-956E55F0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F532F0BC-47D1-999F-51E5-33553AB060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E4A51F6-466B-4B62-4BA4-B23512761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217304"/>
            <a:ext cx="4655640" cy="4876436"/>
          </a:xfrm>
          <a:prstGeom prst="rect">
            <a:avLst/>
          </a:prstGeom>
        </p:spPr>
      </p:pic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C4EB0B8C-E327-2F19-3051-627B21FE8C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Tabelle „media“</a:t>
            </a:r>
          </a:p>
          <a:p>
            <a:pPr algn="l"/>
            <a:endParaRPr lang="de-DE" dirty="0"/>
          </a:p>
        </p:txBody>
      </p:sp>
      <p:sp>
        <p:nvSpPr>
          <p:cNvPr id="21" name="Inhaltsplatzhalter 17">
            <a:extLst>
              <a:ext uri="{FF2B5EF4-FFF2-40B4-BE49-F238E27FC236}">
                <a16:creationId xmlns:a16="http://schemas.microsoft.com/office/drawing/2014/main" id="{0FB7B1E8-6E8F-7EED-2117-006917E8119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177598" y="5210960"/>
            <a:ext cx="6019800" cy="94911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zentrale Tabelle für alle Medientypen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F1E810AD-48BB-AC18-B9F1-D6D374834D1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80A64AF-0DCF-455C-7CEA-579F4A138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00" y="1934561"/>
            <a:ext cx="5211548" cy="2973308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23AFEB94-249E-C2D1-32E9-4CAA0704F15C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0091301F-1E30-2DAB-D5FD-D9BFD6C64ECD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925345D-3E39-FEEB-C03A-5BCEA9C1714E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29185723-6AAE-CAE5-9630-DDA91736FAE2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A312152B-F58B-5CAF-7031-DABF0760B979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44E42AAE-D8B6-C005-A261-936D17FAE864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150CF06-E6FA-84CE-F9FA-454F08D694E9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252922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Tabelle „locations“</a:t>
            </a:r>
          </a:p>
          <a:p>
            <a:pPr algn="l"/>
            <a:endParaRPr lang="de-DE" dirty="0"/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A8046127-6DB0-26EC-C7E1-35E811650A72}"/>
              </a:ext>
            </a:extLst>
          </p:cNvPr>
          <p:cNvSpPr txBox="1">
            <a:spLocks/>
          </p:cNvSpPr>
          <p:nvPr/>
        </p:nvSpPr>
        <p:spPr>
          <a:xfrm>
            <a:off x="743467" y="5594943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4CF259FD-2E24-494B-E04A-BE04C1FCB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085" y="1945512"/>
            <a:ext cx="4038095" cy="3457143"/>
          </a:xfrm>
          <a:prstGeom prst="rect">
            <a:avLst/>
          </a:prstGeom>
        </p:spPr>
      </p:pic>
      <p:sp>
        <p:nvSpPr>
          <p:cNvPr id="32" name="Datumsplatzhalter 3">
            <a:extLst>
              <a:ext uri="{FF2B5EF4-FFF2-40B4-BE49-F238E27FC236}">
                <a16:creationId xmlns:a16="http://schemas.microsoft.com/office/drawing/2014/main" id="{73891EF2-7986-F2CE-118D-01800348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33" name="Textplatzhalter 19">
            <a:extLst>
              <a:ext uri="{FF2B5EF4-FFF2-40B4-BE49-F238E27FC236}">
                <a16:creationId xmlns:a16="http://schemas.microsoft.com/office/drawing/2014/main" id="{9E34ACC6-2CC9-75C7-BC1F-72A358864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4" name="Textplatzhalter 19">
            <a:extLst>
              <a:ext uri="{FF2B5EF4-FFF2-40B4-BE49-F238E27FC236}">
                <a16:creationId xmlns:a16="http://schemas.microsoft.com/office/drawing/2014/main" id="{CBADB351-0229-90FD-B950-A0A3E3762813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E64A41B-526B-A328-CC92-5E0A95E6B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604" y="1937491"/>
            <a:ext cx="5856605" cy="3271621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7AAEDEA5-B1E3-074C-F3A8-75C5BEDF075B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DA64634-D14C-15CA-9E8A-FFC29A1FE780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9F5D234-8EEF-0692-AF5D-CCA14BCBF29C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564BC22-70A9-0553-375B-1DB663D452B5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684B4F9-070E-4ABD-E86B-584C7A821A8A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7AFBF63-3ECB-831C-DA7A-CCD8812F4562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DDCD498A-2FCC-9E99-9350-A16E98318B1E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424062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72188-0AE6-9785-8876-E560E990E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CE8306-9AB6-DEF1-283D-9E83640F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0D6D274-8869-D7C8-E2EB-9D39CF4AEB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90F2118D-661C-7D2C-6687-AC0FBDE9521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03A6BE56-88C6-6F2D-B568-FFE159400DCE}"/>
              </a:ext>
            </a:extLst>
          </p:cNvPr>
          <p:cNvSpPr txBox="1">
            <a:spLocks/>
          </p:cNvSpPr>
          <p:nvPr/>
        </p:nvSpPr>
        <p:spPr>
          <a:xfrm>
            <a:off x="720326" y="1060840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Tabelle „withdrawals“</a:t>
            </a:r>
          </a:p>
          <a:p>
            <a:pPr algn="l"/>
            <a:endParaRPr lang="de-DE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1B7AA2C9-B1A7-3C62-BCB2-B5040BB4E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23731"/>
            <a:ext cx="4070801" cy="395337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50A683C-7F3D-C748-309D-5F9B14884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477" y="2320821"/>
            <a:ext cx="6288913" cy="20364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F15231-A017-E8C9-45F3-E8E60133F055}"/>
              </a:ext>
            </a:extLst>
          </p:cNvPr>
          <p:cNvSpPr txBox="1"/>
          <p:nvPr/>
        </p:nvSpPr>
        <p:spPr>
          <a:xfrm>
            <a:off x="5187498" y="1960474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withdrawals</a:t>
            </a:r>
            <a:endParaRPr lang="en-US" b="1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886B42A-E9AE-2420-9BB6-3C04CA9B47E1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64037A7-B6E3-FCB9-D047-16C5DAA7D515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BA2C74B-4CB1-CA71-7D4A-DB1399DCF7DC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4546D87-0106-D71F-3B2E-39CFFABBD15D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14EACB2-BCDA-C640-5186-458CDA3E7E57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617181E-1DDF-B886-8F61-59AB2ED59C3A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C5260AE-AF14-E4B0-3C80-2BA570351261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00333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52B2C-6262-2AEE-B0D6-BAE5E35A1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9F5546-905F-8244-ED36-9E90092B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4219752-2111-0101-F916-D4944B45C2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A94D8F20-191D-ACD1-41EC-FDA0547DE242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3" name="Textplatzhalter 25">
            <a:extLst>
              <a:ext uri="{FF2B5EF4-FFF2-40B4-BE49-F238E27FC236}">
                <a16:creationId xmlns:a16="http://schemas.microsoft.com/office/drawing/2014/main" id="{EE1E0506-16D2-FE74-9A69-8CD482FCA9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19300" y="990600"/>
            <a:ext cx="8229600" cy="1066800"/>
          </a:xfrm>
        </p:spPr>
        <p:txBody>
          <a:bodyPr>
            <a:normAutofit/>
          </a:bodyPr>
          <a:lstStyle/>
          <a:p>
            <a:r>
              <a:rPr lang="de-DE" dirty="0"/>
              <a:t>Trigger </a:t>
            </a:r>
            <a:r>
              <a:rPr lang="de-DE" dirty="0" err="1"/>
              <a:t>on_withdrawal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E782280-75E7-C8D6-B433-7FCE9499D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367" y="1851156"/>
            <a:ext cx="4845633" cy="156906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EAF3491-9520-CF04-0DFD-8B77FAE2E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367" y="4043238"/>
            <a:ext cx="6850009" cy="15690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25A2CD-3D7F-A2DE-187C-B1F73081812B}"/>
              </a:ext>
            </a:extLst>
          </p:cNvPr>
          <p:cNvSpPr txBox="1"/>
          <p:nvPr/>
        </p:nvSpPr>
        <p:spPr>
          <a:xfrm>
            <a:off x="6553089" y="2266017"/>
            <a:ext cx="60979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INSERT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INTO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FF00FF"/>
                </a:solidFill>
                <a:latin typeface="Courier New" panose="02070309020205020404" pitchFamily="49" charset="0"/>
              </a:rPr>
              <a:t>withdrawals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withdrawnBy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VALUES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8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'Nick'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5530FC-036E-69E5-5D13-AFD18D072908}"/>
              </a:ext>
            </a:extLst>
          </p:cNvPr>
          <p:cNvCxnSpPr/>
          <p:nvPr/>
        </p:nvCxnSpPr>
        <p:spPr>
          <a:xfrm>
            <a:off x="3200400" y="2635687"/>
            <a:ext cx="838200" cy="2192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92A671F-CC80-7DA4-1239-003E79B4D01F}"/>
              </a:ext>
            </a:extLst>
          </p:cNvPr>
          <p:cNvCxnSpPr/>
          <p:nvPr/>
        </p:nvCxnSpPr>
        <p:spPr>
          <a:xfrm>
            <a:off x="4675371" y="2608519"/>
            <a:ext cx="838200" cy="2192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FA2BFB-301B-3EB9-470F-01EAB3B73E5C}"/>
              </a:ext>
            </a:extLst>
          </p:cNvPr>
          <p:cNvCxnSpPr>
            <a:cxnSpLocks/>
          </p:cNvCxnSpPr>
          <p:nvPr/>
        </p:nvCxnSpPr>
        <p:spPr>
          <a:xfrm>
            <a:off x="6096000" y="2643511"/>
            <a:ext cx="874302" cy="2157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60E0026-D2FE-F9BB-2538-07D0DD340E38}"/>
              </a:ext>
            </a:extLst>
          </p:cNvPr>
          <p:cNvSpPr/>
          <p:nvPr/>
        </p:nvSpPr>
        <p:spPr>
          <a:xfrm>
            <a:off x="2248011" y="2397192"/>
            <a:ext cx="990600" cy="246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7BA7A5-4320-1EB6-F339-56382CDE1FDB}"/>
              </a:ext>
            </a:extLst>
          </p:cNvPr>
          <p:cNvSpPr/>
          <p:nvPr/>
        </p:nvSpPr>
        <p:spPr>
          <a:xfrm>
            <a:off x="4947096" y="2387973"/>
            <a:ext cx="1148904" cy="246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30F5B9-5F99-2DB0-F627-C4479CF87CD5}"/>
              </a:ext>
            </a:extLst>
          </p:cNvPr>
          <p:cNvSpPr/>
          <p:nvPr/>
        </p:nvSpPr>
        <p:spPr>
          <a:xfrm>
            <a:off x="3245655" y="2397192"/>
            <a:ext cx="1476252" cy="246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F29967-481C-EABC-8266-C9819E289312}"/>
              </a:ext>
            </a:extLst>
          </p:cNvPr>
          <p:cNvSpPr txBox="1"/>
          <p:nvPr/>
        </p:nvSpPr>
        <p:spPr>
          <a:xfrm>
            <a:off x="1224967" y="1524000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withdrawals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8842D6-A60F-2121-A22E-D07F1315CDBC}"/>
              </a:ext>
            </a:extLst>
          </p:cNvPr>
          <p:cNvSpPr txBox="1"/>
          <p:nvPr/>
        </p:nvSpPr>
        <p:spPr>
          <a:xfrm>
            <a:off x="1185965" y="3673906"/>
            <a:ext cx="229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withdrawals_history</a:t>
            </a:r>
            <a:endParaRPr lang="en-US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FC60ECD-7E20-F74A-47EA-89FBB6B294B1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74C2EBD-5066-49EA-7697-12DA77C0A989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E2268E5-FE36-5EEE-CA8D-7C010615AA6E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F8C9E99-BB0C-B7D8-8848-F43BE11CB24F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899D2D9-F8A5-FCE7-88F0-10BC4C432CBD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F5A5FE2-9F41-3C4B-50EC-76FF724B07CD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DED94AC-FD10-53BF-587F-9347C912E4F7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763745059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rangero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1471</Words>
  <Application>Microsoft Office PowerPoint</Application>
  <PresentationFormat>Breitbild</PresentationFormat>
  <Paragraphs>403</Paragraphs>
  <Slides>22</Slides>
  <Notes>22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22</vt:i4>
      </vt:variant>
    </vt:vector>
  </HeadingPairs>
  <TitlesOfParts>
    <vt:vector size="34" baseType="lpstr">
      <vt:lpstr>Aptos</vt:lpstr>
      <vt:lpstr>Aptos Display</vt:lpstr>
      <vt:lpstr>Arial</vt:lpstr>
      <vt:lpstr>Calibri</vt:lpstr>
      <vt:lpstr>Courier New</vt:lpstr>
      <vt:lpstr>Roboto</vt:lpstr>
      <vt:lpstr>Segoe UI</vt:lpstr>
      <vt:lpstr>Symbol</vt:lpstr>
      <vt:lpstr>Times New Roman</vt:lpstr>
      <vt:lpstr>Wingdings</vt:lpstr>
      <vt:lpstr>Benutzerdefiniertes Design</vt:lpstr>
      <vt:lpstr>Office</vt:lpstr>
      <vt:lpstr>Projekt:  Datenbank für Medienverwaltung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eines Projekts</dc:title>
  <dc:creator>Irgendwer</dc:creator>
  <cp:lastModifiedBy>itad-tn19</cp:lastModifiedBy>
  <cp:revision>91</cp:revision>
  <dcterms:created xsi:type="dcterms:W3CDTF">2017-12-03T14:39:02Z</dcterms:created>
  <dcterms:modified xsi:type="dcterms:W3CDTF">2025-01-30T13:07:07Z</dcterms:modified>
</cp:coreProperties>
</file>