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  <p:sldMasterId id="2147483820" r:id="rId2"/>
  </p:sldMasterIdLst>
  <p:notesMasterIdLst>
    <p:notesMasterId r:id="rId17"/>
  </p:notesMasterIdLst>
  <p:sldIdLst>
    <p:sldId id="256" r:id="rId3"/>
    <p:sldId id="258" r:id="rId4"/>
    <p:sldId id="263" r:id="rId5"/>
    <p:sldId id="274" r:id="rId6"/>
    <p:sldId id="275" r:id="rId7"/>
    <p:sldId id="259" r:id="rId8"/>
    <p:sldId id="276" r:id="rId9"/>
    <p:sldId id="264" r:id="rId10"/>
    <p:sldId id="262" r:id="rId11"/>
    <p:sldId id="265" r:id="rId12"/>
    <p:sldId id="266" r:id="rId13"/>
    <p:sldId id="267" r:id="rId14"/>
    <p:sldId id="273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9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3" autoAdjust="0"/>
    <p:restoredTop sz="94660"/>
  </p:normalViewPr>
  <p:slideViewPr>
    <p:cSldViewPr>
      <p:cViewPr varScale="1">
        <p:scale>
          <a:sx n="102" d="100"/>
          <a:sy n="102" d="100"/>
        </p:scale>
        <p:origin x="60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62EC7-0D43-44FC-9E1B-67DC9E990A5E}" type="datetimeFigureOut">
              <a:rPr lang="de-DE" smtClean="0"/>
              <a:pPr/>
              <a:t>28.01.2025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708E0-6EBE-4615-87DF-D15A83EC26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88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Willkommen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unserer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Präsentation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unsere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Medienverwaltungsdatenbank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endParaRPr lang="en-US" sz="12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305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werden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Konzeptentwicklung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Datenbankstruktur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Dateneingabe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-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verwaltung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sowie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Rechtevergabe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erläutern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Außerdem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gehen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Schnittstellen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den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Ausblick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zukünftige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Erweiterungen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563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20000"/>
              </a:lnSpc>
            </a:pPr>
            <a:r>
              <a:rPr lang="de-DE" dirty="0"/>
              <a:t>Konzept</a:t>
            </a:r>
          </a:p>
          <a:p>
            <a:pPr>
              <a:lnSpc>
                <a:spcPct val="100000"/>
              </a:lnSpc>
            </a:pPr>
            <a:r>
              <a:rPr lang="de-DE" dirty="0"/>
              <a:t>Überblick über die Struktur der Datenbank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Zweck: Unsere Datenbank soll die Verwaltung von Medien verschiedener Arten vereinfachen.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Zielgruppe</a:t>
            </a:r>
            <a:r>
              <a:rPr lang="en-US" sz="1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:  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für alle relevant,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sammeln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organisieren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verwalten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möchten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2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641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Beschreibung der Datenbank </a:t>
            </a:r>
            <a:r>
              <a:rPr lang="de-DE" dirty="0" err="1"/>
              <a:t>mmsDB</a:t>
            </a:r>
            <a:r>
              <a:rPr lang="de-DE" dirty="0"/>
              <a:t> - Überblick über die Struktur</a:t>
            </a:r>
          </a:p>
          <a:p>
            <a:r>
              <a:rPr lang="de-DE" dirty="0"/>
              <a:t>Beziehungs-Modell</a:t>
            </a:r>
          </a:p>
          <a:p>
            <a:r>
              <a:rPr lang="de-DE" dirty="0"/>
              <a:t>ER-Model </a:t>
            </a:r>
          </a:p>
          <a:p>
            <a:r>
              <a:rPr lang="de-DE" dirty="0"/>
              <a:t>Erklärung der verschiedenen Medientypen (Bücher, Filme, Musik, Serien).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496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32272-A8AE-5441-BDFF-DB7CA8B46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A8FB984-6A12-0C05-E0FF-5FF8483B0E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DADACE0-5D47-9C69-0A99-7E9B09BFC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Beschreibung der Datenbank </a:t>
            </a:r>
            <a:r>
              <a:rPr lang="de-DE" dirty="0" err="1"/>
              <a:t>mmsDB</a:t>
            </a:r>
            <a:r>
              <a:rPr lang="de-DE" dirty="0"/>
              <a:t> - Überblick über die Struktur</a:t>
            </a:r>
          </a:p>
          <a:p>
            <a:r>
              <a:rPr lang="de-DE" dirty="0"/>
              <a:t>Beziehungs-Modell</a:t>
            </a:r>
          </a:p>
          <a:p>
            <a:r>
              <a:rPr lang="de-DE" dirty="0"/>
              <a:t>ER-Model </a:t>
            </a:r>
          </a:p>
          <a:p>
            <a:r>
              <a:rPr lang="de-DE" dirty="0"/>
              <a:t>Erklärung der verschiedenen Medientypen (Bücher, Filme, Musik, Serien).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D6804-AC86-2ADC-4E60-15590A063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76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0575-7BB3-458F-9CFB-A475F3CF98F3}" type="datetime1">
              <a:rPr lang="de-DE" smtClean="0"/>
              <a:pPr/>
              <a:t>28.01.2025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 Mustermann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36576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88568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094AE-8680-1515-69AC-EA90A372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C1C2CA-198D-D6FD-A2A3-A634EFCB3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93737E-1C73-36C3-F46B-58253A21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BEA5-49E9-45B3-8FD2-811DA2B2A7AB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228F7D-FAFA-D757-AA4D-4A8ACE84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 Mustermann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848A5E-098A-D5BD-2074-71FDE132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8541990"/>
      </p:ext>
    </p:extLst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CD19B-A00B-5CC3-44B2-505C09C4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A98883-8990-A4E6-5804-E2B621948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F7F320-E9BA-7030-B22F-9D954361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BEA5-49E9-45B3-8FD2-811DA2B2A7AB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EF1AFF-D815-33C9-FDC3-57274B77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 Mustermann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F4DD2-B10B-0D18-31D6-01873A2C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6272393"/>
      </p:ext>
    </p:extLst>
  </p:cSld>
  <p:clrMapOvr>
    <a:masterClrMapping/>
  </p:clrMapOvr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D24F8-C5F7-D845-5D87-3C0BAC02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318BC-A6DC-DC5F-131E-7D1D9B016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E5FCA9-8C07-2367-B463-D44C691AD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7CEF5F-291C-578D-5F28-8380BA24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BEA5-49E9-45B3-8FD2-811DA2B2A7AB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130F64-0EEB-B37A-AC6E-BBFFA3A0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 Mustermann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2D92F4-C8D1-71C6-E6A1-D17A0ACE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170196"/>
      </p:ext>
    </p:extLst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B4BF8-8A81-09BE-90A3-2D00168F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97691-4C10-031F-2E9C-4A13C1487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21E2AB-5EA0-1394-A3D5-D6BAB4756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09600C-FA3E-B14E-5978-0F3EBD783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456DE6A-9464-C656-CADE-73B19EC4E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89A0C1F-924C-BA04-16F5-502E98D7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BEA5-49E9-45B3-8FD2-811DA2B2A7AB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72431B-384A-BB90-6748-38DC98E4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 Mustermann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F5817D-5582-D0C9-9AEC-BC0676F6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670525"/>
      </p:ext>
    </p:extLst>
  </p:cSld>
  <p:clrMapOvr>
    <a:masterClrMapping/>
  </p:clrMapOvr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2C377-3F4C-524B-639D-314504C8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6C3418-FA33-4072-5907-C897BA83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BEA5-49E9-45B3-8FD2-811DA2B2A7AB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7F753-9A3D-A7D6-9175-D897AB20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 Mustermann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EF5563-7575-71E2-9BF1-B5E5E053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230207"/>
      </p:ext>
    </p:extLst>
  </p:cSld>
  <p:clrMapOvr>
    <a:masterClrMapping/>
  </p:clrMapOvr>
  <p:hf sldNum="0"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D697FC-1972-18D8-2451-5ABF4360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BEA5-49E9-45B3-8FD2-811DA2B2A7AB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D2D398-0E65-6C46-BACD-C7120699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 Mustermann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E7FC10-8FD6-38A7-FE42-1357001A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315021"/>
      </p:ext>
    </p:extLst>
  </p:cSld>
  <p:clrMapOvr>
    <a:masterClrMapping/>
  </p:clrMapOvr>
  <p:hf sldNum="0"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B0270-3153-0EFF-F043-83D7DD6E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7E42D0-D719-78E8-C944-D4F092C7D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5698E9-236E-FB58-04E5-E25305509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A83B21-086D-E35D-8049-7F94DEB9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BEA5-49E9-45B3-8FD2-811DA2B2A7AB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FB7196-B1FE-0770-C75E-78843CB1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 Mustermann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CBE75C-158D-E599-695F-B87202F7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4145287"/>
      </p:ext>
    </p:extLst>
  </p:cSld>
  <p:clrMapOvr>
    <a:masterClrMapping/>
  </p:clrMapOvr>
  <p:hf sldNum="0"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8873A-3E9D-04AD-985A-A921348E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7CBA64-86F5-3627-1C2F-8C710C8BE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064A3B-89CF-2A2E-CDAE-CA89B328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DAF3E2-74FB-D43A-76C4-FEADE04D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BEA5-49E9-45B3-8FD2-811DA2B2A7AB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4DF9E5-68DF-454A-5B3E-F9C8EC76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 Mustermann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77FCFE-F118-7D3B-1278-0E1F4E9B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500113"/>
      </p:ext>
    </p:extLst>
  </p:cSld>
  <p:clrMapOvr>
    <a:masterClrMapping/>
  </p:clrMapOvr>
  <p:hf sldNum="0"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CFA41-96D9-9606-529B-C0653108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81E144-CCBE-5A4C-E2A9-9912608FE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15E4E7-6343-78EE-C5E3-44900E56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BEA5-49E9-45B3-8FD2-811DA2B2A7AB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369CC5-60A7-ED68-791B-6DA2109B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 Mustermann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F58649-7587-8263-A5DC-1DE53301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158482"/>
      </p:ext>
    </p:extLst>
  </p:cSld>
  <p:clrMapOvr>
    <a:masterClrMapping/>
  </p:clrMapOvr>
  <p:hf sldNum="0"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3104F6-5448-F66E-7E06-5B7038C3E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3205CE-3133-EC96-1282-BAF57A866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D580C6-1F57-5B0B-8460-2D120FEA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BEA5-49E9-45B3-8FD2-811DA2B2A7AB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DF783B-976D-9E2C-434E-38F7ACD8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 Mustermann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8036B4-6C47-85E6-8E05-76B73C75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6388022"/>
      </p:ext>
    </p:extLst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D860A5A4-6833-4FDB-AC5D-9CB3036E1B2C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4047798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D860A5A4-6833-4FDB-AC5D-9CB3036E1B2C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8551008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D860A5A4-6833-4FDB-AC5D-9CB3036E1B2C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280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D860A5A4-6833-4FDB-AC5D-9CB3036E1B2C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16588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-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457200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D860A5A4-6833-4FDB-AC5D-9CB3036E1B2C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13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4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36195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D860A5A4-6833-4FDB-AC5D-9CB3036E1B2C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03049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D860A5A4-6833-4FDB-AC5D-9CB3036E1B2C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3473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D860A5A4-6833-4FDB-AC5D-9CB3036E1B2C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3789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D860A5A4-6833-4FDB-AC5D-9CB3036E1B2C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68143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FFA77-D881-62FB-81E3-887834B15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D9112C-BB62-4BFA-7DCD-B5F3C11A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25F5DC-5234-A89E-8A01-A3FC300B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0575-7BB3-458F-9CFB-A475F3CF98F3}" type="datetime1">
              <a:rPr lang="de-DE" smtClean="0"/>
              <a:pPr/>
              <a:t>28.01.2025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509057-1ABF-D28A-14EA-35D4F9EC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 Mustermann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E32F1E-DEEB-8F2D-B4CA-FCAB8AAF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Abgerundetes Rechteck 7">
            <a:extLst>
              <a:ext uri="{FF2B5EF4-FFF2-40B4-BE49-F238E27FC236}">
                <a16:creationId xmlns:a16="http://schemas.microsoft.com/office/drawing/2014/main" id="{84ACA683-4F25-5906-8602-C2A5D004F42A}"/>
              </a:ext>
            </a:extLst>
          </p:cNvPr>
          <p:cNvSpPr/>
          <p:nvPr userDrawn="1"/>
        </p:nvSpPr>
        <p:spPr>
          <a:xfrm>
            <a:off x="609600" y="36576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45712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BAFBEA5-49E9-45B3-8FD2-811DA2B2A7AB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538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Max Mustermann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504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536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63" r:id="rId3"/>
    <p:sldLayoutId id="2147483762" r:id="rId4"/>
    <p:sldLayoutId id="2147483804" r:id="rId5"/>
    <p:sldLayoutId id="2147483805" r:id="rId6"/>
    <p:sldLayoutId id="2147483818" r:id="rId7"/>
    <p:sldLayoutId id="2147483819" r:id="rId8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9E43002-3E4B-DA0F-A2AA-C763C477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02E9AA-3840-17E5-670E-D22FB2B4B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8C82A0-0D05-575B-F1E3-88ADB86BB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AFBEA5-49E9-45B3-8FD2-811DA2B2A7AB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F5BBB4-3E99-8537-F722-B6A9FF62C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Max Mustermann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6F91E4-D64B-0680-5D61-F866DFEC3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33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48400" y="1828800"/>
            <a:ext cx="4840010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dirty="0" err="1"/>
              <a:t>Datenbank</a:t>
            </a:r>
            <a:br>
              <a:rPr lang="en-US" sz="4000" b="1" dirty="0"/>
            </a:br>
            <a:r>
              <a:rPr lang="en-US" sz="4000" b="1" dirty="0"/>
              <a:t>für </a:t>
            </a:r>
            <a:r>
              <a:rPr lang="en-US" sz="4000" b="1" dirty="0" err="1"/>
              <a:t>Medienverwaltung</a:t>
            </a:r>
            <a:endParaRPr lang="en-US" sz="4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68DF40-5FDC-B0D8-C107-A365E783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" r="-2" b="9379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991600" y="3047999"/>
            <a:ext cx="2362198" cy="3128963"/>
          </a:xfrm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r"/>
            <a:r>
              <a:rPr lang="en-US" sz="4500" dirty="0"/>
              <a:t>Nicholas Dettmer</a:t>
            </a:r>
          </a:p>
          <a:p>
            <a:pPr algn="r"/>
            <a:r>
              <a:rPr lang="en-US" sz="4500" dirty="0"/>
              <a:t>Alexander </a:t>
            </a:r>
            <a:r>
              <a:rPr lang="en-US" sz="4500" dirty="0" err="1"/>
              <a:t>Ermolaev</a:t>
            </a:r>
            <a:endParaRPr lang="en-US" sz="4500" dirty="0"/>
          </a:p>
          <a:p>
            <a:pPr algn="r"/>
            <a:r>
              <a:rPr lang="en-US" sz="4500" dirty="0"/>
              <a:t>Lukas Lenz</a:t>
            </a:r>
          </a:p>
          <a:p>
            <a:pPr algn="r"/>
            <a:r>
              <a:rPr lang="en-US" sz="4500" dirty="0"/>
              <a:t>Ekaterina Shmeleva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D3D17AE4-F515-3AF8-BA95-BA4D63C3D0EF}"/>
              </a:ext>
            </a:extLst>
          </p:cNvPr>
          <p:cNvSpPr txBox="1">
            <a:spLocks/>
          </p:cNvSpPr>
          <p:nvPr/>
        </p:nvSpPr>
        <p:spPr>
          <a:xfrm>
            <a:off x="5191886" y="6176962"/>
            <a:ext cx="2362198" cy="152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/>
              <a:t>Januar</a:t>
            </a:r>
            <a:r>
              <a:rPr lang="en-US" sz="2000" dirty="0"/>
              <a:t> 2025</a:t>
            </a:r>
          </a:p>
        </p:txBody>
      </p:sp>
    </p:spTree>
    <p:extLst>
      <p:ext uri="{BB962C8B-B14F-4D97-AF65-F5344CB8AC3E}">
        <p14:creationId xmlns:p14="http://schemas.microsoft.com/office/powerpoint/2010/main" val="2815986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Projektpräsentation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A5A4-6833-4FDB-AC5D-9CB3036E1B2C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 Mustermann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743467" y="990600"/>
            <a:ext cx="10972800" cy="1066800"/>
          </a:xfrm>
        </p:spPr>
        <p:txBody>
          <a:bodyPr/>
          <a:lstStyle/>
          <a:p>
            <a:r>
              <a:rPr lang="da-DK" dirty="0"/>
              <a:t>Tabelle locations und med_at_loc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Musterbetrieb</a:t>
            </a:r>
          </a:p>
        </p:txBody>
      </p:sp>
      <p:sp>
        <p:nvSpPr>
          <p:cNvPr id="11" name="Rechteck 10"/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2" name="Rechteck 11"/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13" name="Rechteck 12"/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4" name="Rechteck 13"/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15" name="Rechteck 14"/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6" name="Rechteck 15"/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7" name="Rechteck 16"/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8" name="Rechteck 17"/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9" name="Rechteck 18"/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011697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/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/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/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/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/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/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/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/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Projektpräsentation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3A2-9CF7-401A-894F-743B9F74DE91}" type="datetime1">
              <a:rPr lang="de-DE" smtClean="0"/>
              <a:pPr/>
              <a:t>28.01.2025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 Mustermann</a:t>
            </a:r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Tabelle </a:t>
            </a:r>
            <a:r>
              <a:rPr lang="de-DE" dirty="0" err="1"/>
              <a:t>withdrawals</a:t>
            </a:r>
            <a:endParaRPr lang="de-DE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4"/>
          </p:nvPr>
        </p:nvSpPr>
        <p:spPr>
          <a:xfrm>
            <a:off x="1981200" y="1676400"/>
            <a:ext cx="8229600" cy="3429000"/>
          </a:xfrm>
        </p:spPr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Musterbetrieb</a:t>
            </a:r>
          </a:p>
        </p:txBody>
      </p:sp>
    </p:spTree>
    <p:extLst>
      <p:ext uri="{BB962C8B-B14F-4D97-AF65-F5344CB8AC3E}">
        <p14:creationId xmlns:p14="http://schemas.microsoft.com/office/powerpoint/2010/main" val="357032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/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/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/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/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/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/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/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/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Projektpräsentation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F2D6-BA66-4638-AEA2-67E201CF55B1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 Mustermann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3"/>
          </p:nvPr>
        </p:nvSpPr>
        <p:spPr>
          <a:xfrm>
            <a:off x="2019300" y="990600"/>
            <a:ext cx="8229600" cy="1066800"/>
          </a:xfrm>
        </p:spPr>
        <p:txBody>
          <a:bodyPr>
            <a:normAutofit/>
          </a:bodyPr>
          <a:lstStyle/>
          <a:p>
            <a:r>
              <a:rPr lang="de-DE" dirty="0"/>
              <a:t>Sichten und Transaktionen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Visualisierung</a:t>
            </a:r>
          </a:p>
        </p:txBody>
      </p:sp>
    </p:spTree>
    <p:extLst>
      <p:ext uri="{BB962C8B-B14F-4D97-AF65-F5344CB8AC3E}">
        <p14:creationId xmlns:p14="http://schemas.microsoft.com/office/powerpoint/2010/main" val="392670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/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/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/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/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/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/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/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/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Projektpräsentation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F2D6-BA66-4638-AEA2-67E201CF55B1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 Mustermann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Entwicklungsmöglichkeiten 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Visualisierung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0C9B16-1454-578C-94EA-B619C278FBC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Attribute erweitern (</a:t>
            </a:r>
            <a:r>
              <a:rPr lang="de-DE" dirty="0" err="1"/>
              <a:t>actors</a:t>
            </a:r>
            <a:r>
              <a:rPr lang="de-DE" dirty="0"/>
              <a:t>)</a:t>
            </a:r>
          </a:p>
          <a:p>
            <a:r>
              <a:rPr lang="de-DE" dirty="0"/>
              <a:t>Weitere Tabellen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096365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/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/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/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/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/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/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/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/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Projektpräsentation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8B96-B8EB-4ADB-8FAC-6467C8FE58CE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 Mustermann</a:t>
            </a:r>
            <a:endParaRPr lang="de-DE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1066800"/>
          </a:xfrm>
        </p:spPr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86B23B-7D5A-4477-AF8E-244C3D5E79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416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/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/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/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/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/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/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/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/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Projektpräsentation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5787-1FF9-4E1C-AAB4-A2B8660D3ECD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Gruppe 1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1990724" y="990600"/>
            <a:ext cx="9591675" cy="609600"/>
          </a:xfrm>
        </p:spPr>
        <p:txBody>
          <a:bodyPr/>
          <a:lstStyle/>
          <a:p>
            <a:pPr algn="l"/>
            <a:r>
              <a:rPr lang="de-DE" dirty="0"/>
              <a:t>Inhalt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4"/>
          </p:nvPr>
        </p:nvSpPr>
        <p:spPr>
          <a:xfrm>
            <a:off x="838200" y="1741090"/>
            <a:ext cx="4643494" cy="4495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Datenbank Beschreibung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 in </a:t>
            </a:r>
            <a:r>
              <a:rPr lang="de-DE" dirty="0" err="1"/>
              <a:t>prozess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Fazit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754E192C-954F-48AC-DADB-9087EEA9F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50" y="1143000"/>
            <a:ext cx="4919424" cy="491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3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Projektpräsentation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A5A4-6833-4FDB-AC5D-9CB3036E1B2C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de-DE" dirty="0"/>
              <a:t>Analyse-Phase der Entwicklung</a:t>
            </a:r>
          </a:p>
          <a:p>
            <a:pPr algn="l"/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Musterbetrieb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2" name="Rechteck 11"/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13" name="Rechteck 12"/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4" name="Rechteck 13"/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15" name="Rechteck 14"/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6" name="Rechteck 15"/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7" name="Rechteck 16"/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8" name="Rechteck 17"/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9" name="Rechteck 18"/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DDCF9EB0-EB07-B8DD-C47F-326EC9566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15" y="2257381"/>
            <a:ext cx="10870110" cy="30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2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E062D-A969-28BF-9D13-F1D2C7ACB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2C6337D-1620-AFF7-44E6-ABCBCABE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Projektpräsentation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431FED0-90E9-DF4B-3C37-F10EE6AB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A5A4-6833-4FDB-AC5D-9CB3036E1B2C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0B3259-86CB-4AB4-0438-153F6018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B651F39-1062-86E2-D790-60A7F48952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de-DE" dirty="0" err="1"/>
              <a:t>mmsDB</a:t>
            </a:r>
            <a:r>
              <a:rPr lang="de-DE" dirty="0"/>
              <a:t>: Struktur, Modell und Medientypen</a:t>
            </a:r>
          </a:p>
          <a:p>
            <a:pPr algn="l"/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348A36F-BEED-C69A-F32C-AAC99BADD8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Musterbetrieb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780C259-DF6C-C2B8-33EE-2B64CA9941B3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B9D7A71-FAB1-C1D8-89F6-203A4D7E6680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16E8639-6609-9C69-720E-54CDCF6B8554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DF399D0-646F-5B39-32F4-2D79BFF55C4A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6455213-AA63-AF0A-1B72-F2F4442974EC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F8BD8DA-8C2F-0F8A-7A75-02D6EB1080F1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C924CFE-10C0-941A-2297-9A60BBDF8AE9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6E4BF83-226D-FA65-9BEE-2F90BEBFACD2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74B17BE-8BF6-7E19-C354-F3BB499B9165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20" name="Text 1">
            <a:extLst>
              <a:ext uri="{FF2B5EF4-FFF2-40B4-BE49-F238E27FC236}">
                <a16:creationId xmlns:a16="http://schemas.microsoft.com/office/drawing/2014/main" id="{9FC2A814-A7A6-A6AE-2C28-A8416F7108BB}"/>
              </a:ext>
            </a:extLst>
          </p:cNvPr>
          <p:cNvSpPr/>
          <p:nvPr/>
        </p:nvSpPr>
        <p:spPr>
          <a:xfrm>
            <a:off x="743791" y="17371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Struktur</a:t>
            </a:r>
            <a:endParaRPr lang="en-US" sz="2200" dirty="0"/>
          </a:p>
        </p:txBody>
      </p:sp>
      <p:sp>
        <p:nvSpPr>
          <p:cNvPr id="21" name="Text 2">
            <a:extLst>
              <a:ext uri="{FF2B5EF4-FFF2-40B4-BE49-F238E27FC236}">
                <a16:creationId xmlns:a16="http://schemas.microsoft.com/office/drawing/2014/main" id="{800D1566-53DA-237E-29C8-D8E0025E1EB0}"/>
              </a:ext>
            </a:extLst>
          </p:cNvPr>
          <p:cNvSpPr/>
          <p:nvPr/>
        </p:nvSpPr>
        <p:spPr>
          <a:xfrm>
            <a:off x="743791" y="2318315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 Datenbank ist in verschiedene Tabellen aufgeteilt, die durch Beziehungen miteinander verbunden sind.</a:t>
            </a:r>
            <a:endParaRPr lang="en-US" sz="1750" dirty="0"/>
          </a:p>
        </p:txBody>
      </p:sp>
      <p:sp>
        <p:nvSpPr>
          <p:cNvPr id="22" name="Text 3">
            <a:extLst>
              <a:ext uri="{FF2B5EF4-FFF2-40B4-BE49-F238E27FC236}">
                <a16:creationId xmlns:a16="http://schemas.microsoft.com/office/drawing/2014/main" id="{4FD558CD-D4C2-1CF6-BC2E-A2B4364AAAAE}"/>
              </a:ext>
            </a:extLst>
          </p:cNvPr>
          <p:cNvSpPr/>
          <p:nvPr/>
        </p:nvSpPr>
        <p:spPr>
          <a:xfrm>
            <a:off x="4240809" y="37297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Modell</a:t>
            </a:r>
            <a:endParaRPr lang="en-US" sz="2200" dirty="0"/>
          </a:p>
        </p:txBody>
      </p:sp>
      <p:sp>
        <p:nvSpPr>
          <p:cNvPr id="24" name="Text 4">
            <a:extLst>
              <a:ext uri="{FF2B5EF4-FFF2-40B4-BE49-F238E27FC236}">
                <a16:creationId xmlns:a16="http://schemas.microsoft.com/office/drawing/2014/main" id="{CC97EAB4-4F1B-D637-D6EB-3942CE94BB91}"/>
              </a:ext>
            </a:extLst>
          </p:cNvPr>
          <p:cNvSpPr/>
          <p:nvPr/>
        </p:nvSpPr>
        <p:spPr>
          <a:xfrm>
            <a:off x="4240809" y="4310876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Das Beziehungsmodell ermöglicht es, Daten effektiv zu verknüpfen und auszuwerten.</a:t>
            </a:r>
            <a:endParaRPr lang="en-US" sz="1750" dirty="0"/>
          </a:p>
        </p:txBody>
      </p:sp>
      <p:sp>
        <p:nvSpPr>
          <p:cNvPr id="25" name="Text 5">
            <a:extLst>
              <a:ext uri="{FF2B5EF4-FFF2-40B4-BE49-F238E27FC236}">
                <a16:creationId xmlns:a16="http://schemas.microsoft.com/office/drawing/2014/main" id="{92BD6F0B-D128-59D8-0AFB-CDABC090AA60}"/>
              </a:ext>
            </a:extLst>
          </p:cNvPr>
          <p:cNvSpPr/>
          <p:nvPr/>
        </p:nvSpPr>
        <p:spPr>
          <a:xfrm>
            <a:off x="7882244" y="17684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Medientypen</a:t>
            </a:r>
            <a:endParaRPr lang="en-US" sz="2200" dirty="0"/>
          </a:p>
        </p:txBody>
      </p:sp>
      <p:sp>
        <p:nvSpPr>
          <p:cNvPr id="26" name="Text 6">
            <a:extLst>
              <a:ext uri="{FF2B5EF4-FFF2-40B4-BE49-F238E27FC236}">
                <a16:creationId xmlns:a16="http://schemas.microsoft.com/office/drawing/2014/main" id="{191C1BB6-BBED-C91E-A00A-A475EE52FA5D}"/>
              </a:ext>
            </a:extLst>
          </p:cNvPr>
          <p:cNvSpPr/>
          <p:nvPr/>
        </p:nvSpPr>
        <p:spPr>
          <a:xfrm>
            <a:off x="7882244" y="234956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 Datenbank unterstützt verschiedene Medientypen, z.B. Bücher, Filme, Musik und Serien.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72384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402C3-9851-A022-D11B-829274F12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2B5E1A5A-0B6D-6A96-CAB8-6384CFE7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Projektpräsentation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D7E606-6C74-5213-5E86-66582F04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A5A4-6833-4FDB-AC5D-9CB3036E1B2C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FC6002-7357-0E94-7705-FA477B8F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BB80DC8-6B4B-7D1C-E97E-95F2E5B7A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ER-Modell</a:t>
            </a:r>
          </a:p>
          <a:p>
            <a:pPr algn="l"/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241FB0D-BB46-92FE-E0E4-7818650A7F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Musterbetrieb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06819EF-988D-92E8-A89D-825809A833E2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A07698C-15AC-D9AD-0343-0B9445C2091F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E4CBDF7-5DB2-4987-53AB-E9834745412C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EA3D923-EE57-6894-D96F-6BE75728DF9E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A6999AC-FCF9-7A18-F38E-4189953D3C90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0BEF046-69D4-9CE4-6642-CCE7B7940654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49B8F5-9848-80D5-524A-2F7C78F464EB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6AD9A44-7A28-E209-2C3E-5D094E16F12E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2FBBDE4-3E79-FF90-3C85-AC7F9315D187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pic>
        <p:nvPicPr>
          <p:cNvPr id="6" name="Grafik 5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614578B5-EBEC-87CD-B279-F5EC2B5C4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725" y="1600200"/>
            <a:ext cx="654301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6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/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/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/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/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/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/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/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/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Projektpräsentation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414A-9133-4331-A2A5-1C1AE8A3B72C}" type="datetime1">
              <a:rPr lang="de-DE" smtClean="0"/>
              <a:pPr/>
              <a:t>28.01.2025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Tabelle </a:t>
            </a:r>
            <a:r>
              <a:rPr lang="de-DE" dirty="0" err="1"/>
              <a:t>media</a:t>
            </a:r>
            <a:r>
              <a:rPr lang="de-DE" dirty="0"/>
              <a:t> 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4"/>
          </p:nvPr>
        </p:nvSpPr>
        <p:spPr>
          <a:xfrm>
            <a:off x="990600" y="2028825"/>
            <a:ext cx="3999234" cy="949113"/>
          </a:xfrm>
        </p:spPr>
        <p:txBody>
          <a:bodyPr/>
          <a:lstStyle/>
          <a:p>
            <a:r>
              <a:rPr lang="de-DE" i="1" dirty="0"/>
              <a:t>zentrale Tabelle für alle Medientypen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Musterbetrieb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63444B9-2359-E3BA-825A-91F9F3D8C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3657600"/>
            <a:ext cx="3520879" cy="240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17">
            <a:extLst>
              <a:ext uri="{FF2B5EF4-FFF2-40B4-BE49-F238E27FC236}">
                <a16:creationId xmlns:a16="http://schemas.microsoft.com/office/drawing/2014/main" id="{D8EEF9CB-9760-80F9-9ACB-29ABCA165048}"/>
              </a:ext>
            </a:extLst>
          </p:cNvPr>
          <p:cNvSpPr txBox="1">
            <a:spLocks/>
          </p:cNvSpPr>
          <p:nvPr/>
        </p:nvSpPr>
        <p:spPr>
          <a:xfrm>
            <a:off x="872533" y="2852776"/>
            <a:ext cx="3999234" cy="949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BILD: Screenshot der Tabelle</a:t>
            </a:r>
          </a:p>
        </p:txBody>
      </p:sp>
    </p:spTree>
    <p:extLst>
      <p:ext uri="{BB962C8B-B14F-4D97-AF65-F5344CB8AC3E}">
        <p14:creationId xmlns:p14="http://schemas.microsoft.com/office/powerpoint/2010/main" val="985911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F4A8723-EC80-2534-9B3B-417BA73CD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79E9964D-AAF7-9320-D05C-1BC7555D01E8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725F87A-7167-0FD3-E90C-21E9671827BE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570E277-0E70-4140-DE7E-88FDD6759AAF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BCD655F-E706-E4EE-3ECE-D82BE550DC48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237BEF8-360E-B47F-7CAE-3AE957B5B398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7032DED-EA8E-D67A-09C8-7E6906E30129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939C761-0B06-4A82-C306-1A61B2EFE5EC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A5E3123-2BBA-F210-9707-8D8AB2291D22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3C947BB-EA85-CE43-EF86-8304DD2FD54E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724EB1-7E0B-2E97-2339-2BC6FECE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Projektpräsentation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65C3D1-F073-3E50-B58E-14775C8D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414A-9133-4331-A2A5-1C1AE8A3B72C}" type="datetime1">
              <a:rPr lang="de-DE" smtClean="0"/>
              <a:pPr/>
              <a:t>28.01.2025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1D762E-E671-DAD5-54BD-C0889A9CD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1CFE5A7-F9A3-70FF-D2FC-D5B952F643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Tabelle </a:t>
            </a:r>
            <a:r>
              <a:rPr lang="de-DE" dirty="0" err="1"/>
              <a:t>media</a:t>
            </a:r>
            <a:r>
              <a:rPr lang="de-DE" dirty="0"/>
              <a:t>: Attributen </a:t>
            </a:r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CF1AAEB0-A4C5-4038-3E65-FDCCB96D1B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Musterbetrieb</a:t>
            </a:r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5E5A1BCB-2301-005D-C2BB-42F1BC18626C}"/>
              </a:ext>
            </a:extLst>
          </p:cNvPr>
          <p:cNvGrpSpPr/>
          <p:nvPr/>
        </p:nvGrpSpPr>
        <p:grpSpPr>
          <a:xfrm>
            <a:off x="1331131" y="1905881"/>
            <a:ext cx="9529737" cy="3713125"/>
            <a:chOff x="793790" y="2485906"/>
            <a:chExt cx="13042940" cy="4420195"/>
          </a:xfrm>
        </p:grpSpPr>
        <p:sp>
          <p:nvSpPr>
            <p:cNvPr id="38" name="Shape 1">
              <a:extLst>
                <a:ext uri="{FF2B5EF4-FFF2-40B4-BE49-F238E27FC236}">
                  <a16:creationId xmlns:a16="http://schemas.microsoft.com/office/drawing/2014/main" id="{A8FFB3E7-365A-31AA-DF52-B36C5623007D}"/>
                </a:ext>
              </a:extLst>
            </p:cNvPr>
            <p:cNvSpPr/>
            <p:nvPr/>
          </p:nvSpPr>
          <p:spPr>
            <a:xfrm>
              <a:off x="793790" y="2485906"/>
              <a:ext cx="6408063" cy="1322189"/>
            </a:xfrm>
            <a:prstGeom prst="roundRect">
              <a:avLst>
                <a:gd name="adj" fmla="val 7205"/>
              </a:avLst>
            </a:prstGeom>
            <a:solidFill>
              <a:srgbClr val="E1E1EA"/>
            </a:solidFill>
            <a:ln w="7620">
              <a:solidFill>
                <a:srgbClr val="C7C7D0"/>
              </a:solidFill>
              <a:prstDash val="solid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9" name="Text 2">
              <a:extLst>
                <a:ext uri="{FF2B5EF4-FFF2-40B4-BE49-F238E27FC236}">
                  <a16:creationId xmlns:a16="http://schemas.microsoft.com/office/drawing/2014/main" id="{B6477F5C-8EAE-EF9A-C444-02D3B93A145E}"/>
                </a:ext>
              </a:extLst>
            </p:cNvPr>
            <p:cNvSpPr/>
            <p:nvPr/>
          </p:nvSpPr>
          <p:spPr>
            <a:xfrm>
              <a:off x="1028224" y="2720340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 err="1">
                  <a:solidFill>
                    <a:srgbClr val="3C3939"/>
                  </a:solidFill>
                  <a:latin typeface="Raleway" pitchFamily="34" charset="0"/>
                  <a:ea typeface="Raleway" pitchFamily="34" charset="-122"/>
                  <a:cs typeface="Raleway" pitchFamily="34" charset="-120"/>
                </a:rPr>
                <a:t>mediaID</a:t>
              </a:r>
              <a:endParaRPr lang="en-US" sz="2200" dirty="0"/>
            </a:p>
          </p:txBody>
        </p:sp>
        <p:sp>
          <p:nvSpPr>
            <p:cNvPr id="40" name="Text 3">
              <a:extLst>
                <a:ext uri="{FF2B5EF4-FFF2-40B4-BE49-F238E27FC236}">
                  <a16:creationId xmlns:a16="http://schemas.microsoft.com/office/drawing/2014/main" id="{E8627258-8357-6393-EBB4-90CEC6A24AA6}"/>
                </a:ext>
              </a:extLst>
            </p:cNvPr>
            <p:cNvSpPr/>
            <p:nvPr/>
          </p:nvSpPr>
          <p:spPr>
            <a:xfrm>
              <a:off x="1028225" y="3210758"/>
              <a:ext cx="4845412" cy="58876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3C3939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Eindeutige Kennung für jeden Medieneintrag.</a:t>
              </a:r>
              <a:endParaRPr lang="en-US" sz="1750" dirty="0"/>
            </a:p>
          </p:txBody>
        </p:sp>
        <p:sp>
          <p:nvSpPr>
            <p:cNvPr id="41" name="Shape 4">
              <a:extLst>
                <a:ext uri="{FF2B5EF4-FFF2-40B4-BE49-F238E27FC236}">
                  <a16:creationId xmlns:a16="http://schemas.microsoft.com/office/drawing/2014/main" id="{91FB254A-9E4B-6784-2A66-908186F5DA26}"/>
                </a:ext>
              </a:extLst>
            </p:cNvPr>
            <p:cNvSpPr/>
            <p:nvPr/>
          </p:nvSpPr>
          <p:spPr>
            <a:xfrm>
              <a:off x="7428667" y="2485906"/>
              <a:ext cx="6408063" cy="1322189"/>
            </a:xfrm>
            <a:prstGeom prst="roundRect">
              <a:avLst>
                <a:gd name="adj" fmla="val 7205"/>
              </a:avLst>
            </a:prstGeom>
            <a:solidFill>
              <a:srgbClr val="E1E1EA"/>
            </a:solidFill>
            <a:ln w="7620">
              <a:solidFill>
                <a:srgbClr val="C7C7D0"/>
              </a:solidFill>
              <a:prstDash val="solid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2" name="Text 5">
              <a:extLst>
                <a:ext uri="{FF2B5EF4-FFF2-40B4-BE49-F238E27FC236}">
                  <a16:creationId xmlns:a16="http://schemas.microsoft.com/office/drawing/2014/main" id="{9973CB06-AD73-4F4D-1E4A-C01D2D96F11B}"/>
                </a:ext>
              </a:extLst>
            </p:cNvPr>
            <p:cNvSpPr/>
            <p:nvPr/>
          </p:nvSpPr>
          <p:spPr>
            <a:xfrm>
              <a:off x="7663101" y="2720340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3C3939"/>
                  </a:solidFill>
                  <a:latin typeface="Raleway" pitchFamily="34" charset="0"/>
                  <a:ea typeface="Raleway" pitchFamily="34" charset="-122"/>
                  <a:cs typeface="Raleway" pitchFamily="34" charset="-120"/>
                </a:rPr>
                <a:t>title</a:t>
              </a:r>
              <a:endParaRPr lang="en-US" sz="2200" dirty="0"/>
            </a:p>
          </p:txBody>
        </p:sp>
        <p:sp>
          <p:nvSpPr>
            <p:cNvPr id="43" name="Text 6">
              <a:extLst>
                <a:ext uri="{FF2B5EF4-FFF2-40B4-BE49-F238E27FC236}">
                  <a16:creationId xmlns:a16="http://schemas.microsoft.com/office/drawing/2014/main" id="{93795BE4-EFCF-10F3-0D11-4708A29A0882}"/>
                </a:ext>
              </a:extLst>
            </p:cNvPr>
            <p:cNvSpPr/>
            <p:nvPr/>
          </p:nvSpPr>
          <p:spPr>
            <a:xfrm>
              <a:off x="7663101" y="3210758"/>
              <a:ext cx="5939195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3C3939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Name des Mediums.</a:t>
              </a:r>
              <a:endParaRPr lang="en-US" sz="1750" dirty="0"/>
            </a:p>
          </p:txBody>
        </p:sp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17D8D34E-3919-7BA3-F05B-FC67783F2C49}"/>
                </a:ext>
              </a:extLst>
            </p:cNvPr>
            <p:cNvSpPr/>
            <p:nvPr/>
          </p:nvSpPr>
          <p:spPr>
            <a:xfrm>
              <a:off x="793790" y="4034909"/>
              <a:ext cx="6408063" cy="1322189"/>
            </a:xfrm>
            <a:prstGeom prst="roundRect">
              <a:avLst>
                <a:gd name="adj" fmla="val 7205"/>
              </a:avLst>
            </a:prstGeom>
            <a:solidFill>
              <a:srgbClr val="E1E1EA"/>
            </a:solidFill>
            <a:ln w="7620">
              <a:solidFill>
                <a:srgbClr val="C7C7D0"/>
              </a:solidFill>
              <a:prstDash val="solid"/>
            </a:ln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AF614EF3-EC1B-2053-8122-569D99D81DED}"/>
                </a:ext>
              </a:extLst>
            </p:cNvPr>
            <p:cNvSpPr/>
            <p:nvPr/>
          </p:nvSpPr>
          <p:spPr>
            <a:xfrm>
              <a:off x="1028224" y="4269343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 err="1">
                  <a:solidFill>
                    <a:srgbClr val="3C3939"/>
                  </a:solidFill>
                  <a:latin typeface="Raleway" pitchFamily="34" charset="0"/>
                  <a:ea typeface="Raleway" pitchFamily="34" charset="-122"/>
                  <a:cs typeface="Raleway" pitchFamily="34" charset="-120"/>
                </a:rPr>
                <a:t>addedAt</a:t>
              </a:r>
              <a:endParaRPr lang="en-US" sz="2200" dirty="0"/>
            </a:p>
          </p:txBody>
        </p:sp>
        <p:sp>
          <p:nvSpPr>
            <p:cNvPr id="46" name="Text 9">
              <a:extLst>
                <a:ext uri="{FF2B5EF4-FFF2-40B4-BE49-F238E27FC236}">
                  <a16:creationId xmlns:a16="http://schemas.microsoft.com/office/drawing/2014/main" id="{0E3BC292-1BA6-D018-0ED6-0AAF1ECC1886}"/>
                </a:ext>
              </a:extLst>
            </p:cNvPr>
            <p:cNvSpPr/>
            <p:nvPr/>
          </p:nvSpPr>
          <p:spPr>
            <a:xfrm>
              <a:off x="1028224" y="4759762"/>
              <a:ext cx="5939195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3C3939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Wann </a:t>
              </a:r>
              <a:r>
                <a:rPr lang="en-US" sz="1750" dirty="0" err="1">
                  <a:solidFill>
                    <a:srgbClr val="3C3939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zum</a:t>
              </a:r>
              <a:r>
                <a:rPr lang="en-US" sz="1750" dirty="0">
                  <a:solidFill>
                    <a:srgbClr val="3C3939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 </a:t>
              </a:r>
              <a:r>
                <a:rPr lang="en-US" sz="1750" dirty="0" err="1">
                  <a:solidFill>
                    <a:srgbClr val="3C3939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Datenbank</a:t>
              </a:r>
              <a:r>
                <a:rPr lang="en-US" sz="1750" dirty="0">
                  <a:solidFill>
                    <a:srgbClr val="3C3939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 </a:t>
              </a:r>
              <a:r>
                <a:rPr lang="en-US" sz="1750" dirty="0" err="1">
                  <a:solidFill>
                    <a:srgbClr val="3C3939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hinzugefügt</a:t>
              </a:r>
              <a:r>
                <a:rPr lang="en-US" sz="1750" dirty="0">
                  <a:solidFill>
                    <a:srgbClr val="3C3939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 </a:t>
              </a:r>
              <a:endParaRPr lang="en-US" sz="1750" dirty="0"/>
            </a:p>
          </p:txBody>
        </p:sp>
        <p:sp>
          <p:nvSpPr>
            <p:cNvPr id="47" name="Shape 10">
              <a:extLst>
                <a:ext uri="{FF2B5EF4-FFF2-40B4-BE49-F238E27FC236}">
                  <a16:creationId xmlns:a16="http://schemas.microsoft.com/office/drawing/2014/main" id="{978DABFA-E791-E71E-3E27-C522EE5F34BB}"/>
                </a:ext>
              </a:extLst>
            </p:cNvPr>
            <p:cNvSpPr/>
            <p:nvPr/>
          </p:nvSpPr>
          <p:spPr>
            <a:xfrm>
              <a:off x="7428667" y="4034909"/>
              <a:ext cx="6408063" cy="1322189"/>
            </a:xfrm>
            <a:prstGeom prst="roundRect">
              <a:avLst>
                <a:gd name="adj" fmla="val 7205"/>
              </a:avLst>
            </a:prstGeom>
            <a:solidFill>
              <a:srgbClr val="E1E1EA"/>
            </a:solidFill>
            <a:ln w="7620">
              <a:solidFill>
                <a:srgbClr val="C7C7D0"/>
              </a:solidFill>
              <a:prstDash val="solid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8" name="Text 11">
              <a:extLst>
                <a:ext uri="{FF2B5EF4-FFF2-40B4-BE49-F238E27FC236}">
                  <a16:creationId xmlns:a16="http://schemas.microsoft.com/office/drawing/2014/main" id="{9934D330-B16F-D160-040B-8D64B6719D67}"/>
                </a:ext>
              </a:extLst>
            </p:cNvPr>
            <p:cNvSpPr/>
            <p:nvPr/>
          </p:nvSpPr>
          <p:spPr>
            <a:xfrm>
              <a:off x="7663101" y="4269343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 err="1">
                  <a:solidFill>
                    <a:srgbClr val="3C3939"/>
                  </a:solidFill>
                  <a:latin typeface="Raleway" pitchFamily="34" charset="0"/>
                  <a:ea typeface="Raleway" pitchFamily="34" charset="-122"/>
                  <a:cs typeface="Raleway" pitchFamily="34" charset="-120"/>
                </a:rPr>
                <a:t>releaseDate</a:t>
              </a:r>
              <a:endParaRPr lang="en-US" sz="2200" dirty="0"/>
            </a:p>
          </p:txBody>
        </p:sp>
        <p:sp>
          <p:nvSpPr>
            <p:cNvPr id="49" name="Text 12">
              <a:extLst>
                <a:ext uri="{FF2B5EF4-FFF2-40B4-BE49-F238E27FC236}">
                  <a16:creationId xmlns:a16="http://schemas.microsoft.com/office/drawing/2014/main" id="{E264B495-07DA-1956-56ED-25EAC07C73DA}"/>
                </a:ext>
              </a:extLst>
            </p:cNvPr>
            <p:cNvSpPr/>
            <p:nvPr/>
          </p:nvSpPr>
          <p:spPr>
            <a:xfrm>
              <a:off x="7663101" y="4759762"/>
              <a:ext cx="5939195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3C3939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Datum der </a:t>
              </a:r>
              <a:r>
                <a:rPr lang="en-US" sz="1750" dirty="0" err="1">
                  <a:solidFill>
                    <a:srgbClr val="3C3939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Ausgabe</a:t>
              </a:r>
              <a:endParaRPr lang="en-US" sz="1750" dirty="0"/>
            </a:p>
          </p:txBody>
        </p:sp>
        <p:sp>
          <p:nvSpPr>
            <p:cNvPr id="50" name="Shape 13">
              <a:extLst>
                <a:ext uri="{FF2B5EF4-FFF2-40B4-BE49-F238E27FC236}">
                  <a16:creationId xmlns:a16="http://schemas.microsoft.com/office/drawing/2014/main" id="{4ED745AF-E0F6-43A5-5E2F-BFCF637E706C}"/>
                </a:ext>
              </a:extLst>
            </p:cNvPr>
            <p:cNvSpPr/>
            <p:nvPr/>
          </p:nvSpPr>
          <p:spPr>
            <a:xfrm>
              <a:off x="793790" y="5583912"/>
              <a:ext cx="6408063" cy="1322189"/>
            </a:xfrm>
            <a:prstGeom prst="roundRect">
              <a:avLst>
                <a:gd name="adj" fmla="val 7205"/>
              </a:avLst>
            </a:prstGeom>
            <a:solidFill>
              <a:srgbClr val="E1E1EA"/>
            </a:solidFill>
            <a:ln w="7620">
              <a:solidFill>
                <a:srgbClr val="C7C7D0"/>
              </a:solidFill>
              <a:prstDash val="solid"/>
            </a:ln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51" name="Text 14">
              <a:extLst>
                <a:ext uri="{FF2B5EF4-FFF2-40B4-BE49-F238E27FC236}">
                  <a16:creationId xmlns:a16="http://schemas.microsoft.com/office/drawing/2014/main" id="{807929BA-9FF2-6EFC-2CD0-6795CBDC18F2}"/>
                </a:ext>
              </a:extLst>
            </p:cNvPr>
            <p:cNvSpPr/>
            <p:nvPr/>
          </p:nvSpPr>
          <p:spPr>
            <a:xfrm>
              <a:off x="1028224" y="5818346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3C3939"/>
                  </a:solidFill>
                  <a:latin typeface="Raleway" pitchFamily="34" charset="0"/>
                  <a:ea typeface="Raleway" pitchFamily="34" charset="-122"/>
                  <a:cs typeface="Raleway" pitchFamily="34" charset="-120"/>
                </a:rPr>
                <a:t>digital</a:t>
              </a:r>
              <a:endParaRPr lang="en-US" sz="2200" dirty="0"/>
            </a:p>
          </p:txBody>
        </p:sp>
        <p:sp>
          <p:nvSpPr>
            <p:cNvPr id="52" name="Text 15">
              <a:extLst>
                <a:ext uri="{FF2B5EF4-FFF2-40B4-BE49-F238E27FC236}">
                  <a16:creationId xmlns:a16="http://schemas.microsoft.com/office/drawing/2014/main" id="{C514549F-BEB9-F44B-7529-6977CDE45580}"/>
                </a:ext>
              </a:extLst>
            </p:cNvPr>
            <p:cNvSpPr/>
            <p:nvPr/>
          </p:nvSpPr>
          <p:spPr>
            <a:xfrm>
              <a:off x="1028224" y="6308765"/>
              <a:ext cx="5939195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3C3939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Ob es digital </a:t>
              </a:r>
              <a:r>
                <a:rPr lang="en-US" sz="1750" dirty="0" err="1">
                  <a:solidFill>
                    <a:srgbClr val="3C3939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oder</a:t>
              </a:r>
              <a:r>
                <a:rPr lang="en-US" sz="1750" dirty="0">
                  <a:solidFill>
                    <a:srgbClr val="3C3939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 analog</a:t>
              </a:r>
              <a:endParaRPr lang="en-US" sz="175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989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Projektpräsentation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A5A4-6833-4FDB-AC5D-9CB3036E1B2C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 Mustermann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743467" y="1066800"/>
            <a:ext cx="10972800" cy="1066800"/>
          </a:xfrm>
        </p:spPr>
        <p:txBody>
          <a:bodyPr/>
          <a:lstStyle/>
          <a:p>
            <a:r>
              <a:rPr lang="de-DE" dirty="0"/>
              <a:t>Typen der Media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Musterbetrieb</a:t>
            </a:r>
          </a:p>
        </p:txBody>
      </p:sp>
      <p:sp>
        <p:nvSpPr>
          <p:cNvPr id="11" name="Rechteck 10"/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2" name="Rechteck 11"/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13" name="Rechteck 12"/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4" name="Rechteck 13"/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15" name="Rechteck 14"/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6" name="Rechteck 15"/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7" name="Rechteck 16"/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8" name="Rechteck 17"/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9" name="Rechteck 18"/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80FD187-CE17-7930-CE08-5AA69A2A6EED}"/>
              </a:ext>
            </a:extLst>
          </p:cNvPr>
          <p:cNvSpPr txBox="1"/>
          <p:nvPr/>
        </p:nvSpPr>
        <p:spPr>
          <a:xfrm>
            <a:off x="773907" y="1981200"/>
            <a:ext cx="45600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Tabellen: </a:t>
            </a:r>
            <a:r>
              <a:rPr lang="de-DE" dirty="0" err="1"/>
              <a:t>books</a:t>
            </a:r>
            <a:r>
              <a:rPr lang="de-DE" dirty="0"/>
              <a:t>, </a:t>
            </a:r>
            <a:r>
              <a:rPr lang="de-DE" dirty="0" err="1"/>
              <a:t>music</a:t>
            </a:r>
            <a:r>
              <a:rPr lang="de-DE" dirty="0"/>
              <a:t>, </a:t>
            </a:r>
            <a:r>
              <a:rPr lang="de-DE" dirty="0" err="1"/>
              <a:t>films</a:t>
            </a:r>
            <a:r>
              <a:rPr lang="de-DE" dirty="0"/>
              <a:t>, </a:t>
            </a:r>
            <a:r>
              <a:rPr lang="de-DE" dirty="0" err="1"/>
              <a:t>serien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Erklärung der 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  <a:p>
            <a:endParaRPr lang="de-DE" dirty="0"/>
          </a:p>
        </p:txBody>
      </p:sp>
      <p:pic>
        <p:nvPicPr>
          <p:cNvPr id="20" name="Grafik 19" descr="Ein Bild, das Datenträger, Compact Disc, CD, Unbeschriebene Datenträger enthält.&#10;&#10;Automatisch generierte Beschreibung">
            <a:extLst>
              <a:ext uri="{FF2B5EF4-FFF2-40B4-BE49-F238E27FC236}">
                <a16:creationId xmlns:a16="http://schemas.microsoft.com/office/drawing/2014/main" id="{E845E5CB-E1B8-50B5-2D80-007CD82975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191237"/>
            <a:ext cx="1930321" cy="1930321"/>
          </a:xfrm>
          <a:prstGeom prst="rect">
            <a:avLst/>
          </a:prstGeom>
        </p:spPr>
      </p:pic>
      <p:pic>
        <p:nvPicPr>
          <p:cNvPr id="6" name="Grafik 5" descr="Ein Bild, das Text, Bücherregal, Veröffentlichung, Regale enthält.&#10;&#10;Automatisch generierte Beschreibung">
            <a:extLst>
              <a:ext uri="{FF2B5EF4-FFF2-40B4-BE49-F238E27FC236}">
                <a16:creationId xmlns:a16="http://schemas.microsoft.com/office/drawing/2014/main" id="{B72EDD0A-9D37-ADC7-C1D7-AC133457EB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07" y="3429000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24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/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/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/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/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/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/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/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/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Projektpräsentation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3A2-9CF7-401A-894F-743B9F74DE91}" type="datetime1">
              <a:rPr lang="de-DE" smtClean="0"/>
              <a:pPr/>
              <a:t>28.01.2025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 Mustermann</a:t>
            </a:r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Funktionen der media-Tabelle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4"/>
          </p:nvPr>
        </p:nvSpPr>
        <p:spPr>
          <a:xfrm>
            <a:off x="1981200" y="1676400"/>
            <a:ext cx="8229600" cy="4267200"/>
          </a:xfrm>
        </p:spPr>
        <p:txBody>
          <a:bodyPr>
            <a:normAutofit/>
          </a:bodyPr>
          <a:lstStyle/>
          <a:p>
            <a:r>
              <a:rPr lang="de-DE" dirty="0"/>
              <a:t>Skript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Musterbetrieb</a:t>
            </a:r>
          </a:p>
        </p:txBody>
      </p:sp>
    </p:spTree>
    <p:extLst>
      <p:ext uri="{BB962C8B-B14F-4D97-AF65-F5344CB8AC3E}">
        <p14:creationId xmlns:p14="http://schemas.microsoft.com/office/powerpoint/2010/main" val="2468268656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rangero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487</Words>
  <Application>Microsoft Office PowerPoint</Application>
  <PresentationFormat>Breitbild</PresentationFormat>
  <Paragraphs>244</Paragraphs>
  <Slides>14</Slides>
  <Notes>5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Raleway</vt:lpstr>
      <vt:lpstr>Roboto</vt:lpstr>
      <vt:lpstr>Benutzerdefiniertes Design</vt:lpstr>
      <vt:lpstr>Office</vt:lpstr>
      <vt:lpstr>Datenbank für Medienverwaltung</vt:lpstr>
      <vt:lpstr>Projektpräsentation</vt:lpstr>
      <vt:lpstr>Projektpräsentation</vt:lpstr>
      <vt:lpstr>Projektpräsentation</vt:lpstr>
      <vt:lpstr>Projektpräsentation</vt:lpstr>
      <vt:lpstr>Projektpräsentation</vt:lpstr>
      <vt:lpstr>Projektpräsentation</vt:lpstr>
      <vt:lpstr>Projektpräsentation</vt:lpstr>
      <vt:lpstr>Projektpräsentation</vt:lpstr>
      <vt:lpstr>Projektpräsentation</vt:lpstr>
      <vt:lpstr>Projektpräsentation</vt:lpstr>
      <vt:lpstr>Projektpräsentation</vt:lpstr>
      <vt:lpstr>Projektpräsentation</vt:lpstr>
      <vt:lpstr>Projektpräsentation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eines Projekts</dc:title>
  <dc:creator>Irgendwer</dc:creator>
  <cp:lastModifiedBy>itad-tn19</cp:lastModifiedBy>
  <cp:revision>47</cp:revision>
  <dcterms:created xsi:type="dcterms:W3CDTF">2017-12-03T14:39:02Z</dcterms:created>
  <dcterms:modified xsi:type="dcterms:W3CDTF">2025-01-28T14:29:53Z</dcterms:modified>
</cp:coreProperties>
</file>