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820" r:id="rId2"/>
  </p:sldMasterIdLst>
  <p:notesMasterIdLst>
    <p:notesMasterId r:id="rId26"/>
  </p:notesMasterIdLst>
  <p:handoutMasterIdLst>
    <p:handoutMasterId r:id="rId27"/>
  </p:handoutMasterIdLst>
  <p:sldIdLst>
    <p:sldId id="256" r:id="rId3"/>
    <p:sldId id="258" r:id="rId4"/>
    <p:sldId id="277" r:id="rId5"/>
    <p:sldId id="279" r:id="rId6"/>
    <p:sldId id="280" r:id="rId7"/>
    <p:sldId id="281" r:id="rId8"/>
    <p:sldId id="263" r:id="rId9"/>
    <p:sldId id="282" r:id="rId10"/>
    <p:sldId id="286" r:id="rId11"/>
    <p:sldId id="289" r:id="rId12"/>
    <p:sldId id="300" r:id="rId13"/>
    <p:sldId id="284" r:id="rId14"/>
    <p:sldId id="297" r:id="rId15"/>
    <p:sldId id="291" r:id="rId16"/>
    <p:sldId id="290" r:id="rId17"/>
    <p:sldId id="293" r:id="rId18"/>
    <p:sldId id="295" r:id="rId19"/>
    <p:sldId id="294" r:id="rId20"/>
    <p:sldId id="292" r:id="rId21"/>
    <p:sldId id="287" r:id="rId22"/>
    <p:sldId id="298" r:id="rId23"/>
    <p:sldId id="299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9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75300" autoAdjust="0"/>
  </p:normalViewPr>
  <p:slideViewPr>
    <p:cSldViewPr>
      <p:cViewPr>
        <p:scale>
          <a:sx n="100" d="100"/>
          <a:sy n="100" d="100"/>
        </p:scale>
        <p:origin x="-168" y="-8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9D977E-79EB-2E48-8AB8-D83C63E65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718301-2933-5618-7F5E-D2D7A376D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EFAF-E70D-4EAB-8272-5C61B681CB4A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9B1405-FB80-E357-4744-5AA8EA49A5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9A7355-95C8-59A9-AEEF-58D95FDF9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47F7-D748-49E6-9D4F-0B55DC9C0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741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2EC7-0D43-44FC-9E1B-67DC9E990A5E}" type="datetimeFigureOut">
              <a:rPr lang="de-DE" smtClean="0"/>
              <a:pPr/>
              <a:t>30.01.2025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08E0-6EBE-4615-87DF-D15A83EC26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88244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Willkommen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Präsentation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Projekt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Medienverwaltungsdatenbank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endParaRPr lang="en-US" sz="1200" dirty="0"/>
          </a:p>
          <a:p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C2B90-FC08-6155-D289-9483C085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1330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91BB-8E16-6274-2D18-7A6A4CF4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C7CE3BB-232E-6651-B10B-51EE90C56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F1F7670-F99E-4D83-631C-3306B37D5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48BA3E-2C1E-CC7C-E5A4-F9469F0C9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168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94BA8-2D95-325B-3BC4-58155B5C1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D5F5B98-9718-877F-B099-BB0B7FD3A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C32D5B7-25A9-621F-CAE9-BA6666210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A7EC22-8C6A-C769-A2EB-298B2E24BD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677298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8C45E-6FD5-4F6F-BB60-4AD19289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2F1D066-3FEA-740C-5823-9E147651E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287524-2F49-83CE-0608-139625592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Gespeicherte Prozeduren enthalten Transaktion.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3736E-2553-E39B-C4C3-6EF6B72AD6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42259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E1944-4B3A-C735-8885-AC6028FCB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F2BE25D-DF24-11D4-39BC-8D7B084F48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53FB79D-823C-DE1E-715F-EDC618F50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*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Nutzer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Person,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Team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Anwendung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sein*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D681A-232E-B6C9-310F-1DC1B1554B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53979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CC9B4-EB26-705E-4F6C-7D0D46F3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293E444-7C26-3CB0-923B-041304729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969CF06-7921-2456-75E4-2073CAF80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Medien zufügen: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 Spezialisierung gibt es eine Prozedur, um einen neuen Eintrag anzulegen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Beispiel für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insert_series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Eine neue ID wird generiert, der aktuelle Zeitpunkt festgehalten und die Daten auf die richtigen Tabellen verteilt. Das passiert innerhalb einer Transaktion, bei einem Fehler gibt es einen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vollständingen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Rollback.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B31F52-49BB-8FD2-FDB6-2C18113EBE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217367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95FFF-7A0D-D428-4103-71459E01F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B56CDA9-7FAD-0616-80BB-5E00531CD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D3DD769-58D2-3ABD-604B-14B645026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Beim Einfügen kann der Nutzer auf Prozeduren zugreifen, die die Aufteilung auf mehrere Tabellen transparent machen.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Sollen nachträglich Daten geändert werden, muss der Nutzer aber selbst die richtige Tabelle bestimmen.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 haben also Datenkonsistenz beim Einfügen gesichert, aber keine vollständige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Enkapsulierung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2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Konsistenz zwischen den Tabellen wird mit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Foreign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Key </a:t>
            </a:r>
            <a:r>
              <a:rPr lang="de-DE" sz="12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Constraints</a:t>
            </a:r>
            <a:r>
              <a:rPr lang="de-DE" sz="12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trotzdem weiter gesichert.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93EC60-6EA9-6EDC-0AA6-56284851F8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85137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94B10-1FE4-6E1F-2500-88EEB8DAA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7A5A531-187B-8F81-B081-2DB29675D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CB26CAD-3590-F4A2-2280-50CF8939C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Löschen von Medieninformationen ist nicht vorgesehen, damit Log-Informationen benutzbar bleiben. 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Ausschluss aus dem Leihsystem kann z.B. durch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mit speziellen Benutzer "REMOVED" implementiert werden.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9F16C2-A15A-8BBB-15A8-3EADF02275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85749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D8AD9-FF4D-BF2F-49A9-E63878117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1D8BC91-3F1F-750E-1F8D-FF6C7323C4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B11F9E-CF5D-E5CC-9E20-30345F5B7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 Tabelle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enthält nur aktuellen Ausleihen,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withdrawals_history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enthält Informationen zu jeder Leihgabe die jemals gemacht wurde.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Verfügbarkeit ist einfach und schnell zu bestimmen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-&gt; Informationen über alle Ausleihen bleiben verfügbar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Logs werden per Trigger automatisch angelegt, wenn etwas ausgeliehen oder zurückgegeben wird. Der Nutzer muss nicht selbst darauf achten, dass Logs stimmen.</a:t>
            </a:r>
            <a:endParaRPr lang="de-DE" sz="1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0B36C5-A4ED-0B78-D16B-A37E4FAC18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34561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131AE-196B-B486-CDC9-D263266FF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CE6A486-CCE4-D1A6-B1AC-354C27142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B2CC5E2-C6ED-8B09-EAE2-31C086D86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Nutzer können aktuelle Ausleihen über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bearbeiten: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Wird etwas ausgeliehen, legt man einen Eintrag in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und es wird automatisch ein Log-Eintrag angelegt.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Wenn es wieder zurückgegeben wird, löscht man den entsprechenden Eintrag in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withdrawals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der Log-Eintrag wird um den Zeitpunkt ergänzt.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gibt eine Funktion, um Verfügbarkeit zu prüfen.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 Nutzer muss auch hier nicht selbst darauf achten, dass die Logs konsistent bleiben.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 doppelter Ausleihung ist man geschützt, da die </a:t>
            </a:r>
            <a:r>
              <a:rPr lang="de-DE" sz="1800" kern="15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MediaID</a:t>
            </a:r>
            <a:r>
              <a:rPr lang="de-DE" sz="1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ein Primärschlüssel ist.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1800" kern="1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FCFDBC-6053-9A8E-724B-C7DE66A7BD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518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F9FED-5B95-1B75-758B-9242355C8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30B9A77-CCA1-D404-6AE3-0746774DD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9F45C4E-AF7A-CCE5-2D92-9B1DFE9CBD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6B37D7-16EE-7F68-F128-7F514554B2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121162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Überblick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Inhalt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Konzeptentwicklung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Funktionen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erläutern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Außerdem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Schnittstellen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den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Ausblick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zukünftige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Erweiterungen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ED35E-D27E-A624-89C6-495C907656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2805636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F1967-D264-FB4D-F12E-77EDB155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160741-E902-4261-C861-FF3455818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6D88A8-32DF-4405-4280-3CA223AC0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F7FDB-74C2-847A-4E3B-B3FC90592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845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9113-87B6-1DA2-5BDD-896A2DDA4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D3855E7-0393-29DC-A2F6-CABD9745D1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64C77D3-1977-2B18-1EF9-6A07B8E16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912226-339C-E6BA-4DCD-E684B80327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004429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C5228-D4EE-2D28-D766-7C8BDF3D9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97CA01-B487-33CD-72E3-30734402F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C3E8A50-E5B9-E485-CD06-0C6FC73B1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CE7F8D-B4E3-1F2B-73D7-26CAE13704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52003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6A0E-D745-A79B-8B27-83682BB7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5496EC-8E97-9AA9-AFE4-FA9549CD8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F95A98-EAA3-1821-D5F6-82902C43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Ist-Zustand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Soll-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erreicht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eingepflegt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lokalisieren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Es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gibt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Wege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Weiterentwicklung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Dank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Aufmerksamkeit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freuen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5E6DC-4725-6A5F-FA00-58F67EF00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10705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6176-33EF-D7A2-7117-6FD43EE4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D4CFBC-CFCF-538A-5166-1251108D3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62471F-77BF-22EB-C5C7-B14C4C02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200" u="none" dirty="0"/>
              <a:t>Laut der Aufgabe sollten wir eine Datenbank für digitale Medien entwickeln und wir haben uns folgende Situation vorgestellt.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Eine Familie besitzt eine unordentliche Sammlung von Medien verschiedenen Typen (Bücher, Filmen, Serien, Musik). Und es ist schwer zu finden. Das ist unsere IST-Zustand.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Mithilfe der Datenbank wollen wir Ordnung schaffen, Verwaltung vereinfachen und vor allem es wird möglich vor allem die Medien lokalisieren.</a:t>
            </a:r>
          </a:p>
          <a:p>
            <a:pPr algn="l"/>
            <a:endParaRPr lang="de-DE" dirty="0"/>
          </a:p>
          <a:p>
            <a:pPr>
              <a:lnSpc>
                <a:spcPct val="220000"/>
              </a:lnSpc>
            </a:pPr>
            <a:r>
              <a:rPr lang="de-DE" dirty="0"/>
              <a:t>Wir haben </a:t>
            </a:r>
            <a:r>
              <a:rPr lang="de-DE" sz="1200" u="none" dirty="0"/>
              <a:t>die vorhandenen Medien  analysiert und ein Konzept der Datenbank entwickelt, die aus folgenden Tabellen besteht,</a:t>
            </a:r>
          </a:p>
          <a:p>
            <a:pPr>
              <a:lnSpc>
                <a:spcPct val="220000"/>
              </a:lnSpc>
            </a:pPr>
            <a:r>
              <a:rPr lang="de-DE" dirty="0"/>
              <a:t>Unser Konzept sehen sie auf nächsten Folien.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C54F0-6043-38BB-49C2-1B2489F613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780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B4AB-35B5-4BCD-A704-A249D02E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D227AA-4379-C656-7E80-2542C5673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2E9035-55B2-8D72-5A22-E9BDE96C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Hier ist </a:t>
            </a:r>
            <a:r>
              <a:rPr lang="de-DE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ER-Modell</a:t>
            </a:r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- Entity-Relationship-Modell- wo die Struktur einer Datenbank klar ist. 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 besteht aus Entitäten (Objekten), Attributen (Eigenschaften der Objekte) und Beziehungen zwischen den Entitäten.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Das hilft dabei, die Datenbankstruktur visuell darzustellen und zu planen, bevor sie in einer Datenbank implementiert wird.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verschiedene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aufgeteilt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miteinander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verbunden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  <a:p>
            <a:r>
              <a:rPr lang="de-DE" dirty="0"/>
              <a:t>Wir haben folgende Tabellen überlegt: media,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series</a:t>
            </a:r>
            <a:r>
              <a:rPr lang="de-DE" dirty="0"/>
              <a:t>, locations, </a:t>
            </a:r>
            <a:r>
              <a:rPr lang="de-DE" dirty="0" err="1"/>
              <a:t>media_at_locations</a:t>
            </a:r>
            <a:r>
              <a:rPr lang="de-DE" dirty="0"/>
              <a:t>, withdrawals und </a:t>
            </a:r>
            <a:r>
              <a:rPr lang="de-DE" dirty="0" err="1"/>
              <a:t>withdrawals_history</a:t>
            </a:r>
            <a:r>
              <a:rPr lang="de-DE" dirty="0"/>
              <a:t>.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75AED-C5C3-B306-31C9-0A214513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386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DF1F-E935-C014-57A8-A223E1ED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138867-8492-2532-5504-44DE6D98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E393DE-7479-CD73-9318-E7A012A73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Diagramm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können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Sie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Primary Key und Foreign Key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man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drei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Erster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Zweiter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bezüglich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Ort, wo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bestimmte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befindet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Und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dritte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zeigt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da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Moment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benutzt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deswegen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vorhanden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betrachten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jede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näher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59DAD-C375-BF27-A674-81B541F4C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13046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01EEB-6971-8BA7-F767-B27BFDD2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ECA763-3C58-752F-B2D7-6137D5842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315211-7362-A08E-7CD7-31F4693FC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 teilweise in der media-</a:t>
            </a:r>
            <a:r>
              <a:rPr lang="de-DE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teilweise in spezialisierten Tabellen.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Tabellen: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music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serien</a:t>
            </a: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C6DE5-9886-87DF-0E4E-9FC8F44921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9414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D40E6-0ED4-A3AB-A4BD-8F7D519B1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864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31752-8E74-57F6-FE06-71E3F8781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FB2CFC-8747-EE6A-2846-16EB3E72D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28A9E50-706E-97FC-E490-9A53CFFBC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5CE71-10B3-6894-1922-A4231AD0C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9071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8B8A-C817-DF25-3A31-B2838D85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A611C5-D269-8CB0-BA47-7088FDE61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6CC3D-9296-17BF-C112-B64F269AC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AD05E-7965-EC83-DF9F-BBBD7CC41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53085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871A-5D80-4C11-B3ED-C3CE1D227336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856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94AE-8680-1515-69AC-EA90A37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1C2CA-198D-D6FD-A2A3-A634EFCB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3737E-1C73-36C3-F46B-58253A2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D303-FB57-488C-82D4-DF76186A07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28F7D-FAFA-D757-AA4D-4A8ACE8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48A5E-098A-D5BD-2074-71FDE13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5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CD19B-A00B-5CC3-44B2-505C09C4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98883-8990-A4E6-5804-E2B62194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7F320-E9BA-7030-B22F-9D95436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BE7-7F5A-494A-BD10-1C0163A30414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F1AFF-D815-33C9-FDC3-57274B7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F4DD2-B10B-0D18-31D6-01873A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27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24F8-C5F7-D845-5D87-3C0BAC0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318BC-A6DC-DC5F-131E-7D1D9B016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E5FCA9-8C07-2367-B463-D44C691A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CEF5F-291C-578D-5F28-8380BA2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88B-21B4-4A8D-83C8-7E791F366FD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130F64-0EEB-B37A-AC6E-BBFFA3A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92F4-C8D1-71C6-E6A1-D17A0ACE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17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B4BF8-8A81-09BE-90A3-2D00168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691-4C10-031F-2E9C-4A13C148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1E2AB-5EA0-1394-A3D5-D6BAB475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09600C-FA3E-B14E-5978-0F3EBD78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56DE6A-9464-C656-CADE-73B19EC4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9A0C1F-924C-BA04-16F5-502E98D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09BD-03F5-4C49-80D7-3DA1C0A872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2431B-384A-BB90-6748-38DC98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F5817D-5582-D0C9-9AEC-BC0676F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7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C377-3F4C-524B-639D-314504C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C3418-FA33-4072-5907-C897BA8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F39E-F7EC-4B84-9C37-8690984FE4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7F753-9A3D-A7D6-9175-D897AB2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F5563-7575-71E2-9BF1-B5E5E05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23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697FC-1972-18D8-2451-5ABF436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602-D941-4A49-9446-B64F5A22A08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2D398-0E65-6C46-BACD-C712069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7FC10-8FD6-38A7-FE42-1357001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1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B0270-3153-0EFF-F043-83D7DD6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E42D0-D719-78E8-C944-D4F092C7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698E9-236E-FB58-04E5-E2530550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83B21-086D-E35D-8049-7F94DEB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249-D010-40F8-B47F-946F6814A06A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FB7196-B1FE-0770-C75E-78843CB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BE75C-158D-E599-695F-B87202F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4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873A-3E9D-04AD-985A-A921348E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7CBA64-86F5-3627-1C2F-8C710C8B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64A3B-89CF-2A2E-CDAE-CA89B328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AF3E2-74FB-D43A-76C4-FEADE04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5B8D-1870-4F78-BE2E-2699F501307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DF9E5-68DF-454A-5B3E-F9C8EC7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7FCFE-F118-7D3B-1278-0E1F4E9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00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CFA41-96D9-9606-529B-C06531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81E144-CCBE-5A4C-E2A9-9912608F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5E4E7-6343-78EE-C5E3-44900E5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EE7-A2C7-4ACB-A34A-E88C67FBD69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69CC5-60A7-ED68-791B-6DA2109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58649-7587-8263-A5DC-1DE5330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158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104F6-5448-F66E-7E06-5B7038C3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05CE-3133-EC96-1282-BAF57A86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580C6-1F57-5B0B-8460-2D120FEA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485-77A7-44E2-883A-FF8407A1A04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F783B-976D-9E2C-434E-38F7ACD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036B4-6C47-85E6-8E05-76B73C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4681764-CC49-4870-8B4A-58EBB06CE56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04779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3B7E015-F6DD-469F-90E4-FB4A8C04FC0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8551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2DAB08A-7767-47B3-9ABC-F251074A687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658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572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E224F6F-7879-40FC-901C-18BF6D42ED8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619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C7A0F3EB-20A0-4500-8BD5-99B2F4FBEAA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304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E9D597F0-980E-4A77-9D38-21E0C09079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4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A6E7471-7EEB-432B-89A6-1AD99B0E46FF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78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5241AFB2-4563-40C8-B55A-8DF3E65E7F8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814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FFA77-D881-62FB-81E3-887834B1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9112C-BB62-4BFA-7DCD-B5F3C11A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5F5DC-5234-A89E-8A01-A3FC300B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A4F9-E427-452F-83F5-F8F1CC44DC41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9057-1ABF-D28A-14EA-35D4F9EC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32F1E-DEEB-8F2D-B4CA-FCAB8AA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4ACA683-4F25-5906-8602-C2A5D004F42A}"/>
              </a:ext>
            </a:extLst>
          </p:cNvPr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712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68D43-2635-4FA2-AABB-860D9CB8B160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38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504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3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63" r:id="rId3"/>
    <p:sldLayoutId id="2147483762" r:id="rId4"/>
    <p:sldLayoutId id="2147483804" r:id="rId5"/>
    <p:sldLayoutId id="2147483805" r:id="rId6"/>
    <p:sldLayoutId id="2147483818" r:id="rId7"/>
    <p:sldLayoutId id="2147483819" r:id="rId8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E43002-3E4B-DA0F-A2AA-C763C47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2E9AA-3840-17E5-670E-D22FB2B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C82A0-0D05-575B-F1E3-88ADB86B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E70BA-FD79-466F-A344-6ED84EB9E5B8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5BBB4-3E99-8537-F722-B6A9FF62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F91E4-D64B-0680-5D61-F866DFEC3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8400" y="1828800"/>
            <a:ext cx="4840010" cy="18073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b="1" dirty="0"/>
              <a:t>Projekt: </a:t>
            </a:r>
            <a:br>
              <a:rPr lang="en-US" sz="4000" b="1" dirty="0"/>
            </a:br>
            <a:r>
              <a:rPr lang="en-US" sz="4000" b="1" dirty="0" err="1"/>
              <a:t>Datenbank</a:t>
            </a:r>
            <a:br>
              <a:rPr lang="en-US" sz="4000" b="1" dirty="0"/>
            </a:br>
            <a:r>
              <a:rPr lang="en-US" sz="4000" b="1" dirty="0"/>
              <a:t>für </a:t>
            </a:r>
            <a:r>
              <a:rPr lang="en-US" sz="4000" b="1" dirty="0" err="1"/>
              <a:t>Medienverwaltung</a:t>
            </a:r>
            <a:endParaRPr lang="en-US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8DF40-5FDC-B0D8-C107-A365E78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-2" b="9379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72400" y="3047999"/>
            <a:ext cx="3581398" cy="31289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2000" dirty="0" err="1"/>
              <a:t>Entwickler</a:t>
            </a:r>
            <a:r>
              <a:rPr lang="en-US" sz="2000" dirty="0"/>
              <a:t>:</a:t>
            </a:r>
          </a:p>
          <a:p>
            <a:pPr algn="r"/>
            <a:r>
              <a:rPr lang="en-US" sz="1600" dirty="0"/>
              <a:t>Nicholas Dettmer</a:t>
            </a:r>
          </a:p>
          <a:p>
            <a:pPr algn="r"/>
            <a:r>
              <a:rPr lang="en-US" sz="1600" dirty="0"/>
              <a:t>Alexander </a:t>
            </a:r>
            <a:r>
              <a:rPr lang="en-US" sz="1600" dirty="0" err="1"/>
              <a:t>Ermolaev</a:t>
            </a:r>
            <a:endParaRPr lang="en-US" sz="1600" dirty="0"/>
          </a:p>
          <a:p>
            <a:pPr algn="r"/>
            <a:r>
              <a:rPr lang="en-US" sz="1600" dirty="0"/>
              <a:t>Lukas Lenz</a:t>
            </a:r>
          </a:p>
          <a:p>
            <a:pPr algn="r"/>
            <a:r>
              <a:rPr lang="en-US" sz="1600" dirty="0"/>
              <a:t>Ekaterina Shmeleva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platzhalter 19">
            <a:extLst>
              <a:ext uri="{FF2B5EF4-FFF2-40B4-BE49-F238E27FC236}">
                <a16:creationId xmlns:a16="http://schemas.microsoft.com/office/drawing/2014/main" id="{8C56FF10-4BFD-D879-E931-201320815EF4}"/>
              </a:ext>
            </a:extLst>
          </p:cNvPr>
          <p:cNvSpPr txBox="1">
            <a:spLocks/>
          </p:cNvSpPr>
          <p:nvPr/>
        </p:nvSpPr>
        <p:spPr>
          <a:xfrm>
            <a:off x="4533899" y="6316363"/>
            <a:ext cx="5029200" cy="588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IT-Akademie Dr. Heuer, 31. </a:t>
            </a:r>
            <a:r>
              <a:rPr lang="en-US" sz="1800" dirty="0" err="1"/>
              <a:t>Januar</a:t>
            </a:r>
            <a:r>
              <a:rPr lang="en-US" sz="1800" dirty="0"/>
              <a:t> 2025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159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4EDB4-151B-AEC4-0D7A-DFF6E61D8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31F45-FC1A-92A7-993D-9C45C54C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B0952-E42E-3408-EA45-1CDB34B3E9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3135D53-0B1A-9943-3318-91AB1AD8A59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82D41F14-DA35-D6F5-F178-F98D6E7F461B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Trigger </a:t>
            </a:r>
            <a:r>
              <a:rPr lang="de-DE" dirty="0" err="1"/>
              <a:t>on_return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C67760-7ADC-A834-9D32-3A9B689D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0" y="1649405"/>
            <a:ext cx="5118413" cy="165739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7121C2-94F5-A948-60D1-F6B57939080F}"/>
              </a:ext>
            </a:extLst>
          </p:cNvPr>
          <p:cNvSpPr txBox="1"/>
          <p:nvPr/>
        </p:nvSpPr>
        <p:spPr>
          <a:xfrm>
            <a:off x="5748773" y="2327797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DELETE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FROM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withdrawals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WHERE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91955F86-4294-3AF5-5F11-31B0BA8C5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60" y="3870696"/>
            <a:ext cx="7430537" cy="151468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8374FE-E1AD-8AD6-B1C2-019357B0C439}"/>
              </a:ext>
            </a:extLst>
          </p:cNvPr>
          <p:cNvSpPr/>
          <p:nvPr/>
        </p:nvSpPr>
        <p:spPr>
          <a:xfrm>
            <a:off x="4572000" y="4495800"/>
            <a:ext cx="2133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EA9C65-602C-9108-3899-04FD6155EC78}"/>
              </a:ext>
            </a:extLst>
          </p:cNvPr>
          <p:cNvSpPr txBox="1"/>
          <p:nvPr/>
        </p:nvSpPr>
        <p:spPr>
          <a:xfrm>
            <a:off x="630360" y="3491204"/>
            <a:ext cx="22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withdrawals_history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8EE843-7447-6CAC-F14F-30D6E231C94E}"/>
              </a:ext>
            </a:extLst>
          </p:cNvPr>
          <p:cNvSpPr txBox="1"/>
          <p:nvPr/>
        </p:nvSpPr>
        <p:spPr>
          <a:xfrm>
            <a:off x="611323" y="1321428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CEF62C5-DD78-3DDB-310E-2B60E81D8FF9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Sichten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F64A508-5547-F907-F252-CB31AC335007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5A10479-5B8C-67E8-3AE9-47A5EC4FC690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25D76D4-D7B2-8A2E-2F3E-2327667A2E8A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„withdrawals“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70B683E3-C537-65AC-EF40-E3CEA8064110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01C08B4-BE5E-EE07-F85A-627A25B26DE6}"/>
              </a:ext>
            </a:extLst>
          </p:cNvPr>
          <p:cNvSpPr/>
          <p:nvPr/>
        </p:nvSpPr>
        <p:spPr>
          <a:xfrm>
            <a:off x="8193393" y="562147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Workflow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896E29-2A81-F8B1-8430-D2530AB9093B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26CF1C39-08F9-6B32-9142-47EC931616AA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2042F42-994D-01FB-F724-DDFBD296BF73}"/>
              </a:ext>
            </a:extLst>
          </p:cNvPr>
          <p:cNvSpPr/>
          <p:nvPr/>
        </p:nvSpPr>
        <p:spPr>
          <a:xfrm>
            <a:off x="8983508" y="578835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0599277-8B44-F40C-BE03-A7CF7DA757E7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2184D65-9BC3-E9B2-D0EB-DEC42515D2CA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073C648-BAB3-C96D-3A8D-4FF024E87ADF}"/>
              </a:ext>
            </a:extLst>
          </p:cNvPr>
          <p:cNvSpPr/>
          <p:nvPr/>
        </p:nvSpPr>
        <p:spPr>
          <a:xfrm>
            <a:off x="10466317" y="57883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83045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84F3D-F3CE-8FC7-8F25-180C04703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CDB294-0E9E-67E3-1E5D-BCDA99F3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D4967A7-A803-76F5-B1B3-FE25911CFF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8280725-FC50-4F54-B9DC-8BA48CC8F65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6D4DA1C7-E518-1B49-8873-F0EA3C648C6E}"/>
              </a:ext>
            </a:extLst>
          </p:cNvPr>
          <p:cNvSpPr txBox="1">
            <a:spLocks/>
          </p:cNvSpPr>
          <p:nvPr/>
        </p:nvSpPr>
        <p:spPr>
          <a:xfrm>
            <a:off x="748400" y="1066800"/>
            <a:ext cx="1014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Sichten</a:t>
            </a:r>
          </a:p>
          <a:p>
            <a:pPr algn="l"/>
            <a:endParaRPr lang="de-DE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B0640BB7-EC22-E9B9-A863-9249AC58D54C}"/>
              </a:ext>
            </a:extLst>
          </p:cNvPr>
          <p:cNvSpPr txBox="1">
            <a:spLocks/>
          </p:cNvSpPr>
          <p:nvPr/>
        </p:nvSpPr>
        <p:spPr>
          <a:xfrm>
            <a:off x="2890725" y="1872916"/>
            <a:ext cx="621227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5A3F124-4701-2338-37B0-19611547906E}"/>
              </a:ext>
            </a:extLst>
          </p:cNvPr>
          <p:cNvSpPr txBox="1"/>
          <p:nvPr/>
        </p:nvSpPr>
        <p:spPr>
          <a:xfrm>
            <a:off x="609600" y="1466853"/>
            <a:ext cx="24790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b="1" dirty="0" err="1"/>
              <a:t>view_master</a:t>
            </a:r>
            <a:endParaRPr lang="de-DE" b="1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View_media_titles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view_films_details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</a:t>
            </a:r>
            <a:r>
              <a:rPr lang="de-DE" dirty="0"/>
              <a:t>_ </a:t>
            </a:r>
            <a:r>
              <a:rPr lang="de-DE" dirty="0" err="1"/>
              <a:t>book_details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view_music_details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view_series_details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D8F4C5E9-0FE3-DBE4-B648-2C472104C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17" y="3402426"/>
            <a:ext cx="11561166" cy="2213513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2C9FA69-2262-B314-26B2-C6832CDE42C4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Sichten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A4FE9EA-765F-3199-2343-B025FD05738E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590732C-BD80-0C94-8BF1-A382C37767A0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AEF629-F7D9-8A06-349F-B3CF448C1AB5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4C69FD3-BB7D-2064-2D3E-6C5685612E29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3357530-73BB-49AD-40F3-2982FC142155}"/>
              </a:ext>
            </a:extLst>
          </p:cNvPr>
          <p:cNvSpPr/>
          <p:nvPr/>
        </p:nvSpPr>
        <p:spPr>
          <a:xfrm>
            <a:off x="8193393" y="562147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Workflow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BB024EB-EC9B-1F4E-ED3B-82821133CC0F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8EA5F1BC-ADD5-0FB2-B184-02B124CABEEE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143FFC6-6F33-C777-CE27-4922F2650941}"/>
              </a:ext>
            </a:extLst>
          </p:cNvPr>
          <p:cNvSpPr/>
          <p:nvPr/>
        </p:nvSpPr>
        <p:spPr>
          <a:xfrm>
            <a:off x="8983508" y="578835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CB9E489-4491-DB75-F5B9-6A34968957D7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3A116DE-0429-6708-01BA-1E10763769CE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82A75497-EFBE-4267-EEC3-84D05FECCB78}"/>
              </a:ext>
            </a:extLst>
          </p:cNvPr>
          <p:cNvSpPr/>
          <p:nvPr/>
        </p:nvSpPr>
        <p:spPr>
          <a:xfrm>
            <a:off x="10466317" y="57883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65536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D212585-8A23-06D1-32F4-C0D84864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406BF5-72A3-59A9-34DE-523EFB01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926697E-8EF2-086E-8646-D39E20D959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7275A20D-362D-71D0-710F-313243F6619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14E24E98-D373-C456-1645-D686EA401570}"/>
              </a:ext>
            </a:extLst>
          </p:cNvPr>
          <p:cNvSpPr txBox="1">
            <a:spLocks/>
          </p:cNvSpPr>
          <p:nvPr/>
        </p:nvSpPr>
        <p:spPr>
          <a:xfrm>
            <a:off x="1766742" y="10668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Prozeduren, Transaktion</a:t>
            </a:r>
          </a:p>
          <a:p>
            <a:pPr algn="l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12B892-012A-94B1-8BF9-4A30CDC12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267" y="1916814"/>
            <a:ext cx="7607643" cy="37560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A343D9C-43D0-24C9-2E2A-C3E016D5F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67" y="2475388"/>
            <a:ext cx="1749458" cy="129540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BC909E55-DA69-DDD4-7627-E1973070F1A6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25075E0-FF92-FB50-70DD-0BF923FE6D65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B7179F-C10A-824D-8EB9-287AD0721006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5B51388-A287-A9D6-C516-5DA2D234FEE2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3CA6B56-151E-BAD7-CC77-4F4A2D8F4BD6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Prozeduren, Transaktion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A7E9D97-8AA9-2038-BC77-0A369AA40E6E}"/>
              </a:ext>
            </a:extLst>
          </p:cNvPr>
          <p:cNvSpPr/>
          <p:nvPr/>
        </p:nvSpPr>
        <p:spPr>
          <a:xfrm>
            <a:off x="8193393" y="562147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Workflow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9CB0095-8F5A-0A7D-5D11-8C34DFEDC165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9CE86C2-9076-35A4-2D5B-C2F91F0FFF10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322BA4D-B178-6054-120A-49555AD49F08}"/>
              </a:ext>
            </a:extLst>
          </p:cNvPr>
          <p:cNvSpPr/>
          <p:nvPr/>
        </p:nvSpPr>
        <p:spPr>
          <a:xfrm>
            <a:off x="8983508" y="578835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C8BEF73-05E2-3175-E60E-6087AE574FB7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0EF75CF-B885-B8DE-ED03-8A11054D812C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2346006-42A8-FBE9-B421-710A7622BD4D}"/>
              </a:ext>
            </a:extLst>
          </p:cNvPr>
          <p:cNvSpPr/>
          <p:nvPr/>
        </p:nvSpPr>
        <p:spPr>
          <a:xfrm>
            <a:off x="10466317" y="57883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99459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935AC-9A69-FF38-01C9-A8C6A25FF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5E011-0035-BB46-1EA5-B600A0FE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ACDD64F-B808-62B3-BF79-BDAD8A96C6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1D15E0AB-65F3-D9D7-AB7C-1D2DE1DDDA1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3AC33E3D-2A27-A559-D973-56B8FE81C4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Workflow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61227972-DC30-FEAD-4752-ED1CD340D2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1" y="1768425"/>
            <a:ext cx="4800600" cy="4098976"/>
          </a:xfrm>
        </p:spPr>
        <p:txBody>
          <a:bodyPr/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Medien verwalten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Standorte zuordnen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Ausleihen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Spezialisierungen </a:t>
            </a:r>
            <a:r>
              <a:rPr lang="de-DE" kern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zufügen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1018CE2-A9D8-B287-2EE8-0A995BB79B8D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DF14C5-DB61-EFD3-1103-D94F3B34F2BA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C11DD82-D8DD-CAA7-6E80-3AAAE1E94122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E10814-EB65-A53A-1C89-1F68B9EA07A0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539B17-5C32-E6C8-486C-84F50636E128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38705B0-CBBB-C506-AD22-C6722C2FEB9A}"/>
              </a:ext>
            </a:extLst>
          </p:cNvPr>
          <p:cNvSpPr/>
          <p:nvPr/>
        </p:nvSpPr>
        <p:spPr>
          <a:xfrm>
            <a:off x="8083508" y="550553"/>
            <a:ext cx="90000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Workflow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9EF5D4C-71C2-DDE4-F708-32BD52882D5E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95C9A3D-E857-4AAF-E502-6712E868DB1D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4C259BD-F178-76D8-2F71-A0FC31E2A222}"/>
              </a:ext>
            </a:extLst>
          </p:cNvPr>
          <p:cNvSpPr/>
          <p:nvPr/>
        </p:nvSpPr>
        <p:spPr>
          <a:xfrm>
            <a:off x="9067800" y="559734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9C01609-37A2-DF50-651A-1B9F912B9893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477BCDE-9489-BFE5-B0A5-BBA50A962EA7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B76355D-B5B1-3222-B475-A41695FC626C}"/>
              </a:ext>
            </a:extLst>
          </p:cNvPr>
          <p:cNvSpPr/>
          <p:nvPr/>
        </p:nvSpPr>
        <p:spPr>
          <a:xfrm>
            <a:off x="10550609" y="550089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09245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88F98-1BA8-CE4A-9ACB-BADED16CD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775A2D-8ECC-5441-3C0B-382F81B4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08E8F38-9DC7-7E9C-E55B-A7D63DE94A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29D646-A492-E7DE-5A54-55DE2A0FA9D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4243AF4F-2C38-099C-FAFF-B3FFBEF1DA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Medien Einfügen</a:t>
            </a:r>
            <a:endParaRPr lang="de-DE" dirty="0"/>
          </a:p>
        </p:txBody>
      </p:sp>
      <p:pic>
        <p:nvPicPr>
          <p:cNvPr id="3" name="Grafik 2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AB5E4D5-5C9B-2B02-2F60-896C7968A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725" y="1600200"/>
            <a:ext cx="8258175" cy="4448175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28BCC450-6FC9-84EA-1262-A077DB183975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3B45954-8AB6-1706-B418-7DACBAE19768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2F1428B-C5A7-8D25-3549-ACF1B4AD4AEB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311183C4-756B-5ED7-3137-B9EB4B848BDE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0D4962B-2BEF-7770-478C-443B300F81F0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D823398A-EE69-9AEE-9E65-ED0E295A2039}"/>
              </a:ext>
            </a:extLst>
          </p:cNvPr>
          <p:cNvSpPr/>
          <p:nvPr/>
        </p:nvSpPr>
        <p:spPr>
          <a:xfrm>
            <a:off x="8083508" y="550553"/>
            <a:ext cx="90000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Workflow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17A2498A-E52E-A9BC-36E4-F0477755ACB2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F6678CEE-1290-3AA2-6A7B-78CD10E3EAE8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6E3E837-FEDD-4C81-7B65-2CC2FF7CC6B9}"/>
              </a:ext>
            </a:extLst>
          </p:cNvPr>
          <p:cNvSpPr/>
          <p:nvPr/>
        </p:nvSpPr>
        <p:spPr>
          <a:xfrm>
            <a:off x="9067800" y="559734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99C4621C-B23C-BD8C-753E-77D1371711C7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4D32D1F3-8C96-5EEF-27BB-BA934A3652EC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515405E1-3CCB-3A7F-75A1-B00D1B290830}"/>
              </a:ext>
            </a:extLst>
          </p:cNvPr>
          <p:cNvSpPr/>
          <p:nvPr/>
        </p:nvSpPr>
        <p:spPr>
          <a:xfrm>
            <a:off x="10550609" y="550089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377447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6683-0877-7B5A-D177-7CFB40A57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1307E7-CB98-4B0C-7819-2EA4885D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CABA2D1-C882-B4BA-0905-D065149692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307FC8D6-4E11-1B92-7D67-BA1995C59F3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E7783EFE-3867-834A-432F-4B4DDDBB85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Mediendaten ändern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296AD2AF-EDDD-8E08-E3C5-2D6F3F67FC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 lnSpcReduction="10000"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Daten einf</a:t>
            </a:r>
            <a:r>
              <a:rPr lang="de-DE" kern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ügen: spezialisierte Prozedur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Daten ändern: manuell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kern="15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de-DE" sz="2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Konsistenz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-"/>
            </a:pPr>
            <a:r>
              <a:rPr lang="de-DE" kern="15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Enkapsulierung</a:t>
            </a: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5754369-3D41-BBC9-35BD-7FA274370D23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870A7D9-4719-EC97-B85D-E68A207BE637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E6EA1CB-90CE-5327-9311-959BB83D5CB7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7FD2AAA-E8F2-307B-7D63-A01D50956F18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4528DA-876A-017E-B0F7-21C6AB670C84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B167DCA-C5D0-A8A5-3A3A-D9BB57DA766A}"/>
              </a:ext>
            </a:extLst>
          </p:cNvPr>
          <p:cNvSpPr/>
          <p:nvPr/>
        </p:nvSpPr>
        <p:spPr>
          <a:xfrm>
            <a:off x="8083508" y="550553"/>
            <a:ext cx="90000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Workflow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4F7058B-B908-0948-FFF5-21282F2C930B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FEEACB5-33A3-7DAD-070F-6E88F1D4F2E5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466346D0-D369-7B9E-42D3-21A14A5DEA3A}"/>
              </a:ext>
            </a:extLst>
          </p:cNvPr>
          <p:cNvSpPr/>
          <p:nvPr/>
        </p:nvSpPr>
        <p:spPr>
          <a:xfrm>
            <a:off x="9067800" y="559734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16E4B6-713F-418A-EC75-FA911AC1C2FB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EAD08EA-DB21-4B27-9F45-8BB18E96DD1B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21DEB43-7139-5723-C334-CA71C2AE6DD3}"/>
              </a:ext>
            </a:extLst>
          </p:cNvPr>
          <p:cNvSpPr/>
          <p:nvPr/>
        </p:nvSpPr>
        <p:spPr>
          <a:xfrm>
            <a:off x="10550609" y="550089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0582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77C1D-C413-5C73-7BCA-96CA838F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FDBF8E-42EC-A665-8F5F-459C77EE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EA7993F-9197-3BBF-4C82-5354EEB3B2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F425E21-54CC-E80C-2360-F4CEB031326A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8304B67D-6DA9-9190-8E8B-FEBE27083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Medien entfernen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78E874D2-7579-7D8E-6E73-898173FDDF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Mediendaten werden </a:t>
            </a:r>
            <a:r>
              <a:rPr lang="de-DE" u="sng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nicht</a:t>
            </a: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gelöscht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Frühere Ausleihen</a:t>
            </a:r>
            <a:r>
              <a:rPr lang="de-DE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!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Vom Ausleihen ausschließen: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Eintrag in </a:t>
            </a:r>
            <a:r>
              <a:rPr lang="de-DE" kern="15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withdrawals</a:t>
            </a:r>
            <a:r>
              <a:rPr lang="de-DE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mit Sonderbenutzer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8973F9E-F6BE-D3D8-6074-059F892095DE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9F1B666-D620-5DC3-791E-019F9503CEE6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AB3EAE-9FC4-B2D4-70B2-091EA82C9AB3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6B230D2-E926-8B3C-6E40-67BF25226B11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4FE473D-1DB8-1B32-3FE5-D517967826E1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49FC0ED-5530-A18B-83DB-24A0D19F75F8}"/>
              </a:ext>
            </a:extLst>
          </p:cNvPr>
          <p:cNvSpPr/>
          <p:nvPr/>
        </p:nvSpPr>
        <p:spPr>
          <a:xfrm>
            <a:off x="8083508" y="550553"/>
            <a:ext cx="90000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Workflow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32D6F42-7CD9-EC32-119F-586ECDF015B6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06644F1-F08A-B58B-4863-16ED8981B53F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D3DA218-6250-352B-42F4-FAD2625C83D7}"/>
              </a:ext>
            </a:extLst>
          </p:cNvPr>
          <p:cNvSpPr/>
          <p:nvPr/>
        </p:nvSpPr>
        <p:spPr>
          <a:xfrm>
            <a:off x="9067800" y="559734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FE62FD7-EC24-7784-F8C7-98342E7B25CD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DF0CDCA-3D8B-58EA-7E36-3D84E8C71DFB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B74F3FF-AF35-20D8-2C48-EACA985DF0F0}"/>
              </a:ext>
            </a:extLst>
          </p:cNvPr>
          <p:cNvSpPr/>
          <p:nvPr/>
        </p:nvSpPr>
        <p:spPr>
          <a:xfrm>
            <a:off x="10550609" y="550089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788591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61DB7-10C7-545E-9611-ABFFBE2BE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F0B1B8-7580-6D3D-7218-2B0542ED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FC923BF-5CCE-4D38-45BC-6C65903E60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2F1CEB1-0D18-60D9-6A88-88085ACED6B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6D3C5E92-0FA2-ABBF-8BD4-C09D3F0DD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Standorte Verwalten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6F5FEB82-959C-19EE-2FD5-E483A708FB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00200"/>
            <a:ext cx="9067799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Unabhängig</a:t>
            </a:r>
            <a:endParaRPr lang="de-DE" kern="15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sz="2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Reguläre Bearbeitung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VIEWs werden automatisch angepasst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D45F190-440D-59A8-DCCA-BDE438C8CD0D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DF789B-1E57-0258-C25B-FA3CB79943D3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4BC2146-667C-9C0E-C1AF-B3747E44C1AA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40CA9D-F266-B1BE-4F06-407B693063C1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FD3105A-5144-74C1-3088-5DE5DFA457AB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7B0C4A5-DA2E-8F12-B5B4-785F94A10D59}"/>
              </a:ext>
            </a:extLst>
          </p:cNvPr>
          <p:cNvSpPr/>
          <p:nvPr/>
        </p:nvSpPr>
        <p:spPr>
          <a:xfrm>
            <a:off x="8083508" y="550553"/>
            <a:ext cx="90000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Workflow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25E29F9-1BC7-E727-7208-ACAFFE116D24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71094C7-F67D-22B9-C867-A3A562D8EF11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A2FA386-462D-2500-8619-1B21B69C1109}"/>
              </a:ext>
            </a:extLst>
          </p:cNvPr>
          <p:cNvSpPr/>
          <p:nvPr/>
        </p:nvSpPr>
        <p:spPr>
          <a:xfrm>
            <a:off x="9067800" y="559734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6413C16-D7E1-5C99-2ADA-F33B5D6CC8F5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5536AEE-F392-5355-E5D6-F105FB18970E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417D01A-0DC1-0476-83CE-E33C8F5F04F7}"/>
              </a:ext>
            </a:extLst>
          </p:cNvPr>
          <p:cNvSpPr/>
          <p:nvPr/>
        </p:nvSpPr>
        <p:spPr>
          <a:xfrm>
            <a:off x="10550609" y="550089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866781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6B2CC-156B-633F-F5E6-A5C031D84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9ED65-B794-AEC2-A113-AC1AA219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BA5C1C8-8C14-DA31-21D7-AE9FFF0AA5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882B3073-393C-D2D0-B356-439DC2562BC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15C4142D-6E63-7A21-BE57-9BD744CCF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Ausleihen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CC224ED4-B790-BD55-A82B-D170407CA5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1" y="1600200"/>
            <a:ext cx="5334000" cy="4098976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 err="1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withdrawals</a:t>
            </a: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bearbeiten</a:t>
            </a:r>
          </a:p>
          <a:p>
            <a:pPr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Logs werden automatisch angelegt</a:t>
            </a:r>
          </a:p>
          <a:p>
            <a:pPr lvl="1" hangingPunct="0">
              <a:lnSpc>
                <a:spcPct val="115000"/>
              </a:lnSpc>
              <a:spcAft>
                <a:spcPts val="1000"/>
              </a:spcAft>
            </a:pPr>
            <a:r>
              <a:rPr lang="de-DE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Ein Eintrag pro Ausleihe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Grafik 2" descr="Ein Bild, das Text, Mond, Screenshot, Astronomisches Objekt enthält.&#10;&#10;Automatisch generierte Beschreibung">
            <a:extLst>
              <a:ext uri="{FF2B5EF4-FFF2-40B4-BE49-F238E27FC236}">
                <a16:creationId xmlns:a16="http://schemas.microsoft.com/office/drawing/2014/main" id="{C89A3C91-56E7-CFA6-5CA9-303ADF7D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27" y="1630952"/>
            <a:ext cx="5772150" cy="423862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5C73C29-86EA-B958-0FBF-7FF70D0B90A2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B982AE-1510-2EF7-CD17-FC1F51CE811B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6029B6B-462B-11C3-7990-5B37700C9900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282E055-C7A9-73FC-05FF-59A19C06091E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C170BAD-7652-BB3A-F1BC-1FDD0A39585F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52D18B7-23D2-1C05-6D3E-E0B9369C1916}"/>
              </a:ext>
            </a:extLst>
          </p:cNvPr>
          <p:cNvSpPr/>
          <p:nvPr/>
        </p:nvSpPr>
        <p:spPr>
          <a:xfrm>
            <a:off x="8083508" y="550553"/>
            <a:ext cx="90000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Workflow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064800D-D591-E31B-E7AA-14AA8532B8AC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FA1DBD4-1444-FD08-6292-B6B3CE8E33F1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F48D48E-EA50-011D-7FE2-7E9E849C29D7}"/>
              </a:ext>
            </a:extLst>
          </p:cNvPr>
          <p:cNvSpPr/>
          <p:nvPr/>
        </p:nvSpPr>
        <p:spPr>
          <a:xfrm>
            <a:off x="9067800" y="559734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7325771-BCEA-0D04-CE68-53A1E343CBF3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A816A7F-7DC3-8C8A-2EEA-38F2AE29208F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FFA57B9-34BD-7595-245C-7B6B70851EA6}"/>
              </a:ext>
            </a:extLst>
          </p:cNvPr>
          <p:cNvSpPr/>
          <p:nvPr/>
        </p:nvSpPr>
        <p:spPr>
          <a:xfrm>
            <a:off x="10550609" y="550089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745847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A21A-CD9F-5AC5-134E-26BC61E52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5A7922-2709-67B5-3188-88547633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85DCDA5-1CD0-C7C8-FD5B-1AAD7B4A9C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4160718F-4085-9AC7-0DA9-0E678702FEBF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72C78106-7E7F-48B4-6F09-4B4DDCD7FF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Neue Spezialisierung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05AB910-93EE-EBE8-939D-F4F13654850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1" y="1768425"/>
            <a:ext cx="5486400" cy="4098975"/>
          </a:xfrm>
        </p:spPr>
        <p:txBody>
          <a:bodyPr>
            <a:normAutofit/>
          </a:bodyPr>
          <a:lstStyle/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de-DE" kern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Tabelle anlegen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de-DE" kern="1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Insert-Prozedur schreiben</a:t>
            </a:r>
            <a:endParaRPr lang="de-DE" sz="2800" kern="15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An Master-View anhängen</a:t>
            </a:r>
          </a:p>
          <a:p>
            <a:pPr marL="0" indent="0" hangingPunct="0">
              <a:lnSpc>
                <a:spcPct val="115000"/>
              </a:lnSpc>
              <a:spcAft>
                <a:spcPts val="1000"/>
              </a:spcAft>
              <a:buNone/>
            </a:pPr>
            <a:r>
              <a:rPr lang="de-DE" sz="2800" kern="1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*4. Eigenen View anlegen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3373EAD-4875-F6C6-0DF8-04E819B12638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76751D3-ADF6-BDEE-E5DB-DC656C30C9C0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BE7C9A0-1B88-C1FC-34CB-3CE5897D6F41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6FE729C-0E14-FD8A-25E3-BD540E97082F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2574AB-0F9E-DDA1-075C-7E98A9771187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A33FA70-D5A2-1845-DC11-0F780881A542}"/>
              </a:ext>
            </a:extLst>
          </p:cNvPr>
          <p:cNvSpPr/>
          <p:nvPr/>
        </p:nvSpPr>
        <p:spPr>
          <a:xfrm>
            <a:off x="8083508" y="550553"/>
            <a:ext cx="90000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Workflow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678F16F-E3C3-EC66-3DF5-3726750FCFE9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42D22E3-310B-57BB-F00F-50ECB8238DD2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D3FD0E6-C967-08A4-E631-4BC8924906FE}"/>
              </a:ext>
            </a:extLst>
          </p:cNvPr>
          <p:cNvSpPr/>
          <p:nvPr/>
        </p:nvSpPr>
        <p:spPr>
          <a:xfrm>
            <a:off x="9067800" y="559734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5AFB3EA-D17E-DB5F-7EC4-2858FA36ED50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3F1361F-E7AB-65C2-E508-5B75AFA9496E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851E35D-3267-31CD-5EB6-9D859F3D6602}"/>
              </a:ext>
            </a:extLst>
          </p:cNvPr>
          <p:cNvSpPr/>
          <p:nvPr/>
        </p:nvSpPr>
        <p:spPr>
          <a:xfrm>
            <a:off x="10550609" y="550089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648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Sichten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09600" y="593625"/>
            <a:ext cx="90000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9" name="Rechteck 8"/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11" name="Rechteck 10"/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„withdrawals“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193393" y="562147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Workflow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8528F33-B51B-4692-8105-AFA8C2F7C22E}" type="datetime1">
              <a:rPr lang="de-DE" smtClean="0"/>
              <a:pPr algn="ctr"/>
              <a:t>30.01.2025</a:t>
            </a:fld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838200" y="1741090"/>
            <a:ext cx="6477000" cy="44958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Analyse-Phase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Entity Relationship Model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Struktur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„media“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„locations“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„withdrawals“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Sichten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Prozeduren, Transaktion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Workflow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Entwicklungsmöglichkeiten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754E192C-954F-48AC-DADB-9087EEA9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68" y="1739519"/>
            <a:ext cx="3211050" cy="321105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5FBB6-3ED8-BDA3-ACB1-876A13A98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A1B296AA-7E79-2E08-1891-3D98B1713898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0C219B0-4ABB-C53A-F0F8-716A05F495B6}"/>
              </a:ext>
            </a:extLst>
          </p:cNvPr>
          <p:cNvSpPr/>
          <p:nvPr/>
        </p:nvSpPr>
        <p:spPr>
          <a:xfrm>
            <a:off x="2328135" y="593476"/>
            <a:ext cx="65954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82BE81-7179-9DDE-98C3-3C572DD0278E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6B95B8-4AB9-5C5C-FE4B-ECF617A50D3F}"/>
              </a:ext>
            </a:extLst>
          </p:cNvPr>
          <p:cNvSpPr/>
          <p:nvPr/>
        </p:nvSpPr>
        <p:spPr>
          <a:xfrm>
            <a:off x="10466317" y="57883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8D6696F-FC26-6BD2-A06B-A76B5C526650}"/>
              </a:ext>
            </a:extLst>
          </p:cNvPr>
          <p:cNvSpPr/>
          <p:nvPr/>
        </p:nvSpPr>
        <p:spPr>
          <a:xfrm>
            <a:off x="8983508" y="578835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0" name="Rechteck 9"/>
          <p:cNvSpPr/>
          <p:nvPr/>
        </p:nvSpPr>
        <p:spPr>
          <a:xfrm>
            <a:off x="4219716" y="559730"/>
            <a:ext cx="85873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</p:spTree>
    <p:extLst>
      <p:ext uri="{BB962C8B-B14F-4D97-AF65-F5344CB8AC3E}">
        <p14:creationId xmlns:p14="http://schemas.microsoft.com/office/powerpoint/2010/main" val="2760534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7334-26E1-8D29-92E0-32D6C037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DD7B22-4DCD-0456-5738-A4EA460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702CD2C-3ADE-0313-A9B6-64AAE1BE75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8A451C-E564-1611-901D-662C2F1E524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C031C85F-09AC-CBEB-D325-AF434DAA9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Entwicklungsmöglichkeiten 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39EA89F-6520-5906-76FE-938B1D2956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2362200"/>
            <a:ext cx="5620267" cy="3810000"/>
          </a:xfrm>
        </p:spPr>
        <p:txBody>
          <a:bodyPr/>
          <a:lstStyle/>
          <a:p>
            <a:r>
              <a:rPr lang="de-DE" dirty="0"/>
              <a:t>Medientypen (z.B. Zeitschriften)</a:t>
            </a:r>
          </a:p>
          <a:p>
            <a:r>
              <a:rPr lang="de-DE" dirty="0"/>
              <a:t>Attribute erweitern</a:t>
            </a:r>
          </a:p>
          <a:p>
            <a:r>
              <a:rPr lang="de-DE" dirty="0"/>
              <a:t>Benutzer-Entity </a:t>
            </a:r>
          </a:p>
          <a:p>
            <a:r>
              <a:rPr lang="de-DE" dirty="0"/>
              <a:t>Standortinformationen</a:t>
            </a:r>
          </a:p>
          <a:p>
            <a:r>
              <a:rPr lang="de-DE" dirty="0"/>
              <a:t>Funktionen je nach Anwendung</a:t>
            </a:r>
          </a:p>
        </p:txBody>
      </p:sp>
      <p:pic>
        <p:nvPicPr>
          <p:cNvPr id="21" name="Grafik 20" descr="Ein Bild, das Kunst, Farbigkeit, Symmetrie, Bild enthält.&#10;&#10;Automatisch generierte Beschreibung">
            <a:extLst>
              <a:ext uri="{FF2B5EF4-FFF2-40B4-BE49-F238E27FC236}">
                <a16:creationId xmlns:a16="http://schemas.microsoft.com/office/drawing/2014/main" id="{93204131-1E88-2B76-FF17-502F64C1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63" y="1600200"/>
            <a:ext cx="4251720" cy="425172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DA176A6-6D42-4652-6874-ACC4D2AB680C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63FE35D-B6AC-2759-C214-06E63112D226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E6C2DAD-69E1-AEE5-23E8-F1804605E709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9E57C6E-B1D8-ADB7-0512-E5F79BC7B9F2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50FA3D-2731-BFF6-CB8C-AD75FBC51EF0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C4CBB96-2DD1-07B5-ACA6-3CAF779CD259}"/>
              </a:ext>
            </a:extLst>
          </p:cNvPr>
          <p:cNvSpPr/>
          <p:nvPr/>
        </p:nvSpPr>
        <p:spPr>
          <a:xfrm>
            <a:off x="8148750" y="565694"/>
            <a:ext cx="900000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Workflow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28B905E-A6A7-F150-AFF1-9884771545ED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46B2F29-678F-43B6-0F90-84F42E1E8A47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E5ACC76-739C-99E4-E82E-20ACC40AFF0A}"/>
              </a:ext>
            </a:extLst>
          </p:cNvPr>
          <p:cNvSpPr/>
          <p:nvPr/>
        </p:nvSpPr>
        <p:spPr>
          <a:xfrm>
            <a:off x="9067800" y="559734"/>
            <a:ext cx="1482809" cy="2016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D00BDEF-D9EC-7F1D-C302-49A538E7B4AF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EB2779E-9C9B-C73F-D7E7-364C6EBC131C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79C2B85-173E-51B4-BDD3-446894F560F6}"/>
              </a:ext>
            </a:extLst>
          </p:cNvPr>
          <p:cNvSpPr/>
          <p:nvPr/>
        </p:nvSpPr>
        <p:spPr>
          <a:xfrm>
            <a:off x="10550609" y="550089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57783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17A8B-9A91-E7F4-9E87-1EEDDB371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B264BB-6AC8-878E-5A21-EF66D3B7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1C9ABDDE-E530-429E-AC56-5EDCA42B2C2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5AFC950-DBDB-393A-EEC2-AA83448661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D37F646-9F76-3FFD-73E6-269C581DCF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31BBE59C-20F9-6109-E456-156382A50F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Mehrstufige Spezialisierungen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12A7B607-A622-4D12-7E2D-68E1ADA37EB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5029200"/>
            <a:ext cx="10287000" cy="838200"/>
          </a:xfrm>
        </p:spPr>
        <p:txBody>
          <a:bodyPr/>
          <a:lstStyle/>
          <a:p>
            <a:r>
              <a:rPr lang="de-DE" dirty="0"/>
              <a:t>Wenn Grundattribute geteilt werden</a:t>
            </a:r>
          </a:p>
          <a:p>
            <a:endParaRPr lang="de-DE" dirty="0"/>
          </a:p>
        </p:txBody>
      </p:sp>
      <p:pic>
        <p:nvPicPr>
          <p:cNvPr id="3" name="Grafik 2" descr="Ein Bild, das Diagramm, Reihe, Screenshot, Text enthält.&#10;&#10;Automatisch generierte Beschreibung">
            <a:extLst>
              <a:ext uri="{FF2B5EF4-FFF2-40B4-BE49-F238E27FC236}">
                <a16:creationId xmlns:a16="http://schemas.microsoft.com/office/drawing/2014/main" id="{708B6F95-3203-53D9-10FF-9B67D09A2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575" y="1984481"/>
            <a:ext cx="9725025" cy="273367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E8413658-EA1D-235A-F244-91D525A6E3B9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4714D9D-1964-1EC9-EAFA-49E39F881358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A2B947B-E793-6826-6436-73AA6ACAA3F4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1BEDCA5-F3D7-1B66-4E78-129B08A82C8F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0D0F876-15C1-C283-FAF7-91EC28574430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8707F96-9268-9150-A7F5-6E84B8F68EC4}"/>
              </a:ext>
            </a:extLst>
          </p:cNvPr>
          <p:cNvSpPr/>
          <p:nvPr/>
        </p:nvSpPr>
        <p:spPr>
          <a:xfrm>
            <a:off x="8148750" y="565694"/>
            <a:ext cx="900000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Workflow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920FBEB-4773-EFC9-59E3-3EDF416D95CC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B42597D-7575-5AA0-92B5-735E2F5D9362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ED190F8-67C1-ECD0-DB00-C6F8BD4182E3}"/>
              </a:ext>
            </a:extLst>
          </p:cNvPr>
          <p:cNvSpPr/>
          <p:nvPr/>
        </p:nvSpPr>
        <p:spPr>
          <a:xfrm>
            <a:off x="9067800" y="559734"/>
            <a:ext cx="1482809" cy="2016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E81959B-7859-BE7D-B9A2-B54735307EAA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98BC9A6-6598-FD3A-5942-94FCAE561239}"/>
              </a:ext>
            </a:extLst>
          </p:cNvPr>
          <p:cNvSpPr/>
          <p:nvPr/>
        </p:nvSpPr>
        <p:spPr>
          <a:xfrm>
            <a:off x="10550609" y="550089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137541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07EF3-F26C-F28F-EE29-F271C7C55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C053D1-895E-C0BD-BA81-CFC581EA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3137C8D-5BC6-6028-38E3-5B56E289FE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43E8EAF0-C06F-1EB8-3E86-25AEE990CA9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2ED128D5-16AF-6F4C-11A8-33CCB433D9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Mehrfache Beziehungen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E07186D0-059C-9B83-7C71-C8A33D27795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5029200"/>
            <a:ext cx="10287000" cy="838200"/>
          </a:xfrm>
        </p:spPr>
        <p:txBody>
          <a:bodyPr/>
          <a:lstStyle/>
          <a:p>
            <a:r>
              <a:rPr lang="de-DE" dirty="0"/>
              <a:t>Grundattribute verschieden, aber gleiche Beziehung</a:t>
            </a:r>
          </a:p>
          <a:p>
            <a:endParaRPr lang="de-DE" dirty="0"/>
          </a:p>
        </p:txBody>
      </p:sp>
      <p:pic>
        <p:nvPicPr>
          <p:cNvPr id="5" name="Grafik 4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D9FB0ADA-FF52-073E-254F-6A50B2815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87" y="2013744"/>
            <a:ext cx="6296025" cy="2486025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BAF9F808-6583-A45A-455A-4BB65A09E3C4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2471B7C-C035-FE6B-DBE8-887A64A38617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862129-E2CF-B671-DE74-E46D59A4D3E5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225CFD3-F832-2034-F716-5B2952C29713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A59C7F0-39BA-74AB-81F2-4EF627AB4A4B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6D2BD4B-BC3F-768B-FA6F-7652F4F0CE81}"/>
              </a:ext>
            </a:extLst>
          </p:cNvPr>
          <p:cNvSpPr/>
          <p:nvPr/>
        </p:nvSpPr>
        <p:spPr>
          <a:xfrm>
            <a:off x="8148750" y="565694"/>
            <a:ext cx="900000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Workflow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9CB925C-6BA9-FBB2-E4F9-8267DCC0BABA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F988FFCB-574F-51BC-4FFA-AB58AA5E5656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62F2B38-6073-C4EE-A668-96DB4CB64645}"/>
              </a:ext>
            </a:extLst>
          </p:cNvPr>
          <p:cNvSpPr/>
          <p:nvPr/>
        </p:nvSpPr>
        <p:spPr>
          <a:xfrm>
            <a:off x="9067800" y="559734"/>
            <a:ext cx="1482809" cy="2016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9149ED7-D724-D7FB-77A4-56154BC3901B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5F3B8A2-2A4F-CB57-B5F3-A35379CBCCE8}"/>
              </a:ext>
            </a:extLst>
          </p:cNvPr>
          <p:cNvSpPr/>
          <p:nvPr/>
        </p:nvSpPr>
        <p:spPr>
          <a:xfrm>
            <a:off x="10550609" y="550089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118134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50AC-678A-19CE-92B8-B0B062E8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63E58-4EEB-F63B-E556-087F121E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7666FAF-D464-02B0-2F77-AF43987DAB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EF1B260F-BA2D-44CF-06DF-904A00E8123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FE3B8A74-C2A2-F4CC-6BFD-C2993F816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  <p:pic>
        <p:nvPicPr>
          <p:cNvPr id="3" name="Grafik 2" descr="Ein Bild, das Text, Im Haus, Person, Computermonitor enthält.&#10;&#10;Automatisch generierte Beschreibung">
            <a:extLst>
              <a:ext uri="{FF2B5EF4-FFF2-40B4-BE49-F238E27FC236}">
                <a16:creationId xmlns:a16="http://schemas.microsoft.com/office/drawing/2014/main" id="{974FA48B-A266-D9F3-0A37-4BFED5167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2" y="1624522"/>
            <a:ext cx="4038600" cy="4038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02EB19-F9C0-752C-96C2-64A0A542AF84}"/>
              </a:ext>
            </a:extLst>
          </p:cNvPr>
          <p:cNvSpPr txBox="1"/>
          <p:nvPr/>
        </p:nvSpPr>
        <p:spPr>
          <a:xfrm>
            <a:off x="682516" y="3986544"/>
            <a:ext cx="48381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sz="2400" b="1" u="none" dirty="0"/>
              <a:t>Ergebnis: </a:t>
            </a:r>
          </a:p>
          <a:p>
            <a:pPr marL="285750" indent="-285750" algn="l">
              <a:buFontTx/>
              <a:buChar char="-"/>
            </a:pPr>
            <a:r>
              <a:rPr lang="de-DE" sz="2400" u="none" dirty="0"/>
              <a:t>Medien sind sortiert und suchbar</a:t>
            </a:r>
          </a:p>
          <a:p>
            <a:pPr marL="285750" indent="-285750" algn="l">
              <a:buFontTx/>
              <a:buChar char="-"/>
            </a:pPr>
            <a:r>
              <a:rPr lang="de-DE" sz="2400" dirty="0"/>
              <a:t>Daten bleiben konsistent</a:t>
            </a:r>
            <a:endParaRPr lang="de-DE" sz="2400" u="non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CAA3F9-DBB8-0E41-1E1C-04545C056EF9}"/>
              </a:ext>
            </a:extLst>
          </p:cNvPr>
          <p:cNvSpPr txBox="1"/>
          <p:nvPr/>
        </p:nvSpPr>
        <p:spPr>
          <a:xfrm>
            <a:off x="647700" y="1717294"/>
            <a:ext cx="534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Der Umfang einer Datenbank muss klar definiert sein.</a:t>
            </a:r>
          </a:p>
          <a:p>
            <a:endParaRPr lang="de-DE" sz="2400" dirty="0"/>
          </a:p>
          <a:p>
            <a:r>
              <a:rPr lang="de-DE" sz="2400" b="1" dirty="0"/>
              <a:t>Ziel:</a:t>
            </a:r>
          </a:p>
          <a:p>
            <a:pPr marL="285750" indent="-285750">
              <a:buFontTx/>
              <a:buChar char="-"/>
            </a:pPr>
            <a:r>
              <a:rPr lang="de-DE" sz="2400" dirty="0"/>
              <a:t>verteilte Medien zentral suchbar zu machen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DE2E859-4C20-A2B0-2186-2CC476B7FBFD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Sichten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05AF307-C8D7-77B3-5B78-FB1670813CA8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784653D-E165-8066-FB80-F7A98AD54E89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A319E21-6A3D-5923-7E35-514A0772253F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„withdrawals“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1E5D75B-36D0-DF9E-315A-FDB9B45E2A1D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8B45E22-3590-DA6D-95FB-084C543D8649}"/>
              </a:ext>
            </a:extLst>
          </p:cNvPr>
          <p:cNvSpPr/>
          <p:nvPr/>
        </p:nvSpPr>
        <p:spPr>
          <a:xfrm>
            <a:off x="8148750" y="565694"/>
            <a:ext cx="900000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Workflow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0F8A321-6AD4-2C25-1F1F-156CFDA0E458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2164456-4C41-2ABD-5310-FB9CA32CB4F9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43A37DA-5703-041F-6547-2CC289C85094}"/>
              </a:ext>
            </a:extLst>
          </p:cNvPr>
          <p:cNvSpPr/>
          <p:nvPr/>
        </p:nvSpPr>
        <p:spPr>
          <a:xfrm>
            <a:off x="9067800" y="559734"/>
            <a:ext cx="1482809" cy="20163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E9C4EA1-41A7-0890-4695-F1DB4CF49DB4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30C925B-45E5-A655-0871-353EAB91B92D}"/>
              </a:ext>
            </a:extLst>
          </p:cNvPr>
          <p:cNvSpPr/>
          <p:nvPr/>
        </p:nvSpPr>
        <p:spPr>
          <a:xfrm>
            <a:off x="10550609" y="550089"/>
            <a:ext cx="900000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18113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8E71F-2695-E6CF-D881-E234EB27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903D0-0FB1-369A-45AC-E9FE4A8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365D8CF-27D3-43A4-BBA3-052FBE53B27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2FE81CE-0A70-9E02-03E2-F37CF5F63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251AA3B3-0AB0-B85E-5D76-6994521383D2}"/>
              </a:ext>
            </a:extLst>
          </p:cNvPr>
          <p:cNvSpPr txBox="1">
            <a:spLocks/>
          </p:cNvSpPr>
          <p:nvPr/>
        </p:nvSpPr>
        <p:spPr>
          <a:xfrm>
            <a:off x="609600" y="1012896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Analyse-Phase der Entwicklung</a:t>
            </a:r>
          </a:p>
          <a:p>
            <a:pPr algn="l"/>
            <a:endParaRPr lang="de-DE" dirty="0"/>
          </a:p>
        </p:txBody>
      </p: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D9C66708-EB0C-A2EF-CAE8-B7733B5A24C2}"/>
              </a:ext>
            </a:extLst>
          </p:cNvPr>
          <p:cNvSpPr txBox="1">
            <a:spLocks/>
          </p:cNvSpPr>
          <p:nvPr/>
        </p:nvSpPr>
        <p:spPr>
          <a:xfrm>
            <a:off x="1752600" y="2526999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IST-Situation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Soll-Situation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Konzept</a:t>
            </a:r>
            <a:endParaRPr lang="de-DE" sz="3600" dirty="0">
              <a:latin typeface="+mj-lt"/>
            </a:endParaRPr>
          </a:p>
        </p:txBody>
      </p:sp>
      <p:pic>
        <p:nvPicPr>
          <p:cNvPr id="24" name="Picture 2" descr="Imágenes de Soll-Ist-Vergleich: descubre bancos de fotos, ilustraciones ...">
            <a:extLst>
              <a:ext uri="{FF2B5EF4-FFF2-40B4-BE49-F238E27FC236}">
                <a16:creationId xmlns:a16="http://schemas.microsoft.com/office/drawing/2014/main" id="{20DD65FB-DF46-E065-E31C-24B3F554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21" y="1768425"/>
            <a:ext cx="5295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22B726BA-713A-8B57-C120-7BF952CF0FD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ACFF689-54C2-A3D9-977D-57DDD509DEF2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Sichten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5EED1D1-194D-EF4E-E7E5-E57C6192A0DD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CD87822-BEA2-C631-0212-EE989A64249B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3ED9439-E598-8832-C0BB-8B1668C6B864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„withdrawals“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5E154C0-5D3C-0116-979E-0C56353D1857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ADC36BE-62B2-1F2C-60F1-AA7044E81F03}"/>
              </a:ext>
            </a:extLst>
          </p:cNvPr>
          <p:cNvSpPr/>
          <p:nvPr/>
        </p:nvSpPr>
        <p:spPr>
          <a:xfrm>
            <a:off x="8193393" y="562147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Workflow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4DBA46B-3DEC-D314-2024-FF36C9EF6B03}"/>
              </a:ext>
            </a:extLst>
          </p:cNvPr>
          <p:cNvSpPr/>
          <p:nvPr/>
        </p:nvSpPr>
        <p:spPr>
          <a:xfrm>
            <a:off x="2328135" y="593476"/>
            <a:ext cx="65954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7318146-3130-40A9-BCAD-B974B4F86A7F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933F53B-8A03-7351-0CE3-582B79789494}"/>
              </a:ext>
            </a:extLst>
          </p:cNvPr>
          <p:cNvSpPr/>
          <p:nvPr/>
        </p:nvSpPr>
        <p:spPr>
          <a:xfrm>
            <a:off x="10466317" y="57883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589C80E6-AE8C-A25E-5F10-C8FD3CD68643}"/>
              </a:ext>
            </a:extLst>
          </p:cNvPr>
          <p:cNvSpPr/>
          <p:nvPr/>
        </p:nvSpPr>
        <p:spPr>
          <a:xfrm>
            <a:off x="8983508" y="578835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D807257-E987-AD9E-245F-D894E272273E}"/>
              </a:ext>
            </a:extLst>
          </p:cNvPr>
          <p:cNvSpPr/>
          <p:nvPr/>
        </p:nvSpPr>
        <p:spPr>
          <a:xfrm>
            <a:off x="4219716" y="559730"/>
            <a:ext cx="85873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6D84BD-787B-A916-2B71-FD4A5C0825D7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5940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6BA5D-36EE-FDCB-81BB-5B2A972B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287FB-7790-AB01-21A2-3FABEE1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374E3A58-FB67-4F71-9C3A-917825C8FEC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0235ED4-212C-3719-7D92-37C4D4082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9FC0DE3-C198-5D8F-C0C2-7557FFF66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Entity Relationship Model</a:t>
            </a:r>
          </a:p>
        </p:txBody>
      </p:sp>
      <p:sp>
        <p:nvSpPr>
          <p:cNvPr id="18" name="Textplatzhalter 19">
            <a:extLst>
              <a:ext uri="{FF2B5EF4-FFF2-40B4-BE49-F238E27FC236}">
                <a16:creationId xmlns:a16="http://schemas.microsoft.com/office/drawing/2014/main" id="{172ADAAD-6674-1D7D-248B-1B618E90742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Schrift, Diagramm enthält.&#10;&#10;Automatisch generierte Beschreibung">
            <a:extLst>
              <a:ext uri="{FF2B5EF4-FFF2-40B4-BE49-F238E27FC236}">
                <a16:creationId xmlns:a16="http://schemas.microsoft.com/office/drawing/2014/main" id="{7A2EC333-1858-F6D7-D5B1-AA3E1389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08" y="2057400"/>
            <a:ext cx="7235784" cy="3154584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A7E8161-119F-EB05-B96E-EF56BB621516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Sichten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1FCB06E-3250-D7DE-CD55-B655F6DAECC2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4D5DD4D-6725-FBDA-BC75-D1F18A037E34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54E4571-BBC4-B4C8-8017-7FE2BB2AEC99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„withdrawals“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C380A0D-3DA6-529D-0EA8-7191D1D48736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37E92E92-BCC5-6EA0-C9E6-1431F131F0A6}"/>
              </a:ext>
            </a:extLst>
          </p:cNvPr>
          <p:cNvSpPr/>
          <p:nvPr/>
        </p:nvSpPr>
        <p:spPr>
          <a:xfrm>
            <a:off x="8193393" y="562147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Workflow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1DF9274-7C6E-EF24-DBF0-107B947AC2CC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FE4D6ED-6F61-EBDE-3DC5-D379E8EE5285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473EECB-6D04-958C-1FF3-416AFFFE4B90}"/>
              </a:ext>
            </a:extLst>
          </p:cNvPr>
          <p:cNvSpPr/>
          <p:nvPr/>
        </p:nvSpPr>
        <p:spPr>
          <a:xfrm>
            <a:off x="10466317" y="57883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C2DAFBF-BD0F-F307-A9E7-B0C6B3523258}"/>
              </a:ext>
            </a:extLst>
          </p:cNvPr>
          <p:cNvSpPr/>
          <p:nvPr/>
        </p:nvSpPr>
        <p:spPr>
          <a:xfrm>
            <a:off x="8983508" y="578835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9E92BB7-2956-02B7-603E-84C8BBB7FE86}"/>
              </a:ext>
            </a:extLst>
          </p:cNvPr>
          <p:cNvSpPr/>
          <p:nvPr/>
        </p:nvSpPr>
        <p:spPr>
          <a:xfrm>
            <a:off x="4219716" y="559730"/>
            <a:ext cx="85873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482D1EE-891B-8C6F-CBE6-53C27DB280AE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24857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6B225-5D9E-A079-1110-10ECB70B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6D17-AA5C-F7CD-6621-4DBB3ADB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953343C-08E3-417E-ABC9-2F51F6F2406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4ED0DD0-F654-333D-D125-5ED8F492CE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092D2518-51FA-C1E8-E1ED-074A4BD1C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Struktur der Datenbank</a:t>
            </a:r>
          </a:p>
          <a:p>
            <a:pPr algn="l"/>
            <a:endParaRPr lang="de-DE" dirty="0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F624B25-7705-C191-C42E-429A97CDEB5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Design enthält.&#10;&#10;Automatisch generierte Beschreibung">
            <a:extLst>
              <a:ext uri="{FF2B5EF4-FFF2-40B4-BE49-F238E27FC236}">
                <a16:creationId xmlns:a16="http://schemas.microsoft.com/office/drawing/2014/main" id="{2B0C4DCA-D669-80BE-EE9B-28B93AEB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48" y="1841670"/>
            <a:ext cx="6316282" cy="4313690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D717C586-FD66-E5DA-E10F-9D36A69573EB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Sichten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186C7C8-5709-01D8-A39F-23BADB1FF1B1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F72DBFC-F22D-1165-9FFC-247A96BCD276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92B554B-6CBA-5A35-5140-5D52765B1053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„withdrawals“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0E306C2-C8D7-566F-72FA-D49881E777CE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4A9C2A5-CEC8-9174-A044-22215D62B741}"/>
              </a:ext>
            </a:extLst>
          </p:cNvPr>
          <p:cNvSpPr/>
          <p:nvPr/>
        </p:nvSpPr>
        <p:spPr>
          <a:xfrm>
            <a:off x="8193393" y="562147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Workflow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B7CD9C-693C-3B94-D6D8-EFC2AD6F54A1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5B4F69-AA07-B594-FA18-A35FD83D83DC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B4F121E-1D09-2087-9737-5C0F8A36A217}"/>
              </a:ext>
            </a:extLst>
          </p:cNvPr>
          <p:cNvSpPr/>
          <p:nvPr/>
        </p:nvSpPr>
        <p:spPr>
          <a:xfrm>
            <a:off x="10466317" y="57883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8009D14-98DC-B14C-EC0B-EA0BDAC9575F}"/>
              </a:ext>
            </a:extLst>
          </p:cNvPr>
          <p:cNvSpPr/>
          <p:nvPr/>
        </p:nvSpPr>
        <p:spPr>
          <a:xfrm>
            <a:off x="8983508" y="578835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8980CA8-C722-3CC6-F7AF-6B0674760FE3}"/>
              </a:ext>
            </a:extLst>
          </p:cNvPr>
          <p:cNvSpPr/>
          <p:nvPr/>
        </p:nvSpPr>
        <p:spPr>
          <a:xfrm>
            <a:off x="4219716" y="559730"/>
            <a:ext cx="85873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C3DA30B-18BF-DEAF-DA8A-1EDC19D538BD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23374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2C2C-E68E-A354-DAD2-9CA45255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DA13D-D816-0371-11EE-956E55F0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532F0BC-47D1-999F-51E5-33553AB060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E4A51F6-466B-4B62-4BA4-B2351276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217304"/>
            <a:ext cx="4655640" cy="4876436"/>
          </a:xfrm>
          <a:prstGeom prst="rect">
            <a:avLst/>
          </a:prstGeom>
        </p:spPr>
      </p:pic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C4EB0B8C-E327-2F19-3051-627B21FE8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Tabelle „media“</a:t>
            </a:r>
          </a:p>
          <a:p>
            <a:pPr algn="l"/>
            <a:endParaRPr lang="de-DE" dirty="0"/>
          </a:p>
        </p:txBody>
      </p:sp>
      <p:sp>
        <p:nvSpPr>
          <p:cNvPr id="21" name="Inhaltsplatzhalter 17">
            <a:extLst>
              <a:ext uri="{FF2B5EF4-FFF2-40B4-BE49-F238E27FC236}">
                <a16:creationId xmlns:a16="http://schemas.microsoft.com/office/drawing/2014/main" id="{0FB7B1E8-6E8F-7EED-2117-006917E811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77598" y="5210960"/>
            <a:ext cx="6019800" cy="9491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zentrale Tabelle für alle Medientypen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1E810AD-48BB-AC18-B9F1-D6D374834D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0A64AF-0DCF-455C-7CEA-579F4A13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00" y="1934561"/>
            <a:ext cx="5211548" cy="2973308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29444AF-5C4D-A506-23C3-84649E42D18E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Sichten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D8104CD-57EE-F3C5-1078-D3A520B35A86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6CB31E3-1CE2-DE7A-B25A-C295644771DC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D8218E1-2496-929F-3943-72912FC0EDA8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„withdrawals“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8BA0C59-E0D6-AD34-F214-91C5A93BC948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B2D4EC5-A2AA-42C9-DB3D-EADD892602A7}"/>
              </a:ext>
            </a:extLst>
          </p:cNvPr>
          <p:cNvSpPr/>
          <p:nvPr/>
        </p:nvSpPr>
        <p:spPr>
          <a:xfrm>
            <a:off x="8193393" y="562147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Workflow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4C03F92-EFA8-5A16-6B74-86363211A1D8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B619F5C-35FD-E585-EB30-B23FC1D6AA33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7AFB7D4-E23B-8A4E-3587-7A6C11F20C33}"/>
              </a:ext>
            </a:extLst>
          </p:cNvPr>
          <p:cNvSpPr/>
          <p:nvPr/>
        </p:nvSpPr>
        <p:spPr>
          <a:xfrm>
            <a:off x="8983508" y="578835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455994C-2474-0240-356C-AD21D3F4AB06}"/>
              </a:ext>
            </a:extLst>
          </p:cNvPr>
          <p:cNvSpPr/>
          <p:nvPr/>
        </p:nvSpPr>
        <p:spPr>
          <a:xfrm>
            <a:off x="4219716" y="559730"/>
            <a:ext cx="85873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0FD564B-8410-5828-8D2A-FAB7619ED718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691DB97-DAFA-1845-A497-4365BC878B85}"/>
              </a:ext>
            </a:extLst>
          </p:cNvPr>
          <p:cNvSpPr/>
          <p:nvPr/>
        </p:nvSpPr>
        <p:spPr>
          <a:xfrm>
            <a:off x="10466317" y="57883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5292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„locations“</a:t>
            </a:r>
          </a:p>
          <a:p>
            <a:pPr algn="l"/>
            <a:endParaRPr lang="de-DE" dirty="0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A8046127-6DB0-26EC-C7E1-35E811650A72}"/>
              </a:ext>
            </a:extLst>
          </p:cNvPr>
          <p:cNvSpPr txBox="1">
            <a:spLocks/>
          </p:cNvSpPr>
          <p:nvPr/>
        </p:nvSpPr>
        <p:spPr>
          <a:xfrm>
            <a:off x="743467" y="5594943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CF259FD-2E24-494B-E04A-BE04C1FC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85" y="1945512"/>
            <a:ext cx="4038095" cy="3457143"/>
          </a:xfrm>
          <a:prstGeom prst="rect">
            <a:avLst/>
          </a:prstGeom>
        </p:spPr>
      </p:pic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73891EF2-7986-F2CE-118D-01800348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9E34ACC6-2CC9-75C7-BC1F-72A358864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CBADB351-0229-90FD-B950-A0A3E376281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64A41B-526B-A328-CC92-5E0A95E6B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04" y="1937491"/>
            <a:ext cx="5856605" cy="327162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7D3C1BE-72C6-C231-B772-D577A8C5E89E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Sichten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DDC1F05-20EB-58E9-A6A8-26521E573F01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192B7AD-2E17-87A0-C674-5BFD8C24EACA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5E1B601-E36D-6AFA-59B7-8EBDAE812A9B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„withdrawals“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FCBFD67-3D83-1ECA-FDDE-A410CFB77EF5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27E95A9-09BE-D995-1240-E6CBCCCBA4A1}"/>
              </a:ext>
            </a:extLst>
          </p:cNvPr>
          <p:cNvSpPr/>
          <p:nvPr/>
        </p:nvSpPr>
        <p:spPr>
          <a:xfrm>
            <a:off x="8193393" y="562147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Workflow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7D5BCD4-66CA-9C88-2FD6-65E9F3789250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BD82C60-084C-A2DC-5DE7-09ADDDA0B2FC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F250FE1-660A-C9F6-1ADE-F22E223B5BDB}"/>
              </a:ext>
            </a:extLst>
          </p:cNvPr>
          <p:cNvSpPr/>
          <p:nvPr/>
        </p:nvSpPr>
        <p:spPr>
          <a:xfrm>
            <a:off x="8983508" y="578835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0051AC1-3D44-2C61-639D-DBF3EECA6C0A}"/>
              </a:ext>
            </a:extLst>
          </p:cNvPr>
          <p:cNvSpPr/>
          <p:nvPr/>
        </p:nvSpPr>
        <p:spPr>
          <a:xfrm>
            <a:off x="4219716" y="559730"/>
            <a:ext cx="858730" cy="248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C231A02-CB0A-3684-C1FC-9CD950AC2C14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BC2D48EB-B4CB-5499-2FD1-9987128903BF}"/>
              </a:ext>
            </a:extLst>
          </p:cNvPr>
          <p:cNvSpPr/>
          <p:nvPr/>
        </p:nvSpPr>
        <p:spPr>
          <a:xfrm>
            <a:off x="10466317" y="57883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42406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2188-0AE6-9785-8876-E560E990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E8306-9AB6-DEF1-283D-9E83640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0D6D274-8869-D7C8-E2EB-9D39CF4AE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0F2118D-661C-7D2C-6687-AC0FBDE952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03A6BE56-88C6-6F2D-B568-FFE159400DCE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„withdrawals“</a:t>
            </a:r>
          </a:p>
          <a:p>
            <a:pPr algn="l"/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B7AA2C9-B1A7-3C62-BCB2-B5040BB4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23731"/>
            <a:ext cx="4070801" cy="395337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50A683C-7F3D-C748-309D-5F9B1488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477" y="2320821"/>
            <a:ext cx="6288913" cy="20364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15231-A017-E8C9-45F3-E8E60133F055}"/>
              </a:ext>
            </a:extLst>
          </p:cNvPr>
          <p:cNvSpPr txBox="1"/>
          <p:nvPr/>
        </p:nvSpPr>
        <p:spPr>
          <a:xfrm>
            <a:off x="5187498" y="1960474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48EC406-57A5-6D18-7342-BAA47C622258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Sichten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DBC20117-6B8B-ABEB-62C2-1DB0CC8E06C6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51FBF48-3C8E-8F69-0C8B-28B4561A3851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88AFC7B-7DA0-1D4B-0EB4-E9E8CEB1A609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„withdrawals“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45708A1-9CE0-44D7-6755-93275811CEA1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78656EC4-2E44-0B24-7692-C56EAC0A811D}"/>
              </a:ext>
            </a:extLst>
          </p:cNvPr>
          <p:cNvSpPr/>
          <p:nvPr/>
        </p:nvSpPr>
        <p:spPr>
          <a:xfrm>
            <a:off x="8193393" y="562147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Workflow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D0F52D5-2871-BE12-65DF-BC7B76920A65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E27F938-F51B-1B8F-7D2D-0A160659E13B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2931BEA-4CBF-4446-AD0F-9F21382C781A}"/>
              </a:ext>
            </a:extLst>
          </p:cNvPr>
          <p:cNvSpPr/>
          <p:nvPr/>
        </p:nvSpPr>
        <p:spPr>
          <a:xfrm>
            <a:off x="8983508" y="578835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9AD2FB5-8711-59DC-5283-249913288B83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3432391-3612-52FD-7D0A-C60216E19FC4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6DA3977-9FAA-1D04-13BE-B58DC0F0EC7D}"/>
              </a:ext>
            </a:extLst>
          </p:cNvPr>
          <p:cNvSpPr/>
          <p:nvPr/>
        </p:nvSpPr>
        <p:spPr>
          <a:xfrm>
            <a:off x="10466317" y="57883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0033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2B2C-6262-2AEE-B0D6-BAE5E35A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F5546-905F-8244-ED36-9E90092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4219752-2111-0101-F916-D4944B45C2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94D8F20-191D-ACD1-41EC-FDA0547DE24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Textplatzhalter 25">
            <a:extLst>
              <a:ext uri="{FF2B5EF4-FFF2-40B4-BE49-F238E27FC236}">
                <a16:creationId xmlns:a16="http://schemas.microsoft.com/office/drawing/2014/main" id="{EE1E0506-16D2-FE74-9A69-8CD482FCA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9300" y="99060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/>
              <a:t>Trigger </a:t>
            </a:r>
            <a:r>
              <a:rPr lang="de-DE" dirty="0" err="1"/>
              <a:t>on_withdrawal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E782280-75E7-C8D6-B433-7FCE9499D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67" y="1851156"/>
            <a:ext cx="4845633" cy="15690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AF3491-9520-CF04-0DFD-8B77FAE2E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367" y="4043238"/>
            <a:ext cx="6850009" cy="15690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25A2CD-3D7F-A2DE-187C-B1F73081812B}"/>
              </a:ext>
            </a:extLst>
          </p:cNvPr>
          <p:cNvSpPr txBox="1"/>
          <p:nvPr/>
        </p:nvSpPr>
        <p:spPr>
          <a:xfrm>
            <a:off x="6553089" y="2266017"/>
            <a:ext cx="6097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INSERT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INTO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FF00FF"/>
                </a:solidFill>
                <a:latin typeface="Courier New" panose="02070309020205020404" pitchFamily="49" charset="0"/>
              </a:rPr>
              <a:t>withdrawals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mediaID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withdrawnBy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VALUES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8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urier New" panose="02070309020205020404" pitchFamily="49" charset="0"/>
              </a:rPr>
              <a:t>'Nick'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...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5530FC-036E-69E5-5D13-AFD18D072908}"/>
              </a:ext>
            </a:extLst>
          </p:cNvPr>
          <p:cNvCxnSpPr/>
          <p:nvPr/>
        </p:nvCxnSpPr>
        <p:spPr>
          <a:xfrm>
            <a:off x="3200400" y="2635687"/>
            <a:ext cx="838200" cy="2192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2A671F-CC80-7DA4-1239-003E79B4D01F}"/>
              </a:ext>
            </a:extLst>
          </p:cNvPr>
          <p:cNvCxnSpPr/>
          <p:nvPr/>
        </p:nvCxnSpPr>
        <p:spPr>
          <a:xfrm>
            <a:off x="4675371" y="2608519"/>
            <a:ext cx="838200" cy="2192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3FA2BFB-301B-3EB9-470F-01EAB3B73E5C}"/>
              </a:ext>
            </a:extLst>
          </p:cNvPr>
          <p:cNvCxnSpPr>
            <a:cxnSpLocks/>
          </p:cNvCxnSpPr>
          <p:nvPr/>
        </p:nvCxnSpPr>
        <p:spPr>
          <a:xfrm>
            <a:off x="6096000" y="2643511"/>
            <a:ext cx="874302" cy="2157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0E0026-D2FE-F9BB-2538-07D0DD340E38}"/>
              </a:ext>
            </a:extLst>
          </p:cNvPr>
          <p:cNvSpPr/>
          <p:nvPr/>
        </p:nvSpPr>
        <p:spPr>
          <a:xfrm>
            <a:off x="2248011" y="2397192"/>
            <a:ext cx="990600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7BA7A5-4320-1EB6-F339-56382CDE1FDB}"/>
              </a:ext>
            </a:extLst>
          </p:cNvPr>
          <p:cNvSpPr/>
          <p:nvPr/>
        </p:nvSpPr>
        <p:spPr>
          <a:xfrm>
            <a:off x="4947096" y="2387973"/>
            <a:ext cx="1148904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30F5B9-5F99-2DB0-F627-C4479CF87CD5}"/>
              </a:ext>
            </a:extLst>
          </p:cNvPr>
          <p:cNvSpPr/>
          <p:nvPr/>
        </p:nvSpPr>
        <p:spPr>
          <a:xfrm>
            <a:off x="3245655" y="2397192"/>
            <a:ext cx="1476252" cy="2463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F29967-481C-EABC-8266-C9819E289312}"/>
              </a:ext>
            </a:extLst>
          </p:cNvPr>
          <p:cNvSpPr txBox="1"/>
          <p:nvPr/>
        </p:nvSpPr>
        <p:spPr>
          <a:xfrm>
            <a:off x="1224967" y="1524000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withdrawals</a:t>
            </a:r>
            <a:endParaRPr lang="en-US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8842D6-A60F-2121-A22E-D07F1315CDBC}"/>
              </a:ext>
            </a:extLst>
          </p:cNvPr>
          <p:cNvSpPr txBox="1"/>
          <p:nvPr/>
        </p:nvSpPr>
        <p:spPr>
          <a:xfrm>
            <a:off x="1185965" y="3673906"/>
            <a:ext cx="229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/>
              <a:t>withdrawals_history</a:t>
            </a:r>
            <a:endParaRPr lang="en-US" b="1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7FBC343-6676-7CF1-2C81-BFA3F5E44761}"/>
              </a:ext>
            </a:extLst>
          </p:cNvPr>
          <p:cNvSpPr/>
          <p:nvPr/>
        </p:nvSpPr>
        <p:spPr>
          <a:xfrm>
            <a:off x="6074943" y="565694"/>
            <a:ext cx="757988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Sichten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0BB1B5A-EA03-9CB0-9024-7C1D56C20983}"/>
              </a:ext>
            </a:extLst>
          </p:cNvPr>
          <p:cNvSpPr/>
          <p:nvPr/>
        </p:nvSpPr>
        <p:spPr>
          <a:xfrm>
            <a:off x="1541137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E06AA7B-0A53-D880-1F1A-9A19992288DE}"/>
              </a:ext>
            </a:extLst>
          </p:cNvPr>
          <p:cNvSpPr/>
          <p:nvPr/>
        </p:nvSpPr>
        <p:spPr>
          <a:xfrm>
            <a:off x="3592566" y="580141"/>
            <a:ext cx="674774" cy="239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„media“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D1CBC3-C18B-81E2-C815-D3693555DD51}"/>
              </a:ext>
            </a:extLst>
          </p:cNvPr>
          <p:cNvSpPr/>
          <p:nvPr/>
        </p:nvSpPr>
        <p:spPr>
          <a:xfrm>
            <a:off x="5040855" y="561452"/>
            <a:ext cx="1019170" cy="2480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bg1"/>
                </a:solidFill>
              </a:rPr>
              <a:t>„withdrawals“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EC57463-9C34-E5D6-6ACD-43B3FB4C64BF}"/>
              </a:ext>
            </a:extLst>
          </p:cNvPr>
          <p:cNvSpPr/>
          <p:nvPr/>
        </p:nvSpPr>
        <p:spPr>
          <a:xfrm>
            <a:off x="6829586" y="540055"/>
            <a:ext cx="1384361" cy="262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Prozeduren, Transaktion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FA97DA1-079C-33A6-74E2-9C7206B2013F}"/>
              </a:ext>
            </a:extLst>
          </p:cNvPr>
          <p:cNvSpPr/>
          <p:nvPr/>
        </p:nvSpPr>
        <p:spPr>
          <a:xfrm>
            <a:off x="8193393" y="562147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Workflow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6B72EB8-BC67-7D29-939F-9DA85E63DAD5}"/>
              </a:ext>
            </a:extLst>
          </p:cNvPr>
          <p:cNvSpPr/>
          <p:nvPr/>
        </p:nvSpPr>
        <p:spPr>
          <a:xfrm>
            <a:off x="2232104" y="593476"/>
            <a:ext cx="704398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55AB677-B44F-95B5-0DAE-7B65581076E2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A07262A-D291-2226-26D1-1084D92C6214}"/>
              </a:ext>
            </a:extLst>
          </p:cNvPr>
          <p:cNvSpPr/>
          <p:nvPr/>
        </p:nvSpPr>
        <p:spPr>
          <a:xfrm>
            <a:off x="8983508" y="578835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ED05F01-C1B4-E542-7AE2-8D3548647009}"/>
              </a:ext>
            </a:extLst>
          </p:cNvPr>
          <p:cNvSpPr/>
          <p:nvPr/>
        </p:nvSpPr>
        <p:spPr>
          <a:xfrm>
            <a:off x="4170470" y="559730"/>
            <a:ext cx="858730" cy="2480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„locations“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F63D910-CAB4-46B9-385F-045BABC08A56}"/>
              </a:ext>
            </a:extLst>
          </p:cNvPr>
          <p:cNvSpPr/>
          <p:nvPr/>
        </p:nvSpPr>
        <p:spPr>
          <a:xfrm>
            <a:off x="790590" y="586441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CF881CF9-2811-10D6-70BD-87B579350FC5}"/>
              </a:ext>
            </a:extLst>
          </p:cNvPr>
          <p:cNvSpPr/>
          <p:nvPr/>
        </p:nvSpPr>
        <p:spPr>
          <a:xfrm>
            <a:off x="10466317" y="57883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76374505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1797</Words>
  <Application>Microsoft Office PowerPoint</Application>
  <PresentationFormat>Breitbild</PresentationFormat>
  <Paragraphs>528</Paragraphs>
  <Slides>23</Slides>
  <Notes>23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23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Courier New</vt:lpstr>
      <vt:lpstr>Roboto</vt:lpstr>
      <vt:lpstr>Segoe UI</vt:lpstr>
      <vt:lpstr>Symbol</vt:lpstr>
      <vt:lpstr>Wingdings</vt:lpstr>
      <vt:lpstr>Benutzerdefiniertes Design</vt:lpstr>
      <vt:lpstr>Office</vt:lpstr>
      <vt:lpstr>Projekt:  Datenbank für Medienverwaltung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eines Projekts</dc:title>
  <dc:creator>Irgendwer</dc:creator>
  <cp:lastModifiedBy>itad-tn19</cp:lastModifiedBy>
  <cp:revision>87</cp:revision>
  <dcterms:created xsi:type="dcterms:W3CDTF">2017-12-03T14:39:02Z</dcterms:created>
  <dcterms:modified xsi:type="dcterms:W3CDTF">2025-01-30T12:44:26Z</dcterms:modified>
</cp:coreProperties>
</file>