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  <p:sldMasterId id="214748382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8" r:id="rId4"/>
    <p:sldId id="277" r:id="rId5"/>
    <p:sldId id="279" r:id="rId6"/>
    <p:sldId id="280" r:id="rId7"/>
    <p:sldId id="281" r:id="rId8"/>
    <p:sldId id="263" r:id="rId9"/>
    <p:sldId id="282" r:id="rId10"/>
    <p:sldId id="283" r:id="rId11"/>
    <p:sldId id="284" r:id="rId12"/>
    <p:sldId id="285" r:id="rId13"/>
    <p:sldId id="286" r:id="rId14"/>
    <p:sldId id="287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9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3" autoAdjust="0"/>
    <p:restoredTop sz="75300" autoAdjust="0"/>
  </p:normalViewPr>
  <p:slideViewPr>
    <p:cSldViewPr>
      <p:cViewPr varScale="1">
        <p:scale>
          <a:sx n="80" d="100"/>
          <a:sy n="80" d="100"/>
        </p:scale>
        <p:origin x="144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29D977E-79EB-2E48-8AB8-D83C63E654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4718301-2933-5618-7F5E-D2D7A376D0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5EFAF-E70D-4EAB-8272-5C61B681CB4A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9B1405-FB80-E357-4744-5AA8EA49A5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Gruppenprojekt        IT-Akademie Dr. Heuer               31.01.2025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9A7355-95C8-59A9-AEEF-58D95FDF90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547F7-D748-49E6-9D4F-0B55DC9C0D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37411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62EC7-0D43-44FC-9E1B-67DC9E990A5E}" type="datetimeFigureOut">
              <a:rPr lang="de-DE" smtClean="0"/>
              <a:pPr/>
              <a:t>30.01.2025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Gruppenprojekt        IT-Akademie Dr. Heuer               31.01.2025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708E0-6EBE-4615-87DF-D15A83EC26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8882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Willkommen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unserer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Präsentation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Projekt für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Medienverwaltungsdatenbank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endParaRPr lang="en-US" sz="12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0C2B90-FC08-6155-D289-9483C08529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413305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8C45E-6FD5-4F6F-BB60-4AD192895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2F1D066-3FEA-740C-5823-9E147651E9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7287524-2F49-83CE-0608-1396255923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A22545-D0A0-8254-35B9-2DE86ED9F5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53736E-2553-E39B-C4C3-6EF6B72AD6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842259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70148-2CC0-5FEA-9207-11A6121B9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DADC04A-2EE1-5E7A-C6F8-08C545323F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6E96456-F920-8554-2835-0E59C2B144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452E73-1462-9D9B-9565-6A1E136F0F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A30A06-D8BE-27CE-0716-65C4D42F93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373034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88B8A-C817-DF25-3A31-B2838D85A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A611C5-D269-8CB0-BA47-7088FDE611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B36CC3D-9296-17BF-C112-B64F269AC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ADA7BC-C996-5FFF-C1F3-AF10024E43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BAD05E-7965-EC83-DF9F-BBBD7CC416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530850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F1967-D264-FB4D-F12E-77EDB1550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A160741-E902-4261-C861-FF34558184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76D88A8-32DF-4405-4280-3CA223AC01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 Datenbank kann mit folgenden Features weiterentwickelt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5A8B12-FBA5-882C-EDA4-195BBC6D00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0F7FDB-74C2-847A-4E3B-B3FC905924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981845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36A0E-D745-A79B-8B27-83682BB77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35496EC-8E97-9AA9-AFE4-FA9549CD8F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5F95A98-EAA3-1821-D5F6-82902C430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Ist-Zustand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– Soll-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Zustand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erreicht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–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teile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schon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eingepflegt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worden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besser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lokalisieren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Es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gibt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Wege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Weiterentwicklung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Vielen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Dank für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Ihre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Aufmerksamkeit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freuen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Ihre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Fragen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C9EBB0-D7CE-ECE7-19EE-F8A88078D8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05E6DC-4725-6A5F-FA00-58F67EF000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010705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Überblick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Inhalt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werden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Konzeptentwicklung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Datenbankstruktur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Sichten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Funktionen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erläutern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Außerdem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gehen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Schnittstellen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den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Ausblick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zukünftige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Erweiterungen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9ED35E-D27E-A624-89C6-495C907656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280563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96176-33EF-D7A2-7117-6FD43EE49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FD4CFBC-CFCF-538A-5166-1251108D33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F62471F-77BF-22EB-C5C7-B14C4C026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sz="1200" u="none" dirty="0"/>
              <a:t>Laut der Aufgabe sollten wir eine Datenbank für digitale Medien entwickeln und wir haben uns folgende Situation vorgestellt.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u="none" dirty="0"/>
              <a:t>Eine Familie besitzt eine unordentliche Sammlung von Medien verschiedenen Typen (Bücher, Filmen, Serien, Musik). Und es ist schwer zu finden. Das ist unsere IST-Zustand.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u="none" dirty="0"/>
              <a:t>Mithilfe der Datenbank wollen wir Ordnung schaffen, Verwaltung vereinfachen und vor allem es wird möglich vor allem die Medien lokalisieren.</a:t>
            </a:r>
          </a:p>
          <a:p>
            <a:pPr algn="l"/>
            <a:endParaRPr lang="de-DE" dirty="0"/>
          </a:p>
          <a:p>
            <a:pPr>
              <a:lnSpc>
                <a:spcPct val="220000"/>
              </a:lnSpc>
            </a:pPr>
            <a:r>
              <a:rPr lang="de-DE" dirty="0"/>
              <a:t>Wir haben </a:t>
            </a:r>
            <a:r>
              <a:rPr lang="de-DE" sz="1200" u="none" dirty="0"/>
              <a:t>die vorhandenen Medien  analysiert und ein Konzept der Datenbank entwickelt, die aus folgenden Tabellen besteht,</a:t>
            </a:r>
          </a:p>
          <a:p>
            <a:pPr>
              <a:lnSpc>
                <a:spcPct val="220000"/>
              </a:lnSpc>
            </a:pPr>
            <a:r>
              <a:rPr lang="de-DE" dirty="0"/>
              <a:t>Unser Konzept sehen sie auf nächsten Folien.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69147B-F3BC-B07B-332F-1765C4C8C3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BC54F0-6043-38BB-49C2-1B2489F613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78082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6B4AB-35B5-4BCD-A704-A249D02EA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D227AA-4379-C656-7E80-2542C5673F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D2E9035-55B2-8D72-5A22-E9BDE96C6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Hier ist </a:t>
            </a:r>
            <a:r>
              <a:rPr lang="de-DE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ER-Modell</a:t>
            </a:r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- Entity-Relationship-Modell- wo die Struktur einer Datenbank klar ist. </a:t>
            </a:r>
          </a:p>
          <a:p>
            <a:pPr algn="l"/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Es besteht aus Entitäten (Objekten), Attributen (Eigenschaften der Objekte) und Beziehungen zwischen den Entitäten.</a:t>
            </a:r>
          </a:p>
          <a:p>
            <a:pPr algn="l"/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Das hilft dabei, die Datenbankstruktur visuell darzustellen und zu planen, bevor sie in einer Datenbank implementiert wird.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verschiedene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aufgeteilt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durch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Beziehungen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miteinander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verbunden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200" dirty="0"/>
          </a:p>
          <a:p>
            <a:r>
              <a:rPr lang="de-DE" dirty="0"/>
              <a:t>Wir haben folgende Tabellen überlegt: media, </a:t>
            </a:r>
            <a:r>
              <a:rPr lang="de-DE" dirty="0" err="1"/>
              <a:t>books</a:t>
            </a:r>
            <a:r>
              <a:rPr lang="de-DE" dirty="0"/>
              <a:t>, </a:t>
            </a:r>
            <a:r>
              <a:rPr lang="de-DE" dirty="0" err="1"/>
              <a:t>films</a:t>
            </a:r>
            <a:r>
              <a:rPr lang="de-DE" dirty="0"/>
              <a:t>, </a:t>
            </a:r>
            <a:r>
              <a:rPr lang="de-DE" dirty="0" err="1"/>
              <a:t>series</a:t>
            </a:r>
            <a:r>
              <a:rPr lang="de-DE" dirty="0"/>
              <a:t>, locations, </a:t>
            </a:r>
            <a:r>
              <a:rPr lang="de-DE" dirty="0" err="1"/>
              <a:t>media_at_locations</a:t>
            </a:r>
            <a:r>
              <a:rPr lang="de-DE" dirty="0"/>
              <a:t>, withdrawals und </a:t>
            </a:r>
            <a:r>
              <a:rPr lang="de-DE" dirty="0" err="1"/>
              <a:t>withdrawals_history</a:t>
            </a:r>
            <a:r>
              <a:rPr lang="de-DE" dirty="0"/>
              <a:t>.</a:t>
            </a: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75A1FF-A014-49B1-0738-A7C6B2B466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575AED-C5C3-B306-31C9-0A2145132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33860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0DF1F-E935-C014-57A8-A223E1ED7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3138867-8492-2532-5504-44DE6D98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2E393DE-7479-CD73-9318-E7A012A73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Diagramm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können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Sie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Struktur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Attributen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sehen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Primary Key und Foreign Key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Beziehungen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Hier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kann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man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drei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Teile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Erster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enthält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media,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Typ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spezialisiert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Zweiter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enthält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bezüglich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Ort, wo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bestimmte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befindet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Und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dritte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zeigt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ob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 da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oder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Moment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benutzt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deswegen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nicht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vorhanden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  <a:p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betrachten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jede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näher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167984-D8D6-83CE-DCD7-7C2269FEF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359DAD-C375-BF27-A674-81B541F4C8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130462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01EEB-6971-8BA7-F767-B27BFDD2A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DECA763-3C58-752F-B2D7-6137D5842A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C315211-7362-A08E-7CD7-31F4693FC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Attribute teilweise in der media-</a:t>
            </a:r>
            <a:r>
              <a:rPr lang="de-DE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table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teilweise in spezialisierten Tabellen.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Tabellen: </a:t>
            </a:r>
            <a:r>
              <a:rPr lang="de-DE" dirty="0" err="1"/>
              <a:t>books</a:t>
            </a:r>
            <a:r>
              <a:rPr lang="de-DE" dirty="0"/>
              <a:t>, </a:t>
            </a:r>
            <a:r>
              <a:rPr lang="de-DE" dirty="0" err="1"/>
              <a:t>music</a:t>
            </a:r>
            <a:r>
              <a:rPr lang="de-DE" dirty="0"/>
              <a:t>, </a:t>
            </a:r>
            <a:r>
              <a:rPr lang="de-DE" dirty="0" err="1"/>
              <a:t>films</a:t>
            </a:r>
            <a:r>
              <a:rPr lang="de-DE" dirty="0"/>
              <a:t>, </a:t>
            </a:r>
            <a:r>
              <a:rPr lang="de-DE" dirty="0" err="1"/>
              <a:t>serien</a:t>
            </a:r>
            <a:endParaRPr lang="de-DE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306F68-6415-9A4E-11E8-9948CB3C71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6C6DE5-9886-87DF-0E4E-9FC8F44921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941445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1D40E6-0ED4-A3AB-A4BD-8F7D519B1B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88641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31752-8E74-57F6-FE06-71E3F8781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1FB2CFC-8747-EE6A-2846-16EB3E72DF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28A9E50-706E-97FC-E490-9A53CFFBC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40324E-6C3E-46D4-BC25-D205516E35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A5CE71-10B3-6894-1922-A4231AD0C5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90711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0D2AC-C879-552C-0E7F-4C71EFC7A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CC4F3F-EE37-733E-EF5E-FBDF2BAE7F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449D636-97AA-539F-5EAC-9AF129D796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307635-035A-3835-D9E5-7B60BE40F0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479FED-28DF-8B5F-DAE7-5F42B5FA30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390775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871A-5D80-4C11-B3ED-C3CE1D227336}" type="datetime1">
              <a:rPr lang="de-DE" smtClean="0"/>
              <a:t>30.01.2025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36576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88568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094AE-8680-1515-69AC-EA90A372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C1C2CA-198D-D6FD-A2A3-A634EFCB3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93737E-1C73-36C3-F46B-58253A21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D303-FB57-488C-82D4-DF76186A07D3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228F7D-FAFA-D757-AA4D-4A8ACE84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848A5E-098A-D5BD-2074-71FDE132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854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CD19B-A00B-5CC3-44B2-505C09C4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A98883-8990-A4E6-5804-E2B621948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F7F320-E9BA-7030-B22F-9D954361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4BE7-7F5A-494A-BD10-1C0163A30414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EF1AFF-D815-33C9-FDC3-57274B77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F4DD2-B10B-0D18-31D6-01873A2C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6272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D24F8-C5F7-D845-5D87-3C0BAC02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318BC-A6DC-DC5F-131E-7D1D9B016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E5FCA9-8C07-2367-B463-D44C691AD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7CEF5F-291C-578D-5F28-8380BA24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188B-21B4-4A8D-83C8-7E791F366FD9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130F64-0EEB-B37A-AC6E-BBFFA3A0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2D92F4-C8D1-71C6-E6A1-D17A0ACE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170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B4BF8-8A81-09BE-90A3-2D00168F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B97691-4C10-031F-2E9C-4A13C1487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21E2AB-5EA0-1394-A3D5-D6BAB4756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09600C-FA3E-B14E-5978-0F3EBD783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456DE6A-9464-C656-CADE-73B19EC4E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89A0C1F-924C-BA04-16F5-502E98D7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09BD-03F5-4C49-80D7-3DA1C0A872D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72431B-384A-BB90-6748-38DC98E4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F5817D-5582-D0C9-9AEC-BC0676F6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670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2C377-3F4C-524B-639D-314504C8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6C3418-FA33-4072-5907-C897BA83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F39E-F7EC-4B84-9C37-8690984FE4D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7F753-9A3D-A7D6-9175-D897AB20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EF5563-7575-71E2-9BF1-B5E5E053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23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D697FC-1972-18D8-2451-5ABF4360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8602-D941-4A49-9446-B64F5A22A08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D2D398-0E65-6C46-BACD-C7120699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E7FC10-8FD6-38A7-FE42-1357001A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315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B0270-3153-0EFF-F043-83D7DD6E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7E42D0-D719-78E8-C944-D4F092C7D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5698E9-236E-FB58-04E5-E25305509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A83B21-086D-E35D-8049-7F94DEB9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3249-D010-40F8-B47F-946F6814A06A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FB7196-B1FE-0770-C75E-78843CB1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CBE75C-158D-E599-695F-B87202F7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4145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8873A-3E9D-04AD-985A-A921348E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7CBA64-86F5-3627-1C2F-8C710C8BE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064A3B-89CF-2A2E-CDAE-CA89B328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DAF3E2-74FB-D43A-76C4-FEADE04D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5B8D-1870-4F78-BE2E-2699F501307D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4DF9E5-68DF-454A-5B3E-F9C8EC76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77FCFE-F118-7D3B-1278-0E1F4E9B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500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CFA41-96D9-9606-529B-C0653108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81E144-CCBE-5A4C-E2A9-9912608FE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15E4E7-6343-78EE-C5E3-44900E56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EE7-A2C7-4ACB-A34A-E88C67FBD696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369CC5-60A7-ED68-791B-6DA2109B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F58649-7587-8263-A5DC-1DE53301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158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73104F6-5448-F66E-7E06-5B7038C3E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3205CE-3133-EC96-1282-BAF57A866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D580C6-1F57-5B0B-8460-2D120FEA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7485-77A7-44E2-883A-FF8407A1A046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DF783B-976D-9E2C-434E-38F7ACD8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8036B4-6C47-85E6-8E05-76B73C75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638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A4681764-CC49-4870-8B4A-58EBB06CE56E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4047798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A3B7E015-F6DD-469F-90E4-FB4A8C04FC0B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85510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D2DAB08A-7767-47B3-9ABC-F251074A687B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16588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-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457200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6E224F6F-7879-40FC-901C-18BF6D42ED8D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13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4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36195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C7A0F3EB-20A0-4500-8BD5-99B2F4FBEAA9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03049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E9D597F0-980E-4A77-9D38-21E0C09079D3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43473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6A6E7471-7EEB-432B-89A6-1AD99B0E46FF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43789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5241AFB2-4563-40C8-B55A-8DF3E65E7F81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68143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2FFA77-D881-62FB-81E3-887834B15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D9112C-BB62-4BFA-7DCD-B5F3C11A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25F5DC-5234-A89E-8A01-A3FC300B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A4F9-E427-452F-83F5-F8F1CC44DC41}" type="datetime1">
              <a:rPr lang="de-DE" smtClean="0"/>
              <a:t>30.01.2025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509057-1ABF-D28A-14EA-35D4F9EC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E32F1E-DEEB-8F2D-B4CA-FCAB8AAF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Abgerundetes Rechteck 7">
            <a:extLst>
              <a:ext uri="{FF2B5EF4-FFF2-40B4-BE49-F238E27FC236}">
                <a16:creationId xmlns:a16="http://schemas.microsoft.com/office/drawing/2014/main" id="{84ACA683-4F25-5906-8602-C2A5D004F42A}"/>
              </a:ext>
            </a:extLst>
          </p:cNvPr>
          <p:cNvSpPr/>
          <p:nvPr userDrawn="1"/>
        </p:nvSpPr>
        <p:spPr>
          <a:xfrm>
            <a:off x="609600" y="36576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45712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3768D43-2635-4FA2-AABB-860D9CB8B160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538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5504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536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63" r:id="rId3"/>
    <p:sldLayoutId id="2147483762" r:id="rId4"/>
    <p:sldLayoutId id="2147483804" r:id="rId5"/>
    <p:sldLayoutId id="2147483805" r:id="rId6"/>
    <p:sldLayoutId id="2147483818" r:id="rId7"/>
    <p:sldLayoutId id="2147483819" r:id="rId8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9E43002-3E4B-DA0F-A2AA-C763C477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02E9AA-3840-17E5-670E-D22FB2B4B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8C82A0-0D05-575B-F1E3-88ADB86BB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6E70BA-FD79-466F-A344-6ED84EB9E5B8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F5BBB4-3E99-8537-F722-B6A9FF62C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6F91E4-D64B-0680-5D61-F866DFEC3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33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48400" y="1828800"/>
            <a:ext cx="4840010" cy="180730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000" b="1" dirty="0"/>
              <a:t>Projekt: </a:t>
            </a:r>
            <a:br>
              <a:rPr lang="en-US" sz="4000" b="1" dirty="0"/>
            </a:br>
            <a:r>
              <a:rPr lang="en-US" sz="4000" b="1" dirty="0" err="1"/>
              <a:t>Datenbank</a:t>
            </a:r>
            <a:br>
              <a:rPr lang="en-US" sz="4000" b="1" dirty="0"/>
            </a:br>
            <a:r>
              <a:rPr lang="en-US" sz="4000" b="1" dirty="0"/>
              <a:t>für </a:t>
            </a:r>
            <a:r>
              <a:rPr lang="en-US" sz="4000" b="1" dirty="0" err="1"/>
              <a:t>Medienverwaltung</a:t>
            </a:r>
            <a:endParaRPr lang="en-US" sz="4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68DF40-5FDC-B0D8-C107-A365E783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" r="-2" b="9379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772400" y="3047999"/>
            <a:ext cx="3581398" cy="3128963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r"/>
            <a:r>
              <a:rPr lang="en-US" sz="2000" dirty="0" err="1"/>
              <a:t>Entwickler</a:t>
            </a:r>
            <a:r>
              <a:rPr lang="en-US" sz="2000" dirty="0"/>
              <a:t>:</a:t>
            </a:r>
          </a:p>
          <a:p>
            <a:pPr algn="r"/>
            <a:r>
              <a:rPr lang="en-US" sz="1600" dirty="0"/>
              <a:t>Nicholas Dettmer</a:t>
            </a:r>
          </a:p>
          <a:p>
            <a:pPr algn="r"/>
            <a:r>
              <a:rPr lang="en-US" sz="1600" dirty="0"/>
              <a:t>Alexander </a:t>
            </a:r>
            <a:r>
              <a:rPr lang="en-US" sz="1600" dirty="0" err="1"/>
              <a:t>Ermolaev</a:t>
            </a:r>
            <a:endParaRPr lang="en-US" sz="1600" dirty="0"/>
          </a:p>
          <a:p>
            <a:pPr algn="r"/>
            <a:r>
              <a:rPr lang="en-US" sz="1600" dirty="0"/>
              <a:t>Lukas Lenz</a:t>
            </a:r>
          </a:p>
          <a:p>
            <a:pPr algn="r"/>
            <a:r>
              <a:rPr lang="en-US" sz="1600" dirty="0"/>
              <a:t>Ekaterina Shmeleva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platzhalter 19">
            <a:extLst>
              <a:ext uri="{FF2B5EF4-FFF2-40B4-BE49-F238E27FC236}">
                <a16:creationId xmlns:a16="http://schemas.microsoft.com/office/drawing/2014/main" id="{8C56FF10-4BFD-D879-E931-201320815EF4}"/>
              </a:ext>
            </a:extLst>
          </p:cNvPr>
          <p:cNvSpPr txBox="1">
            <a:spLocks/>
          </p:cNvSpPr>
          <p:nvPr/>
        </p:nvSpPr>
        <p:spPr>
          <a:xfrm>
            <a:off x="4533899" y="6316363"/>
            <a:ext cx="5029200" cy="588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/>
              <a:t>IT-Akademie Dr. Heuer, 31. </a:t>
            </a:r>
            <a:r>
              <a:rPr lang="en-US" sz="1800" dirty="0" err="1"/>
              <a:t>Januar</a:t>
            </a:r>
            <a:r>
              <a:rPr lang="en-US" sz="1800" dirty="0"/>
              <a:t> 2025</a:t>
            </a:r>
          </a:p>
          <a:p>
            <a:pPr marL="0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815986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12585-8A23-06D1-32F4-C0D84864F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A0A64F3-97E4-7C78-FF86-002ED70F9D1D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BC0DF9A-4496-F6FC-6386-46172A97226B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97B9263-6B48-DCDF-F29B-F59DC804D051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47C63EA-64BA-68CC-2957-424B533C69B5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B276BBC-A93E-C883-1310-89AA5BA753C9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E7CEAE3-186A-27FF-48D4-CE02ED1C17B1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CF4D90D-D49C-102C-3FAD-21BAA2F3D5B7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B5F90CA-B8EB-5289-3CAF-5ACC60C9275A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51CE67A-FD15-E9BE-E7A6-1EE2A2EDC48E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406BF5-72A3-59A9-34DE-523EFB01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D926697E-8EF2-086E-8646-D39E20D959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7275A20D-362D-71D0-710F-313243F66197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Textplatzhalter 8">
            <a:extLst>
              <a:ext uri="{FF2B5EF4-FFF2-40B4-BE49-F238E27FC236}">
                <a16:creationId xmlns:a16="http://schemas.microsoft.com/office/drawing/2014/main" id="{14E24E98-D373-C456-1645-D686EA401570}"/>
              </a:ext>
            </a:extLst>
          </p:cNvPr>
          <p:cNvSpPr txBox="1">
            <a:spLocks/>
          </p:cNvSpPr>
          <p:nvPr/>
        </p:nvSpPr>
        <p:spPr>
          <a:xfrm>
            <a:off x="1766742" y="1066800"/>
            <a:ext cx="8658516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Sichten</a:t>
            </a:r>
          </a:p>
          <a:p>
            <a:pPr algn="l"/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4F798B8E-49A2-8622-BDD6-989DE82B3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168" y="1712495"/>
            <a:ext cx="6031842" cy="430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9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B1D58-6A1F-0A27-D038-5CE0E0DAF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3C62909-E94D-7F02-09AD-BF85BD0BF7CF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1707F4D-934F-B6D7-7590-B892EAEF75F2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B6298FD-B867-E2BB-860A-333967513F29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04ED97F-FD80-4911-6A1B-39BEB7D930B0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2EA5E9F-06DC-FC3D-3F89-E15BD8F5354C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7E34967-2DC6-CDE9-A13E-FFB1F02904B1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5C99885-4F3F-4DF4-B4DB-4846DC8C4757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2D6ED75-F7DA-3106-210D-A8F80B0BFC60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3008928-26D9-C9ED-3C85-E5F15169DF1C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F189B9-3AB0-E1E0-81D5-761CA859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222B9E83-3D95-B556-B65C-8C8B82A69C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A51B46EA-97D4-7559-5E56-ED7552F1D1C2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Textplatzhalter 8">
            <a:extLst>
              <a:ext uri="{FF2B5EF4-FFF2-40B4-BE49-F238E27FC236}">
                <a16:creationId xmlns:a16="http://schemas.microsoft.com/office/drawing/2014/main" id="{6DA3D65D-AC69-3DA4-7C68-5C9E8635C40B}"/>
              </a:ext>
            </a:extLst>
          </p:cNvPr>
          <p:cNvSpPr txBox="1">
            <a:spLocks/>
          </p:cNvSpPr>
          <p:nvPr/>
        </p:nvSpPr>
        <p:spPr>
          <a:xfrm>
            <a:off x="1766742" y="1066800"/>
            <a:ext cx="8658516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Funktionen</a:t>
            </a:r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351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52B2C-6262-2AEE-B0D6-BAE5E35A1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2925995B-3192-C871-09E4-7810941D9476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1427493-E727-A5FD-6D81-C083606842E7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BF878D-9AFC-4658-02EF-CEEA0B9123C1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B92BF14-6DC6-489E-626A-97865F64FAA9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AF062EE-5B92-FF02-EE91-2426A0BE6B81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2007403-7092-3280-5408-0F6D77378108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4A547D2-A074-85CD-CA5B-64BCEAA5D3D3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1947D71-D572-2CE0-E93B-B5561276F948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1D829E-0523-2C6A-9B07-A752EC12D59C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9F5546-905F-8244-ED36-9E90092B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4219752-2111-0101-F916-D4944B45C2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A94D8F20-191D-ACD1-41EC-FDA0547DE242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3" name="Textplatzhalter 25">
            <a:extLst>
              <a:ext uri="{FF2B5EF4-FFF2-40B4-BE49-F238E27FC236}">
                <a16:creationId xmlns:a16="http://schemas.microsoft.com/office/drawing/2014/main" id="{EE1E0506-16D2-FE74-9A69-8CD482FCA9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19300" y="990600"/>
            <a:ext cx="8229600" cy="1066800"/>
          </a:xfrm>
        </p:spPr>
        <p:txBody>
          <a:bodyPr>
            <a:normAutofit/>
          </a:bodyPr>
          <a:lstStyle/>
          <a:p>
            <a:r>
              <a:rPr lang="de-DE" dirty="0"/>
              <a:t>Trigger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F84A689-86B6-7BD3-1738-06920D976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109" y="1676400"/>
            <a:ext cx="4775982" cy="427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45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37334-26E1-8D29-92E0-32D6C0373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CAA69CC2-E9DB-49B2-7237-FAAFD6D29E42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38878D6-DFC7-EB2D-FE61-E466E899E7AB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56CE016-A5A6-0AC7-E388-D93BAE71F9ED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46449A7-BF13-4676-1306-5298139FAADC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1A1B2E0-0055-7ABE-401A-51995EE3FEE3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B3F7CDB-7252-5027-E9FA-E11BBD0EC207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72307C8-9D94-2847-A37F-5E6AC81348DA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DD37C6E-CFD3-DC59-C12C-D9820E64FB32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C7DB2B9-1FB2-13E1-C9E6-FA5B0611E8C3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DD7B22-4DCD-0456-5738-A4EA460A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E702CD2C-3ADE-0313-A9B6-64AAE1BE75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08A451C-E564-1611-901D-662C2F1E5246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C031C85F-09AC-CBEB-D325-AF434DAA9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Entwicklungsmöglichkeiten 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F39EA89F-6520-5906-76FE-938B1D2956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/>
          <a:p>
            <a:r>
              <a:rPr lang="de-DE" dirty="0"/>
              <a:t>Medientypen (z.B. Zeitschriften)</a:t>
            </a:r>
          </a:p>
          <a:p>
            <a:r>
              <a:rPr lang="de-DE" dirty="0"/>
              <a:t>Attribute erweitern (z.B. Actors)</a:t>
            </a:r>
          </a:p>
          <a:p>
            <a:r>
              <a:rPr lang="de-DE" dirty="0"/>
              <a:t>Benutzer-Entity </a:t>
            </a:r>
          </a:p>
          <a:p>
            <a:r>
              <a:rPr lang="de-DE" dirty="0"/>
              <a:t>Weitere Tabellen hinzufügen</a:t>
            </a:r>
          </a:p>
        </p:txBody>
      </p:sp>
      <p:pic>
        <p:nvPicPr>
          <p:cNvPr id="21" name="Grafik 20" descr="Ein Bild, das Kunst, Farbigkeit, Symmetrie, Bild enthält.&#10;&#10;Automatisch generierte Beschreibung">
            <a:extLst>
              <a:ext uri="{FF2B5EF4-FFF2-40B4-BE49-F238E27FC236}">
                <a16:creationId xmlns:a16="http://schemas.microsoft.com/office/drawing/2014/main" id="{93204131-1E88-2B76-FF17-502F64C17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163" y="1600200"/>
            <a:ext cx="4251720" cy="425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32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D50AC-678A-19CE-92B8-B0B062E8C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8AB1E8DC-EC0E-D316-CF0B-6EC6C9D6D5E7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6B7126C-DF03-6630-2066-FC6884ECD88E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22B3F76-ABA3-51E2-8400-5A2CBB2C1E9D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83D411D-6E59-939D-86E1-9370925A3B62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A557F78-678B-5C3B-8A10-0671EEC46B21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22B500B-0D61-DEA3-E208-F63ECF4A15B7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04F69BE-1D8F-B1CD-B867-C16A331B0133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51B51B4-8249-EE26-BD5D-DC8F30DBFE33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E9B619B-7F4F-43A6-C08B-9453B4AD1A7A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363E58-4EEB-F63B-E556-087F121E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7666FAF-D464-02B0-2F77-AF43987DAB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EF1B260F-BA2D-44CF-06DF-904A00E81236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FE3B8A74-C2A2-F4CC-6BFD-C2993F8161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18113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6631184" y="586441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</a:p>
        </p:txBody>
      </p:sp>
      <p:sp>
        <p:nvSpPr>
          <p:cNvPr id="7" name="Rechteck 6"/>
          <p:cNvSpPr/>
          <p:nvPr/>
        </p:nvSpPr>
        <p:spPr>
          <a:xfrm>
            <a:off x="609600" y="59362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/>
          <p:cNvSpPr/>
          <p:nvPr/>
        </p:nvSpPr>
        <p:spPr>
          <a:xfrm>
            <a:off x="1526545" y="593476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Analyse-Phase</a:t>
            </a:r>
          </a:p>
        </p:txBody>
      </p:sp>
      <p:sp>
        <p:nvSpPr>
          <p:cNvPr id="9" name="Rechteck 8"/>
          <p:cNvSpPr/>
          <p:nvPr/>
        </p:nvSpPr>
        <p:spPr>
          <a:xfrm>
            <a:off x="3567547" y="568126"/>
            <a:ext cx="835707" cy="2398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Tabelle „media“</a:t>
            </a:r>
          </a:p>
        </p:txBody>
      </p:sp>
      <p:sp>
        <p:nvSpPr>
          <p:cNvPr id="11" name="Rechteck 10"/>
          <p:cNvSpPr/>
          <p:nvPr/>
        </p:nvSpPr>
        <p:spPr>
          <a:xfrm>
            <a:off x="5153105" y="562405"/>
            <a:ext cx="1669749" cy="248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Tabelle „withdrawals“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522175" y="586441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</a:p>
        </p:txBody>
      </p:sp>
      <p:sp>
        <p:nvSpPr>
          <p:cNvPr id="15" name="Rechteck 14"/>
          <p:cNvSpPr/>
          <p:nvPr/>
        </p:nvSpPr>
        <p:spPr>
          <a:xfrm>
            <a:off x="8475776" y="576001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????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78528F33-B51B-4692-8105-AFA8C2F7C22E}" type="datetime1">
              <a:rPr lang="de-DE" smtClean="0"/>
              <a:pPr algn="ctr"/>
              <a:t>30.01.2025</a:t>
            </a:fld>
            <a:endParaRPr lang="de-DE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4"/>
          </p:nvPr>
        </p:nvSpPr>
        <p:spPr>
          <a:xfrm>
            <a:off x="838200" y="1741090"/>
            <a:ext cx="6477000" cy="44958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Analyse-Phase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Entity Relationship Model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Struktur der Datenbank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Tabelle „media“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Tabelle „locations“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Tabelle „withdrawals“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Übersicht: Views, Funktionen, Transaktionen, Trigger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Sichten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Funktionen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Transaktionen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Entwicklungsmöglichkeiten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Fazit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754E192C-954F-48AC-DADB-9087EEA9F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768" y="1739519"/>
            <a:ext cx="3211050" cy="3211050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925FBB6-3ED8-BDA3-ACB1-876A13A985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A1B296AA-7E79-2E08-1891-3D98B1713898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0C219B0-4ABB-C53A-F0F8-716A05F495B6}"/>
              </a:ext>
            </a:extLst>
          </p:cNvPr>
          <p:cNvSpPr/>
          <p:nvPr/>
        </p:nvSpPr>
        <p:spPr>
          <a:xfrm>
            <a:off x="2328135" y="593476"/>
            <a:ext cx="65954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782BE81-7179-9DDE-98C3-3C572DD0278E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66B95B8-4AB9-5C5C-FE4B-ECF617A50D3F}"/>
              </a:ext>
            </a:extLst>
          </p:cNvPr>
          <p:cNvSpPr/>
          <p:nvPr/>
        </p:nvSpPr>
        <p:spPr>
          <a:xfrm>
            <a:off x="10925245" y="586441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8D6696F-FC26-6BD2-A06B-A76B5C526650}"/>
              </a:ext>
            </a:extLst>
          </p:cNvPr>
          <p:cNvSpPr/>
          <p:nvPr/>
        </p:nvSpPr>
        <p:spPr>
          <a:xfrm>
            <a:off x="9634106" y="604028"/>
            <a:ext cx="1482809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0" name="Rechteck 9"/>
          <p:cNvSpPr/>
          <p:nvPr/>
        </p:nvSpPr>
        <p:spPr>
          <a:xfrm>
            <a:off x="4376800" y="559989"/>
            <a:ext cx="1109600" cy="248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Tabelle „locations“</a:t>
            </a:r>
          </a:p>
        </p:txBody>
      </p:sp>
    </p:spTree>
    <p:extLst>
      <p:ext uri="{BB962C8B-B14F-4D97-AF65-F5344CB8AC3E}">
        <p14:creationId xmlns:p14="http://schemas.microsoft.com/office/powerpoint/2010/main" val="276053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8E71F-2695-E6CF-D881-E234EB277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95E4D667-E89B-8590-D44A-1BF982822C56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6105C04-07A0-E0BB-90EF-E5986FBDB0C4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0E3ABB0-8508-51BE-4B2A-2B0B2ED5A6DC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3ED0206-2403-9310-8DDE-E9B3F8DFE7B0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865DB52-E9DA-BE8A-A9AF-4DDD4CC0B279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B521FB5-01A3-ABCA-6DD2-67567E1DE15C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130B9C9-03DD-0598-2971-949F368ABDD3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5466FF0-848D-AAD5-60CD-E2009914CE46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982ACB2-3AA4-FC4F-FE74-684C6850F716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B903D0-0FB1-369A-45AC-E9FE4A88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365D8CF-27D3-43A4-BBA3-052FBE53B27E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2FE81CE-0A70-9E02-03E2-F37CF5F631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2" name="Textplatzhalter 8">
            <a:extLst>
              <a:ext uri="{FF2B5EF4-FFF2-40B4-BE49-F238E27FC236}">
                <a16:creationId xmlns:a16="http://schemas.microsoft.com/office/drawing/2014/main" id="{251AA3B3-0AB0-B85E-5D76-6994521383D2}"/>
              </a:ext>
            </a:extLst>
          </p:cNvPr>
          <p:cNvSpPr txBox="1">
            <a:spLocks/>
          </p:cNvSpPr>
          <p:nvPr/>
        </p:nvSpPr>
        <p:spPr>
          <a:xfrm>
            <a:off x="609600" y="1012896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Analyse-Phase der Entwicklung</a:t>
            </a:r>
          </a:p>
          <a:p>
            <a:pPr algn="l"/>
            <a:endParaRPr lang="de-DE" dirty="0"/>
          </a:p>
        </p:txBody>
      </p:sp>
      <p:sp>
        <p:nvSpPr>
          <p:cNvPr id="23" name="Textplatzhalter 8">
            <a:extLst>
              <a:ext uri="{FF2B5EF4-FFF2-40B4-BE49-F238E27FC236}">
                <a16:creationId xmlns:a16="http://schemas.microsoft.com/office/drawing/2014/main" id="{D9C66708-EB0C-A2EF-CAE8-B7733B5A24C2}"/>
              </a:ext>
            </a:extLst>
          </p:cNvPr>
          <p:cNvSpPr txBox="1">
            <a:spLocks/>
          </p:cNvSpPr>
          <p:nvPr/>
        </p:nvSpPr>
        <p:spPr>
          <a:xfrm>
            <a:off x="1752600" y="2526999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u="none" dirty="0">
                <a:latin typeface="+mj-lt"/>
              </a:rPr>
              <a:t>IST-Situation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u="none" dirty="0">
                <a:latin typeface="+mj-lt"/>
              </a:rPr>
              <a:t>Soll-Situation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u="none" dirty="0">
                <a:latin typeface="+mj-lt"/>
              </a:rPr>
              <a:t>Konzept</a:t>
            </a:r>
            <a:endParaRPr lang="de-DE" sz="3600" dirty="0">
              <a:latin typeface="+mj-lt"/>
            </a:endParaRPr>
          </a:p>
        </p:txBody>
      </p:sp>
      <p:pic>
        <p:nvPicPr>
          <p:cNvPr id="24" name="Picture 2" descr="Imágenes de Soll-Ist-Vergleich: descubre bancos de fotos, ilustraciones ...">
            <a:extLst>
              <a:ext uri="{FF2B5EF4-FFF2-40B4-BE49-F238E27FC236}">
                <a16:creationId xmlns:a16="http://schemas.microsoft.com/office/drawing/2014/main" id="{20DD65FB-DF46-E065-E31C-24B3F554C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521" y="1768425"/>
            <a:ext cx="52959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platzhalter 19">
            <a:extLst>
              <a:ext uri="{FF2B5EF4-FFF2-40B4-BE49-F238E27FC236}">
                <a16:creationId xmlns:a16="http://schemas.microsoft.com/office/drawing/2014/main" id="{22B726BA-713A-8B57-C120-7BF952CF0FD4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</p:spTree>
    <p:extLst>
      <p:ext uri="{BB962C8B-B14F-4D97-AF65-F5344CB8AC3E}">
        <p14:creationId xmlns:p14="http://schemas.microsoft.com/office/powerpoint/2010/main" val="59406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6BA5D-36EE-FDCB-81BB-5B2A972B8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D7B1F0A-D658-E1BE-DEDA-5CFC85E57F0E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16CC468-25B4-F766-223C-B3BABB0437E6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D710960-F015-00A4-247E-872765772AE9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B43F68A-782A-0EAD-A2CB-D1D618480959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D10BC1A-958D-2A62-F956-37ED6951D705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915C191-73F7-FDD8-D8DB-F43E23F0DF32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683887B-8AF9-96C0-8631-580C81251021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9F51576-E429-4A17-E900-800C0855F90A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FDE2F66-8EEE-C0D6-3303-47F8C9AD382F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4287FB-7790-AB01-21A2-3FABEE19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374E3A58-FB67-4F71-9C3A-917825C8FEC1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30235ED4-212C-3719-7D92-37C4D4082B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99FC0DE3-C198-5D8F-C0C2-7557FFF664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Entity Relationship Model</a:t>
            </a:r>
          </a:p>
        </p:txBody>
      </p:sp>
      <p:pic>
        <p:nvPicPr>
          <p:cNvPr id="6" name="Grafik 5" descr="Ein Bild, das Diagramm, Reihe, Text, Screenshot enthält.&#10;&#10;Automatisch generierte Beschreibung">
            <a:extLst>
              <a:ext uri="{FF2B5EF4-FFF2-40B4-BE49-F238E27FC236}">
                <a16:creationId xmlns:a16="http://schemas.microsoft.com/office/drawing/2014/main" id="{52D76B9B-DC4A-47F1-3DE0-BABD8BE60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752" y="1768425"/>
            <a:ext cx="6578673" cy="3976938"/>
          </a:xfrm>
          <a:prstGeom prst="rect">
            <a:avLst/>
          </a:prstGeom>
        </p:spPr>
      </p:pic>
      <p:sp>
        <p:nvSpPr>
          <p:cNvPr id="18" name="Textplatzhalter 19">
            <a:extLst>
              <a:ext uri="{FF2B5EF4-FFF2-40B4-BE49-F238E27FC236}">
                <a16:creationId xmlns:a16="http://schemas.microsoft.com/office/drawing/2014/main" id="{172ADAAD-6674-1D7D-248B-1B618E90742E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</p:spTree>
    <p:extLst>
      <p:ext uri="{BB962C8B-B14F-4D97-AF65-F5344CB8AC3E}">
        <p14:creationId xmlns:p14="http://schemas.microsoft.com/office/powerpoint/2010/main" val="24857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6B225-5D9E-A079-1110-10ECB70B0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129B03-7DDA-4F2D-9D02-FD985622E6B4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1B513A3-3B5C-7F16-F6C3-5FAFB7725478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8BA2960-77BD-C2C0-C9C5-D814CF6E4897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C4B3F9F-F08A-C435-A4B2-2480E90B168B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8009704-DC61-F42D-A31D-F433464ABC75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FCE1952-4925-D797-B74A-FEED8A5AE54A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E00C0B6-BAB3-336A-EE5D-04F88D656639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891BB20-5DC9-B694-2675-40FFB92D04EA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0F3FC95-24BD-900C-32FE-24B6BAD61183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506D17-AA5C-F7CD-6621-4DBB3ADB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953343C-08E3-417E-ABC9-2F51F6F2406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4ED0DD0-F654-333D-D125-5ED8F492CE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092D2518-51FA-C1E8-E1ED-074A4BD1C4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Struktur der Datenbank</a:t>
            </a:r>
          </a:p>
          <a:p>
            <a:pPr algn="l"/>
            <a:endParaRPr lang="de-DE" dirty="0"/>
          </a:p>
        </p:txBody>
      </p:sp>
      <p:pic>
        <p:nvPicPr>
          <p:cNvPr id="17" name="Grafik 16" descr="Ein Bild, das Screenshot, Text, Design enthält.&#10;&#10;Automatisch generierte Beschreibung">
            <a:extLst>
              <a:ext uri="{FF2B5EF4-FFF2-40B4-BE49-F238E27FC236}">
                <a16:creationId xmlns:a16="http://schemas.microsoft.com/office/drawing/2014/main" id="{E112ACF5-A0EA-D4E2-D8F8-87D10D4F3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282" y="1576137"/>
            <a:ext cx="6287580" cy="4253847"/>
          </a:xfrm>
          <a:prstGeom prst="rect">
            <a:avLst/>
          </a:prstGeom>
        </p:spPr>
      </p:pic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EF624B25-7705-C191-C42E-429A97CDEB5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</p:spTree>
    <p:extLst>
      <p:ext uri="{BB962C8B-B14F-4D97-AF65-F5344CB8AC3E}">
        <p14:creationId xmlns:p14="http://schemas.microsoft.com/office/powerpoint/2010/main" val="233748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D2C2C-E68E-A354-DAD2-9CA45255F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5DEDA9FF-407F-AADD-78EB-B6E9DCE0806E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FEA6D1C-842D-AC99-0D92-C0C46CBE4E9A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B67A260-752E-83FA-6100-F0A140B8D02D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9B1690-D7F4-9330-2D98-28EBBCEDBA02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CE83DE9-0BF5-87D6-0FFC-72B815E01BE1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AC7D32-F523-322F-1E20-743FFFDAA951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F0EBD32-FC99-87EA-F97A-3D81827BB21D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FB9E33B-C895-EAB9-3293-FA09A96E09FB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B0B45CF-2EA3-AD56-0429-C45F9A6CEA7D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2DA13D-D816-0371-11EE-956E55F0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F532F0BC-47D1-999F-51E5-33553AB060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E4A51F6-466B-4B62-4BA4-B23512761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217304"/>
            <a:ext cx="4655640" cy="4876436"/>
          </a:xfrm>
          <a:prstGeom prst="rect">
            <a:avLst/>
          </a:prstGeom>
        </p:spPr>
      </p:pic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C4EB0B8C-E327-2F19-3051-627B21FE8C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Tabelle „media“</a:t>
            </a:r>
          </a:p>
          <a:p>
            <a:pPr algn="l"/>
            <a:endParaRPr lang="de-DE" dirty="0"/>
          </a:p>
        </p:txBody>
      </p:sp>
      <p:sp>
        <p:nvSpPr>
          <p:cNvPr id="21" name="Inhaltsplatzhalter 17">
            <a:extLst>
              <a:ext uri="{FF2B5EF4-FFF2-40B4-BE49-F238E27FC236}">
                <a16:creationId xmlns:a16="http://schemas.microsoft.com/office/drawing/2014/main" id="{0FB7B1E8-6E8F-7EED-2117-006917E8119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177598" y="5210960"/>
            <a:ext cx="6019800" cy="94911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zentrale Tabelle für alle Medientypen</a:t>
            </a:r>
          </a:p>
        </p:txBody>
      </p:sp>
      <p:sp>
        <p:nvSpPr>
          <p:cNvPr id="24" name="Titel 23">
            <a:extLst>
              <a:ext uri="{FF2B5EF4-FFF2-40B4-BE49-F238E27FC236}">
                <a16:creationId xmlns:a16="http://schemas.microsoft.com/office/drawing/2014/main" id="{3BB98998-8549-98F4-9641-9055EAD3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F1E810AD-48BB-AC18-B9F1-D6D374834D1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80A64AF-0DCF-455C-7CEA-579F4A138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00" y="1934561"/>
            <a:ext cx="5211548" cy="297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2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Projektpräsentation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Tabelle „locations“</a:t>
            </a:r>
          </a:p>
          <a:p>
            <a:pPr algn="l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2" name="Rechteck 11"/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13" name="Rechteck 12"/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4" name="Rechteck 13"/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15" name="Rechteck 14"/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6" name="Rechteck 15"/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7" name="Rechteck 16"/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8" name="Rechteck 17"/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9" name="Rechteck 18"/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A8046127-6DB0-26EC-C7E1-35E811650A72}"/>
              </a:ext>
            </a:extLst>
          </p:cNvPr>
          <p:cNvSpPr txBox="1">
            <a:spLocks/>
          </p:cNvSpPr>
          <p:nvPr/>
        </p:nvSpPr>
        <p:spPr>
          <a:xfrm>
            <a:off x="743467" y="5594943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4CF259FD-2E24-494B-E04A-BE04C1FCB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085" y="1945512"/>
            <a:ext cx="4038095" cy="3457143"/>
          </a:xfrm>
          <a:prstGeom prst="rect">
            <a:avLst/>
          </a:prstGeom>
        </p:spPr>
      </p:pic>
      <p:sp>
        <p:nvSpPr>
          <p:cNvPr id="32" name="Datumsplatzhalter 3">
            <a:extLst>
              <a:ext uri="{FF2B5EF4-FFF2-40B4-BE49-F238E27FC236}">
                <a16:creationId xmlns:a16="http://schemas.microsoft.com/office/drawing/2014/main" id="{73891EF2-7986-F2CE-118D-01800348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33" name="Textplatzhalter 19">
            <a:extLst>
              <a:ext uri="{FF2B5EF4-FFF2-40B4-BE49-F238E27FC236}">
                <a16:creationId xmlns:a16="http://schemas.microsoft.com/office/drawing/2014/main" id="{9E34ACC6-2CC9-75C7-BC1F-72A358864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4" name="Textplatzhalter 19">
            <a:extLst>
              <a:ext uri="{FF2B5EF4-FFF2-40B4-BE49-F238E27FC236}">
                <a16:creationId xmlns:a16="http://schemas.microsoft.com/office/drawing/2014/main" id="{CBADB351-0229-90FD-B950-A0A3E3762813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E64A41B-526B-A328-CC92-5E0A95E6B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604" y="1937491"/>
            <a:ext cx="5856605" cy="327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2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72188-0AE6-9785-8876-E560E990E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2699E4DA-514D-5149-CD4D-82543EACA3F0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001ACB-9615-CF2D-2820-E9DF310AAFF5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91A4D94-FB59-9051-6690-6BDFC1E5AE04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F26E441-4203-E490-510D-45892C2BE9FE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204E97A-BB47-D5AE-DC16-EF8ACB1F3998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C43C107-8DDA-CDEC-36EE-801B8680D70C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05B5795-FB66-D2B1-1ED8-54F19DAFB83D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CCB6EA2-2588-40FE-967A-36C4C4A1B7C6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A56F968-F61D-37DE-92F0-D994706DCD12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CE8306-9AB6-DEF1-283D-9E83640F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0D6D274-8869-D7C8-E2EB-9D39CF4AEB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90F2118D-661C-7D2C-6687-AC0FBDE9521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03A6BE56-88C6-6F2D-B568-FFE159400DCE}"/>
              </a:ext>
            </a:extLst>
          </p:cNvPr>
          <p:cNvSpPr txBox="1">
            <a:spLocks/>
          </p:cNvSpPr>
          <p:nvPr/>
        </p:nvSpPr>
        <p:spPr>
          <a:xfrm>
            <a:off x="720326" y="1060840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Tabelle „withdrawals“</a:t>
            </a:r>
          </a:p>
          <a:p>
            <a:pPr algn="l"/>
            <a:endParaRPr lang="de-DE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1B7AA2C9-B1A7-3C62-BCB2-B5040BB4E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909" y="1908905"/>
            <a:ext cx="3961905" cy="3847619"/>
          </a:xfrm>
          <a:prstGeom prst="rect">
            <a:avLst/>
          </a:prstGeom>
        </p:spPr>
      </p:pic>
      <p:sp>
        <p:nvSpPr>
          <p:cNvPr id="26" name="Textplatzhalter 8">
            <a:extLst>
              <a:ext uri="{FF2B5EF4-FFF2-40B4-BE49-F238E27FC236}">
                <a16:creationId xmlns:a16="http://schemas.microsoft.com/office/drawing/2014/main" id="{8C7C9B03-80E5-DE0F-7C28-3437F58E5F49}"/>
              </a:ext>
            </a:extLst>
          </p:cNvPr>
          <p:cNvSpPr txBox="1">
            <a:spLocks/>
          </p:cNvSpPr>
          <p:nvPr/>
        </p:nvSpPr>
        <p:spPr>
          <a:xfrm>
            <a:off x="-659750" y="2987971"/>
            <a:ext cx="8658516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Platz für </a:t>
            </a:r>
            <a:r>
              <a:rPr lang="de-DE" dirty="0" err="1"/>
              <a:t>Tabellenscreenshot</a:t>
            </a:r>
            <a:endParaRPr lang="de-DE" dirty="0"/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333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14646-CBAF-9928-E8E4-9E22C7680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70F37CE2-67FE-EFD9-43A1-61A05C647B07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DDB8613-00D6-0031-2E65-1021EDBB036F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D30831C-65FB-1731-0AEC-17521B32F551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AB9FA23-1F65-BEA8-500F-850A4A249023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D8C514E-295C-33D5-9309-43319A022A6B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125A600-2F67-4E5E-603B-346C390BF6AC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CBEF01A-894D-DADC-0C90-B3D7884DD1E2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B5BBBEF-502D-CC67-DE9B-ADD9EE1E3F0C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B81D970-014F-4C1A-9DC0-5DA9F7463087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9056D3-E7A9-628C-263B-0B790C52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5D5F7D64-3633-4828-00F6-1258C45853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BFB515AA-12DA-1B54-CC06-44F79CECFB86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Textplatzhalter 8">
            <a:extLst>
              <a:ext uri="{FF2B5EF4-FFF2-40B4-BE49-F238E27FC236}">
                <a16:creationId xmlns:a16="http://schemas.microsoft.com/office/drawing/2014/main" id="{4D89D4B7-527C-1A84-5FF6-440A305BC7EC}"/>
              </a:ext>
            </a:extLst>
          </p:cNvPr>
          <p:cNvSpPr txBox="1">
            <a:spLocks/>
          </p:cNvSpPr>
          <p:nvPr/>
        </p:nvSpPr>
        <p:spPr>
          <a:xfrm>
            <a:off x="748400" y="1066800"/>
            <a:ext cx="101482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Übersicht: Views, Funktionen, Transaktionen, Trigger</a:t>
            </a:r>
          </a:p>
          <a:p>
            <a:pPr algn="l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8880B6C-66A9-E57F-4F43-A67525439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63" y="1676400"/>
            <a:ext cx="1595312" cy="4279490"/>
          </a:xfrm>
          <a:prstGeom prst="rect">
            <a:avLst/>
          </a:prstGeom>
        </p:spPr>
      </p:pic>
      <p:sp>
        <p:nvSpPr>
          <p:cNvPr id="6" name="Textplatzhalter 8">
            <a:extLst>
              <a:ext uri="{FF2B5EF4-FFF2-40B4-BE49-F238E27FC236}">
                <a16:creationId xmlns:a16="http://schemas.microsoft.com/office/drawing/2014/main" id="{2CB9312D-B44B-6E14-5231-2F5EE7F39DD9}"/>
              </a:ext>
            </a:extLst>
          </p:cNvPr>
          <p:cNvSpPr txBox="1">
            <a:spLocks/>
          </p:cNvSpPr>
          <p:nvPr/>
        </p:nvSpPr>
        <p:spPr>
          <a:xfrm>
            <a:off x="2890725" y="1872916"/>
            <a:ext cx="621227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6778967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rangero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873</Words>
  <Application>Microsoft Office PowerPoint</Application>
  <PresentationFormat>Breitbild</PresentationFormat>
  <Paragraphs>271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Roboto</vt:lpstr>
      <vt:lpstr>Segoe UI</vt:lpstr>
      <vt:lpstr>Benutzerdefiniertes Design</vt:lpstr>
      <vt:lpstr>Office</vt:lpstr>
      <vt:lpstr>Projekt:  Datenbank für Medienverwaltung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Projektpräsentation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eines Projekts</dc:title>
  <dc:creator>Irgendwer</dc:creator>
  <cp:lastModifiedBy>itad-tn19</cp:lastModifiedBy>
  <cp:revision>54</cp:revision>
  <dcterms:created xsi:type="dcterms:W3CDTF">2017-12-03T14:39:02Z</dcterms:created>
  <dcterms:modified xsi:type="dcterms:W3CDTF">2025-01-30T08:06:54Z</dcterms:modified>
</cp:coreProperties>
</file>