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591" r:id="rId3"/>
    <p:sldId id="592" r:id="rId4"/>
    <p:sldId id="593" r:id="rId5"/>
    <p:sldId id="616" r:id="rId6"/>
    <p:sldId id="594" r:id="rId7"/>
    <p:sldId id="595" r:id="rId8"/>
    <p:sldId id="596" r:id="rId9"/>
    <p:sldId id="597" r:id="rId10"/>
    <p:sldId id="600" r:id="rId11"/>
    <p:sldId id="625" r:id="rId12"/>
    <p:sldId id="603" r:id="rId13"/>
    <p:sldId id="621" r:id="rId14"/>
    <p:sldId id="605" r:id="rId15"/>
    <p:sldId id="626" r:id="rId16"/>
    <p:sldId id="627" r:id="rId17"/>
    <p:sldId id="598" r:id="rId18"/>
    <p:sldId id="599" r:id="rId19"/>
    <p:sldId id="620" r:id="rId20"/>
    <p:sldId id="615" r:id="rId21"/>
    <p:sldId id="622" r:id="rId22"/>
    <p:sldId id="623" r:id="rId23"/>
    <p:sldId id="62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99"/>
    <a:srgbClr val="3B9C14"/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77" d="100"/>
          <a:sy n="77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4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E8D529-65FA-BFC6-22AA-B50684A56A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3407E0-DB6A-5B82-E653-EA2840DE3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522B-1BD5-4141-9208-F51811C5F0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92CA1B-E308-867C-ADB2-4DAB93A84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0CD5C3-B051-CF93-BFFA-7E352BE071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F041-501C-49C7-8C87-75172FE99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51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6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1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8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1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6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hyperlink" Target="https://www.python.org/ftp/python/3.10.4/python-3.10.4-amd64.ex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CF4CDF8B-F498-4556-ADBA-1C9F2E4AFBE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571" y="768262"/>
            <a:ext cx="12188825" cy="8778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 eaLnBrk="1" hangingPunct="1"/>
            <a:r>
              <a:rPr lang="ru-RU" altLang="ru-RU" sz="440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440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sz="44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5FF01E26-3F8B-4CF2-BF7B-00EFAFCC8D28}"/>
              </a:ext>
            </a:extLst>
          </p:cNvPr>
          <p:cNvSpPr txBox="1">
            <a:spLocks/>
          </p:cNvSpPr>
          <p:nvPr/>
        </p:nvSpPr>
        <p:spPr>
          <a:xfrm>
            <a:off x="11571" y="6339840"/>
            <a:ext cx="12180429" cy="5174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rgbClr val="002060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2022</a:t>
            </a:r>
            <a:endParaRPr lang="en-US" dirty="0">
              <a:solidFill>
                <a:srgbClr val="002060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FC350-9EB2-4063-97F4-F7936833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80" y="2606500"/>
            <a:ext cx="1812639" cy="18126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Shape 20">
            <a:extLst>
              <a:ext uri="{FF2B5EF4-FFF2-40B4-BE49-F238E27FC236}">
                <a16:creationId xmlns:a16="http://schemas.microsoft.com/office/drawing/2014/main" id="{B01DEE1C-1B9D-91A6-B610-3F6EC18BB0C9}"/>
              </a:ext>
            </a:extLst>
          </p:cNvPr>
          <p:cNvSpPr txBox="1">
            <a:spLocks/>
          </p:cNvSpPr>
          <p:nvPr/>
        </p:nvSpPr>
        <p:spPr>
          <a:xfrm>
            <a:off x="8849360" y="4455633"/>
            <a:ext cx="3342640" cy="13519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u="sng" dirty="0">
                <a:solidFill>
                  <a:srgbClr val="002060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Преподаватели: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rgbClr val="002060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Илья Орлов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rgbClr val="002060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Екатерина Шипунова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6FC7CBC-CD28-447B-B1FF-EAEDBBD08E22}"/>
              </a:ext>
            </a:extLst>
          </p:cNvPr>
          <p:cNvSpPr txBox="1"/>
          <p:nvPr/>
        </p:nvSpPr>
        <p:spPr>
          <a:xfrm>
            <a:off x="5224098" y="3157230"/>
            <a:ext cx="1747741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100854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907041"/>
            <a:ext cx="1149687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установки интерпретатор Python можно вызвать одной командой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Windows открываем командную строку (через Пуск -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&gt; cmd                               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и набираем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3.10.4 (tags/v3.10.4:9d38120, Mar 23 2022, 23:13:41) [MSC v.1929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то же самое набираем в терминале: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ilia@ilia-vb:</a:t>
            </a:r>
            <a:r>
              <a:rPr lang="en-US" altLang="ru-RU" sz="1600" b="1" dirty="0">
                <a:solidFill>
                  <a:schemeClr val="tx1"/>
                </a:solidFill>
                <a:latin typeface="+mn-lt"/>
              </a:rPr>
              <a:t>~$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3.9.12 (main, Mar 24 2022, 16:21:12)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[GCC 7.5.0] on linux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ru-RU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результате запускается интерпретатор, заданный по умолчанию (можно установить и использовать несколько версий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 3.7, 3.9 и т.д.).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C05D62-F0B4-B8F7-FACC-6B642EB9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48" y="1245037"/>
            <a:ext cx="1745369" cy="559637"/>
          </a:xfrm>
          <a:prstGeom prst="rect">
            <a:avLst/>
          </a:prstGeom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42DC96C4-98CA-34B4-CC8B-C1567002D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5921513"/>
            <a:ext cx="106421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выхода из интерпретатора нужно набрать команду exit(), либо нажать Ctrl-Z (в Windows), либо Ctrl-D (в Linux), и затем – клавишу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Enter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56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69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6" y="621804"/>
            <a:ext cx="11700507" cy="607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Виртуальное окружение – это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копия интерпретатора со своими пакетами</a:t>
            </a:r>
            <a:r>
              <a:rPr lang="ru-RU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изолированной среды для проекта.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Утилиту для создания виртуального окружения, можно установить, используя pip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install virtualenv</a:t>
            </a:r>
          </a:p>
          <a:p>
            <a:pPr algn="just">
              <a:lnSpc>
                <a:spcPct val="7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(Windows)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</a:t>
            </a: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\ilya.orlov&gt;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virtual environment CPython3.7.5.final.0-64 in 3146ms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creator CPython3Windows(dest=C:\Users\ilya.orlov\testenv, clear=False, global=False)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seeder FromAppData(download=False, pip=bundle, setuptools=bundle, wheel=bundle, via=copy, app_data_dir=C:\Users\ilya.orlov\AppData\Local\pypa\virtualenv)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added seed packages: pip==20.2.3, setuptools==50.3.0, wheel==0.35.1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activators BashActivator,BatchActivator,FishActivator,PowerShellActivator,PythonActivator,XonshActivator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sz="5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когда понадобится его использовать – 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testenv\Scripts\activate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C:\Users\ilya.orlov&gt;</a:t>
            </a:r>
            <a:endParaRPr lang="ru-RU" altLang="ru-RU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5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– деактивировать: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C:\Users\ilya.orlov&gt;</a:t>
            </a:r>
            <a:endParaRPr lang="ru-RU" altLang="ru-RU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5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69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80" y="732383"/>
            <a:ext cx="1184444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Linux всё почти то же самое.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 -m 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'/usr'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/home/ilia/testenv/bin/python3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/home/ilia/testenv/bin/python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setuptools, pip, wheel...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sz="5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Активация: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source testenv/bin/activate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sz="5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Деактивация: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nl-NL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endParaRPr lang="ru-RU" altLang="ru-RU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Просмотр списка установленных библиотек открывается одинаково в обеих ОС:</a:t>
            </a:r>
          </a:p>
          <a:p>
            <a:pPr>
              <a:spcBef>
                <a:spcPct val="0"/>
              </a:spcBef>
              <a:buNone/>
            </a:pPr>
            <a:r>
              <a:rPr lang="nl-NL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nl-NL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list</a:t>
            </a:r>
            <a:endParaRPr lang="ru-RU" altLang="ru-RU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0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6158"/>
            <a:ext cx="12192000" cy="698691"/>
          </a:xfrm>
          <a:prstGeom prst="rect">
            <a:avLst/>
          </a:prstGeom>
        </p:spPr>
        <p:txBody>
          <a:bodyPr anchorCtr="1">
            <a:no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b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</a:b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35" y="824849"/>
            <a:ext cx="11780729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endParaRPr lang="en-US" altLang="ru-RU" sz="5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Установим в виртуальное окружение для примера пакет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(для выполнения задач по расписанию):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C:\Users\ilya.orlov&gt;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endParaRPr lang="ru-RU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Убедимся, что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появился в списке установленных пакетов: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C:\Users\ilya.orlov&gt;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list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    Version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---------- -------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       22.0.4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schedule   1.1.0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setuptools 62.1.0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wheel      0.37.1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Деактивируем виртуальное окружение: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C:\Users\ilya.orlov&gt;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endParaRPr lang="ru-RU" altLang="ru-RU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Проверим, что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отсутствует в списке установленных пакетов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вне виртуального окружения: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C:\Users\ilya.orlov&gt;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list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    Version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---------- -------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        22.0.4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setuptools 62.1.0</a:t>
            </a:r>
            <a:endParaRPr lang="ru-RU" altLang="ru-RU" sz="16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wheel      0.37.1</a:t>
            </a:r>
          </a:p>
        </p:txBody>
      </p:sp>
    </p:spTree>
    <p:extLst>
      <p:ext uri="{BB962C8B-B14F-4D97-AF65-F5344CB8AC3E}">
        <p14:creationId xmlns:p14="http://schemas.microsoft.com/office/powerpoint/2010/main" val="109094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907041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82D5E11-EA11-38C6-6BC2-EFFECAB2C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82" y="1903187"/>
            <a:ext cx="6318035" cy="47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0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Первая программа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37" y="907041"/>
            <a:ext cx="1188965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PyCharm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first.py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записываем в него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следующий код: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6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"Введите имя: "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Ввод данных в программу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16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f"Привет, {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ru-RU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ru-RU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Вывод результата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EB6D3F-D3C3-9069-D284-BBF01A31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7" y="2678441"/>
            <a:ext cx="4814541" cy="39712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5E7A7A-86FB-33B8-C285-5DCBE385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823" y="2678441"/>
            <a:ext cx="4594020" cy="2531564"/>
          </a:xfrm>
          <a:prstGeom prst="rect">
            <a:avLst/>
          </a:prstGeom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FD24C3D5-1A18-7CAD-30B3-BA362E36A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307" y="2185339"/>
            <a:ext cx="4719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Внизу экрана откроется окно программы: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B942F21-A12F-7959-CEC8-E8E3DE0531DE}"/>
              </a:ext>
            </a:extLst>
          </p:cNvPr>
          <p:cNvSpPr/>
          <p:nvPr/>
        </p:nvSpPr>
        <p:spPr>
          <a:xfrm>
            <a:off x="6091462" y="3715685"/>
            <a:ext cx="659296" cy="45707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F31BE72F-A233-8132-09A4-7838490F0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37" y="1877563"/>
            <a:ext cx="5949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Щелчком правой кнопки мыши в рабочей области открываем контекстное меню и выбираем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Run ‘first’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78912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Первая программа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17" y="907041"/>
            <a:ext cx="11628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Указываем имя, и программа выводит приветствие: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975F7D-6FF3-FA6A-06ED-3DCEDD86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1436050"/>
            <a:ext cx="5401429" cy="2876951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F2EEF001-55D8-60F2-27FA-747CE422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16" y="4514946"/>
            <a:ext cx="1162878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данной программе мы использовали стандартные функции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input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ввода информации с клавиатуры в программу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print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вывода результата работы программы на экран. Сама программа запомнила введенные данные при помощи 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переменной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000" i="1" dirty="0">
                <a:solidFill>
                  <a:srgbClr val="002060"/>
                </a:solidFill>
                <a:latin typeface="+mn-lt"/>
              </a:rPr>
              <a:t>name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подставила 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значение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этой переменной в 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форматную строку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804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907041"/>
            <a:ext cx="11496878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программы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PyCharm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означает, по факту, запуск интерпретатора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который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выполняет эту программу. Аналогичный результат можно получить, если в терминале (командной строке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набрать команду:</a:t>
            </a:r>
            <a:endParaRPr lang="ru-RU" sz="200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first.py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Снова вводим имя и получаем приветствие:</a:t>
            </a:r>
          </a:p>
          <a:p>
            <a:pPr>
              <a:spcBef>
                <a:spcPct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имя: Илья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Привет, Илья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Это файловый режим исполнения команд. Попробуем написать и выполнить тот же код без использования файла, прямо в командной строке: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3.10.4 (tags/v3.10.4:9d38120, Mar 23 2022, 23:13:41) [MSC v.1929 64 bit (AMD64)] on win32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input("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имя: ")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имя: Илья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Привет, {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name}")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Привет, Илья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Это уже интерактивный режим – с немедленным выполнением каждой введенной инструкции.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45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7" y="876930"/>
            <a:ext cx="11187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файловом режиме скрипт был преобразован в байт-код и выполнен виртуальной машиной Python: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F17B4F1-7322-4B1D-87F7-223526F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7" y="5530695"/>
            <a:ext cx="112866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интерактивном режиме каждая инструкция выполнялась сразу без создания .pyc файла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6B3811D-6C83-4343-A181-3B54CED40F35}"/>
              </a:ext>
            </a:extLst>
          </p:cNvPr>
          <p:cNvSpPr/>
          <p:nvPr/>
        </p:nvSpPr>
        <p:spPr>
          <a:xfrm>
            <a:off x="868787" y="2878973"/>
            <a:ext cx="2258997" cy="18228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47493C1-12CA-4EDB-AB91-00D5491F3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682" y="2906889"/>
            <a:ext cx="943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first.py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523B7F2-DDAF-4F35-A55A-76E6DB3DC643}"/>
              </a:ext>
            </a:extLst>
          </p:cNvPr>
          <p:cNvSpPr/>
          <p:nvPr/>
        </p:nvSpPr>
        <p:spPr>
          <a:xfrm>
            <a:off x="4766111" y="2878972"/>
            <a:ext cx="2258997" cy="18228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530F8FAF-40BC-4D35-BEC9-A3BA3BE2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275" y="2857294"/>
            <a:ext cx="11126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first.pyc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B29FAC8-6925-453E-A63C-30C4C6F6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94" y="2617806"/>
            <a:ext cx="388512" cy="463708"/>
          </a:xfrm>
          <a:prstGeom prst="rect">
            <a:avLst/>
          </a:prstGeom>
        </p:spPr>
      </p:pic>
      <p:sp>
        <p:nvSpPr>
          <p:cNvPr id="26" name="Text Box 10">
            <a:extLst>
              <a:ext uri="{FF2B5EF4-FFF2-40B4-BE49-F238E27FC236}">
                <a16:creationId xmlns:a16="http://schemas.microsoft.com/office/drawing/2014/main" id="{5CAE04A8-2129-4F7E-8264-3D3F52E5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753" y="2378340"/>
            <a:ext cx="1831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Исходный код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4C956542-08DA-4D14-8959-50CFB5456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536" y="2423580"/>
            <a:ext cx="1831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Байт-код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C093175-CB15-458D-8AE8-8CC6AF2A42E2}"/>
              </a:ext>
            </a:extLst>
          </p:cNvPr>
          <p:cNvSpPr/>
          <p:nvPr/>
        </p:nvSpPr>
        <p:spPr>
          <a:xfrm>
            <a:off x="8747375" y="2831285"/>
            <a:ext cx="2258997" cy="18228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09BC6B26-011F-42E4-BF41-A1F8DA56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153" y="2417751"/>
            <a:ext cx="1988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Выполнение</a:t>
            </a:r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B09A5C1D-19FF-4A6C-81A0-23B0DA2CFE38}"/>
              </a:ext>
            </a:extLst>
          </p:cNvPr>
          <p:cNvSpPr/>
          <p:nvPr/>
        </p:nvSpPr>
        <p:spPr>
          <a:xfrm rot="5400000">
            <a:off x="10541817" y="2648150"/>
            <a:ext cx="357684" cy="214644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483718B-45D6-4B78-A6C1-BB5FF6AF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64" y="2733241"/>
            <a:ext cx="362895" cy="373728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D9B9A09-366E-4432-BC83-D9035D99FF4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3127784" y="3790393"/>
            <a:ext cx="1638327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98B5F8A9-6AB5-47B2-9DFB-1890A5270790}"/>
              </a:ext>
            </a:extLst>
          </p:cNvPr>
          <p:cNvSpPr/>
          <p:nvPr/>
        </p:nvSpPr>
        <p:spPr>
          <a:xfrm>
            <a:off x="3255576" y="1523854"/>
            <a:ext cx="7966608" cy="384749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B252263E-7555-4137-BBD5-A7B377A8E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346" y="1523852"/>
            <a:ext cx="3158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Интерпретатор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F591E088-F55B-4ABE-A22A-7E6920D22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909" y="3308409"/>
            <a:ext cx="1831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Компиляция</a:t>
            </a: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5C9044A0-01B6-47FB-B204-55650054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092" y="3410687"/>
            <a:ext cx="214928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Отправка на </a:t>
            </a: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dirty="0">
                <a:solidFill>
                  <a:srgbClr val="002060"/>
                </a:solidFill>
                <a:latin typeface="+mn-lt"/>
              </a:rPr>
              <a:t>PVM</a:t>
            </a: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50CE4E59-121D-4459-B72F-5A53BB717689}"/>
              </a:ext>
            </a:extLst>
          </p:cNvPr>
          <p:cNvCxnSpPr>
            <a:cxnSpLocks/>
          </p:cNvCxnSpPr>
          <p:nvPr/>
        </p:nvCxnSpPr>
        <p:spPr>
          <a:xfrm flipV="1">
            <a:off x="7068940" y="3790392"/>
            <a:ext cx="1638327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0">
            <a:extLst>
              <a:ext uri="{FF2B5EF4-FFF2-40B4-BE49-F238E27FC236}">
                <a16:creationId xmlns:a16="http://schemas.microsoft.com/office/drawing/2014/main" id="{1C3E7C4A-C820-BFED-84C8-9516F4C92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72" y="3321109"/>
            <a:ext cx="24593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ru-RU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ru-RU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"Введите имя: "</a:t>
            </a:r>
            <a:r>
              <a:rPr lang="ru-RU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ru-RU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f"Привет, {</a:t>
            </a:r>
            <a:r>
              <a:rPr lang="ru-RU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ru-RU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ru-RU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altLang="ru-RU" sz="1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45D131-445C-81E8-FA82-62340072E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19" y="3277202"/>
            <a:ext cx="2165240" cy="10263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B1B729-7A4D-F30F-CBE1-64A943F90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256" y="3447602"/>
            <a:ext cx="2181233" cy="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1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82" y="883441"/>
            <a:ext cx="116983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запуска на выполнение файла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first.py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 3.x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 с байт-кодом будет создан в директории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__pycache__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F17B4F1-7322-4B1D-87F7-223526F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82" y="5199770"/>
            <a:ext cx="1169835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Чаще всего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IDE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скрывает эту директорию, либо не сохраняет из-за отсутствия права на запись.</a:t>
            </a:r>
            <a:br>
              <a:rPr lang="ru-RU" altLang="ru-RU" sz="2000" dirty="0">
                <a:solidFill>
                  <a:srgbClr val="002060"/>
                </a:solidFill>
                <a:latin typeface="+mn-lt"/>
              </a:rPr>
            </a:b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Самостоятельно скомпилировать файл с байт-кодом можно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,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выполнив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интерпретаторе: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py_compile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py_compile.compile(“first.py”)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5A95627-2395-891E-BAD8-23BF461D0892}"/>
              </a:ext>
            </a:extLst>
          </p:cNvPr>
          <p:cNvGrpSpPr/>
          <p:nvPr/>
        </p:nvGrpSpPr>
        <p:grpSpPr>
          <a:xfrm>
            <a:off x="3247192" y="1720831"/>
            <a:ext cx="5301941" cy="3359671"/>
            <a:chOff x="2660784" y="1641319"/>
            <a:chExt cx="5301941" cy="3359671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55E5D8B-B055-251C-6B7D-0A222FAB4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0784" y="1641319"/>
              <a:ext cx="3200847" cy="215295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2160C401-830E-E1A1-84CA-7155484C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352" y="3114777"/>
              <a:ext cx="3029373" cy="1886213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cxnSp>
          <p:nvCxnSpPr>
            <p:cNvPr id="23" name="Соединитель: уступ 22">
              <a:extLst>
                <a:ext uri="{FF2B5EF4-FFF2-40B4-BE49-F238E27FC236}">
                  <a16:creationId xmlns:a16="http://schemas.microsoft.com/office/drawing/2014/main" id="{2471D0DC-115A-AEC0-6FB2-A5BF0ACE3A5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4005470" y="3114777"/>
              <a:ext cx="2442569" cy="185014"/>
            </a:xfrm>
            <a:prstGeom prst="bentConnector4">
              <a:avLst>
                <a:gd name="adj1" fmla="val 27539"/>
                <a:gd name="adj2" fmla="val 223558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93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Положение среди других языков программирования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Сферы применения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Инструментарий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Виртуальное окружение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Первая программа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Как выполняется код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8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716541"/>
            <a:ext cx="11463439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Скачать и поставить интерпретатор Python версии 3.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или выше,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pip,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virtualenv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br>
              <a:rPr lang="ru-RU" altLang="ru-RU" sz="2000" dirty="0">
                <a:solidFill>
                  <a:srgbClr val="002060"/>
                </a:solidFill>
                <a:latin typeface="+mn-lt"/>
              </a:rPr>
            </a:b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(см. Приложение 1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; проверить работоспособность через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консоль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Пуск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-&gt; cmd -&gt; python):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выполнить простейшие операции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например,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“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2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2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”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Скачать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поставить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 (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https://www.jetbrains.com/help/pycharm/installation-guide.html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Создать виртуальное окружение (в терминале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PyCharm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и установить </a:t>
            </a:r>
            <a:r>
              <a:rPr kumimoji="0" lang="ru-RU" altLang="ru-RU" sz="20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него</a:t>
            </a:r>
            <a:r>
              <a:rPr kumimoji="0" lang="ru-RU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пакет</a:t>
            </a:r>
            <a:r>
              <a:rPr kumimoji="0" lang="ru-RU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pytest </a:t>
            </a:r>
            <a:r>
              <a:rPr kumimoji="0" lang="ru-RU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 помощью </a:t>
            </a:r>
            <a:r>
              <a:rPr kumimoji="0" lang="en-US" altLang="ru-RU" sz="20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Убедиться, что вне виртуального окружения этот пакет недоступен.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эхо-скрипт на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запрашивающий любые данные у пользователя и выводящий их с добавлением строки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“Echo: ”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начале.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Прочитать про систему управления версиями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git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см.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Practice/README.md)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подключиться к проектному репозиторию и склонировать его в локальную папку.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папке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Practice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создать свою подпапку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Назвать по аналогии: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iorlov.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Попробовать отправить решение задания 4 в проектный репозиторий согласно инструкции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Practice/README.md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и создать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Pull Request.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r"/>
            <a:r>
              <a:rPr lang="ru-RU" altLang="ru-RU" sz="280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Приложение 1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1546562"/>
            <a:ext cx="11463439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Определить параметры своего компьютера: Пуск -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&gt;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Параметры ПК -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&gt;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О программе: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363C56B-9CFE-4A63-A2BE-4645443E531B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716015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Установка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3.X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49CEEF-118C-4B04-8A08-06606832A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11" y="1941735"/>
            <a:ext cx="3317989" cy="397492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D84E33-240E-435E-8C7B-E35C9071C1F1}"/>
              </a:ext>
            </a:extLst>
          </p:cNvPr>
          <p:cNvSpPr/>
          <p:nvPr/>
        </p:nvSpPr>
        <p:spPr>
          <a:xfrm>
            <a:off x="3984511" y="1941735"/>
            <a:ext cx="3317989" cy="39749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3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1102062"/>
            <a:ext cx="11463439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2. Скачать установщик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Python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а с официального сайта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: https://www.python.org -&gt; Downloads -&gt;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363C56B-9CFE-4A63-A2BE-4645443E531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9986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Установка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3.X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монитор, проигрыватель&#10;&#10;Автоматически созданное описание">
            <a:extLst>
              <a:ext uri="{FF2B5EF4-FFF2-40B4-BE49-F238E27FC236}">
                <a16:creationId xmlns:a16="http://schemas.microsoft.com/office/drawing/2014/main" id="{808B2F86-6006-480C-8D47-6331E8258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45" y="1438085"/>
            <a:ext cx="3946609" cy="1650329"/>
          </a:xfrm>
          <a:prstGeom prst="rect">
            <a:avLst/>
          </a:prstGeom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75B1AA4A-2AAF-4961-8259-96D363085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3329592"/>
            <a:ext cx="11463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 fontAlgn="base">
              <a:buNone/>
            </a:pP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-&gt; Windows -&gt;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anose="020F0502020204030204"/>
              </a:rPr>
              <a:t>Stable Releases</a:t>
            </a:r>
            <a:r>
              <a:rPr 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-&gt;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anose="020F0502020204030204"/>
              </a:rPr>
              <a:t>Download </a:t>
            </a:r>
            <a:r>
              <a:rPr lang="en-US" sz="2400" dirty="0">
                <a:solidFill>
                  <a:srgbClr val="002060"/>
                </a:solidFill>
                <a:latin typeface="Calibri" panose="020F05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installer (64-bit)</a:t>
            </a:r>
            <a:endParaRPr lang="en-US" sz="2400" dirty="0">
              <a:solidFill>
                <a:srgbClr val="002060"/>
              </a:solidFill>
              <a:latin typeface="Calibri" panose="020F0502020204030204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13B094-DB12-402F-8ADA-534EB4F48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23" y="3791257"/>
            <a:ext cx="2935351" cy="289677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768C10-192E-4898-819F-03FE61F64E1A}"/>
              </a:ext>
            </a:extLst>
          </p:cNvPr>
          <p:cNvSpPr/>
          <p:nvPr/>
        </p:nvSpPr>
        <p:spPr>
          <a:xfrm>
            <a:off x="4235345" y="1447381"/>
            <a:ext cx="3946609" cy="16410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02177A6-258C-4821-BD33-5051D2C80B11}"/>
              </a:ext>
            </a:extLst>
          </p:cNvPr>
          <p:cNvSpPr/>
          <p:nvPr/>
        </p:nvSpPr>
        <p:spPr>
          <a:xfrm>
            <a:off x="4628323" y="3791257"/>
            <a:ext cx="2935351" cy="28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33E0A9-93A0-544F-09BF-3172582F4C22}"/>
              </a:ext>
            </a:extLst>
          </p:cNvPr>
          <p:cNvSpPr txBox="1">
            <a:spLocks noChangeArrowheads="1"/>
          </p:cNvSpPr>
          <p:nvPr/>
        </p:nvSpPr>
        <p:spPr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r"/>
            <a:r>
              <a:rPr lang="ru-RU" altLang="ru-RU" sz="280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Приложение 1</a:t>
            </a:r>
            <a:endParaRPr lang="ru-RU" altLang="ru-RU" sz="28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6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1102062"/>
            <a:ext cx="11463439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3. Дважды щелкнуть по скачанному файлу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python-3.10.4-amd64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.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exe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и выбрать: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363C56B-9CFE-4A63-A2BE-4645443E531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9986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Установка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3.X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BEEB06-4757-4992-B91C-7BBBD3A1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t="857"/>
          <a:stretch/>
        </p:blipFill>
        <p:spPr>
          <a:xfrm>
            <a:off x="364281" y="1480404"/>
            <a:ext cx="5541219" cy="342125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E584941-E729-41B9-A720-824CC54BC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74" y="1488316"/>
            <a:ext cx="5728212" cy="3470684"/>
          </a:xfrm>
          <a:prstGeom prst="rect">
            <a:avLst/>
          </a:prstGeom>
        </p:spPr>
      </p:pic>
      <p:sp>
        <p:nvSpPr>
          <p:cNvPr id="12" name="Text Box 10">
            <a:extLst>
              <a:ext uri="{FF2B5EF4-FFF2-40B4-BE49-F238E27FC236}">
                <a16:creationId xmlns:a16="http://schemas.microsoft.com/office/drawing/2014/main" id="{B2328BFA-7E37-405D-9C3E-209B20E4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5164648"/>
            <a:ext cx="11463439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4. По завершении установки проверить результат, набрав в командной строке: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 python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</p:txBody>
      </p:sp>
      <p:pic>
        <p:nvPicPr>
          <p:cNvPr id="13" name="Рисунок 12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D390177-583B-4F0B-827E-CA26DBBABC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82"/>
          <a:stretch/>
        </p:blipFill>
        <p:spPr>
          <a:xfrm>
            <a:off x="364279" y="5665001"/>
            <a:ext cx="10143251" cy="79813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A64598-F183-4D5A-9979-66C9A71D59EB}"/>
              </a:ext>
            </a:extLst>
          </p:cNvPr>
          <p:cNvSpPr/>
          <p:nvPr/>
        </p:nvSpPr>
        <p:spPr>
          <a:xfrm>
            <a:off x="364279" y="1497235"/>
            <a:ext cx="5541219" cy="34449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8E1CEA-0F57-4656-9F8B-4E8BAE33CC35}"/>
              </a:ext>
            </a:extLst>
          </p:cNvPr>
          <p:cNvSpPr/>
          <p:nvPr/>
        </p:nvSpPr>
        <p:spPr>
          <a:xfrm>
            <a:off x="6072476" y="1488315"/>
            <a:ext cx="5728210" cy="34538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AAE5988-E974-4E0F-A93E-91F222B680E6}"/>
              </a:ext>
            </a:extLst>
          </p:cNvPr>
          <p:cNvCxnSpPr>
            <a:cxnSpLocks/>
          </p:cNvCxnSpPr>
          <p:nvPr/>
        </p:nvCxnSpPr>
        <p:spPr>
          <a:xfrm flipH="1">
            <a:off x="3416300" y="4267200"/>
            <a:ext cx="1092200" cy="309238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>
            <a:extLst>
              <a:ext uri="{FF2B5EF4-FFF2-40B4-BE49-F238E27FC236}">
                <a16:creationId xmlns:a16="http://schemas.microsoft.com/office/drawing/2014/main" id="{A9B09A12-26EC-4863-859A-E5EBE25D1E19}"/>
              </a:ext>
            </a:extLst>
          </p:cNvPr>
          <p:cNvSpPr txBox="1">
            <a:spLocks noChangeArrowheads="1"/>
          </p:cNvSpPr>
          <p:nvPr/>
        </p:nvSpPr>
        <p:spPr>
          <a:xfrm>
            <a:off x="3416300" y="3793824"/>
            <a:ext cx="2853481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sz="3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Обязательно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B7C0687-5443-B0ED-AC01-EB6D1DB510C4}"/>
              </a:ext>
            </a:extLst>
          </p:cNvPr>
          <p:cNvSpPr txBox="1">
            <a:spLocks noChangeArrowheads="1"/>
          </p:cNvSpPr>
          <p:nvPr/>
        </p:nvSpPr>
        <p:spPr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r"/>
            <a:r>
              <a:rPr lang="ru-RU" altLang="ru-RU" sz="280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Приложение 1</a:t>
            </a:r>
            <a:endParaRPr lang="ru-RU" altLang="ru-RU" sz="28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6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144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708917"/>
            <a:ext cx="11417686" cy="59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700" dirty="0">
                <a:solidFill>
                  <a:srgbClr val="002060"/>
                </a:solidFill>
                <a:latin typeface="+mn-lt"/>
              </a:rPr>
              <a:t>Язык программирования предназначен для взаимодействия человека с ЭВМ и является инструмент для написания компьютерных программ.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8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7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700" dirty="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700" b="1" dirty="0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altLang="ru-RU" sz="2700" dirty="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</a:p>
        </p:txBody>
      </p:sp>
      <p:pic>
        <p:nvPicPr>
          <p:cNvPr id="5" name="Picture 8" descr="ÐÐ°ÑÑÐ¸Ð½ÐºÐ¸ Ð¿Ð¾ Ð·Ð°Ð¿ÑÐ¾ÑÑ ÐºÑÐ°ÑÐ¸Ð²ÑÐ¹ ÐºÐ¾Ð´ Ð½Ð° Python">
            <a:extLst>
              <a:ext uri="{FF2B5EF4-FFF2-40B4-BE49-F238E27FC236}">
                <a16:creationId xmlns:a16="http://schemas.microsoft.com/office/drawing/2014/main" id="{ED418658-8931-4AD0-B42F-0D2FB4A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09" y="3570962"/>
            <a:ext cx="3309400" cy="31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 машинного кода к языкам высокого уровня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B3835CE-3E9B-4C16-916F-76F161E3F16C}"/>
              </a:ext>
            </a:extLst>
          </p:cNvPr>
          <p:cNvGrpSpPr/>
          <p:nvPr/>
        </p:nvGrpSpPr>
        <p:grpSpPr>
          <a:xfrm>
            <a:off x="883578" y="907041"/>
            <a:ext cx="9924831" cy="5627323"/>
            <a:chOff x="31171" y="2178050"/>
            <a:chExt cx="7837542" cy="4572000"/>
          </a:xfrm>
        </p:grpSpPr>
        <p:pic>
          <p:nvPicPr>
            <p:cNvPr id="17" name="Picture 6" descr="ÐÐ°ÑÑÐ¸Ð½ÐºÐ¸ Ð¿Ð¾ Ð·Ð°Ð¿ÑÐ¾ÑÑ Python">
              <a:extLst>
                <a:ext uri="{FF2B5EF4-FFF2-40B4-BE49-F238E27FC236}">
                  <a16:creationId xmlns:a16="http://schemas.microsoft.com/office/drawing/2014/main" id="{B467F6E5-E36D-4B5F-95B4-0EC09B626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4488" y="2178050"/>
              <a:ext cx="2054225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C78DA1F4-47E4-4F85-8F9C-F16195A1BAF2}"/>
                </a:ext>
              </a:extLst>
            </p:cNvPr>
            <p:cNvGrpSpPr/>
            <p:nvPr/>
          </p:nvGrpSpPr>
          <p:grpSpPr>
            <a:xfrm>
              <a:off x="31171" y="2208213"/>
              <a:ext cx="7780917" cy="4541837"/>
              <a:chOff x="31171" y="2208213"/>
              <a:chExt cx="7780917" cy="4541837"/>
            </a:xfrm>
          </p:grpSpPr>
          <p:pic>
            <p:nvPicPr>
              <p:cNvPr id="19" name="Picture 10" descr="ÐÐ°ÑÑÐ¸Ð½ÐºÐ¸ Ð¿Ð¾ Ð·Ð°Ð¿ÑÐ¾ÑÑ Ð¼Ð°ÑÐ¸Ð½Ð½ÑÐ¹ ÐºÐ¾Ð´">
                <a:extLst>
                  <a:ext uri="{FF2B5EF4-FFF2-40B4-BE49-F238E27FC236}">
                    <a16:creationId xmlns:a16="http://schemas.microsoft.com/office/drawing/2014/main" id="{2E35556D-7628-41C6-8537-82ACF6F70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71" y="5422899"/>
                <a:ext cx="2668621" cy="122713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0D23E4C-C06A-45C3-8E1E-20140B4B73A0}"/>
                  </a:ext>
                </a:extLst>
              </p:cNvPr>
              <p:cNvGrpSpPr/>
              <p:nvPr/>
            </p:nvGrpSpPr>
            <p:grpSpPr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>
                  <a:extLst>
                    <a:ext uri="{FF2B5EF4-FFF2-40B4-BE49-F238E27FC236}">
                      <a16:creationId xmlns:a16="http://schemas.microsoft.com/office/drawing/2014/main" id="{1B7BDA1C-8CE7-4A47-B03D-355EAE9CE2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4" descr="ÐÐ°ÑÑÐ¸Ð½ÐºÐ¸ Ð¿Ð¾ Ð·Ð°Ð¿ÑÐ¾ÑÑ C++">
                  <a:extLst>
                    <a:ext uri="{FF2B5EF4-FFF2-40B4-BE49-F238E27FC236}">
                      <a16:creationId xmlns:a16="http://schemas.microsoft.com/office/drawing/2014/main" id="{682CEDD9-6B32-4617-B22B-04B34D73E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8" descr="ÐÐ°ÑÑÐ¸Ð½ÐºÐ¸ Ð¿Ð¾ Ð·Ð°Ð¿ÑÐ¾ÑÑ Ð°ÑÑÐµÐ¼Ð±Ð»ÐµÑ">
                  <a:extLst>
                    <a:ext uri="{FF2B5EF4-FFF2-40B4-BE49-F238E27FC236}">
                      <a16:creationId xmlns:a16="http://schemas.microsoft.com/office/drawing/2014/main" id="{A84495B7-EBF1-4E42-BDF2-7A974E81E3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BF6386B1-C2A5-4FF6-90AE-3313FAB21396}"/>
                    </a:ext>
                  </a:extLst>
                </p:cNvPr>
                <p:cNvSpPr/>
                <p:nvPr/>
              </p:nvSpPr>
              <p:spPr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9986203E-E528-4CC4-834E-F4FEDD245E3D}"/>
                    </a:ext>
                  </a:extLst>
                </p:cNvPr>
                <p:cNvSpPr/>
                <p:nvPr/>
              </p:nvSpPr>
              <p:spPr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4DD64198-C764-49A5-A4BE-DDEA80D0D8F2}"/>
                    </a:ext>
                  </a:extLst>
                </p:cNvPr>
                <p:cNvSpPr/>
                <p:nvPr/>
              </p:nvSpPr>
              <p:spPr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7" name="Right Arrow 21">
                  <a:extLst>
                    <a:ext uri="{FF2B5EF4-FFF2-40B4-BE49-F238E27FC236}">
                      <a16:creationId xmlns:a16="http://schemas.microsoft.com/office/drawing/2014/main" id="{9C1B642A-090F-42EB-BDF0-0D93CF0B73E9}"/>
                    </a:ext>
                  </a:extLst>
                </p:cNvPr>
                <p:cNvSpPr/>
                <p:nvPr/>
              </p:nvSpPr>
              <p:spPr>
                <a:xfrm rot="18509124">
                  <a:off x="4067175" y="4460876"/>
                  <a:ext cx="3659187" cy="9191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</p:grpSp>
        </p:grpSp>
      </p:grpSp>
      <p:pic>
        <p:nvPicPr>
          <p:cNvPr id="5" name="Рисунок 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67EEDD85-DC14-4C91-8FF9-A2381E4F4A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53" y="4900875"/>
            <a:ext cx="2016375" cy="14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74968"/>
            <a:ext cx="12191999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      С                                           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Java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7E0125F-15D5-4B5F-95D2-16391F0DB5E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360750"/>
            <a:ext cx="120396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“Hello, Word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!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”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на С,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Java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Python: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EEA0F-B772-8808-3921-F7BAF1D87F58}"/>
              </a:ext>
            </a:extLst>
          </p:cNvPr>
          <p:cNvSpPr txBox="1"/>
          <p:nvPr/>
        </p:nvSpPr>
        <p:spPr>
          <a:xfrm>
            <a:off x="410817" y="2604356"/>
            <a:ext cx="35151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&lt;stdio.h&gt;</a:t>
            </a:r>
          </a:p>
          <a:p>
            <a:endParaRPr lang="en-US" sz="1400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World!\n"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E7766-CC4E-60D5-9904-E2913171FEAF}"/>
              </a:ext>
            </a:extLst>
          </p:cNvPr>
          <p:cNvSpPr txBox="1"/>
          <p:nvPr/>
        </p:nvSpPr>
        <p:spPr>
          <a:xfrm>
            <a:off x="4187687" y="2604356"/>
            <a:ext cx="48867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52E80-E2C5-8257-6600-AE6DD5938BE0}"/>
              </a:ext>
            </a:extLst>
          </p:cNvPr>
          <p:cNvSpPr txBox="1"/>
          <p:nvPr/>
        </p:nvSpPr>
        <p:spPr>
          <a:xfrm>
            <a:off x="9455426" y="2604356"/>
            <a:ext cx="2584174" cy="30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98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Мультиплатформенность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Мультипарадигменность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4682599A-56CE-47F3-9EF2-92350B37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5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Проблемы совместимости версий 2.x и 3.x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977432-9964-43CF-914D-F17A22D5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5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Сферы применения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POC (Proof of Concept)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SciPy)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 Framework)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cli (command line interface)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PyTorch, TensorFlow, Keras)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Django)</a:t>
            </a:r>
          </a:p>
        </p:txBody>
      </p:sp>
      <p:pic>
        <p:nvPicPr>
          <p:cNvPr id="7" name="Picture 2" descr="Django logo.svg">
            <a:extLst>
              <a:ext uri="{FF2B5EF4-FFF2-40B4-BE49-F238E27FC236}">
                <a16:creationId xmlns:a16="http://schemas.microsoft.com/office/drawing/2014/main" id="{F168EADF-F372-43B5-8680-E289536D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umpylogo.png">
            <a:extLst>
              <a:ext uri="{FF2B5EF4-FFF2-40B4-BE49-F238E27FC236}">
                <a16:creationId xmlns:a16="http://schemas.microsoft.com/office/drawing/2014/main" id="{B536788D-8E7E-4A0E-8E10-961B23FA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ÐÐ°ÑÑÐ¸Ð½ÐºÐ¸ Ð¿Ð¾ Ð·Ð°Ð¿ÑÐ¾ÑÑ Scipy">
            <a:extLst>
              <a:ext uri="{FF2B5EF4-FFF2-40B4-BE49-F238E27FC236}">
                <a16:creationId xmlns:a16="http://schemas.microsoft.com/office/drawing/2014/main" id="{9FD3CED2-3A62-46CA-854F-CB654192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6383179" y="5303708"/>
            <a:ext cx="3178032" cy="12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58ADE646-E391-46B4-B578-254FE6FFE148}"/>
              </a:ext>
            </a:extLst>
          </p:cNvPr>
          <p:cNvGrpSpPr>
            <a:grpSpLocks/>
          </p:cNvGrpSpPr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>
              <a:extLst>
                <a:ext uri="{FF2B5EF4-FFF2-40B4-BE49-F238E27FC236}">
                  <a16:creationId xmlns:a16="http://schemas.microsoft.com/office/drawing/2014/main" id="{7D3A058C-7FD8-45A3-BDA0-D2171A4BF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CFE80-948E-416D-8F78-8BA2B6B2E2FC}"/>
                </a:ext>
              </a:extLst>
            </p:cNvPr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>
            <a:extLst>
              <a:ext uri="{FF2B5EF4-FFF2-40B4-BE49-F238E27FC236}">
                <a16:creationId xmlns:a16="http://schemas.microsoft.com/office/drawing/2014/main" id="{A608CD67-1C85-4B56-966E-6821C863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9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Инструментарий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Интерпретатор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 стандартной библиотекой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Среда разработки (IDE – Integrated Development Environment) – PyCharm Community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119F4F7-1342-4AB9-835B-5AD22551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26" y="4836390"/>
            <a:ext cx="3426366" cy="16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2861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13824</TotalTime>
  <Words>1770</Words>
  <Application>Microsoft Office PowerPoint</Application>
  <PresentationFormat>Широкоэкранный</PresentationFormat>
  <Paragraphs>213</Paragraphs>
  <Slides>23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Lucida Bright</vt:lpstr>
      <vt:lpstr>Verdana</vt:lpstr>
      <vt:lpstr>STM_template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       С                                            Java                                       Python</vt:lpstr>
      <vt:lpstr>Преимущества Python</vt:lpstr>
      <vt:lpstr>Недостатки Python</vt:lpstr>
      <vt:lpstr>Сферы применения</vt:lpstr>
      <vt:lpstr>Инструментарий</vt:lpstr>
      <vt:lpstr>Запуск интерпретатора</vt:lpstr>
      <vt:lpstr>Виртуальное окружение (virtualenv)</vt:lpstr>
      <vt:lpstr>Виртуальное окружение (virtualenv)</vt:lpstr>
      <vt:lpstr>Виртуальное окружение (virtualenv) </vt:lpstr>
      <vt:lpstr>Виртуальное окружение (virtualenv)</vt:lpstr>
      <vt:lpstr>Первая программа</vt:lpstr>
      <vt:lpstr>Первая программа</vt:lpstr>
      <vt:lpstr>Как выполняется код</vt:lpstr>
      <vt:lpstr>Как выполняется код</vt:lpstr>
      <vt:lpstr>Как выполняется код</vt:lpstr>
      <vt:lpstr>Практика</vt:lpstr>
      <vt:lpstr>Приложение 1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465</cp:revision>
  <dcterms:created xsi:type="dcterms:W3CDTF">2021-04-07T09:08:54Z</dcterms:created>
  <dcterms:modified xsi:type="dcterms:W3CDTF">2022-05-30T17:52:27Z</dcterms:modified>
</cp:coreProperties>
</file>