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8"/>
  </p:notesMasterIdLst>
  <p:handoutMasterIdLst>
    <p:handoutMasterId r:id="rId29"/>
  </p:handoutMasterIdLst>
  <p:sldIdLst>
    <p:sldId id="591" r:id="rId2"/>
    <p:sldId id="633" r:id="rId3"/>
    <p:sldId id="634" r:id="rId4"/>
    <p:sldId id="602" r:id="rId5"/>
    <p:sldId id="635" r:id="rId6"/>
    <p:sldId id="636" r:id="rId7"/>
    <p:sldId id="637" r:id="rId8"/>
    <p:sldId id="638" r:id="rId9"/>
    <p:sldId id="607" r:id="rId10"/>
    <p:sldId id="608" r:id="rId11"/>
    <p:sldId id="609" r:id="rId12"/>
    <p:sldId id="611" r:id="rId13"/>
    <p:sldId id="610" r:id="rId14"/>
    <p:sldId id="612" r:id="rId15"/>
    <p:sldId id="613" r:id="rId16"/>
    <p:sldId id="614" r:id="rId17"/>
    <p:sldId id="625" r:id="rId18"/>
    <p:sldId id="627" r:id="rId19"/>
    <p:sldId id="626" r:id="rId20"/>
    <p:sldId id="628" r:id="rId21"/>
    <p:sldId id="629" r:id="rId22"/>
    <p:sldId id="631" r:id="rId23"/>
    <p:sldId id="630" r:id="rId24"/>
    <p:sldId id="632" r:id="rId25"/>
    <p:sldId id="639" r:id="rId26"/>
    <p:sldId id="615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FF99"/>
    <a:srgbClr val="3B9C14"/>
    <a:srgbClr val="99CCFF"/>
    <a:srgbClr val="F58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14" autoAdjust="0"/>
  </p:normalViewPr>
  <p:slideViewPr>
    <p:cSldViewPr snapToGrid="0">
      <p:cViewPr varScale="1">
        <p:scale>
          <a:sx n="77" d="100"/>
          <a:sy n="77" d="100"/>
        </p:scale>
        <p:origin x="92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141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AE8D529-65FA-BFC6-22AA-B50684A56A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3407E0-DB6A-5B82-E653-EA2840DE3B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6522B-1BD5-4141-9208-F51811C5F008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92CA1B-E308-867C-ADB2-4DAB93A841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0CD5C3-B051-CF93-BFFA-7E352BE071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6F041-501C-49C7-8C87-75172FE99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951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80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982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726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028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164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267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839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975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428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660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311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42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19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758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559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173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912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510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571091-D096-38C1-1E0C-97B11AE580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6923672E-B852-C78D-0396-4D92100111F7}"/>
              </a:ext>
            </a:extLst>
          </p:cNvPr>
          <p:cNvSpPr txBox="1"/>
          <p:nvPr userDrawn="1"/>
        </p:nvSpPr>
        <p:spPr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Python </a:t>
            </a:r>
            <a:endParaRPr lang="ru-RU" sz="1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alibri" panose="020F0502020204030204" pitchFamily="34" charset="0"/>
            </a:endParaRPr>
          </a:p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Course</a:t>
            </a:r>
          </a:p>
        </p:txBody>
      </p:sp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1032772" y="5671531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160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pPr algn="r"/>
              <a:t>‹#›</a:t>
            </a:fld>
            <a:endParaRPr lang="ru-RU" sz="16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692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834907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3951074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6076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1882341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787809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3089924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3001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40737911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30619610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342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5780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263645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4298041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8232296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51646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4698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115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7588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75911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3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9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5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9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5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69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149186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06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scm.com/download" TargetMode="External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Лекция №</a:t>
            </a:r>
            <a:r>
              <a:rPr lang="en-US" altLang="ru-RU" sz="3600" u="sng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2</a:t>
            </a:r>
            <a:endParaRPr lang="ru-RU" altLang="ru-RU" sz="3600" u="sng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Процесс разработки на </a:t>
            </a: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Python</a:t>
            </a:r>
            <a:endParaRPr lang="ru-RU" altLang="ru-RU" sz="3200" b="1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Этапы разработки ПО</a:t>
            </a:r>
            <a:endParaRPr lang="en-US" altLang="ru-RU" sz="28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Структура программы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Основы синтаксиса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Выполнение и отладка кода</a:t>
            </a:r>
          </a:p>
          <a:p>
            <a:pPr marL="360000" indent="-360000" algn="just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PEP20 – 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дзен Питона</a:t>
            </a:r>
            <a:endParaRPr lang="en-US" altLang="ru-RU" sz="28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PEP8 – 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кодинг стайл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Системы контроля версий</a:t>
            </a:r>
            <a:endParaRPr lang="en-US" altLang="ru-RU" sz="28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Git</a:t>
            </a:r>
            <a:endParaRPr lang="ru-RU" altLang="ru-RU" sz="28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561" y="906463"/>
            <a:ext cx="11496878" cy="497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Используйте 4 пробела для обозначения очередного уровня вложенности. </a:t>
            </a:r>
          </a:p>
          <a:p>
            <a:pPr marL="360000" indent="-360000" algn="just">
              <a:spcBef>
                <a:spcPct val="0"/>
              </a:spcBef>
              <a:buFont typeface="+mj-lt"/>
              <a:buAutoNum type="arabicPeriod"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В многострочных выражениях элементы в скобках должны выравниваться либо вертикально по воображаемой линии внутри скобок (круглых, квадратных или фигурных), либо с использованием висячего отступа. При использовании висячего отступа на первой линии не должно быть аргументов, а остальные строки должны четко восприниматься как продолжение одного выражения.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Правильно: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Выровнено по открывающему разделителю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long_function_name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var_two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       var_three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var_four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Добавлено больше отступов, чтоб отличать части одного выражения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от остального кода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long_function_name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var_one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var_two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var_three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var_four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570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Неправильно: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Аргументы на первой линии запрещены, если не используется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вертикальное выравнивание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long_function_name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var_two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var_three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var_four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Требуется больше отступов, чтоб отличать части одного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выражения от остального кода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long_function_name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var_one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var_two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var_three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var_four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>
              <a:spcBef>
                <a:spcPct val="0"/>
              </a:spcBef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343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Закрывающие круглые/квадратные/фигурные скобки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 многострочных конструкциях могут находиться под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первым непробельным символом последней строки списка,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my_list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result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some_function_that_takes_arguments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либо быть под первым символом строки, начинающей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многострочную конструкцию: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my_list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result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some_function_that_takes_arguments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059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Длинные строки могут быть разбиты на несколько строк,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обернутых в скобки.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Это предпочтительнее использования обратной косой черты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для продолжения строки.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Обратная косая черта все еще может быть использована время от времени.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Например, длинная конструкция with не может использовать неявные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продолжения так что обратная косая черта является приемлемой: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open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'/path/to/some/file/you/want/to/read'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file_1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\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open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'/path/to/some/file/being/written'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'w'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file_2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file_2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write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file_1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read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634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561" y="906463"/>
            <a:ext cx="11496878" cy="5432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Лучше пробелы, чем табуляция.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Длина строки кода не должна превышать 79 символов, документации и комментариев – 72 символа.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Отделяйте функции верхнего уровня и определения классов двумя пустыми строками.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Определения методов внутри класса разделяются одной пустой строкой.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Дополнительные пустые строки возможно использовать для разделения различных групп похожих функций. Пустые строки могут быть опущены между несколькими связанными однострочными определениями (например, набор фиктивных реализаций).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Используйте пустые строки в функциях, чтобы указать логические разделы.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Каждый импорт, как правило, должен быть на отдельной строке.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Рекомендуется абсолютное импортирование.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1038793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561" y="906463"/>
            <a:ext cx="11496878" cy="460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11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Импорты должны быть сгруппированы в следующем порядке:</a:t>
            </a:r>
          </a:p>
          <a:p>
            <a:pPr marL="720000" lvl="1" indent="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импорты из стандартной библиотеки</a:t>
            </a:r>
          </a:p>
          <a:p>
            <a:pPr marL="720000" lvl="1" indent="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импорты сторонних библиотек</a:t>
            </a:r>
          </a:p>
          <a:p>
            <a:pPr marL="720000" lvl="1" indent="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импорты модулей текущего проекта</a:t>
            </a:r>
            <a:endParaRPr lang="ru-RU" altLang="ru-RU" sz="2400" dirty="0">
              <a:solidFill>
                <a:srgbClr val="002060"/>
              </a:solidFill>
              <a:latin typeface="Calibri" panose="020F0502020204030204"/>
            </a:endParaRPr>
          </a:p>
          <a:p>
            <a:pPr marL="360000" lvl="1" indent="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endParaRPr kumimoji="0" lang="ru-RU" altLang="ru-RU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Правильно: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sys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mypkg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sibling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абсолютный импорт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Неправильно: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sys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sibling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относительный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 то же время, можно писать так: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subprocess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Popen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PIPE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902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36" y="906463"/>
            <a:ext cx="11496878" cy="515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12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Соглашения по именованию:</a:t>
            </a:r>
          </a:p>
          <a:p>
            <a:pPr marL="720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_inner_var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Нижнее подчеркивание перед первым символом говорит о слабой скрытности переменной.</a:t>
            </a:r>
          </a:p>
          <a:p>
            <a:pPr marL="720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class_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так пишется, когда слово уже является baseword'ом питона.</a:t>
            </a:r>
          </a:p>
          <a:p>
            <a:pPr marL="720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__double_leading_underscore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изменяет имя атрибута класса, то есть в классе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FooBar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поле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__boo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становится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_FooBar__boo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(атрибуты класса можно посмотреть, используя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MyClass.__dict_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).</a:t>
            </a:r>
          </a:p>
          <a:p>
            <a:pPr marL="720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__double_leading_and_trailing_underscore__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(двойное подчеркивание в начале и в конце имени): магические методы или атрибуты.</a:t>
            </a:r>
          </a:p>
          <a:p>
            <a:pPr marL="720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Модули должны иметь короткие имена, состоящие из маленьких букв.</a:t>
            </a:r>
          </a:p>
          <a:p>
            <a:pPr marL="720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Имена классов должны обычно следовать соглашению CapWords.</a:t>
            </a:r>
          </a:p>
          <a:p>
            <a:pPr marL="720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Имена функций должны состоять из маленьких букв, а слова разделяться символами подчеркивания.</a:t>
            </a:r>
          </a:p>
          <a:p>
            <a:pPr marL="720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Всегда используйте self в качестве первого аргумента метода экземпляра объекта.</a:t>
            </a:r>
          </a:p>
          <a:p>
            <a:pPr marL="720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Всегда используйте cls в качестве первого аргумента метода класса.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496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331" y="906463"/>
            <a:ext cx="11636387" cy="238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  <a:defRPr/>
            </a:pPr>
            <a:r>
              <a:rPr lang="ru-RU" altLang="ru-RU" sz="2400" b="1" dirty="0">
                <a:solidFill>
                  <a:srgbClr val="002060"/>
                </a:solidFill>
                <a:latin typeface="Calibri" panose="020F0502020204030204"/>
              </a:rPr>
              <a:t>Система контроля версий </a:t>
            </a: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нужна для управления версиями файлов проекта. Она записывает историю изменений файлов проекта, чтобы в будущем была возможность вернуться к конкретной версии.</a:t>
            </a:r>
            <a:endParaRPr lang="en-US" altLang="ru-RU" sz="2400" dirty="0">
              <a:solidFill>
                <a:srgbClr val="002060"/>
              </a:solidFill>
              <a:latin typeface="Calibri" panose="020F0502020204030204"/>
            </a:endParaRP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  <a:defRPr/>
            </a:pPr>
            <a:r>
              <a:rPr lang="ru-RU" altLang="ru-RU" sz="2400" b="1" dirty="0">
                <a:solidFill>
                  <a:srgbClr val="002060"/>
                </a:solidFill>
                <a:latin typeface="Calibri" panose="020F0502020204030204"/>
              </a:rPr>
              <a:t>Локальные системы контроля версий</a:t>
            </a:r>
            <a:r>
              <a:rPr lang="en-US" altLang="ru-RU" sz="2400" b="1" dirty="0">
                <a:solidFill>
                  <a:srgbClr val="002060"/>
                </a:solidFill>
                <a:latin typeface="Calibri" panose="020F0502020204030204"/>
              </a:rPr>
              <a:t> 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c</a:t>
            </a: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охраняют набор всех внесенных изменений, что позволяет воссоздать любой файл в любой момент времени, добавив к нему все изменения.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99833CD-079E-A713-3A64-2F9905AF2F79}"/>
              </a:ext>
            </a:extLst>
          </p:cNvPr>
          <p:cNvGrpSpPr/>
          <p:nvPr/>
        </p:nvGrpSpPr>
        <p:grpSpPr>
          <a:xfrm>
            <a:off x="578920" y="3450003"/>
            <a:ext cx="5114363" cy="2908489"/>
            <a:chOff x="3369923" y="3051631"/>
            <a:chExt cx="5372223" cy="3082041"/>
          </a:xfrm>
        </p:grpSpPr>
        <p:sp>
          <p:nvSpPr>
            <p:cNvPr id="18" name="Text Box 10">
              <a:extLst>
                <a:ext uri="{FF2B5EF4-FFF2-40B4-BE49-F238E27FC236}">
                  <a16:creationId xmlns:a16="http://schemas.microsoft.com/office/drawing/2014/main" id="{57B32134-4377-42F6-8FA8-CB5372179E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8502" y="3690737"/>
              <a:ext cx="1831062" cy="423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r>
                <a:rPr lang="ru-RU" altLang="ru-RU" sz="2000" dirty="0">
                  <a:solidFill>
                    <a:srgbClr val="002060"/>
                  </a:solidFill>
                  <a:latin typeface="+mn-lt"/>
                </a:rPr>
                <a:t>Выгрузка</a:t>
              </a:r>
            </a:p>
          </p:txBody>
        </p:sp>
        <p:sp>
          <p:nvSpPr>
            <p:cNvPr id="19" name="Прямоугольник: скругленные углы 18">
              <a:extLst>
                <a:ext uri="{FF2B5EF4-FFF2-40B4-BE49-F238E27FC236}">
                  <a16:creationId xmlns:a16="http://schemas.microsoft.com/office/drawing/2014/main" id="{ABAE9B33-E15E-4712-ACD7-73781F4837A4}"/>
                </a:ext>
              </a:extLst>
            </p:cNvPr>
            <p:cNvSpPr/>
            <p:nvPr/>
          </p:nvSpPr>
          <p:spPr>
            <a:xfrm>
              <a:off x="5923051" y="3687053"/>
              <a:ext cx="2245127" cy="2241066"/>
            </a:xfrm>
            <a:prstGeom prst="roundRect">
              <a:avLst/>
            </a:prstGeom>
            <a:noFill/>
            <a:ln w="38100" cmpd="sng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id="{2FDB6F58-E506-4BC1-B5A8-B6D74870C9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7192" y="3630765"/>
              <a:ext cx="1439584" cy="423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r>
                <a:rPr lang="ru-RU" altLang="ru-RU" sz="2000" dirty="0">
                  <a:solidFill>
                    <a:srgbClr val="002060"/>
                  </a:solidFill>
                  <a:latin typeface="+mn-lt"/>
                </a:rPr>
                <a:t>БД версий</a:t>
              </a:r>
            </a:p>
          </p:txBody>
        </p:sp>
        <p:sp>
          <p:nvSpPr>
            <p:cNvPr id="24" name="Прямоугольник: скругленные углы 23">
              <a:extLst>
                <a:ext uri="{FF2B5EF4-FFF2-40B4-BE49-F238E27FC236}">
                  <a16:creationId xmlns:a16="http://schemas.microsoft.com/office/drawing/2014/main" id="{CB280CC7-A420-490C-A6A2-D08770AE8AF4}"/>
                </a:ext>
              </a:extLst>
            </p:cNvPr>
            <p:cNvSpPr/>
            <p:nvPr/>
          </p:nvSpPr>
          <p:spPr>
            <a:xfrm>
              <a:off x="3369923" y="3080093"/>
              <a:ext cx="5372223" cy="3053579"/>
            </a:xfrm>
            <a:prstGeom prst="roundRect">
              <a:avLst/>
            </a:prstGeom>
            <a:noFill/>
            <a:ln w="38100">
              <a:solidFill>
                <a:srgbClr val="99CC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Text Box 10">
              <a:extLst>
                <a:ext uri="{FF2B5EF4-FFF2-40B4-BE49-F238E27FC236}">
                  <a16:creationId xmlns:a16="http://schemas.microsoft.com/office/drawing/2014/main" id="{D4AA0E66-A7C7-49BC-97B7-E122045F72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9923" y="3051631"/>
              <a:ext cx="5372223" cy="423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r>
                <a:rPr lang="ru-RU" altLang="ru-RU" sz="2000" dirty="0">
                  <a:solidFill>
                    <a:srgbClr val="002060"/>
                  </a:solidFill>
                  <a:latin typeface="+mn-lt"/>
                </a:rPr>
                <a:t>Локальный компьютер</a:t>
              </a:r>
            </a:p>
          </p:txBody>
        </p: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EC556473-2CA0-4127-8A67-F9E792D42ED5}"/>
                </a:ext>
              </a:extLst>
            </p:cNvPr>
            <p:cNvCxnSpPr>
              <a:cxnSpLocks/>
              <a:stCxn id="41" idx="3"/>
              <a:endCxn id="38" idx="1"/>
            </p:cNvCxnSpPr>
            <p:nvPr/>
          </p:nvCxnSpPr>
          <p:spPr>
            <a:xfrm>
              <a:off x="5221372" y="4418874"/>
              <a:ext cx="1238273" cy="0"/>
            </a:xfrm>
            <a:prstGeom prst="line">
              <a:avLst/>
            </a:prstGeom>
            <a:ln w="444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4335E1C1-44E7-4523-94A2-AD06A202D09B}"/>
                </a:ext>
              </a:extLst>
            </p:cNvPr>
            <p:cNvSpPr/>
            <p:nvPr/>
          </p:nvSpPr>
          <p:spPr>
            <a:xfrm>
              <a:off x="6459645" y="4214757"/>
              <a:ext cx="1274678" cy="408234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00B0F0"/>
                  </a:solidFill>
                </a:rPr>
                <a:t>Версия 3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A0289ABE-909C-450C-9FDF-924F3B85854B}"/>
                </a:ext>
              </a:extLst>
            </p:cNvPr>
            <p:cNvSpPr/>
            <p:nvPr/>
          </p:nvSpPr>
          <p:spPr>
            <a:xfrm>
              <a:off x="3946694" y="4214757"/>
              <a:ext cx="1274678" cy="408234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00B0F0"/>
                  </a:solidFill>
                </a:rPr>
                <a:t>Файл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136BC882-0258-42E7-9B57-DAA00D2E9C7F}"/>
                </a:ext>
              </a:extLst>
            </p:cNvPr>
            <p:cNvSpPr/>
            <p:nvPr/>
          </p:nvSpPr>
          <p:spPr>
            <a:xfrm>
              <a:off x="6459645" y="4762271"/>
              <a:ext cx="1274678" cy="408234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00B0F0"/>
                  </a:solidFill>
                </a:rPr>
                <a:t>Версия 2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2B99F716-5E3D-446D-A732-ABC25FAF4BC1}"/>
                </a:ext>
              </a:extLst>
            </p:cNvPr>
            <p:cNvSpPr/>
            <p:nvPr/>
          </p:nvSpPr>
          <p:spPr>
            <a:xfrm>
              <a:off x="6459645" y="5294531"/>
              <a:ext cx="1274678" cy="408234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00B0F0"/>
                  </a:solidFill>
                </a:rPr>
                <a:t>Версия 1</a:t>
              </a:r>
            </a:p>
          </p:txBody>
        </p:sp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E2F2405D-E8C0-4F70-8E6D-754B2590D7FD}"/>
                </a:ext>
              </a:extLst>
            </p:cNvPr>
            <p:cNvCxnSpPr>
              <a:cxnSpLocks/>
              <a:stCxn id="38" idx="2"/>
              <a:endCxn id="44" idx="0"/>
            </p:cNvCxnSpPr>
            <p:nvPr/>
          </p:nvCxnSpPr>
          <p:spPr>
            <a:xfrm>
              <a:off x="7096984" y="4622991"/>
              <a:ext cx="0" cy="139280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3FB0F9D3-ECC0-4E62-A45E-CC6D92A2B4FC}"/>
                </a:ext>
              </a:extLst>
            </p:cNvPr>
            <p:cNvCxnSpPr>
              <a:cxnSpLocks/>
              <a:stCxn id="44" idx="2"/>
              <a:endCxn id="45" idx="0"/>
            </p:cNvCxnSpPr>
            <p:nvPr/>
          </p:nvCxnSpPr>
          <p:spPr>
            <a:xfrm>
              <a:off x="7096984" y="5170505"/>
              <a:ext cx="0" cy="124026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 Box 10">
            <a:extLst>
              <a:ext uri="{FF2B5EF4-FFF2-40B4-BE49-F238E27FC236}">
                <a16:creationId xmlns:a16="http://schemas.microsoft.com/office/drawing/2014/main" id="{D5A4EB77-19C4-4BA1-A177-F50D029C2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450003"/>
            <a:ext cx="5804452" cy="1394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0" fontAlgn="base" hangingPunct="0">
              <a:spcBef>
                <a:spcPct val="0"/>
              </a:spcBef>
              <a:spcAft>
                <a:spcPts val="600"/>
              </a:spcAft>
              <a:defRPr/>
            </a:pPr>
            <a:r>
              <a:rPr lang="ru-RU" altLang="ru-RU" sz="2200" i="1" dirty="0">
                <a:solidFill>
                  <a:srgbClr val="002060"/>
                </a:solidFill>
                <a:latin typeface="Calibri" panose="020F0502020204030204"/>
              </a:rPr>
              <a:t>Как посмотреть изменения между версиями? </a:t>
            </a:r>
          </a:p>
          <a:p>
            <a:pPr marL="342900" indent="-342900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ru-RU" altLang="ru-RU" sz="2200" i="1" dirty="0">
                <a:solidFill>
                  <a:srgbClr val="002060"/>
                </a:solidFill>
                <a:latin typeface="Calibri" panose="020F0502020204030204"/>
              </a:rPr>
              <a:t>Как взаимодействовать с другими разработчиками?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AFF78A0-F5C3-5831-4A3C-02FC6FFD9F8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 sz="32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Системы контроля версий</a:t>
            </a:r>
          </a:p>
        </p:txBody>
      </p:sp>
    </p:spTree>
    <p:extLst>
      <p:ext uri="{BB962C8B-B14F-4D97-AF65-F5344CB8AC3E}">
        <p14:creationId xmlns:p14="http://schemas.microsoft.com/office/powerpoint/2010/main" val="2994866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>
            <a:extLst>
              <a:ext uri="{FF2B5EF4-FFF2-40B4-BE49-F238E27FC236}">
                <a16:creationId xmlns:a16="http://schemas.microsoft.com/office/drawing/2014/main" id="{E37FB3DD-90CA-45E8-80CF-974BB4543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90" y="906463"/>
            <a:ext cx="1168841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ru-RU" altLang="ru-RU" sz="2400" b="1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Централизованные системы контроля версий </a:t>
            </a:r>
            <a:r>
              <a:rPr lang="ru-RU" altLang="ru-RU" sz="2400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обладают</a:t>
            </a: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 единым сервером, содержащим все версии файлов, и набором клиентов, выгружающих файлы с сервера.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9A1CAFD-5E0F-ED44-60BC-D9F98F3DFB85}"/>
              </a:ext>
            </a:extLst>
          </p:cNvPr>
          <p:cNvGrpSpPr/>
          <p:nvPr/>
        </p:nvGrpSpPr>
        <p:grpSpPr>
          <a:xfrm>
            <a:off x="2006659" y="2140189"/>
            <a:ext cx="8178681" cy="2851143"/>
            <a:chOff x="1790267" y="2269398"/>
            <a:chExt cx="8464339" cy="3080686"/>
          </a:xfrm>
        </p:grpSpPr>
        <p:sp>
          <p:nvSpPr>
            <p:cNvPr id="19" name="Прямоугольник: скругленные углы 18">
              <a:extLst>
                <a:ext uri="{FF2B5EF4-FFF2-40B4-BE49-F238E27FC236}">
                  <a16:creationId xmlns:a16="http://schemas.microsoft.com/office/drawing/2014/main" id="{ABAE9B33-E15E-4712-ACD7-73781F4837A4}"/>
                </a:ext>
              </a:extLst>
            </p:cNvPr>
            <p:cNvSpPr/>
            <p:nvPr/>
          </p:nvSpPr>
          <p:spPr>
            <a:xfrm>
              <a:off x="7248234" y="2876358"/>
              <a:ext cx="2245127" cy="2241066"/>
            </a:xfrm>
            <a:prstGeom prst="roundRect">
              <a:avLst/>
            </a:prstGeom>
            <a:noFill/>
            <a:ln w="38100" cmpd="sng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id="{2FDB6F58-E506-4BC1-B5A8-B6D74870C9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375" y="2820071"/>
              <a:ext cx="1439584" cy="432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r>
                <a:rPr lang="ru-RU" altLang="ru-RU" sz="2000" dirty="0">
                  <a:solidFill>
                    <a:srgbClr val="002060"/>
                  </a:solidFill>
                  <a:latin typeface="+mn-lt"/>
                </a:rPr>
                <a:t>БД версий</a:t>
              </a:r>
            </a:p>
          </p:txBody>
        </p:sp>
        <p:sp>
          <p:nvSpPr>
            <p:cNvPr id="24" name="Прямоугольник: скругленные углы 23">
              <a:extLst>
                <a:ext uri="{FF2B5EF4-FFF2-40B4-BE49-F238E27FC236}">
                  <a16:creationId xmlns:a16="http://schemas.microsoft.com/office/drawing/2014/main" id="{CB280CC7-A420-490C-A6A2-D08770AE8AF4}"/>
                </a:ext>
              </a:extLst>
            </p:cNvPr>
            <p:cNvSpPr/>
            <p:nvPr/>
          </p:nvSpPr>
          <p:spPr>
            <a:xfrm>
              <a:off x="6519190" y="2269398"/>
              <a:ext cx="3735416" cy="3053579"/>
            </a:xfrm>
            <a:prstGeom prst="roundRect">
              <a:avLst/>
            </a:prstGeom>
            <a:noFill/>
            <a:ln w="38100">
              <a:solidFill>
                <a:srgbClr val="99CC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Text Box 10">
              <a:extLst>
                <a:ext uri="{FF2B5EF4-FFF2-40B4-BE49-F238E27FC236}">
                  <a16:creationId xmlns:a16="http://schemas.microsoft.com/office/drawing/2014/main" id="{D4AA0E66-A7C7-49BC-97B7-E122045F72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9190" y="2316536"/>
              <a:ext cx="3735416" cy="432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r>
                <a:rPr lang="ru-RU" altLang="ru-RU" sz="2000" dirty="0">
                  <a:solidFill>
                    <a:srgbClr val="002060"/>
                  </a:solidFill>
                  <a:latin typeface="+mn-lt"/>
                </a:rPr>
                <a:t>Центральный </a:t>
              </a:r>
              <a:r>
                <a:rPr lang="en-US" altLang="ru-RU" sz="2000" dirty="0">
                  <a:solidFill>
                    <a:srgbClr val="002060"/>
                  </a:solidFill>
                  <a:latin typeface="+mn-lt"/>
                </a:rPr>
                <a:t>VCS-</a:t>
              </a:r>
              <a:r>
                <a:rPr lang="ru-RU" altLang="ru-RU" sz="2000" dirty="0">
                  <a:solidFill>
                    <a:srgbClr val="002060"/>
                  </a:solidFill>
                  <a:latin typeface="+mn-lt"/>
                </a:rPr>
                <a:t>сервер</a:t>
              </a:r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4335E1C1-44E7-4523-94A2-AD06A202D09B}"/>
                </a:ext>
              </a:extLst>
            </p:cNvPr>
            <p:cNvSpPr/>
            <p:nvPr/>
          </p:nvSpPr>
          <p:spPr>
            <a:xfrm>
              <a:off x="7784828" y="3404062"/>
              <a:ext cx="1274678" cy="408234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00B0F0"/>
                  </a:solidFill>
                </a:rPr>
                <a:t>Версия 3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136BC882-0258-42E7-9B57-DAA00D2E9C7F}"/>
                </a:ext>
              </a:extLst>
            </p:cNvPr>
            <p:cNvSpPr/>
            <p:nvPr/>
          </p:nvSpPr>
          <p:spPr>
            <a:xfrm>
              <a:off x="7784828" y="3951576"/>
              <a:ext cx="1274678" cy="408234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00B0F0"/>
                  </a:solidFill>
                </a:rPr>
                <a:t>Версия 2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2B99F716-5E3D-446D-A732-ABC25FAF4BC1}"/>
                </a:ext>
              </a:extLst>
            </p:cNvPr>
            <p:cNvSpPr/>
            <p:nvPr/>
          </p:nvSpPr>
          <p:spPr>
            <a:xfrm>
              <a:off x="7784828" y="4483836"/>
              <a:ext cx="1274678" cy="408234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00B0F0"/>
                  </a:solidFill>
                </a:rPr>
                <a:t>Версия 1</a:t>
              </a:r>
            </a:p>
          </p:txBody>
        </p:sp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E2F2405D-E8C0-4F70-8E6D-754B2590D7FD}"/>
                </a:ext>
              </a:extLst>
            </p:cNvPr>
            <p:cNvCxnSpPr>
              <a:cxnSpLocks/>
              <a:stCxn id="38" idx="2"/>
              <a:endCxn id="44" idx="0"/>
            </p:cNvCxnSpPr>
            <p:nvPr/>
          </p:nvCxnSpPr>
          <p:spPr>
            <a:xfrm>
              <a:off x="8422167" y="3812296"/>
              <a:ext cx="0" cy="139280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3FB0F9D3-ECC0-4E62-A45E-CC6D92A2B4FC}"/>
                </a:ext>
              </a:extLst>
            </p:cNvPr>
            <p:cNvCxnSpPr>
              <a:cxnSpLocks/>
              <a:stCxn id="44" idx="2"/>
              <a:endCxn id="45" idx="0"/>
            </p:cNvCxnSpPr>
            <p:nvPr/>
          </p:nvCxnSpPr>
          <p:spPr>
            <a:xfrm>
              <a:off x="8422167" y="4359810"/>
              <a:ext cx="0" cy="124026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BE120BBD-AF08-4451-AC17-3A2BBD073517}"/>
                </a:ext>
              </a:extLst>
            </p:cNvPr>
            <p:cNvSpPr/>
            <p:nvPr/>
          </p:nvSpPr>
          <p:spPr>
            <a:xfrm>
              <a:off x="1790267" y="2326508"/>
              <a:ext cx="3175376" cy="1224765"/>
            </a:xfrm>
            <a:prstGeom prst="roundRect">
              <a:avLst/>
            </a:prstGeom>
            <a:noFill/>
            <a:ln w="38100">
              <a:solidFill>
                <a:srgbClr val="99CC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Text Box 10">
              <a:extLst>
                <a:ext uri="{FF2B5EF4-FFF2-40B4-BE49-F238E27FC236}">
                  <a16:creationId xmlns:a16="http://schemas.microsoft.com/office/drawing/2014/main" id="{90432B70-F955-43CD-817F-8515E665E1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9205" y="2269398"/>
              <a:ext cx="3175376" cy="432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r>
                <a:rPr lang="ru-RU" altLang="ru-RU" sz="2000" dirty="0">
                  <a:solidFill>
                    <a:srgbClr val="002060"/>
                  </a:solidFill>
                  <a:latin typeface="+mn-lt"/>
                </a:rPr>
                <a:t>Локальный компьютер А</a:t>
              </a:r>
            </a:p>
          </p:txBody>
        </p:sp>
        <p:sp>
          <p:nvSpPr>
            <p:cNvPr id="31" name="Прямоугольник: скругленные углы 30">
              <a:extLst>
                <a:ext uri="{FF2B5EF4-FFF2-40B4-BE49-F238E27FC236}">
                  <a16:creationId xmlns:a16="http://schemas.microsoft.com/office/drawing/2014/main" id="{766FAD7B-05AC-40C3-A823-6B2D0473E262}"/>
                </a:ext>
              </a:extLst>
            </p:cNvPr>
            <p:cNvSpPr/>
            <p:nvPr/>
          </p:nvSpPr>
          <p:spPr>
            <a:xfrm>
              <a:off x="2759552" y="2937284"/>
              <a:ext cx="1274678" cy="408234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00B0F0"/>
                  </a:solidFill>
                </a:rPr>
                <a:t>Файл</a:t>
              </a:r>
            </a:p>
          </p:txBody>
        </p:sp>
        <p:sp>
          <p:nvSpPr>
            <p:cNvPr id="36" name="Прямоугольник: скругленные углы 35">
              <a:extLst>
                <a:ext uri="{FF2B5EF4-FFF2-40B4-BE49-F238E27FC236}">
                  <a16:creationId xmlns:a16="http://schemas.microsoft.com/office/drawing/2014/main" id="{B93759A3-7420-49AD-8F2E-5362F935FBAD}"/>
                </a:ext>
              </a:extLst>
            </p:cNvPr>
            <p:cNvSpPr/>
            <p:nvPr/>
          </p:nvSpPr>
          <p:spPr>
            <a:xfrm>
              <a:off x="1809204" y="4125319"/>
              <a:ext cx="3175376" cy="1224765"/>
            </a:xfrm>
            <a:prstGeom prst="roundRect">
              <a:avLst/>
            </a:prstGeom>
            <a:noFill/>
            <a:ln w="38100">
              <a:solidFill>
                <a:srgbClr val="99CC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85D94B4F-62CD-415C-8EA2-10A5D765230A}"/>
                </a:ext>
              </a:extLst>
            </p:cNvPr>
            <p:cNvSpPr/>
            <p:nvPr/>
          </p:nvSpPr>
          <p:spPr>
            <a:xfrm>
              <a:off x="2759552" y="4746310"/>
              <a:ext cx="1274678" cy="408234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00B0F0"/>
                  </a:solidFill>
                </a:rPr>
                <a:t>Файл</a:t>
              </a:r>
            </a:p>
          </p:txBody>
        </p:sp>
        <p:sp>
          <p:nvSpPr>
            <p:cNvPr id="39" name="Text Box 10">
              <a:extLst>
                <a:ext uri="{FF2B5EF4-FFF2-40B4-BE49-F238E27FC236}">
                  <a16:creationId xmlns:a16="http://schemas.microsoft.com/office/drawing/2014/main" id="{973E1CA1-64CB-406B-9FFB-3542834FB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9205" y="4078424"/>
              <a:ext cx="3175376" cy="432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r>
                <a:rPr lang="ru-RU" altLang="ru-RU" sz="2000" dirty="0">
                  <a:solidFill>
                    <a:srgbClr val="002060"/>
                  </a:solidFill>
                  <a:latin typeface="+mn-lt"/>
                </a:rPr>
                <a:t>Локальный компьютер Б</a:t>
              </a:r>
            </a:p>
          </p:txBody>
        </p:sp>
        <p:cxnSp>
          <p:nvCxnSpPr>
            <p:cNvPr id="3" name="Прямая со стрелкой 2">
              <a:extLst>
                <a:ext uri="{FF2B5EF4-FFF2-40B4-BE49-F238E27FC236}">
                  <a16:creationId xmlns:a16="http://schemas.microsoft.com/office/drawing/2014/main" id="{12B1449F-03C3-4909-84C6-916B019BD51E}"/>
                </a:ext>
              </a:extLst>
            </p:cNvPr>
            <p:cNvCxnSpPr>
              <a:cxnSpLocks/>
              <a:stCxn id="38" idx="1"/>
              <a:endCxn id="31" idx="3"/>
            </p:cNvCxnSpPr>
            <p:nvPr/>
          </p:nvCxnSpPr>
          <p:spPr>
            <a:xfrm flipH="1" flipV="1">
              <a:off x="4034230" y="3141401"/>
              <a:ext cx="3750598" cy="466778"/>
            </a:xfrm>
            <a:prstGeom prst="straightConnector1">
              <a:avLst/>
            </a:prstGeom>
            <a:ln w="412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7A551ED6-601F-4734-AB95-CB44315EC77D}"/>
                </a:ext>
              </a:extLst>
            </p:cNvPr>
            <p:cNvCxnSpPr>
              <a:cxnSpLocks/>
              <a:stCxn id="38" idx="1"/>
              <a:endCxn id="37" idx="3"/>
            </p:cNvCxnSpPr>
            <p:nvPr/>
          </p:nvCxnSpPr>
          <p:spPr>
            <a:xfrm flipH="1">
              <a:off x="4034230" y="3608179"/>
              <a:ext cx="3750598" cy="1342248"/>
            </a:xfrm>
            <a:prstGeom prst="straightConnector1">
              <a:avLst/>
            </a:prstGeom>
            <a:ln w="412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 Box 10">
            <a:extLst>
              <a:ext uri="{FF2B5EF4-FFF2-40B4-BE49-F238E27FC236}">
                <a16:creationId xmlns:a16="http://schemas.microsoft.com/office/drawing/2014/main" id="{8C8519D5-9D74-43DA-A30F-407148CF1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90" y="5307281"/>
            <a:ext cx="10661375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  <a:defRPr/>
            </a:pPr>
            <a:r>
              <a:rPr lang="ru-RU" altLang="ru-RU" sz="2200" i="1" dirty="0">
                <a:solidFill>
                  <a:srgbClr val="002060"/>
                </a:solidFill>
                <a:latin typeface="Calibri" panose="020F0502020204030204"/>
              </a:rPr>
              <a:t>Центральный сервер – единая точка отказа, при его отключении вы не сможете сохранить внесенные изменения, а при полном его отказе/повреждение и отсутствии резервных копий – будет утеряна вся информация (аналогично и для ЛСКВ)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F10A0575-05D6-77B7-61C1-7BDB3779018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 sz="32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Системы контроля версий</a:t>
            </a:r>
          </a:p>
        </p:txBody>
      </p:sp>
    </p:spTree>
    <p:extLst>
      <p:ext uri="{BB962C8B-B14F-4D97-AF65-F5344CB8AC3E}">
        <p14:creationId xmlns:p14="http://schemas.microsoft.com/office/powerpoint/2010/main" val="317778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>
            <a:extLst>
              <a:ext uri="{FF2B5EF4-FFF2-40B4-BE49-F238E27FC236}">
                <a16:creationId xmlns:a16="http://schemas.microsoft.com/office/drawing/2014/main" id="{E37FB3DD-90CA-45E8-80CF-974BB4543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113" y="907200"/>
            <a:ext cx="1154927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ru-RU" altLang="ru-RU" sz="2400" b="1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Распределенные системы контроля версий </a:t>
            </a:r>
            <a:r>
              <a:rPr lang="ru-RU" altLang="ru-RU" sz="2400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обладают</a:t>
            </a: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 единым сервером, содержащим все версии файлов, и набором клиентов, выгружающих не просто последние снимки файлов, а </a:t>
            </a:r>
            <a:r>
              <a:rPr lang="ru-RU" altLang="ru-RU" sz="2400" u="sng" dirty="0">
                <a:solidFill>
                  <a:srgbClr val="002060"/>
                </a:solidFill>
                <a:latin typeface="+mn-lt"/>
              </a:rPr>
              <a:t>полную зеркальную копию репозитория</a:t>
            </a: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 с сервера. 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2353A420-FAF3-17FF-002C-ADA93642E75E}"/>
              </a:ext>
            </a:extLst>
          </p:cNvPr>
          <p:cNvGrpSpPr/>
          <p:nvPr/>
        </p:nvGrpSpPr>
        <p:grpSpPr>
          <a:xfrm>
            <a:off x="2543191" y="2293545"/>
            <a:ext cx="7079113" cy="4356492"/>
            <a:chOff x="1995110" y="1582982"/>
            <a:chExt cx="7956412" cy="5163937"/>
          </a:xfrm>
        </p:grpSpPr>
        <p:sp>
          <p:nvSpPr>
            <p:cNvPr id="19" name="Прямоугольник: скругленные углы 18">
              <a:extLst>
                <a:ext uri="{FF2B5EF4-FFF2-40B4-BE49-F238E27FC236}">
                  <a16:creationId xmlns:a16="http://schemas.microsoft.com/office/drawing/2014/main" id="{ABAE9B33-E15E-4712-ACD7-73781F4837A4}"/>
                </a:ext>
              </a:extLst>
            </p:cNvPr>
            <p:cNvSpPr/>
            <p:nvPr/>
          </p:nvSpPr>
          <p:spPr>
            <a:xfrm>
              <a:off x="7385249" y="3180355"/>
              <a:ext cx="2245127" cy="2241066"/>
            </a:xfrm>
            <a:prstGeom prst="roundRect">
              <a:avLst/>
            </a:prstGeom>
            <a:noFill/>
            <a:ln w="38100" cmpd="sng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id="{2FDB6F58-E506-4BC1-B5A8-B6D74870C9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5724" y="3124068"/>
              <a:ext cx="1862280" cy="474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r>
                <a:rPr lang="ru-RU" altLang="ru-RU" sz="2000" dirty="0">
                  <a:solidFill>
                    <a:srgbClr val="002060"/>
                  </a:solidFill>
                  <a:latin typeface="+mn-lt"/>
                </a:rPr>
                <a:t>БД версий</a:t>
              </a:r>
            </a:p>
          </p:txBody>
        </p:sp>
        <p:sp>
          <p:nvSpPr>
            <p:cNvPr id="24" name="Прямоугольник: скругленные углы 23">
              <a:extLst>
                <a:ext uri="{FF2B5EF4-FFF2-40B4-BE49-F238E27FC236}">
                  <a16:creationId xmlns:a16="http://schemas.microsoft.com/office/drawing/2014/main" id="{CB280CC7-A420-490C-A6A2-D08770AE8AF4}"/>
                </a:ext>
              </a:extLst>
            </p:cNvPr>
            <p:cNvSpPr/>
            <p:nvPr/>
          </p:nvSpPr>
          <p:spPr>
            <a:xfrm>
              <a:off x="7041249" y="2573395"/>
              <a:ext cx="2910273" cy="3053579"/>
            </a:xfrm>
            <a:prstGeom prst="roundRect">
              <a:avLst/>
            </a:prstGeom>
            <a:noFill/>
            <a:ln w="38100">
              <a:solidFill>
                <a:srgbClr val="99CC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Text Box 10">
              <a:extLst>
                <a:ext uri="{FF2B5EF4-FFF2-40B4-BE49-F238E27FC236}">
                  <a16:creationId xmlns:a16="http://schemas.microsoft.com/office/drawing/2014/main" id="{D4AA0E66-A7C7-49BC-97B7-E122045F72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1248" y="2573394"/>
              <a:ext cx="2910273" cy="474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r>
                <a:rPr lang="ru-RU" altLang="ru-RU" sz="2000" dirty="0">
                  <a:solidFill>
                    <a:srgbClr val="002060"/>
                  </a:solidFill>
                  <a:latin typeface="+mn-lt"/>
                </a:rPr>
                <a:t>Сервер</a:t>
              </a:r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4335E1C1-44E7-4523-94A2-AD06A202D09B}"/>
                </a:ext>
              </a:extLst>
            </p:cNvPr>
            <p:cNvSpPr/>
            <p:nvPr/>
          </p:nvSpPr>
          <p:spPr>
            <a:xfrm>
              <a:off x="7921843" y="3708059"/>
              <a:ext cx="1274678" cy="408234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00B0F0"/>
                  </a:solidFill>
                </a:rPr>
                <a:t>Версия 3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136BC882-0258-42E7-9B57-DAA00D2E9C7F}"/>
                </a:ext>
              </a:extLst>
            </p:cNvPr>
            <p:cNvSpPr/>
            <p:nvPr/>
          </p:nvSpPr>
          <p:spPr>
            <a:xfrm>
              <a:off x="7921843" y="4255573"/>
              <a:ext cx="1274678" cy="408234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00B0F0"/>
                  </a:solidFill>
                </a:rPr>
                <a:t>Версия 2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2B99F716-5E3D-446D-A732-ABC25FAF4BC1}"/>
                </a:ext>
              </a:extLst>
            </p:cNvPr>
            <p:cNvSpPr/>
            <p:nvPr/>
          </p:nvSpPr>
          <p:spPr>
            <a:xfrm>
              <a:off x="7921843" y="4787833"/>
              <a:ext cx="1274678" cy="408234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00B0F0"/>
                  </a:solidFill>
                </a:rPr>
                <a:t>Версия 1</a:t>
              </a:r>
            </a:p>
          </p:txBody>
        </p:sp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E2F2405D-E8C0-4F70-8E6D-754B2590D7FD}"/>
                </a:ext>
              </a:extLst>
            </p:cNvPr>
            <p:cNvCxnSpPr>
              <a:cxnSpLocks/>
              <a:stCxn id="38" idx="2"/>
              <a:endCxn id="44" idx="0"/>
            </p:cNvCxnSpPr>
            <p:nvPr/>
          </p:nvCxnSpPr>
          <p:spPr>
            <a:xfrm>
              <a:off x="8559182" y="4116293"/>
              <a:ext cx="0" cy="139280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3FB0F9D3-ECC0-4E62-A45E-CC6D92A2B4FC}"/>
                </a:ext>
              </a:extLst>
            </p:cNvPr>
            <p:cNvCxnSpPr>
              <a:cxnSpLocks/>
              <a:stCxn id="44" idx="2"/>
              <a:endCxn id="45" idx="0"/>
            </p:cNvCxnSpPr>
            <p:nvPr/>
          </p:nvCxnSpPr>
          <p:spPr>
            <a:xfrm>
              <a:off x="8559182" y="4663807"/>
              <a:ext cx="0" cy="124026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Прямоугольник: скругленные углы 35">
              <a:extLst>
                <a:ext uri="{FF2B5EF4-FFF2-40B4-BE49-F238E27FC236}">
                  <a16:creationId xmlns:a16="http://schemas.microsoft.com/office/drawing/2014/main" id="{B93759A3-7420-49AD-8F2E-5362F935FBAD}"/>
                </a:ext>
              </a:extLst>
            </p:cNvPr>
            <p:cNvSpPr/>
            <p:nvPr/>
          </p:nvSpPr>
          <p:spPr>
            <a:xfrm>
              <a:off x="2011084" y="4344764"/>
              <a:ext cx="3175376" cy="2402155"/>
            </a:xfrm>
            <a:prstGeom prst="roundRect">
              <a:avLst/>
            </a:prstGeom>
            <a:noFill/>
            <a:ln w="38100">
              <a:solidFill>
                <a:srgbClr val="99CC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85D94B4F-62CD-415C-8EA2-10A5D765230A}"/>
                </a:ext>
              </a:extLst>
            </p:cNvPr>
            <p:cNvSpPr/>
            <p:nvPr/>
          </p:nvSpPr>
          <p:spPr>
            <a:xfrm>
              <a:off x="3010968" y="4822128"/>
              <a:ext cx="1274678" cy="263726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>
                  <a:solidFill>
                    <a:srgbClr val="00B0F0"/>
                  </a:solidFill>
                </a:rPr>
                <a:t>Файл</a:t>
              </a:r>
            </a:p>
          </p:txBody>
        </p:sp>
        <p:sp>
          <p:nvSpPr>
            <p:cNvPr id="39" name="Text Box 10">
              <a:extLst>
                <a:ext uri="{FF2B5EF4-FFF2-40B4-BE49-F238E27FC236}">
                  <a16:creationId xmlns:a16="http://schemas.microsoft.com/office/drawing/2014/main" id="{973E1CA1-64CB-406B-9FFB-3542834FB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5110" y="4400976"/>
              <a:ext cx="3175376" cy="437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r>
                <a:rPr lang="ru-RU" altLang="ru-RU" dirty="0">
                  <a:solidFill>
                    <a:srgbClr val="002060"/>
                  </a:solidFill>
                  <a:latin typeface="+mn-lt"/>
                </a:rPr>
                <a:t>Локальный компьютер Б</a:t>
              </a:r>
            </a:p>
          </p:txBody>
        </p:sp>
        <p:sp>
          <p:nvSpPr>
            <p:cNvPr id="54" name="Прямоугольник: скругленные углы 53">
              <a:extLst>
                <a:ext uri="{FF2B5EF4-FFF2-40B4-BE49-F238E27FC236}">
                  <a16:creationId xmlns:a16="http://schemas.microsoft.com/office/drawing/2014/main" id="{6BCED739-4CE3-456D-8163-D1D4973D715C}"/>
                </a:ext>
              </a:extLst>
            </p:cNvPr>
            <p:cNvSpPr/>
            <p:nvPr/>
          </p:nvSpPr>
          <p:spPr>
            <a:xfrm>
              <a:off x="2841455" y="5302824"/>
              <a:ext cx="1566386" cy="1352530"/>
            </a:xfrm>
            <a:prstGeom prst="roundRect">
              <a:avLst/>
            </a:prstGeom>
            <a:noFill/>
            <a:ln w="38100" cmpd="sng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: скругленные углы 55">
              <a:extLst>
                <a:ext uri="{FF2B5EF4-FFF2-40B4-BE49-F238E27FC236}">
                  <a16:creationId xmlns:a16="http://schemas.microsoft.com/office/drawing/2014/main" id="{373A6224-B8C2-4A92-B7D9-8D45BFD4B30C}"/>
                </a:ext>
              </a:extLst>
            </p:cNvPr>
            <p:cNvSpPr/>
            <p:nvPr/>
          </p:nvSpPr>
          <p:spPr>
            <a:xfrm>
              <a:off x="3150509" y="5390540"/>
              <a:ext cx="1010579" cy="314991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rgbClr val="00B0F0"/>
                  </a:solidFill>
                </a:rPr>
                <a:t>Версия 3</a:t>
              </a:r>
            </a:p>
          </p:txBody>
        </p:sp>
        <p:sp>
          <p:nvSpPr>
            <p:cNvPr id="57" name="Прямоугольник: скругленные углы 56">
              <a:extLst>
                <a:ext uri="{FF2B5EF4-FFF2-40B4-BE49-F238E27FC236}">
                  <a16:creationId xmlns:a16="http://schemas.microsoft.com/office/drawing/2014/main" id="{8568C6BC-F985-4B7D-92E3-36D7342C42DC}"/>
                </a:ext>
              </a:extLst>
            </p:cNvPr>
            <p:cNvSpPr/>
            <p:nvPr/>
          </p:nvSpPr>
          <p:spPr>
            <a:xfrm>
              <a:off x="3150509" y="5828489"/>
              <a:ext cx="1010579" cy="314991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rgbClr val="00B0F0"/>
                  </a:solidFill>
                </a:rPr>
                <a:t>Версия 2</a:t>
              </a:r>
            </a:p>
          </p:txBody>
        </p:sp>
        <p:sp>
          <p:nvSpPr>
            <p:cNvPr id="58" name="Прямоугольник: скругленные углы 57">
              <a:extLst>
                <a:ext uri="{FF2B5EF4-FFF2-40B4-BE49-F238E27FC236}">
                  <a16:creationId xmlns:a16="http://schemas.microsoft.com/office/drawing/2014/main" id="{042D6059-5863-4C9E-A796-B51EAB603A33}"/>
                </a:ext>
              </a:extLst>
            </p:cNvPr>
            <p:cNvSpPr/>
            <p:nvPr/>
          </p:nvSpPr>
          <p:spPr>
            <a:xfrm>
              <a:off x="3150509" y="6247121"/>
              <a:ext cx="1010579" cy="314991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rgbClr val="00B0F0"/>
                  </a:solidFill>
                </a:rPr>
                <a:t>Версия 1</a:t>
              </a:r>
            </a:p>
          </p:txBody>
        </p: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36D0189F-9DA8-4C8E-8233-FB805047F41A}"/>
                </a:ext>
              </a:extLst>
            </p:cNvPr>
            <p:cNvCxnSpPr>
              <a:cxnSpLocks/>
              <a:stCxn id="56" idx="2"/>
              <a:endCxn id="57" idx="0"/>
            </p:cNvCxnSpPr>
            <p:nvPr/>
          </p:nvCxnSpPr>
          <p:spPr>
            <a:xfrm>
              <a:off x="3655799" y="5705531"/>
              <a:ext cx="0" cy="122958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2F487F0D-D047-47EC-BE66-77D5A595EC53}"/>
                </a:ext>
              </a:extLst>
            </p:cNvPr>
            <p:cNvCxnSpPr>
              <a:cxnSpLocks/>
              <a:stCxn id="57" idx="2"/>
              <a:endCxn id="58" idx="0"/>
            </p:cNvCxnSpPr>
            <p:nvPr/>
          </p:nvCxnSpPr>
          <p:spPr>
            <a:xfrm>
              <a:off x="3655799" y="6143480"/>
              <a:ext cx="0" cy="103641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577D8A41-792E-4759-85A4-EB6BE3900FE7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H="1" flipV="1">
              <a:off x="3648307" y="5085854"/>
              <a:ext cx="642" cy="219581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Прямоугольник: скругленные углы 66">
              <a:extLst>
                <a:ext uri="{FF2B5EF4-FFF2-40B4-BE49-F238E27FC236}">
                  <a16:creationId xmlns:a16="http://schemas.microsoft.com/office/drawing/2014/main" id="{48143C27-4588-4F6D-8AC7-F8E3E96523F5}"/>
                </a:ext>
              </a:extLst>
            </p:cNvPr>
            <p:cNvSpPr/>
            <p:nvPr/>
          </p:nvSpPr>
          <p:spPr>
            <a:xfrm>
              <a:off x="2003592" y="1582982"/>
              <a:ext cx="3175376" cy="2446791"/>
            </a:xfrm>
            <a:prstGeom prst="roundRect">
              <a:avLst/>
            </a:prstGeom>
            <a:noFill/>
            <a:ln w="38100">
              <a:solidFill>
                <a:srgbClr val="99CC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Прямоугольник: скругленные углы 67">
              <a:extLst>
                <a:ext uri="{FF2B5EF4-FFF2-40B4-BE49-F238E27FC236}">
                  <a16:creationId xmlns:a16="http://schemas.microsoft.com/office/drawing/2014/main" id="{9014A00C-371A-4BE2-8CFE-B27BDC9CF5B8}"/>
                </a:ext>
              </a:extLst>
            </p:cNvPr>
            <p:cNvSpPr/>
            <p:nvPr/>
          </p:nvSpPr>
          <p:spPr>
            <a:xfrm>
              <a:off x="3010968" y="2106536"/>
              <a:ext cx="1274678" cy="263726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>
                  <a:solidFill>
                    <a:srgbClr val="00B0F0"/>
                  </a:solidFill>
                </a:rPr>
                <a:t>Файл</a:t>
              </a:r>
            </a:p>
          </p:txBody>
        </p:sp>
        <p:sp>
          <p:nvSpPr>
            <p:cNvPr id="69" name="Text Box 10">
              <a:extLst>
                <a:ext uri="{FF2B5EF4-FFF2-40B4-BE49-F238E27FC236}">
                  <a16:creationId xmlns:a16="http://schemas.microsoft.com/office/drawing/2014/main" id="{7FD73E26-61DF-47DC-8529-73EA06025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1084" y="1636318"/>
              <a:ext cx="3175376" cy="437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r>
                <a:rPr lang="ru-RU" altLang="ru-RU" dirty="0">
                  <a:solidFill>
                    <a:srgbClr val="002060"/>
                  </a:solidFill>
                  <a:latin typeface="+mn-lt"/>
                </a:rPr>
                <a:t>Локальный компьютер А</a:t>
              </a:r>
            </a:p>
          </p:txBody>
        </p:sp>
        <p:sp>
          <p:nvSpPr>
            <p:cNvPr id="70" name="Прямоугольник: скругленные углы 69">
              <a:extLst>
                <a:ext uri="{FF2B5EF4-FFF2-40B4-BE49-F238E27FC236}">
                  <a16:creationId xmlns:a16="http://schemas.microsoft.com/office/drawing/2014/main" id="{BE1B0ADD-07FE-4079-9287-1F102CEBF2D6}"/>
                </a:ext>
              </a:extLst>
            </p:cNvPr>
            <p:cNvSpPr/>
            <p:nvPr/>
          </p:nvSpPr>
          <p:spPr>
            <a:xfrm>
              <a:off x="2833963" y="2561700"/>
              <a:ext cx="1566386" cy="1376508"/>
            </a:xfrm>
            <a:prstGeom prst="roundRect">
              <a:avLst/>
            </a:prstGeom>
            <a:noFill/>
            <a:ln w="38100" cmpd="sng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Прямоугольник: скругленные углы 71">
              <a:extLst>
                <a:ext uri="{FF2B5EF4-FFF2-40B4-BE49-F238E27FC236}">
                  <a16:creationId xmlns:a16="http://schemas.microsoft.com/office/drawing/2014/main" id="{C5586B6F-E06D-4072-BCB1-F8A4C91EE0DE}"/>
                </a:ext>
              </a:extLst>
            </p:cNvPr>
            <p:cNvSpPr/>
            <p:nvPr/>
          </p:nvSpPr>
          <p:spPr>
            <a:xfrm>
              <a:off x="3143017" y="2673394"/>
              <a:ext cx="1010579" cy="314991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rgbClr val="00B0F0"/>
                  </a:solidFill>
                </a:rPr>
                <a:t>Версия 3</a:t>
              </a:r>
            </a:p>
          </p:txBody>
        </p:sp>
        <p:sp>
          <p:nvSpPr>
            <p:cNvPr id="73" name="Прямоугольник: скругленные углы 72">
              <a:extLst>
                <a:ext uri="{FF2B5EF4-FFF2-40B4-BE49-F238E27FC236}">
                  <a16:creationId xmlns:a16="http://schemas.microsoft.com/office/drawing/2014/main" id="{0607338B-9DB5-4CA1-B7E5-AFA28A859E2E}"/>
                </a:ext>
              </a:extLst>
            </p:cNvPr>
            <p:cNvSpPr/>
            <p:nvPr/>
          </p:nvSpPr>
          <p:spPr>
            <a:xfrm>
              <a:off x="3143017" y="3111343"/>
              <a:ext cx="1010579" cy="314991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rgbClr val="00B0F0"/>
                  </a:solidFill>
                </a:rPr>
                <a:t>Версия 2</a:t>
              </a:r>
            </a:p>
          </p:txBody>
        </p:sp>
        <p:sp>
          <p:nvSpPr>
            <p:cNvPr id="74" name="Прямоугольник: скругленные углы 73">
              <a:extLst>
                <a:ext uri="{FF2B5EF4-FFF2-40B4-BE49-F238E27FC236}">
                  <a16:creationId xmlns:a16="http://schemas.microsoft.com/office/drawing/2014/main" id="{F9A0D458-FFF6-4CA3-9B82-4ECFA5259754}"/>
                </a:ext>
              </a:extLst>
            </p:cNvPr>
            <p:cNvSpPr/>
            <p:nvPr/>
          </p:nvSpPr>
          <p:spPr>
            <a:xfrm>
              <a:off x="3143017" y="3529975"/>
              <a:ext cx="1010579" cy="314991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rgbClr val="00B0F0"/>
                  </a:solidFill>
                </a:rPr>
                <a:t>Версия 1</a:t>
              </a:r>
            </a:p>
          </p:txBody>
        </p:sp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B030F041-EE32-44C3-ACA2-4B54D0B76E70}"/>
                </a:ext>
              </a:extLst>
            </p:cNvPr>
            <p:cNvCxnSpPr>
              <a:cxnSpLocks/>
              <a:stCxn id="72" idx="2"/>
              <a:endCxn id="73" idx="0"/>
            </p:cNvCxnSpPr>
            <p:nvPr/>
          </p:nvCxnSpPr>
          <p:spPr>
            <a:xfrm>
              <a:off x="3648307" y="2988385"/>
              <a:ext cx="0" cy="122958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D9B5D1FA-BA08-4D97-B38B-AF1C8EA3FF30}"/>
                </a:ext>
              </a:extLst>
            </p:cNvPr>
            <p:cNvCxnSpPr>
              <a:cxnSpLocks/>
              <a:stCxn id="73" idx="2"/>
              <a:endCxn id="74" idx="0"/>
            </p:cNvCxnSpPr>
            <p:nvPr/>
          </p:nvCxnSpPr>
          <p:spPr>
            <a:xfrm>
              <a:off x="3648307" y="3426334"/>
              <a:ext cx="0" cy="103641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>
              <a:extLst>
                <a:ext uri="{FF2B5EF4-FFF2-40B4-BE49-F238E27FC236}">
                  <a16:creationId xmlns:a16="http://schemas.microsoft.com/office/drawing/2014/main" id="{86E322AD-FC72-4FFC-B711-7D09D9CF601A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 flipH="1" flipV="1">
              <a:off x="3648307" y="2370262"/>
              <a:ext cx="642" cy="219581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8" name="Прямая со стрелкой 6147">
              <a:extLst>
                <a:ext uri="{FF2B5EF4-FFF2-40B4-BE49-F238E27FC236}">
                  <a16:creationId xmlns:a16="http://schemas.microsoft.com/office/drawing/2014/main" id="{88DAFFE5-664D-49F2-9722-29660C37976D}"/>
                </a:ext>
              </a:extLst>
            </p:cNvPr>
            <p:cNvCxnSpPr>
              <a:cxnSpLocks/>
              <a:stCxn id="24" idx="1"/>
              <a:endCxn id="67" idx="3"/>
            </p:cNvCxnSpPr>
            <p:nvPr/>
          </p:nvCxnSpPr>
          <p:spPr>
            <a:xfrm flipH="1" flipV="1">
              <a:off x="5178968" y="2806378"/>
              <a:ext cx="1862281" cy="1293807"/>
            </a:xfrm>
            <a:prstGeom prst="straightConnector1">
              <a:avLst/>
            </a:prstGeom>
            <a:ln w="3492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>
              <a:extLst>
                <a:ext uri="{FF2B5EF4-FFF2-40B4-BE49-F238E27FC236}">
                  <a16:creationId xmlns:a16="http://schemas.microsoft.com/office/drawing/2014/main" id="{6F46F725-4236-482E-A285-ED5D62142A22}"/>
                </a:ext>
              </a:extLst>
            </p:cNvPr>
            <p:cNvCxnSpPr>
              <a:cxnSpLocks/>
              <a:stCxn id="24" idx="1"/>
              <a:endCxn id="36" idx="3"/>
            </p:cNvCxnSpPr>
            <p:nvPr/>
          </p:nvCxnSpPr>
          <p:spPr>
            <a:xfrm flipH="1">
              <a:off x="5186460" y="4100185"/>
              <a:ext cx="1854789" cy="1445657"/>
            </a:xfrm>
            <a:prstGeom prst="straightConnector1">
              <a:avLst/>
            </a:prstGeom>
            <a:ln w="3492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9">
            <a:extLst>
              <a:ext uri="{FF2B5EF4-FFF2-40B4-BE49-F238E27FC236}">
                <a16:creationId xmlns:a16="http://schemas.microsoft.com/office/drawing/2014/main" id="{F0B0CE1C-7F5C-F6B0-DA57-6E131200042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 sz="32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Системы контроля версий</a:t>
            </a:r>
          </a:p>
        </p:txBody>
      </p:sp>
    </p:spTree>
    <p:extLst>
      <p:ext uri="{BB962C8B-B14F-4D97-AF65-F5344CB8AC3E}">
        <p14:creationId xmlns:p14="http://schemas.microsoft.com/office/powerpoint/2010/main" val="38715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Этапы разработки ПО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E3368DC0-FC07-44DF-8C98-BB70361F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157" y="907041"/>
            <a:ext cx="11417686" cy="54003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Существуют различные модели разработки ПО (каскадная, итерационная, спиральная). Все они с той или иной степенью полноты включают в себя следующие этапы: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Сбор и анализ требований к продукту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Проектирование, декомпозиция и постановка задач 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400" b="1" dirty="0">
                <a:solidFill>
                  <a:srgbClr val="002060"/>
                </a:solidFill>
                <a:latin typeface="+mn-lt"/>
              </a:rPr>
              <a:t>Реализация (кодинг)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Тестирование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Внедрение (развёртывание)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Документирование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Эксплуатация и техническая поддержка</a:t>
            </a:r>
          </a:p>
          <a:p>
            <a:pPr algn="just">
              <a:spcBef>
                <a:spcPct val="0"/>
              </a:spcBef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Наиболее распространённые в настоящее время </a:t>
            </a:r>
            <a:r>
              <a:rPr lang="ru-RU" altLang="ru-RU" sz="2400" u="sng" dirty="0">
                <a:solidFill>
                  <a:srgbClr val="002060"/>
                </a:solidFill>
                <a:latin typeface="+mn-lt"/>
              </a:rPr>
              <a:t>гибкие методологии разработки</a:t>
            </a: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 (</a:t>
            </a:r>
            <a:r>
              <a:rPr lang="en-US" altLang="ru-RU" sz="2400" dirty="0">
                <a:solidFill>
                  <a:srgbClr val="002060"/>
                </a:solidFill>
                <a:latin typeface="+mn-lt"/>
              </a:rPr>
              <a:t>Agile-</a:t>
            </a: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семейство: </a:t>
            </a:r>
            <a:r>
              <a:rPr lang="en-US" altLang="ru-RU" sz="2400" dirty="0">
                <a:solidFill>
                  <a:srgbClr val="002060"/>
                </a:solidFill>
                <a:latin typeface="+mn-lt"/>
              </a:rPr>
              <a:t>Scrum, XP </a:t>
            </a: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и другие</a:t>
            </a:r>
            <a:r>
              <a:rPr lang="en-US" altLang="ru-RU" sz="2400" dirty="0">
                <a:solidFill>
                  <a:srgbClr val="002060"/>
                </a:solidFill>
                <a:latin typeface="+mn-lt"/>
              </a:rPr>
              <a:t>)</a:t>
            </a: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 предполагают разработку продукта по </a:t>
            </a:r>
            <a:r>
              <a:rPr lang="ru-RU" altLang="ru-RU" sz="2400" u="sng" dirty="0">
                <a:solidFill>
                  <a:srgbClr val="002060"/>
                </a:solidFill>
                <a:latin typeface="+mn-lt"/>
              </a:rPr>
              <a:t>итерациям</a:t>
            </a: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. Каждая итерация включает в себя все вышеозначенные этапы. Результатом её является очередная версия программного продукта.</a:t>
            </a:r>
          </a:p>
        </p:txBody>
      </p:sp>
    </p:spTree>
    <p:extLst>
      <p:ext uri="{BB962C8B-B14F-4D97-AF65-F5344CB8AC3E}">
        <p14:creationId xmlns:p14="http://schemas.microsoft.com/office/powerpoint/2010/main" val="1040897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38CAD30-DD91-1E62-BEA3-5C29137F7FE2}"/>
              </a:ext>
            </a:extLst>
          </p:cNvPr>
          <p:cNvGrpSpPr/>
          <p:nvPr/>
        </p:nvGrpSpPr>
        <p:grpSpPr>
          <a:xfrm>
            <a:off x="2243382" y="2529840"/>
            <a:ext cx="7705233" cy="4008588"/>
            <a:chOff x="2125677" y="2107291"/>
            <a:chExt cx="8241476" cy="4441297"/>
          </a:xfrm>
        </p:grpSpPr>
        <p:sp>
          <p:nvSpPr>
            <p:cNvPr id="19" name="Прямоугольник: скругленные углы 18">
              <a:extLst>
                <a:ext uri="{FF2B5EF4-FFF2-40B4-BE49-F238E27FC236}">
                  <a16:creationId xmlns:a16="http://schemas.microsoft.com/office/drawing/2014/main" id="{ABAE9B33-E15E-4712-ACD7-73781F4837A4}"/>
                </a:ext>
              </a:extLst>
            </p:cNvPr>
            <p:cNvSpPr/>
            <p:nvPr/>
          </p:nvSpPr>
          <p:spPr>
            <a:xfrm>
              <a:off x="2648191" y="2571737"/>
              <a:ext cx="7308343" cy="2884736"/>
            </a:xfrm>
            <a:prstGeom prst="roundRect">
              <a:avLst/>
            </a:prstGeom>
            <a:noFill/>
            <a:ln w="38100" cmpd="sng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id="{2FDB6F58-E506-4BC1-B5A8-B6D74870C9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1298" y="2611113"/>
              <a:ext cx="1439583" cy="443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r>
                <a:rPr lang="ru-RU" altLang="ru-RU" sz="2000" dirty="0">
                  <a:solidFill>
                    <a:srgbClr val="002060"/>
                  </a:solidFill>
                  <a:latin typeface="+mn-lt"/>
                </a:rPr>
                <a:t>БД версий</a:t>
              </a:r>
            </a:p>
          </p:txBody>
        </p:sp>
        <p:sp>
          <p:nvSpPr>
            <p:cNvPr id="24" name="Прямоугольник: скругленные углы 23">
              <a:extLst>
                <a:ext uri="{FF2B5EF4-FFF2-40B4-BE49-F238E27FC236}">
                  <a16:creationId xmlns:a16="http://schemas.microsoft.com/office/drawing/2014/main" id="{CB280CC7-A420-490C-A6A2-D08770AE8AF4}"/>
                </a:ext>
              </a:extLst>
            </p:cNvPr>
            <p:cNvSpPr/>
            <p:nvPr/>
          </p:nvSpPr>
          <p:spPr>
            <a:xfrm>
              <a:off x="2125677" y="2120223"/>
              <a:ext cx="8241476" cy="3686812"/>
            </a:xfrm>
            <a:prstGeom prst="roundRect">
              <a:avLst/>
            </a:prstGeom>
            <a:noFill/>
            <a:ln w="38100">
              <a:solidFill>
                <a:srgbClr val="99CC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Text Box 10">
              <a:extLst>
                <a:ext uri="{FF2B5EF4-FFF2-40B4-BE49-F238E27FC236}">
                  <a16:creationId xmlns:a16="http://schemas.microsoft.com/office/drawing/2014/main" id="{D4AA0E66-A7C7-49BC-97B7-E122045F72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2799" y="2107291"/>
              <a:ext cx="1591293" cy="443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r>
                <a:rPr lang="ru-RU" altLang="ru-RU" sz="2000" dirty="0">
                  <a:solidFill>
                    <a:srgbClr val="002060"/>
                  </a:solidFill>
                  <a:latin typeface="+mn-lt"/>
                </a:rPr>
                <a:t>Сервер</a:t>
              </a:r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4335E1C1-44E7-4523-94A2-AD06A202D09B}"/>
                </a:ext>
              </a:extLst>
            </p:cNvPr>
            <p:cNvSpPr/>
            <p:nvPr/>
          </p:nvSpPr>
          <p:spPr>
            <a:xfrm>
              <a:off x="8133768" y="3122427"/>
              <a:ext cx="1274678" cy="408234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00B0F0"/>
                  </a:solidFill>
                </a:rPr>
                <a:t>Версия 3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136BC882-0258-42E7-9B57-DAA00D2E9C7F}"/>
                </a:ext>
              </a:extLst>
            </p:cNvPr>
            <p:cNvSpPr/>
            <p:nvPr/>
          </p:nvSpPr>
          <p:spPr>
            <a:xfrm>
              <a:off x="5675705" y="3120592"/>
              <a:ext cx="1274678" cy="408234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00B0F0"/>
                  </a:solidFill>
                </a:rPr>
                <a:t>Версия 2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2B99F716-5E3D-446D-A732-ABC25FAF4BC1}"/>
                </a:ext>
              </a:extLst>
            </p:cNvPr>
            <p:cNvSpPr/>
            <p:nvPr/>
          </p:nvSpPr>
          <p:spPr>
            <a:xfrm>
              <a:off x="3205684" y="3120592"/>
              <a:ext cx="1274678" cy="408234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00B0F0"/>
                  </a:solidFill>
                </a:rPr>
                <a:t>Версия 1</a:t>
              </a:r>
            </a:p>
          </p:txBody>
        </p:sp>
        <p:cxnSp>
          <p:nvCxnSpPr>
            <p:cNvPr id="5" name="Прямая со стрелкой 4">
              <a:extLst>
                <a:ext uri="{FF2B5EF4-FFF2-40B4-BE49-F238E27FC236}">
                  <a16:creationId xmlns:a16="http://schemas.microsoft.com/office/drawing/2014/main" id="{5A245979-8178-400D-9FEF-9145BC750AF2}"/>
                </a:ext>
              </a:extLst>
            </p:cNvPr>
            <p:cNvCxnSpPr>
              <a:cxnSpLocks/>
            </p:cNvCxnSpPr>
            <p:nvPr/>
          </p:nvCxnSpPr>
          <p:spPr>
            <a:xfrm>
              <a:off x="2244430" y="6025094"/>
              <a:ext cx="8122723" cy="25124"/>
            </a:xfrm>
            <a:prstGeom prst="straightConnector1">
              <a:avLst/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9">
              <a:extLst>
                <a:ext uri="{FF2B5EF4-FFF2-40B4-BE49-F238E27FC236}">
                  <a16:creationId xmlns:a16="http://schemas.microsoft.com/office/drawing/2014/main" id="{03F18960-ECAA-47F7-B3A7-8339EAA3D06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125677" y="6050218"/>
              <a:ext cx="8241476" cy="498370"/>
            </a:xfrm>
            <a:prstGeom prst="rect">
              <a:avLst/>
            </a:prstGeom>
          </p:spPr>
          <p:txBody>
            <a:bodyPr anchorCtr="1">
              <a:normAutofit lnSpcReduction="10000"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None/>
                <a:defRPr sz="3200" b="1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+mj-cs"/>
                </a:defRPr>
              </a:lvl1pPr>
            </a:lstStyle>
            <a:p>
              <a:pPr algn="ctr"/>
              <a:r>
                <a:rPr lang="ru-RU" altLang="ru-RU" sz="2400" b="0" dirty="0">
                  <a:solidFill>
                    <a:srgbClr val="002060"/>
                  </a:solidFill>
                  <a:latin typeface="+mn-lt"/>
                  <a:cs typeface="Times New Roman" panose="02020603050405020304" pitchFamily="18" charset="0"/>
                </a:rPr>
                <a:t>История контрольных записей</a:t>
              </a:r>
            </a:p>
          </p:txBody>
        </p:sp>
        <p:sp>
          <p:nvSpPr>
            <p:cNvPr id="61" name="Прямоугольник: скругленные углы 60">
              <a:extLst>
                <a:ext uri="{FF2B5EF4-FFF2-40B4-BE49-F238E27FC236}">
                  <a16:creationId xmlns:a16="http://schemas.microsoft.com/office/drawing/2014/main" id="{22D240F8-2381-44ED-A9D3-7A45AD147475}"/>
                </a:ext>
              </a:extLst>
            </p:cNvPr>
            <p:cNvSpPr/>
            <p:nvPr/>
          </p:nvSpPr>
          <p:spPr>
            <a:xfrm>
              <a:off x="3205684" y="3974470"/>
              <a:ext cx="1274678" cy="408234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00B0F0"/>
                  </a:solidFill>
                </a:rPr>
                <a:t>Файл А</a:t>
              </a:r>
            </a:p>
          </p:txBody>
        </p:sp>
        <p:sp>
          <p:nvSpPr>
            <p:cNvPr id="62" name="Прямоугольник: скругленные углы 61">
              <a:extLst>
                <a:ext uri="{FF2B5EF4-FFF2-40B4-BE49-F238E27FC236}">
                  <a16:creationId xmlns:a16="http://schemas.microsoft.com/office/drawing/2014/main" id="{B84D5E2F-9013-4257-AEB5-D78CC97EB79B}"/>
                </a:ext>
              </a:extLst>
            </p:cNvPr>
            <p:cNvSpPr/>
            <p:nvPr/>
          </p:nvSpPr>
          <p:spPr>
            <a:xfrm>
              <a:off x="3205684" y="4856128"/>
              <a:ext cx="1274678" cy="408234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00B0F0"/>
                  </a:solidFill>
                </a:rPr>
                <a:t>Файл Б</a:t>
              </a:r>
            </a:p>
          </p:txBody>
        </p:sp>
        <p:sp>
          <p:nvSpPr>
            <p:cNvPr id="63" name="Прямоугольник: скругленные углы 62">
              <a:extLst>
                <a:ext uri="{FF2B5EF4-FFF2-40B4-BE49-F238E27FC236}">
                  <a16:creationId xmlns:a16="http://schemas.microsoft.com/office/drawing/2014/main" id="{77042481-3618-43C4-9652-A3922FB13C82}"/>
                </a:ext>
              </a:extLst>
            </p:cNvPr>
            <p:cNvSpPr/>
            <p:nvPr/>
          </p:nvSpPr>
          <p:spPr>
            <a:xfrm>
              <a:off x="5675194" y="3965533"/>
              <a:ext cx="1274678" cy="408234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0070C0"/>
                  </a:solidFill>
                </a:rPr>
                <a:t>Файл А1</a:t>
              </a:r>
            </a:p>
          </p:txBody>
        </p:sp>
        <p:sp>
          <p:nvSpPr>
            <p:cNvPr id="64" name="Прямоугольник: скругленные углы 63">
              <a:extLst>
                <a:ext uri="{FF2B5EF4-FFF2-40B4-BE49-F238E27FC236}">
                  <a16:creationId xmlns:a16="http://schemas.microsoft.com/office/drawing/2014/main" id="{C01E4D95-7133-409D-86C7-0B2D07BD6C3C}"/>
                </a:ext>
              </a:extLst>
            </p:cNvPr>
            <p:cNvSpPr/>
            <p:nvPr/>
          </p:nvSpPr>
          <p:spPr>
            <a:xfrm>
              <a:off x="5675705" y="4863540"/>
              <a:ext cx="1274678" cy="408234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00B0F0"/>
                  </a:solidFill>
                </a:rPr>
                <a:t>Файл Б</a:t>
              </a:r>
            </a:p>
          </p:txBody>
        </p:sp>
        <p:sp>
          <p:nvSpPr>
            <p:cNvPr id="65" name="Прямоугольник: скругленные углы 64">
              <a:extLst>
                <a:ext uri="{FF2B5EF4-FFF2-40B4-BE49-F238E27FC236}">
                  <a16:creationId xmlns:a16="http://schemas.microsoft.com/office/drawing/2014/main" id="{4AD679D7-1DDC-4FCB-B4DC-047D4BA60620}"/>
                </a:ext>
              </a:extLst>
            </p:cNvPr>
            <p:cNvSpPr/>
            <p:nvPr/>
          </p:nvSpPr>
          <p:spPr>
            <a:xfrm>
              <a:off x="8135849" y="3957421"/>
              <a:ext cx="1274678" cy="408234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0070C0"/>
                  </a:solidFill>
                </a:rPr>
                <a:t>Файл А2</a:t>
              </a:r>
            </a:p>
          </p:txBody>
        </p:sp>
        <p:sp>
          <p:nvSpPr>
            <p:cNvPr id="66" name="Прямоугольник: скругленные углы 65">
              <a:extLst>
                <a:ext uri="{FF2B5EF4-FFF2-40B4-BE49-F238E27FC236}">
                  <a16:creationId xmlns:a16="http://schemas.microsoft.com/office/drawing/2014/main" id="{4B6AAB7D-D3B3-4461-831E-EFFD7024173A}"/>
                </a:ext>
              </a:extLst>
            </p:cNvPr>
            <p:cNvSpPr/>
            <p:nvPr/>
          </p:nvSpPr>
          <p:spPr>
            <a:xfrm>
              <a:off x="8133767" y="4800078"/>
              <a:ext cx="1274678" cy="408234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0070C0"/>
                  </a:solidFill>
                </a:rPr>
                <a:t>Файл Б1</a:t>
              </a:r>
            </a:p>
          </p:txBody>
        </p: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07AA5B2E-B70D-4438-92EC-EB75CD0B75F2}"/>
                </a:ext>
              </a:extLst>
            </p:cNvPr>
            <p:cNvCxnSpPr>
              <a:cxnSpLocks/>
              <a:stCxn id="45" idx="3"/>
              <a:endCxn id="44" idx="1"/>
            </p:cNvCxnSpPr>
            <p:nvPr/>
          </p:nvCxnSpPr>
          <p:spPr>
            <a:xfrm>
              <a:off x="4480362" y="3324709"/>
              <a:ext cx="11953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>
              <a:extLst>
                <a:ext uri="{FF2B5EF4-FFF2-40B4-BE49-F238E27FC236}">
                  <a16:creationId xmlns:a16="http://schemas.microsoft.com/office/drawing/2014/main" id="{1F11E36B-A5F6-488E-BC1F-7C77A5BEB638}"/>
                </a:ext>
              </a:extLst>
            </p:cNvPr>
            <p:cNvCxnSpPr>
              <a:cxnSpLocks/>
            </p:cNvCxnSpPr>
            <p:nvPr/>
          </p:nvCxnSpPr>
          <p:spPr>
            <a:xfrm>
              <a:off x="6938425" y="3324709"/>
              <a:ext cx="11953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3751696F-098D-41CC-B2F5-FAB74AF03024}"/>
                </a:ext>
              </a:extLst>
            </p:cNvPr>
            <p:cNvCxnSpPr>
              <a:cxnSpLocks/>
              <a:stCxn id="45" idx="2"/>
              <a:endCxn id="61" idx="0"/>
            </p:cNvCxnSpPr>
            <p:nvPr/>
          </p:nvCxnSpPr>
          <p:spPr>
            <a:xfrm>
              <a:off x="3843023" y="3528826"/>
              <a:ext cx="0" cy="445644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>
              <a:extLst>
                <a:ext uri="{FF2B5EF4-FFF2-40B4-BE49-F238E27FC236}">
                  <a16:creationId xmlns:a16="http://schemas.microsoft.com/office/drawing/2014/main" id="{8BB870CB-60FC-4E00-9105-92C0AAC8701D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3843023" y="4382704"/>
              <a:ext cx="0" cy="473424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>
              <a:extLst>
                <a:ext uri="{FF2B5EF4-FFF2-40B4-BE49-F238E27FC236}">
                  <a16:creationId xmlns:a16="http://schemas.microsoft.com/office/drawing/2014/main" id="{1CA03251-3BB1-4316-8A41-AD7E7898AA72}"/>
                </a:ext>
              </a:extLst>
            </p:cNvPr>
            <p:cNvCxnSpPr>
              <a:cxnSpLocks/>
              <a:stCxn id="44" idx="2"/>
              <a:endCxn id="63" idx="0"/>
            </p:cNvCxnSpPr>
            <p:nvPr/>
          </p:nvCxnSpPr>
          <p:spPr>
            <a:xfrm flipH="1">
              <a:off x="6312533" y="3528826"/>
              <a:ext cx="511" cy="436707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>
              <a:extLst>
                <a:ext uri="{FF2B5EF4-FFF2-40B4-BE49-F238E27FC236}">
                  <a16:creationId xmlns:a16="http://schemas.microsoft.com/office/drawing/2014/main" id="{DB357E2B-543C-40B7-850D-6CBEB682DB0F}"/>
                </a:ext>
              </a:extLst>
            </p:cNvPr>
            <p:cNvCxnSpPr>
              <a:cxnSpLocks/>
              <a:stCxn id="63" idx="2"/>
              <a:endCxn id="64" idx="0"/>
            </p:cNvCxnSpPr>
            <p:nvPr/>
          </p:nvCxnSpPr>
          <p:spPr>
            <a:xfrm>
              <a:off x="6312533" y="4373767"/>
              <a:ext cx="511" cy="489773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>
              <a:extLst>
                <a:ext uri="{FF2B5EF4-FFF2-40B4-BE49-F238E27FC236}">
                  <a16:creationId xmlns:a16="http://schemas.microsoft.com/office/drawing/2014/main" id="{5B57E6DA-184C-4173-8DE9-E12720B5D190}"/>
                </a:ext>
              </a:extLst>
            </p:cNvPr>
            <p:cNvCxnSpPr>
              <a:cxnSpLocks/>
              <a:stCxn id="38" idx="2"/>
              <a:endCxn id="65" idx="0"/>
            </p:cNvCxnSpPr>
            <p:nvPr/>
          </p:nvCxnSpPr>
          <p:spPr>
            <a:xfrm>
              <a:off x="8771107" y="3530661"/>
              <a:ext cx="2081" cy="426761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>
              <a:extLst>
                <a:ext uri="{FF2B5EF4-FFF2-40B4-BE49-F238E27FC236}">
                  <a16:creationId xmlns:a16="http://schemas.microsoft.com/office/drawing/2014/main" id="{78A5BC23-7829-4FD3-9607-766E218E5237}"/>
                </a:ext>
              </a:extLst>
            </p:cNvPr>
            <p:cNvCxnSpPr>
              <a:cxnSpLocks/>
              <a:stCxn id="65" idx="2"/>
              <a:endCxn id="66" idx="0"/>
            </p:cNvCxnSpPr>
            <p:nvPr/>
          </p:nvCxnSpPr>
          <p:spPr>
            <a:xfrm flipH="1">
              <a:off x="8771106" y="4365655"/>
              <a:ext cx="2083" cy="434423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9">
            <a:extLst>
              <a:ext uri="{FF2B5EF4-FFF2-40B4-BE49-F238E27FC236}">
                <a16:creationId xmlns:a16="http://schemas.microsoft.com/office/drawing/2014/main" id="{15A05EB0-CEA3-A63A-A58A-7B77BDEE652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 sz="32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Git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C8065FCF-C8B5-6143-F837-155C753FB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90" y="906463"/>
            <a:ext cx="1168841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  <a:defRPr/>
            </a:pP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Git </a:t>
            </a: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хранит набор снимков состояний файлов проекта. Каждый раз при сохранении состояния проекта 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Git </a:t>
            </a: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делает снимок всех файлов проекта в конкретный момент времени и сохраняет ссылку на этот снимок. Данные в 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Git – </a:t>
            </a: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это поток снимков состояний.</a:t>
            </a:r>
          </a:p>
        </p:txBody>
      </p:sp>
    </p:spTree>
    <p:extLst>
      <p:ext uri="{BB962C8B-B14F-4D97-AF65-F5344CB8AC3E}">
        <p14:creationId xmlns:p14="http://schemas.microsoft.com/office/powerpoint/2010/main" val="2447747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9288EEF-27E3-CFBB-961D-3DDA1E8CCFB4}"/>
              </a:ext>
            </a:extLst>
          </p:cNvPr>
          <p:cNvGrpSpPr/>
          <p:nvPr/>
        </p:nvGrpSpPr>
        <p:grpSpPr>
          <a:xfrm>
            <a:off x="354470" y="2065984"/>
            <a:ext cx="11483057" cy="3063962"/>
            <a:chOff x="251789" y="2218639"/>
            <a:chExt cx="11483057" cy="3063962"/>
          </a:xfrm>
        </p:grpSpPr>
        <p:sp>
          <p:nvSpPr>
            <p:cNvPr id="32" name="Text Box 10">
              <a:extLst>
                <a:ext uri="{FF2B5EF4-FFF2-40B4-BE49-F238E27FC236}">
                  <a16:creationId xmlns:a16="http://schemas.microsoft.com/office/drawing/2014/main" id="{D2EC31D8-0D72-4EDB-BC34-1F85C20B0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89" y="2218639"/>
              <a:ext cx="26324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r>
                <a:rPr lang="ru-RU" altLang="ru-RU" dirty="0">
                  <a:solidFill>
                    <a:srgbClr val="002060"/>
                  </a:solidFill>
                  <a:latin typeface="+mn-lt"/>
                </a:rPr>
                <a:t>Сервер</a:t>
              </a:r>
            </a:p>
          </p:txBody>
        </p:sp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3F70C8EC-E462-0B27-4896-4BB1B8D3DDE2}"/>
                </a:ext>
              </a:extLst>
            </p:cNvPr>
            <p:cNvGrpSpPr/>
            <p:nvPr/>
          </p:nvGrpSpPr>
          <p:grpSpPr>
            <a:xfrm>
              <a:off x="251790" y="2218639"/>
              <a:ext cx="11483056" cy="3063962"/>
              <a:chOff x="260310" y="2008203"/>
              <a:chExt cx="11483056" cy="3063962"/>
            </a:xfrm>
          </p:grpSpPr>
          <p:sp>
            <p:nvSpPr>
              <p:cNvPr id="29" name="Прямоугольник: скругленные углы 28">
                <a:extLst>
                  <a:ext uri="{FF2B5EF4-FFF2-40B4-BE49-F238E27FC236}">
                    <a16:creationId xmlns:a16="http://schemas.microsoft.com/office/drawing/2014/main" id="{60A0D128-120A-4A20-93D0-A5A469BE3270}"/>
                  </a:ext>
                </a:extLst>
              </p:cNvPr>
              <p:cNvSpPr/>
              <p:nvPr/>
            </p:nvSpPr>
            <p:spPr>
              <a:xfrm>
                <a:off x="481021" y="2625546"/>
                <a:ext cx="2245127" cy="2133668"/>
              </a:xfrm>
              <a:prstGeom prst="roundRect">
                <a:avLst/>
              </a:prstGeom>
              <a:noFill/>
              <a:ln w="38100" cmpd="sng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Text Box 10">
                <a:extLst>
                  <a:ext uri="{FF2B5EF4-FFF2-40B4-BE49-F238E27FC236}">
                    <a16:creationId xmlns:a16="http://schemas.microsoft.com/office/drawing/2014/main" id="{B419B01D-8FB1-4AE4-B389-B0BD1105C6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789" y="2652550"/>
                <a:ext cx="235135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ru-RU" altLang="ru-RU" dirty="0">
                    <a:solidFill>
                      <a:srgbClr val="002060"/>
                    </a:solidFill>
                    <a:latin typeface="+mn-lt"/>
                  </a:rPr>
                  <a:t>Репозиторий</a:t>
                </a:r>
              </a:p>
            </p:txBody>
          </p:sp>
          <p:sp>
            <p:nvSpPr>
              <p:cNvPr id="31" name="Прямоугольник: скругленные углы 30">
                <a:extLst>
                  <a:ext uri="{FF2B5EF4-FFF2-40B4-BE49-F238E27FC236}">
                    <a16:creationId xmlns:a16="http://schemas.microsoft.com/office/drawing/2014/main" id="{9D55D0D0-A9AC-42E1-991F-AC245E5BD244}"/>
                  </a:ext>
                </a:extLst>
              </p:cNvPr>
              <p:cNvSpPr/>
              <p:nvPr/>
            </p:nvSpPr>
            <p:spPr>
              <a:xfrm>
                <a:off x="260310" y="2018586"/>
                <a:ext cx="2632490" cy="3053579"/>
              </a:xfrm>
              <a:prstGeom prst="roundRect">
                <a:avLst/>
              </a:prstGeom>
              <a:noFill/>
              <a:ln w="38100">
                <a:solidFill>
                  <a:srgbClr val="99CCFF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Прямоугольник: скругленные углы 32">
                <a:extLst>
                  <a:ext uri="{FF2B5EF4-FFF2-40B4-BE49-F238E27FC236}">
                    <a16:creationId xmlns:a16="http://schemas.microsoft.com/office/drawing/2014/main" id="{025909E1-BE52-4AA9-B469-50E9CD701F72}"/>
                  </a:ext>
                </a:extLst>
              </p:cNvPr>
              <p:cNvSpPr/>
              <p:nvPr/>
            </p:nvSpPr>
            <p:spPr>
              <a:xfrm>
                <a:off x="645866" y="3191312"/>
                <a:ext cx="1906207" cy="848029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B0F0"/>
                  </a:solidFill>
                </a:endParaRPr>
              </a:p>
            </p:txBody>
          </p:sp>
          <p:pic>
            <p:nvPicPr>
              <p:cNvPr id="3" name="Рисунок 2" descr="Программист мужской со сплошной заливкой">
                <a:extLst>
                  <a:ext uri="{FF2B5EF4-FFF2-40B4-BE49-F238E27FC236}">
                    <a16:creationId xmlns:a16="http://schemas.microsoft.com/office/drawing/2014/main" id="{1CA2280F-11AB-4639-AC94-FEE2C1895D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25363" y="2615520"/>
                <a:ext cx="469958" cy="469958"/>
              </a:xfrm>
              <a:prstGeom prst="rect">
                <a:avLst/>
              </a:prstGeom>
            </p:spPr>
          </p:pic>
          <p:sp>
            <p:nvSpPr>
              <p:cNvPr id="39" name="Прямоугольник: скругленные углы 38">
                <a:extLst>
                  <a:ext uri="{FF2B5EF4-FFF2-40B4-BE49-F238E27FC236}">
                    <a16:creationId xmlns:a16="http://schemas.microsoft.com/office/drawing/2014/main" id="{FE0D8FA8-1C84-4387-BC15-CB4EBAEFCC67}"/>
                  </a:ext>
                </a:extLst>
              </p:cNvPr>
              <p:cNvSpPr/>
              <p:nvPr/>
            </p:nvSpPr>
            <p:spPr>
              <a:xfrm>
                <a:off x="3915136" y="2018585"/>
                <a:ext cx="7828230" cy="3053580"/>
              </a:xfrm>
              <a:prstGeom prst="roundRect">
                <a:avLst/>
              </a:prstGeom>
              <a:noFill/>
              <a:ln w="38100">
                <a:solidFill>
                  <a:srgbClr val="99CCFF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Text Box 10">
                <a:extLst>
                  <a:ext uri="{FF2B5EF4-FFF2-40B4-BE49-F238E27FC236}">
                    <a16:creationId xmlns:a16="http://schemas.microsoft.com/office/drawing/2014/main" id="{4256067D-C6F5-4A2A-B1C1-F78C2C7231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5136" y="2008203"/>
                <a:ext cx="782822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ru-RU" altLang="ru-RU" dirty="0">
                    <a:solidFill>
                      <a:srgbClr val="002060"/>
                    </a:solidFill>
                    <a:latin typeface="+mn-lt"/>
                  </a:rPr>
                  <a:t>Локальный компьютер</a:t>
                </a:r>
              </a:p>
            </p:txBody>
          </p:sp>
          <p:sp>
            <p:nvSpPr>
              <p:cNvPr id="42" name="Прямоугольник: скругленные углы 41">
                <a:extLst>
                  <a:ext uri="{FF2B5EF4-FFF2-40B4-BE49-F238E27FC236}">
                    <a16:creationId xmlns:a16="http://schemas.microsoft.com/office/drawing/2014/main" id="{C5D4F066-5DC6-47C7-AC70-914565AE7718}"/>
                  </a:ext>
                </a:extLst>
              </p:cNvPr>
              <p:cNvSpPr/>
              <p:nvPr/>
            </p:nvSpPr>
            <p:spPr>
              <a:xfrm>
                <a:off x="4190878" y="2625546"/>
                <a:ext cx="2117470" cy="2133668"/>
              </a:xfrm>
              <a:prstGeom prst="roundRect">
                <a:avLst/>
              </a:prstGeom>
              <a:noFill/>
              <a:ln w="38100" cmpd="sng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2" name="Прямая со стрелкой 51">
                <a:extLst>
                  <a:ext uri="{FF2B5EF4-FFF2-40B4-BE49-F238E27FC236}">
                    <a16:creationId xmlns:a16="http://schemas.microsoft.com/office/drawing/2014/main" id="{EE6CA5C3-60C5-404B-B5A1-36FA9E7FDCAD}"/>
                  </a:ext>
                </a:extLst>
              </p:cNvPr>
              <p:cNvCxnSpPr>
                <a:cxnSpLocks/>
                <a:stCxn id="31" idx="3"/>
              </p:cNvCxnSpPr>
              <p:nvPr/>
            </p:nvCxnSpPr>
            <p:spPr>
              <a:xfrm>
                <a:off x="2892800" y="3545376"/>
                <a:ext cx="129807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 Box 10">
                <a:extLst>
                  <a:ext uri="{FF2B5EF4-FFF2-40B4-BE49-F238E27FC236}">
                    <a16:creationId xmlns:a16="http://schemas.microsoft.com/office/drawing/2014/main" id="{AC8D6E1C-AEF0-43B9-B392-C92D3C9C1A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6217" y="2667939"/>
                <a:ext cx="2092131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ru-RU" altLang="ru-RU" dirty="0">
                    <a:solidFill>
                      <a:srgbClr val="002060"/>
                    </a:solidFill>
                    <a:latin typeface="+mn-lt"/>
                  </a:rPr>
                  <a:t>Локальный репозиторий</a:t>
                </a:r>
              </a:p>
            </p:txBody>
          </p:sp>
          <p:sp>
            <p:nvSpPr>
              <p:cNvPr id="76" name="Text Box 10">
                <a:extLst>
                  <a:ext uri="{FF2B5EF4-FFF2-40B4-BE49-F238E27FC236}">
                    <a16:creationId xmlns:a16="http://schemas.microsoft.com/office/drawing/2014/main" id="{84AB418F-15C2-499F-8BAC-7DE5346C3B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15267" y="2686360"/>
                <a:ext cx="211746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ru-RU" altLang="ru-RU" dirty="0">
                    <a:solidFill>
                      <a:srgbClr val="002060"/>
                    </a:solidFill>
                    <a:latin typeface="+mn-lt"/>
                  </a:rPr>
                  <a:t>Область индексирования</a:t>
                </a:r>
              </a:p>
            </p:txBody>
          </p:sp>
          <p:pic>
            <p:nvPicPr>
              <p:cNvPr id="89" name="Рисунок 88">
                <a:extLst>
                  <a:ext uri="{FF2B5EF4-FFF2-40B4-BE49-F238E27FC236}">
                    <a16:creationId xmlns:a16="http://schemas.microsoft.com/office/drawing/2014/main" id="{CF21F968-FB29-4478-862C-D6211687DC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8284" y="3122764"/>
                <a:ext cx="264957" cy="272866"/>
              </a:xfrm>
              <a:prstGeom prst="rect">
                <a:avLst/>
              </a:prstGeom>
            </p:spPr>
          </p:pic>
          <p:sp>
            <p:nvSpPr>
              <p:cNvPr id="91" name="Text Box 10">
                <a:extLst>
                  <a:ext uri="{FF2B5EF4-FFF2-40B4-BE49-F238E27FC236}">
                    <a16:creationId xmlns:a16="http://schemas.microsoft.com/office/drawing/2014/main" id="{1B304078-D9F8-4B8E-91F3-FA6A03DA8C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2856" y="3140529"/>
                <a:ext cx="94320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en-US" altLang="ru-RU" dirty="0">
                    <a:solidFill>
                      <a:srgbClr val="0070C0"/>
                    </a:solidFill>
                    <a:latin typeface="+mn-lt"/>
                  </a:rPr>
                  <a:t>task.py</a:t>
                </a:r>
                <a:endParaRPr lang="ru-RU" altLang="ru-RU" dirty="0">
                  <a:solidFill>
                    <a:srgbClr val="0070C0"/>
                  </a:solidFill>
                  <a:latin typeface="+mn-lt"/>
                </a:endParaRPr>
              </a:p>
            </p:txBody>
          </p:sp>
          <p:sp>
            <p:nvSpPr>
              <p:cNvPr id="93" name="Прямоугольник: скругленные углы 92">
                <a:extLst>
                  <a:ext uri="{FF2B5EF4-FFF2-40B4-BE49-F238E27FC236}">
                    <a16:creationId xmlns:a16="http://schemas.microsoft.com/office/drawing/2014/main" id="{E23BCED2-75BF-4CD1-B237-83BE34C58F79}"/>
                  </a:ext>
                </a:extLst>
              </p:cNvPr>
              <p:cNvSpPr/>
              <p:nvPr/>
            </p:nvSpPr>
            <p:spPr>
              <a:xfrm>
                <a:off x="4309178" y="3395630"/>
                <a:ext cx="1906207" cy="848029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B0F0"/>
                  </a:solidFill>
                </a:endParaRPr>
              </a:p>
            </p:txBody>
          </p:sp>
          <p:pic>
            <p:nvPicPr>
              <p:cNvPr id="94" name="Рисунок 93">
                <a:extLst>
                  <a:ext uri="{FF2B5EF4-FFF2-40B4-BE49-F238E27FC236}">
                    <a16:creationId xmlns:a16="http://schemas.microsoft.com/office/drawing/2014/main" id="{2FA79B19-1CF0-49F3-9EC6-4219DA7A08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1596" y="3327082"/>
                <a:ext cx="264957" cy="272866"/>
              </a:xfrm>
              <a:prstGeom prst="rect">
                <a:avLst/>
              </a:prstGeom>
            </p:spPr>
          </p:pic>
          <p:sp>
            <p:nvSpPr>
              <p:cNvPr id="95" name="Text Box 10">
                <a:extLst>
                  <a:ext uri="{FF2B5EF4-FFF2-40B4-BE49-F238E27FC236}">
                    <a16:creationId xmlns:a16="http://schemas.microsoft.com/office/drawing/2014/main" id="{1D679CBB-99A8-4F17-8321-4901F140B1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6168" y="3344847"/>
                <a:ext cx="94320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en-US" altLang="ru-RU" dirty="0">
                    <a:solidFill>
                      <a:srgbClr val="0070C0"/>
                    </a:solidFill>
                    <a:latin typeface="+mn-lt"/>
                  </a:rPr>
                  <a:t>task.py</a:t>
                </a:r>
                <a:endParaRPr lang="ru-RU" altLang="ru-RU" dirty="0">
                  <a:solidFill>
                    <a:srgbClr val="0070C0"/>
                  </a:solidFill>
                  <a:latin typeface="+mn-lt"/>
                </a:endParaRPr>
              </a:p>
            </p:txBody>
          </p:sp>
          <p:sp>
            <p:nvSpPr>
              <p:cNvPr id="27" name="Прямоугольник: скругленные углы 26">
                <a:extLst>
                  <a:ext uri="{FF2B5EF4-FFF2-40B4-BE49-F238E27FC236}">
                    <a16:creationId xmlns:a16="http://schemas.microsoft.com/office/drawing/2014/main" id="{5C4850B7-2B09-4ED5-B56E-939A27FBD3E1}"/>
                  </a:ext>
                </a:extLst>
              </p:cNvPr>
              <p:cNvSpPr/>
              <p:nvPr/>
            </p:nvSpPr>
            <p:spPr>
              <a:xfrm>
                <a:off x="6753073" y="2625546"/>
                <a:ext cx="2117470" cy="2133668"/>
              </a:xfrm>
              <a:prstGeom prst="roundRect">
                <a:avLst/>
              </a:prstGeom>
              <a:noFill/>
              <a:ln w="38100" cmpd="sng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" name="Text Box 10">
                <a:extLst>
                  <a:ext uri="{FF2B5EF4-FFF2-40B4-BE49-F238E27FC236}">
                    <a16:creationId xmlns:a16="http://schemas.microsoft.com/office/drawing/2014/main" id="{B648405C-7062-40A6-A2D7-3C905D3CB5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78412" y="2667939"/>
                <a:ext cx="20921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ru-RU" altLang="ru-RU" dirty="0">
                    <a:solidFill>
                      <a:srgbClr val="002060"/>
                    </a:solidFill>
                    <a:latin typeface="+mn-lt"/>
                  </a:rPr>
                  <a:t>Рабочая папка</a:t>
                </a:r>
              </a:p>
            </p:txBody>
          </p:sp>
          <p:sp>
            <p:nvSpPr>
              <p:cNvPr id="35" name="Прямоугольник: скругленные углы 34">
                <a:extLst>
                  <a:ext uri="{FF2B5EF4-FFF2-40B4-BE49-F238E27FC236}">
                    <a16:creationId xmlns:a16="http://schemas.microsoft.com/office/drawing/2014/main" id="{2ECA76A2-D9E6-4999-B4A1-25D6E33A5002}"/>
                  </a:ext>
                </a:extLst>
              </p:cNvPr>
              <p:cNvSpPr/>
              <p:nvPr/>
            </p:nvSpPr>
            <p:spPr>
              <a:xfrm>
                <a:off x="6871373" y="3395630"/>
                <a:ext cx="1906207" cy="1231289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B0F0"/>
                  </a:solidFill>
                </a:endParaRPr>
              </a:p>
            </p:txBody>
          </p:sp>
          <p:pic>
            <p:nvPicPr>
              <p:cNvPr id="36" name="Рисунок 35">
                <a:extLst>
                  <a:ext uri="{FF2B5EF4-FFF2-40B4-BE49-F238E27FC236}">
                    <a16:creationId xmlns:a16="http://schemas.microsoft.com/office/drawing/2014/main" id="{D1F535CC-163C-4C04-92D9-4F0BF2B8C1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3791" y="3327082"/>
                <a:ext cx="264957" cy="272866"/>
              </a:xfrm>
              <a:prstGeom prst="rect">
                <a:avLst/>
              </a:prstGeom>
            </p:spPr>
          </p:pic>
          <p:sp>
            <p:nvSpPr>
              <p:cNvPr id="37" name="Text Box 10">
                <a:extLst>
                  <a:ext uri="{FF2B5EF4-FFF2-40B4-BE49-F238E27FC236}">
                    <a16:creationId xmlns:a16="http://schemas.microsoft.com/office/drawing/2014/main" id="{D8DE0B01-7B3B-4350-9BEF-3CF77BC2E4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18363" y="3344847"/>
                <a:ext cx="94320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en-US" altLang="ru-RU" dirty="0">
                    <a:solidFill>
                      <a:srgbClr val="0070C0"/>
                    </a:solidFill>
                    <a:latin typeface="+mn-lt"/>
                  </a:rPr>
                  <a:t>task.py</a:t>
                </a:r>
                <a:endParaRPr lang="ru-RU" altLang="ru-RU" dirty="0">
                  <a:solidFill>
                    <a:srgbClr val="0070C0"/>
                  </a:solidFill>
                  <a:latin typeface="+mn-lt"/>
                </a:endParaRPr>
              </a:p>
            </p:txBody>
          </p:sp>
          <p:sp>
            <p:nvSpPr>
              <p:cNvPr id="40" name="Прямоугольник: скругленные углы 39">
                <a:extLst>
                  <a:ext uri="{FF2B5EF4-FFF2-40B4-BE49-F238E27FC236}">
                    <a16:creationId xmlns:a16="http://schemas.microsoft.com/office/drawing/2014/main" id="{0FC6428F-663F-42C9-95AD-3322EE488A20}"/>
                  </a:ext>
                </a:extLst>
              </p:cNvPr>
              <p:cNvSpPr/>
              <p:nvPr/>
            </p:nvSpPr>
            <p:spPr>
              <a:xfrm>
                <a:off x="9315268" y="2637636"/>
                <a:ext cx="2117470" cy="2133668"/>
              </a:xfrm>
              <a:prstGeom prst="roundRect">
                <a:avLst/>
              </a:prstGeom>
              <a:noFill/>
              <a:ln w="38100" cmpd="sng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Прямоугольник: скругленные углы 45">
                <a:extLst>
                  <a:ext uri="{FF2B5EF4-FFF2-40B4-BE49-F238E27FC236}">
                    <a16:creationId xmlns:a16="http://schemas.microsoft.com/office/drawing/2014/main" id="{BE4F9C8D-6CBA-4888-AF5F-B6D5CA11D056}"/>
                  </a:ext>
                </a:extLst>
              </p:cNvPr>
              <p:cNvSpPr/>
              <p:nvPr/>
            </p:nvSpPr>
            <p:spPr>
              <a:xfrm>
                <a:off x="9427208" y="3407720"/>
                <a:ext cx="1906207" cy="835939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B0F0"/>
                  </a:solidFill>
                </a:endParaRPr>
              </a:p>
            </p:txBody>
          </p:sp>
          <p:pic>
            <p:nvPicPr>
              <p:cNvPr id="47" name="Рисунок 46">
                <a:extLst>
                  <a:ext uri="{FF2B5EF4-FFF2-40B4-BE49-F238E27FC236}">
                    <a16:creationId xmlns:a16="http://schemas.microsoft.com/office/drawing/2014/main" id="{A4BB04A2-1C1A-4CA1-AAF2-D2C4F7726F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99626" y="3339172"/>
                <a:ext cx="264957" cy="272866"/>
              </a:xfrm>
              <a:prstGeom prst="rect">
                <a:avLst/>
              </a:prstGeom>
            </p:spPr>
          </p:pic>
          <p:sp>
            <p:nvSpPr>
              <p:cNvPr id="48" name="Text Box 10">
                <a:extLst>
                  <a:ext uri="{FF2B5EF4-FFF2-40B4-BE49-F238E27FC236}">
                    <a16:creationId xmlns:a16="http://schemas.microsoft.com/office/drawing/2014/main" id="{843346D6-67F9-4401-B72F-07696D25DB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74198" y="3356937"/>
                <a:ext cx="94320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en-US" altLang="ru-RU" dirty="0">
                    <a:solidFill>
                      <a:srgbClr val="0070C0"/>
                    </a:solidFill>
                    <a:latin typeface="+mn-lt"/>
                  </a:rPr>
                  <a:t>task.py</a:t>
                </a:r>
                <a:endParaRPr lang="ru-RU" altLang="ru-RU" dirty="0">
                  <a:solidFill>
                    <a:srgbClr val="0070C0"/>
                  </a:solidFill>
                  <a:latin typeface="+mn-lt"/>
                </a:endParaRPr>
              </a:p>
            </p:txBody>
          </p:sp>
          <p:sp>
            <p:nvSpPr>
              <p:cNvPr id="50" name="Text Box 10">
                <a:extLst>
                  <a:ext uri="{FF2B5EF4-FFF2-40B4-BE49-F238E27FC236}">
                    <a16:creationId xmlns:a16="http://schemas.microsoft.com/office/drawing/2014/main" id="{AD0ECE9C-1F1E-4C0B-BEB9-230E445225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7101" y="3242762"/>
                <a:ext cx="150080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rgbClr val="000099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en-US" altLang="ru-RU" sz="1400" dirty="0">
                    <a:solidFill>
                      <a:srgbClr val="002060"/>
                    </a:solidFill>
                    <a:latin typeface="+mn-lt"/>
                  </a:rPr>
                  <a:t>git clone [URL]</a:t>
                </a:r>
                <a:endParaRPr lang="ru-RU" altLang="ru-RU" sz="1400" dirty="0">
                  <a:solidFill>
                    <a:srgbClr val="002060"/>
                  </a:solidFill>
                  <a:latin typeface="+mn-lt"/>
                </a:endParaRPr>
              </a:p>
            </p:txBody>
          </p:sp>
        </p:grpSp>
      </p:grpSp>
      <p:sp>
        <p:nvSpPr>
          <p:cNvPr id="44" name="Rectangle 9">
            <a:extLst>
              <a:ext uri="{FF2B5EF4-FFF2-40B4-BE49-F238E27FC236}">
                <a16:creationId xmlns:a16="http://schemas.microsoft.com/office/drawing/2014/main" id="{1E6BF176-6F50-7376-ACDB-CE5899003F4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 sz="32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Git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9" name="Text Box 10">
            <a:extLst>
              <a:ext uri="{FF2B5EF4-FFF2-40B4-BE49-F238E27FC236}">
                <a16:creationId xmlns:a16="http://schemas.microsoft.com/office/drawing/2014/main" id="{38D1B04D-91DB-6493-3FDE-40EA29DFD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90" y="906463"/>
            <a:ext cx="11688419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Базовый рабочий процесс в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Git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после клонирования репозитория с сервера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(</a:t>
            </a:r>
            <a:r>
              <a:rPr lang="en-US" altLang="ru-RU" sz="2000" b="1" dirty="0">
                <a:solidFill>
                  <a:srgbClr val="002060"/>
                </a:solidFill>
                <a:latin typeface="+mn-lt"/>
              </a:rPr>
              <a:t>git clone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)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algn="just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None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AutoNum type="arabicPeriod"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Вы редактируете файлы в рабочей папке.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012627-1ECE-E979-E9AC-1ED063AAF010}"/>
              </a:ext>
            </a:extLst>
          </p:cNvPr>
          <p:cNvSpPr txBox="1"/>
          <p:nvPr/>
        </p:nvSpPr>
        <p:spPr>
          <a:xfrm>
            <a:off x="6978094" y="4000535"/>
            <a:ext cx="1871695" cy="246221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"Hello, World!"</a:t>
            </a:r>
            <a:r>
              <a:rPr lang="en-US" sz="1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000" dirty="0">
              <a:effectLst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1824C5-A9C6-F6D9-FD91-EF2EAD19CCCB}"/>
              </a:ext>
            </a:extLst>
          </p:cNvPr>
          <p:cNvSpPr txBox="1"/>
          <p:nvPr/>
        </p:nvSpPr>
        <p:spPr>
          <a:xfrm>
            <a:off x="748537" y="3699811"/>
            <a:ext cx="18716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"Hello, Word!"</a:t>
            </a:r>
            <a:r>
              <a:rPr lang="en-US" sz="1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000" dirty="0">
              <a:effectLst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EC3D0C-25D4-514B-DD29-8C75175E8A1F}"/>
              </a:ext>
            </a:extLst>
          </p:cNvPr>
          <p:cNvSpPr txBox="1"/>
          <p:nvPr/>
        </p:nvSpPr>
        <p:spPr>
          <a:xfrm>
            <a:off x="4487512" y="3750161"/>
            <a:ext cx="18716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"Hello, Word!"</a:t>
            </a:r>
            <a:r>
              <a:rPr lang="en-US" sz="1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000" dirty="0">
              <a:effectLst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CC6DC50-BD52-3C34-C037-8D8FD0172721}"/>
              </a:ext>
            </a:extLst>
          </p:cNvPr>
          <p:cNvSpPr txBox="1"/>
          <p:nvPr/>
        </p:nvSpPr>
        <p:spPr>
          <a:xfrm>
            <a:off x="6978095" y="3750161"/>
            <a:ext cx="18716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"Hello, Word!"</a:t>
            </a:r>
            <a:r>
              <a:rPr lang="en-US" sz="1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000" dirty="0">
              <a:effectLst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B008EE-8D54-5D0F-6B0C-4755B58374CF}"/>
              </a:ext>
            </a:extLst>
          </p:cNvPr>
          <p:cNvSpPr txBox="1"/>
          <p:nvPr/>
        </p:nvSpPr>
        <p:spPr>
          <a:xfrm>
            <a:off x="9555881" y="3754314"/>
            <a:ext cx="18716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"Hello, Word!"</a:t>
            </a:r>
            <a:r>
              <a:rPr lang="en-US" sz="1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6927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D25CA3E6-45EC-8F97-2825-516135607110}"/>
              </a:ext>
            </a:extLst>
          </p:cNvPr>
          <p:cNvGrpSpPr/>
          <p:nvPr/>
        </p:nvGrpSpPr>
        <p:grpSpPr>
          <a:xfrm>
            <a:off x="376029" y="2902226"/>
            <a:ext cx="11439939" cy="3834423"/>
            <a:chOff x="260309" y="2326707"/>
            <a:chExt cx="11770728" cy="4276344"/>
          </a:xfrm>
        </p:grpSpPr>
        <p:sp>
          <p:nvSpPr>
            <p:cNvPr id="29" name="Прямоугольник: скругленные углы 28">
              <a:extLst>
                <a:ext uri="{FF2B5EF4-FFF2-40B4-BE49-F238E27FC236}">
                  <a16:creationId xmlns:a16="http://schemas.microsoft.com/office/drawing/2014/main" id="{60A0D128-120A-4A20-93D0-A5A469BE3270}"/>
                </a:ext>
              </a:extLst>
            </p:cNvPr>
            <p:cNvSpPr/>
            <p:nvPr/>
          </p:nvSpPr>
          <p:spPr>
            <a:xfrm>
              <a:off x="481021" y="2944050"/>
              <a:ext cx="2245127" cy="2133668"/>
            </a:xfrm>
            <a:prstGeom prst="roundRect">
              <a:avLst/>
            </a:prstGeom>
            <a:noFill/>
            <a:ln w="38100" cmpd="sng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Text Box 10">
              <a:extLst>
                <a:ext uri="{FF2B5EF4-FFF2-40B4-BE49-F238E27FC236}">
                  <a16:creationId xmlns:a16="http://schemas.microsoft.com/office/drawing/2014/main" id="{B419B01D-8FB1-4AE4-B389-B0BD1105C6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89" y="2971054"/>
              <a:ext cx="2351360" cy="411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r>
                <a:rPr lang="ru-RU" altLang="ru-RU" dirty="0">
                  <a:solidFill>
                    <a:srgbClr val="002060"/>
                  </a:solidFill>
                  <a:latin typeface="+mn-lt"/>
                </a:rPr>
                <a:t>Репозиторий</a:t>
              </a:r>
            </a:p>
          </p:txBody>
        </p:sp>
        <p:sp>
          <p:nvSpPr>
            <p:cNvPr id="31" name="Прямоугольник: скругленные углы 30">
              <a:extLst>
                <a:ext uri="{FF2B5EF4-FFF2-40B4-BE49-F238E27FC236}">
                  <a16:creationId xmlns:a16="http://schemas.microsoft.com/office/drawing/2014/main" id="{9D55D0D0-A9AC-42E1-991F-AC245E5BD244}"/>
                </a:ext>
              </a:extLst>
            </p:cNvPr>
            <p:cNvSpPr/>
            <p:nvPr/>
          </p:nvSpPr>
          <p:spPr>
            <a:xfrm>
              <a:off x="260310" y="2337089"/>
              <a:ext cx="2632490" cy="3403301"/>
            </a:xfrm>
            <a:prstGeom prst="roundRect">
              <a:avLst/>
            </a:prstGeom>
            <a:noFill/>
            <a:ln w="38100">
              <a:solidFill>
                <a:srgbClr val="99CC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Text Box 10">
              <a:extLst>
                <a:ext uri="{FF2B5EF4-FFF2-40B4-BE49-F238E27FC236}">
                  <a16:creationId xmlns:a16="http://schemas.microsoft.com/office/drawing/2014/main" id="{D2EC31D8-0D72-4EDB-BC34-1F85C20B0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309" y="2337088"/>
              <a:ext cx="2632490" cy="411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r>
                <a:rPr lang="ru-RU" altLang="ru-RU" dirty="0">
                  <a:solidFill>
                    <a:srgbClr val="002060"/>
                  </a:solidFill>
                  <a:latin typeface="+mn-lt"/>
                </a:rPr>
                <a:t>Сервер</a:t>
              </a:r>
            </a:p>
          </p:txBody>
        </p:sp>
        <p:sp>
          <p:nvSpPr>
            <p:cNvPr id="33" name="Прямоугольник: скругленные углы 32">
              <a:extLst>
                <a:ext uri="{FF2B5EF4-FFF2-40B4-BE49-F238E27FC236}">
                  <a16:creationId xmlns:a16="http://schemas.microsoft.com/office/drawing/2014/main" id="{025909E1-BE52-4AA9-B469-50E9CD701F72}"/>
                </a:ext>
              </a:extLst>
            </p:cNvPr>
            <p:cNvSpPr/>
            <p:nvPr/>
          </p:nvSpPr>
          <p:spPr>
            <a:xfrm>
              <a:off x="645866" y="3509816"/>
              <a:ext cx="1906207" cy="143560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B0F0"/>
                </a:solidFill>
              </a:endParaRPr>
            </a:p>
          </p:txBody>
        </p:sp>
        <p:pic>
          <p:nvPicPr>
            <p:cNvPr id="3" name="Рисунок 2" descr="Программист мужской со сплошной заливкой">
              <a:extLst>
                <a:ext uri="{FF2B5EF4-FFF2-40B4-BE49-F238E27FC236}">
                  <a16:creationId xmlns:a16="http://schemas.microsoft.com/office/drawing/2014/main" id="{1CA2280F-11AB-4639-AC94-FEE2C1895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44529" y="2934024"/>
              <a:ext cx="469958" cy="469958"/>
            </a:xfrm>
            <a:prstGeom prst="rect">
              <a:avLst/>
            </a:prstGeom>
          </p:spPr>
        </p:pic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FE0D8FA8-1C84-4387-BC15-CB4EBAEFCC67}"/>
                </a:ext>
              </a:extLst>
            </p:cNvPr>
            <p:cNvSpPr/>
            <p:nvPr/>
          </p:nvSpPr>
          <p:spPr>
            <a:xfrm>
              <a:off x="3226770" y="2337089"/>
              <a:ext cx="8804267" cy="3403302"/>
            </a:xfrm>
            <a:prstGeom prst="roundRect">
              <a:avLst/>
            </a:prstGeom>
            <a:noFill/>
            <a:ln w="38100">
              <a:solidFill>
                <a:srgbClr val="99CC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 Box 10">
              <a:extLst>
                <a:ext uri="{FF2B5EF4-FFF2-40B4-BE49-F238E27FC236}">
                  <a16:creationId xmlns:a16="http://schemas.microsoft.com/office/drawing/2014/main" id="{4256067D-C6F5-4A2A-B1C1-F78C2C723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6771" y="2326707"/>
              <a:ext cx="7828229" cy="411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r>
                <a:rPr lang="ru-RU" altLang="ru-RU" dirty="0">
                  <a:solidFill>
                    <a:srgbClr val="002060"/>
                  </a:solidFill>
                  <a:latin typeface="+mn-lt"/>
                </a:rPr>
                <a:t>Локальный компьютер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C5D4F066-5DC6-47C7-AC70-914565AE7718}"/>
                </a:ext>
              </a:extLst>
            </p:cNvPr>
            <p:cNvSpPr/>
            <p:nvPr/>
          </p:nvSpPr>
          <p:spPr>
            <a:xfrm>
              <a:off x="3502513" y="2944050"/>
              <a:ext cx="2117470" cy="2133668"/>
            </a:xfrm>
            <a:prstGeom prst="roundRect">
              <a:avLst/>
            </a:prstGeom>
            <a:noFill/>
            <a:ln w="38100" cmpd="sng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Text Box 10">
              <a:extLst>
                <a:ext uri="{FF2B5EF4-FFF2-40B4-BE49-F238E27FC236}">
                  <a16:creationId xmlns:a16="http://schemas.microsoft.com/office/drawing/2014/main" id="{AC8D6E1C-AEF0-43B9-B392-C92D3C9C1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7852" y="2986443"/>
              <a:ext cx="2092132" cy="720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r>
                <a:rPr lang="ru-RU" altLang="ru-RU" dirty="0">
                  <a:solidFill>
                    <a:srgbClr val="002060"/>
                  </a:solidFill>
                  <a:latin typeface="+mn-lt"/>
                </a:rPr>
                <a:t>Локальный репозиторий</a:t>
              </a:r>
            </a:p>
          </p:txBody>
        </p:sp>
        <p:sp>
          <p:nvSpPr>
            <p:cNvPr id="70" name="Text Box 10">
              <a:extLst>
                <a:ext uri="{FF2B5EF4-FFF2-40B4-BE49-F238E27FC236}">
                  <a16:creationId xmlns:a16="http://schemas.microsoft.com/office/drawing/2014/main" id="{FC964E2A-F85E-4EAF-B2D0-742FD8E15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8715" y="4210384"/>
              <a:ext cx="1747339" cy="343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ru-RU" sz="1400" dirty="0">
                  <a:solidFill>
                    <a:srgbClr val="002060"/>
                  </a:solidFill>
                  <a:latin typeface="+mn-lt"/>
                </a:rPr>
                <a:t>git add</a:t>
              </a:r>
              <a:r>
                <a:rPr lang="ru-RU" altLang="ru-RU" sz="1400" dirty="0">
                  <a:solidFill>
                    <a:srgbClr val="002060"/>
                  </a:solidFill>
                  <a:latin typeface="+mn-lt"/>
                </a:rPr>
                <a:t> </a:t>
              </a:r>
              <a:r>
                <a:rPr lang="en-US" altLang="ru-RU" sz="1400" dirty="0">
                  <a:solidFill>
                    <a:srgbClr val="002060"/>
                  </a:solidFill>
                  <a:latin typeface="+mn-lt"/>
                </a:rPr>
                <a:t>[</a:t>
              </a:r>
              <a:r>
                <a:rPr lang="ru-RU" altLang="ru-RU" sz="1400" dirty="0">
                  <a:solidFill>
                    <a:srgbClr val="002060"/>
                  </a:solidFill>
                  <a:latin typeface="+mn-lt"/>
                </a:rPr>
                <a:t>имя файла</a:t>
              </a:r>
              <a:r>
                <a:rPr lang="en-US" altLang="ru-RU" sz="1400" dirty="0">
                  <a:solidFill>
                    <a:srgbClr val="002060"/>
                  </a:solidFill>
                  <a:latin typeface="+mn-lt"/>
                </a:rPr>
                <a:t>]</a:t>
              </a:r>
              <a:endParaRPr lang="ru-RU" altLang="ru-RU" sz="1400" dirty="0">
                <a:solidFill>
                  <a:srgbClr val="002060"/>
                </a:solidFill>
                <a:latin typeface="+mn-lt"/>
              </a:endParaRPr>
            </a:p>
          </p:txBody>
        </p:sp>
        <p:sp>
          <p:nvSpPr>
            <p:cNvPr id="76" name="Text Box 10">
              <a:extLst>
                <a:ext uri="{FF2B5EF4-FFF2-40B4-BE49-F238E27FC236}">
                  <a16:creationId xmlns:a16="http://schemas.microsoft.com/office/drawing/2014/main" id="{84AB418F-15C2-499F-8BAC-7DE5346C3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64591" y="3004864"/>
              <a:ext cx="2117469" cy="720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r>
                <a:rPr lang="ru-RU" altLang="ru-RU" dirty="0">
                  <a:solidFill>
                    <a:srgbClr val="002060"/>
                  </a:solidFill>
                  <a:latin typeface="+mn-lt"/>
                </a:rPr>
                <a:t>Область индексирования</a:t>
              </a:r>
            </a:p>
          </p:txBody>
        </p:sp>
        <p:pic>
          <p:nvPicPr>
            <p:cNvPr id="89" name="Рисунок 88">
              <a:extLst>
                <a:ext uri="{FF2B5EF4-FFF2-40B4-BE49-F238E27FC236}">
                  <a16:creationId xmlns:a16="http://schemas.microsoft.com/office/drawing/2014/main" id="{CF21F968-FB29-4478-862C-D6211687D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284" y="3441268"/>
              <a:ext cx="264957" cy="272866"/>
            </a:xfrm>
            <a:prstGeom prst="rect">
              <a:avLst/>
            </a:prstGeom>
          </p:spPr>
        </p:pic>
        <p:sp>
          <p:nvSpPr>
            <p:cNvPr id="91" name="Text Box 10">
              <a:extLst>
                <a:ext uri="{FF2B5EF4-FFF2-40B4-BE49-F238E27FC236}">
                  <a16:creationId xmlns:a16="http://schemas.microsoft.com/office/drawing/2014/main" id="{1B304078-D9F8-4B8E-91F3-FA6A03DA8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856" y="3459032"/>
              <a:ext cx="943205" cy="411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ru-RU" dirty="0">
                  <a:solidFill>
                    <a:srgbClr val="0070C0"/>
                  </a:solidFill>
                  <a:latin typeface="+mn-lt"/>
                </a:rPr>
                <a:t>task.py</a:t>
              </a:r>
              <a:endParaRPr lang="ru-RU" altLang="ru-RU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93" name="Прямоугольник: скругленные углы 92">
              <a:extLst>
                <a:ext uri="{FF2B5EF4-FFF2-40B4-BE49-F238E27FC236}">
                  <a16:creationId xmlns:a16="http://schemas.microsoft.com/office/drawing/2014/main" id="{E23BCED2-75BF-4CD1-B237-83BE34C58F79}"/>
                </a:ext>
              </a:extLst>
            </p:cNvPr>
            <p:cNvSpPr/>
            <p:nvPr/>
          </p:nvSpPr>
          <p:spPr>
            <a:xfrm>
              <a:off x="3620813" y="3714134"/>
              <a:ext cx="1906207" cy="1243379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B0F0"/>
                </a:solidFill>
              </a:endParaRPr>
            </a:p>
          </p:txBody>
        </p:sp>
        <p:pic>
          <p:nvPicPr>
            <p:cNvPr id="94" name="Рисунок 93">
              <a:extLst>
                <a:ext uri="{FF2B5EF4-FFF2-40B4-BE49-F238E27FC236}">
                  <a16:creationId xmlns:a16="http://schemas.microsoft.com/office/drawing/2014/main" id="{2FA79B19-1CF0-49F3-9EC6-4219DA7A0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3231" y="3645586"/>
              <a:ext cx="264957" cy="272866"/>
            </a:xfrm>
            <a:prstGeom prst="rect">
              <a:avLst/>
            </a:prstGeom>
          </p:spPr>
        </p:pic>
        <p:sp>
          <p:nvSpPr>
            <p:cNvPr id="95" name="Text Box 10">
              <a:extLst>
                <a:ext uri="{FF2B5EF4-FFF2-40B4-BE49-F238E27FC236}">
                  <a16:creationId xmlns:a16="http://schemas.microsoft.com/office/drawing/2014/main" id="{1D679CBB-99A8-4F17-8321-4901F140B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7803" y="3663351"/>
              <a:ext cx="943205" cy="411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ru-RU" dirty="0">
                  <a:solidFill>
                    <a:srgbClr val="0070C0"/>
                  </a:solidFill>
                  <a:latin typeface="+mn-lt"/>
                </a:rPr>
                <a:t>task.py</a:t>
              </a:r>
              <a:endParaRPr lang="ru-RU" altLang="ru-RU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27" name="Прямоугольник: скругленные углы 26">
              <a:extLst>
                <a:ext uri="{FF2B5EF4-FFF2-40B4-BE49-F238E27FC236}">
                  <a16:creationId xmlns:a16="http://schemas.microsoft.com/office/drawing/2014/main" id="{5C4850B7-2B09-4ED5-B56E-939A27FBD3E1}"/>
                </a:ext>
              </a:extLst>
            </p:cNvPr>
            <p:cNvSpPr/>
            <p:nvPr/>
          </p:nvSpPr>
          <p:spPr>
            <a:xfrm>
              <a:off x="5972239" y="2944050"/>
              <a:ext cx="2117470" cy="2133668"/>
            </a:xfrm>
            <a:prstGeom prst="roundRect">
              <a:avLst/>
            </a:prstGeom>
            <a:noFill/>
            <a:ln w="38100" cmpd="sng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Text Box 10">
              <a:extLst>
                <a:ext uri="{FF2B5EF4-FFF2-40B4-BE49-F238E27FC236}">
                  <a16:creationId xmlns:a16="http://schemas.microsoft.com/office/drawing/2014/main" id="{B648405C-7062-40A6-A2D7-3C905D3CB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7578" y="2986443"/>
              <a:ext cx="2092132" cy="411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r>
                <a:rPr lang="ru-RU" altLang="ru-RU" dirty="0">
                  <a:solidFill>
                    <a:srgbClr val="002060"/>
                  </a:solidFill>
                  <a:latin typeface="+mn-lt"/>
                </a:rPr>
                <a:t>Рабочая папка</a:t>
              </a:r>
            </a:p>
          </p:txBody>
        </p:sp>
        <p:sp>
          <p:nvSpPr>
            <p:cNvPr id="35" name="Прямоугольник: скругленные углы 34">
              <a:extLst>
                <a:ext uri="{FF2B5EF4-FFF2-40B4-BE49-F238E27FC236}">
                  <a16:creationId xmlns:a16="http://schemas.microsoft.com/office/drawing/2014/main" id="{2ECA76A2-D9E6-4999-B4A1-25D6E33A5002}"/>
                </a:ext>
              </a:extLst>
            </p:cNvPr>
            <p:cNvSpPr/>
            <p:nvPr/>
          </p:nvSpPr>
          <p:spPr>
            <a:xfrm>
              <a:off x="6090539" y="3714134"/>
              <a:ext cx="1906207" cy="1231289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B0F0"/>
                </a:solidFill>
              </a:endParaRPr>
            </a:p>
          </p:txBody>
        </p:sp>
        <p:pic>
          <p:nvPicPr>
            <p:cNvPr id="36" name="Рисунок 35">
              <a:extLst>
                <a:ext uri="{FF2B5EF4-FFF2-40B4-BE49-F238E27FC236}">
                  <a16:creationId xmlns:a16="http://schemas.microsoft.com/office/drawing/2014/main" id="{D1F535CC-163C-4C04-92D9-4F0BF2B8C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2957" y="3645586"/>
              <a:ext cx="264957" cy="272866"/>
            </a:xfrm>
            <a:prstGeom prst="rect">
              <a:avLst/>
            </a:prstGeom>
          </p:spPr>
        </p:pic>
        <p:sp>
          <p:nvSpPr>
            <p:cNvPr id="37" name="Text Box 10">
              <a:extLst>
                <a:ext uri="{FF2B5EF4-FFF2-40B4-BE49-F238E27FC236}">
                  <a16:creationId xmlns:a16="http://schemas.microsoft.com/office/drawing/2014/main" id="{D8DE0B01-7B3B-4350-9BEF-3CF77BC2E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7529" y="3663351"/>
              <a:ext cx="943205" cy="411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ru-RU" dirty="0">
                  <a:solidFill>
                    <a:srgbClr val="0070C0"/>
                  </a:solidFill>
                  <a:latin typeface="+mn-lt"/>
                </a:rPr>
                <a:t>task.py</a:t>
              </a:r>
              <a:endParaRPr lang="ru-RU" altLang="ru-RU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0FC6428F-663F-42C9-95AD-3322EE488A20}"/>
                </a:ext>
              </a:extLst>
            </p:cNvPr>
            <p:cNvSpPr/>
            <p:nvPr/>
          </p:nvSpPr>
          <p:spPr>
            <a:xfrm>
              <a:off x="9664591" y="2956140"/>
              <a:ext cx="2117470" cy="2133668"/>
            </a:xfrm>
            <a:prstGeom prst="roundRect">
              <a:avLst/>
            </a:prstGeom>
            <a:noFill/>
            <a:ln w="38100" cmpd="sng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Прямоугольник: скругленные углы 45">
              <a:extLst>
                <a:ext uri="{FF2B5EF4-FFF2-40B4-BE49-F238E27FC236}">
                  <a16:creationId xmlns:a16="http://schemas.microsoft.com/office/drawing/2014/main" id="{BE4F9C8D-6CBA-4888-AF5F-B6D5CA11D056}"/>
                </a:ext>
              </a:extLst>
            </p:cNvPr>
            <p:cNvSpPr/>
            <p:nvPr/>
          </p:nvSpPr>
          <p:spPr>
            <a:xfrm>
              <a:off x="9776531" y="3726224"/>
              <a:ext cx="1906207" cy="1231289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B0F0"/>
                </a:solidFill>
              </a:endParaRPr>
            </a:p>
          </p:txBody>
        </p:sp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A4BB04A2-1C1A-4CA1-AAF2-D2C4F7726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8949" y="3657676"/>
              <a:ext cx="264957" cy="272866"/>
            </a:xfrm>
            <a:prstGeom prst="rect">
              <a:avLst/>
            </a:prstGeom>
          </p:spPr>
        </p:pic>
        <p:sp>
          <p:nvSpPr>
            <p:cNvPr id="48" name="Text Box 10">
              <a:extLst>
                <a:ext uri="{FF2B5EF4-FFF2-40B4-BE49-F238E27FC236}">
                  <a16:creationId xmlns:a16="http://schemas.microsoft.com/office/drawing/2014/main" id="{843346D6-67F9-4401-B72F-07696D25D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23521" y="3675441"/>
              <a:ext cx="943205" cy="411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ru-RU" dirty="0">
                  <a:solidFill>
                    <a:srgbClr val="0070C0"/>
                  </a:solidFill>
                  <a:latin typeface="+mn-lt"/>
                </a:rPr>
                <a:t>task.py</a:t>
              </a:r>
              <a:endParaRPr lang="ru-RU" altLang="ru-RU" dirty="0">
                <a:solidFill>
                  <a:srgbClr val="0070C0"/>
                </a:solidFill>
                <a:latin typeface="+mn-lt"/>
              </a:endParaRPr>
            </a:p>
          </p:txBody>
        </p:sp>
        <p:cxnSp>
          <p:nvCxnSpPr>
            <p:cNvPr id="51" name="Прямая со стрелкой 50">
              <a:extLst>
                <a:ext uri="{FF2B5EF4-FFF2-40B4-BE49-F238E27FC236}">
                  <a16:creationId xmlns:a16="http://schemas.microsoft.com/office/drawing/2014/main" id="{86F5E34D-DFB8-4ECE-A0C5-85ADA26577EE}"/>
                </a:ext>
              </a:extLst>
            </p:cNvPr>
            <p:cNvCxnSpPr>
              <a:cxnSpLocks/>
            </p:cNvCxnSpPr>
            <p:nvPr/>
          </p:nvCxnSpPr>
          <p:spPr>
            <a:xfrm>
              <a:off x="8077340" y="4573229"/>
              <a:ext cx="158725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>
              <a:extLst>
                <a:ext uri="{FF2B5EF4-FFF2-40B4-BE49-F238E27FC236}">
                  <a16:creationId xmlns:a16="http://schemas.microsoft.com/office/drawing/2014/main" id="{7A25EE3B-9658-4A43-B46F-28ED56AD57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2274" y="5436826"/>
              <a:ext cx="615422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 Box 10">
              <a:extLst>
                <a:ext uri="{FF2B5EF4-FFF2-40B4-BE49-F238E27FC236}">
                  <a16:creationId xmlns:a16="http://schemas.microsoft.com/office/drawing/2014/main" id="{191E8DCF-7609-4C15-B97D-41A5BF060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5290" y="5905009"/>
              <a:ext cx="4482958" cy="343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ru-RU" sz="1400" dirty="0">
                  <a:solidFill>
                    <a:srgbClr val="002060"/>
                  </a:solidFill>
                  <a:latin typeface="+mn-lt"/>
                </a:rPr>
                <a:t> git push [</a:t>
              </a:r>
              <a:r>
                <a:rPr lang="ru-RU" altLang="ru-RU" sz="1400" dirty="0">
                  <a:solidFill>
                    <a:srgbClr val="002060"/>
                  </a:solidFill>
                  <a:latin typeface="+mn-lt"/>
                </a:rPr>
                <a:t>имя удаленного сервера</a:t>
              </a:r>
              <a:r>
                <a:rPr lang="en-US" altLang="ru-RU" sz="1400" dirty="0">
                  <a:solidFill>
                    <a:srgbClr val="002060"/>
                  </a:solidFill>
                  <a:latin typeface="+mn-lt"/>
                </a:rPr>
                <a:t>] [</a:t>
              </a:r>
              <a:r>
                <a:rPr lang="ru-RU" altLang="ru-RU" sz="1400" dirty="0">
                  <a:solidFill>
                    <a:srgbClr val="002060"/>
                  </a:solidFill>
                  <a:latin typeface="+mn-lt"/>
                </a:rPr>
                <a:t>ветка</a:t>
              </a:r>
              <a:r>
                <a:rPr lang="en-US" altLang="ru-RU" sz="1400" dirty="0">
                  <a:solidFill>
                    <a:srgbClr val="002060"/>
                  </a:solidFill>
                  <a:latin typeface="+mn-lt"/>
                </a:rPr>
                <a:t>]</a:t>
              </a:r>
              <a:r>
                <a:rPr lang="ru-RU" altLang="ru-RU" sz="1400" dirty="0">
                  <a:solidFill>
                    <a:srgbClr val="002060"/>
                  </a:solidFill>
                  <a:latin typeface="+mn-lt"/>
                </a:rPr>
                <a:t> </a:t>
              </a:r>
            </a:p>
          </p:txBody>
        </p:sp>
        <p:cxnSp>
          <p:nvCxnSpPr>
            <p:cNvPr id="57" name="Прямая со стрелкой 56">
              <a:extLst>
                <a:ext uri="{FF2B5EF4-FFF2-40B4-BE49-F238E27FC236}">
                  <a16:creationId xmlns:a16="http://schemas.microsoft.com/office/drawing/2014/main" id="{7A9EE6DC-5E79-4255-8533-4BFCC0FD9A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3043" y="6248258"/>
              <a:ext cx="2969231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10">
              <a:extLst>
                <a:ext uri="{FF2B5EF4-FFF2-40B4-BE49-F238E27FC236}">
                  <a16:creationId xmlns:a16="http://schemas.microsoft.com/office/drawing/2014/main" id="{C9C9EBE9-278B-43DF-9EF7-BCB2AD947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9405" y="5081851"/>
              <a:ext cx="6154221" cy="343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ru-RU" sz="1400" dirty="0">
                  <a:solidFill>
                    <a:srgbClr val="002060"/>
                  </a:solidFill>
                  <a:latin typeface="+mn-lt"/>
                </a:rPr>
                <a:t> git commit –m [</a:t>
              </a:r>
              <a:r>
                <a:rPr lang="ru-RU" altLang="ru-RU" sz="1400" dirty="0">
                  <a:solidFill>
                    <a:srgbClr val="002060"/>
                  </a:solidFill>
                  <a:latin typeface="+mn-lt"/>
                </a:rPr>
                <a:t>комментарий</a:t>
              </a:r>
              <a:r>
                <a:rPr lang="en-US" altLang="ru-RU" sz="1400" dirty="0">
                  <a:solidFill>
                    <a:srgbClr val="002060"/>
                  </a:solidFill>
                  <a:latin typeface="+mn-lt"/>
                </a:rPr>
                <a:t>]</a:t>
              </a:r>
              <a:endParaRPr lang="ru-RU" altLang="ru-RU" sz="1400" dirty="0">
                <a:solidFill>
                  <a:srgbClr val="002060"/>
                </a:solidFill>
                <a:latin typeface="+mn-lt"/>
              </a:endParaRPr>
            </a:p>
          </p:txBody>
        </p:sp>
        <p:sp>
          <p:nvSpPr>
            <p:cNvPr id="61" name="Text Box 10">
              <a:extLst>
                <a:ext uri="{FF2B5EF4-FFF2-40B4-BE49-F238E27FC236}">
                  <a16:creationId xmlns:a16="http://schemas.microsoft.com/office/drawing/2014/main" id="{36D06A64-681F-4253-8A40-65C6A46A5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3044" y="5429885"/>
              <a:ext cx="5870582" cy="343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ru-RU" sz="1400" dirty="0">
                  <a:solidFill>
                    <a:srgbClr val="002060"/>
                  </a:solidFill>
                  <a:latin typeface="+mn-lt"/>
                </a:rPr>
                <a:t> git commit –m “change Word to World”</a:t>
              </a:r>
              <a:endParaRPr lang="ru-RU" altLang="ru-RU" sz="1400" dirty="0">
                <a:solidFill>
                  <a:srgbClr val="002060"/>
                </a:solidFill>
                <a:latin typeface="+mn-lt"/>
              </a:endParaRPr>
            </a:p>
          </p:txBody>
        </p:sp>
        <p:sp>
          <p:nvSpPr>
            <p:cNvPr id="62" name="Text Box 10">
              <a:extLst>
                <a:ext uri="{FF2B5EF4-FFF2-40B4-BE49-F238E27FC236}">
                  <a16:creationId xmlns:a16="http://schemas.microsoft.com/office/drawing/2014/main" id="{059DB001-27D4-43E1-8DF4-FEA007B8D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179" y="6259802"/>
              <a:ext cx="4482958" cy="343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ru-RU" sz="1400" dirty="0">
                  <a:solidFill>
                    <a:srgbClr val="002060"/>
                  </a:solidFill>
                  <a:latin typeface="+mn-lt"/>
                </a:rPr>
                <a:t> git push origin master</a:t>
              </a:r>
              <a:endParaRPr lang="ru-RU" altLang="ru-RU" sz="1400" dirty="0">
                <a:solidFill>
                  <a:srgbClr val="002060"/>
                </a:solidFill>
                <a:latin typeface="+mn-lt"/>
              </a:endParaRPr>
            </a:p>
          </p:txBody>
        </p:sp>
        <p:sp>
          <p:nvSpPr>
            <p:cNvPr id="63" name="Text Box 10">
              <a:extLst>
                <a:ext uri="{FF2B5EF4-FFF2-40B4-BE49-F238E27FC236}">
                  <a16:creationId xmlns:a16="http://schemas.microsoft.com/office/drawing/2014/main" id="{F146203D-C2B3-4E76-8BCF-03C9939D6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7340" y="4591649"/>
              <a:ext cx="1645826" cy="343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rgbClr val="0000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rgbClr val="000099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rgbClr val="000099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ru-RU" sz="1400" dirty="0">
                  <a:solidFill>
                    <a:srgbClr val="002060"/>
                  </a:solidFill>
                  <a:latin typeface="+mn-lt"/>
                </a:rPr>
                <a:t>git add task.py</a:t>
              </a:r>
              <a:endParaRPr lang="ru-RU" altLang="ru-RU" sz="1400" dirty="0">
                <a:solidFill>
                  <a:srgbClr val="002060"/>
                </a:solidFill>
                <a:latin typeface="+mn-lt"/>
              </a:endParaRPr>
            </a:p>
          </p:txBody>
        </p:sp>
      </p:grpSp>
      <p:sp>
        <p:nvSpPr>
          <p:cNvPr id="52" name="Rectangle 9">
            <a:extLst>
              <a:ext uri="{FF2B5EF4-FFF2-40B4-BE49-F238E27FC236}">
                <a16:creationId xmlns:a16="http://schemas.microsoft.com/office/drawing/2014/main" id="{1B438785-D722-8FB2-F0FB-5BEB241A071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 sz="32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Git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4" name="Text Box 10">
            <a:extLst>
              <a:ext uri="{FF2B5EF4-FFF2-40B4-BE49-F238E27FC236}">
                <a16:creationId xmlns:a16="http://schemas.microsoft.com/office/drawing/2014/main" id="{E294837B-CFCE-C17F-FAD6-B33C5A8B6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90" y="906463"/>
            <a:ext cx="11688419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  <a:defRPr/>
            </a:pP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2.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Вы индексируете измененные файлы, добавляя их снимки в область индексирования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(</a:t>
            </a:r>
            <a:r>
              <a:rPr lang="en-US" altLang="ru-RU" sz="2000" b="1" dirty="0">
                <a:solidFill>
                  <a:srgbClr val="002060"/>
                </a:solidFill>
                <a:latin typeface="+mn-lt"/>
              </a:rPr>
              <a:t>git add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)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  <a:defRPr/>
            </a:pP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3.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Вы выполняете фиксацию измененных и проиндексированных файлов, получая их из области индексирования и сохраняя их снимки в локальном репозитории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(</a:t>
            </a:r>
            <a:r>
              <a:rPr lang="en-US" altLang="ru-RU" sz="2000" b="1" dirty="0">
                <a:solidFill>
                  <a:srgbClr val="002060"/>
                </a:solidFill>
                <a:latin typeface="+mn-lt"/>
              </a:rPr>
              <a:t>git commit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)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  <a:defRPr/>
            </a:pP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4.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Вы отправляете выполненные изменения из локального репозитория в репозиторий сервера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(</a:t>
            </a:r>
            <a:r>
              <a:rPr lang="en-US" altLang="ru-RU" sz="2000" b="1" dirty="0">
                <a:solidFill>
                  <a:srgbClr val="002060"/>
                </a:solidFill>
                <a:latin typeface="+mn-lt"/>
              </a:rPr>
              <a:t>git push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)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CD5C57C-D339-F83C-ECCD-7AA51E82D933}"/>
              </a:ext>
            </a:extLst>
          </p:cNvPr>
          <p:cNvSpPr txBox="1"/>
          <p:nvPr/>
        </p:nvSpPr>
        <p:spPr>
          <a:xfrm>
            <a:off x="730339" y="4529731"/>
            <a:ext cx="1871695" cy="246221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"Hello, World!"</a:t>
            </a:r>
            <a:r>
              <a:rPr lang="en-US" sz="1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000" dirty="0">
              <a:effectLst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C8166CB-90A6-8292-8BE2-9138FC737E2E}"/>
              </a:ext>
            </a:extLst>
          </p:cNvPr>
          <p:cNvSpPr txBox="1"/>
          <p:nvPr/>
        </p:nvSpPr>
        <p:spPr>
          <a:xfrm>
            <a:off x="730340" y="4279357"/>
            <a:ext cx="18716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"Hello, Word!"</a:t>
            </a:r>
            <a:r>
              <a:rPr lang="en-US" sz="1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000" dirty="0">
              <a:effectLst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590561C-C4A3-FBB7-0231-A4A103560FEA}"/>
              </a:ext>
            </a:extLst>
          </p:cNvPr>
          <p:cNvSpPr txBox="1"/>
          <p:nvPr/>
        </p:nvSpPr>
        <p:spPr>
          <a:xfrm>
            <a:off x="3634735" y="4682279"/>
            <a:ext cx="1871695" cy="246221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"Hello, World!"</a:t>
            </a:r>
            <a:r>
              <a:rPr lang="en-US" sz="1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000" dirty="0">
              <a:effectLst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AED7C40-5C25-CCCC-2994-33838D26FEF1}"/>
              </a:ext>
            </a:extLst>
          </p:cNvPr>
          <p:cNvSpPr txBox="1"/>
          <p:nvPr/>
        </p:nvSpPr>
        <p:spPr>
          <a:xfrm>
            <a:off x="3634736" y="4431905"/>
            <a:ext cx="18716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"Hello, Word!"</a:t>
            </a:r>
            <a:r>
              <a:rPr lang="en-US" sz="1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000" dirty="0">
              <a:effectLst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0D3A2CB-F368-E32E-4B24-32795F607337}"/>
              </a:ext>
            </a:extLst>
          </p:cNvPr>
          <p:cNvSpPr txBox="1"/>
          <p:nvPr/>
        </p:nvSpPr>
        <p:spPr>
          <a:xfrm>
            <a:off x="6032039" y="4682279"/>
            <a:ext cx="1871695" cy="246221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"Hello, World!"</a:t>
            </a:r>
            <a:r>
              <a:rPr lang="en-US" sz="1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000" dirty="0">
              <a:effectLst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022AC18-4C20-207F-96CA-6281717D2BD5}"/>
              </a:ext>
            </a:extLst>
          </p:cNvPr>
          <p:cNvSpPr txBox="1"/>
          <p:nvPr/>
        </p:nvSpPr>
        <p:spPr>
          <a:xfrm>
            <a:off x="6032040" y="4431905"/>
            <a:ext cx="18716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"Hello, Word!"</a:t>
            </a:r>
            <a:r>
              <a:rPr lang="en-US" sz="1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000" dirty="0">
              <a:effectLst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02FA82-2554-D38F-623C-C8B996C5E78C}"/>
              </a:ext>
            </a:extLst>
          </p:cNvPr>
          <p:cNvSpPr txBox="1"/>
          <p:nvPr/>
        </p:nvSpPr>
        <p:spPr>
          <a:xfrm>
            <a:off x="9630386" y="4682279"/>
            <a:ext cx="1871695" cy="246221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"Hello, World!"</a:t>
            </a:r>
            <a:r>
              <a:rPr lang="en-US" sz="1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000" dirty="0">
              <a:effectLst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8B68C5C-4696-4647-5910-4FD764A246E1}"/>
              </a:ext>
            </a:extLst>
          </p:cNvPr>
          <p:cNvSpPr txBox="1"/>
          <p:nvPr/>
        </p:nvSpPr>
        <p:spPr>
          <a:xfrm>
            <a:off x="9630387" y="4431905"/>
            <a:ext cx="18716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"Hello, Word!"</a:t>
            </a:r>
            <a:r>
              <a:rPr lang="en-US" sz="1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7530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>
            <a:extLst>
              <a:ext uri="{FF2B5EF4-FFF2-40B4-BE49-F238E27FC236}">
                <a16:creationId xmlns:a16="http://schemas.microsoft.com/office/drawing/2014/main" id="{E37FB3DD-90CA-45E8-80CF-974BB4543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04" y="1015792"/>
            <a:ext cx="11738113" cy="578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AutoNum type="arabicPeriod"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Регистрируемся на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g</a:t>
            </a:r>
            <a:r>
              <a:rPr lang="en-US" sz="2000" b="0" i="0" dirty="0">
                <a:solidFill>
                  <a:srgbClr val="002060"/>
                </a:solidFill>
                <a:effectLst/>
                <a:latin typeface="+mn-lt"/>
              </a:rPr>
              <a:t>ithub.com</a:t>
            </a:r>
            <a:r>
              <a:rPr lang="ru-RU" sz="2000" b="0" i="0" dirty="0">
                <a:solidFill>
                  <a:srgbClr val="002060"/>
                </a:solidFill>
                <a:effectLst/>
                <a:latin typeface="+mn-lt"/>
              </a:rPr>
              <a:t> -</a:t>
            </a:r>
            <a:r>
              <a:rPr lang="en-US" sz="2000" b="0" i="0" dirty="0">
                <a:solidFill>
                  <a:srgbClr val="002060"/>
                </a:solidFill>
                <a:effectLst/>
                <a:latin typeface="+mn-lt"/>
              </a:rPr>
              <a:t>&gt; Sing up                                                           </a:t>
            </a:r>
            <a:r>
              <a:rPr lang="ru-RU" sz="2000" b="0" i="0" dirty="0">
                <a:solidFill>
                  <a:srgbClr val="002060"/>
                </a:solidFill>
                <a:effectLst/>
                <a:latin typeface="+mn-lt"/>
              </a:rPr>
              <a:t>  и вводим свои данные</a:t>
            </a: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AutoNum type="arabicPeriod"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Скачиваем файл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Git-2.36.0-64-bit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.ехе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https://gitscm.com/download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и запускаем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457200" marR="0" lvl="0" indent="-45720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AutoNum type="arabicPeriod"/>
              <a:tabLst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457200" marR="0" lvl="0" indent="-45720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AutoNum type="arabicPeriod"/>
              <a:tabLst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457200" marR="0" lvl="0" indent="-45720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AutoNum type="arabicPeriod"/>
              <a:tabLst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457200" marR="0" lvl="0" indent="-45720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AutoNum type="arabicPeriod"/>
              <a:tabLst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457200" marR="0" lvl="0" indent="-45720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AutoNum type="arabicPeriod"/>
              <a:tabLst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457200" marR="0" lvl="0" indent="-45720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AutoNum type="arabicPeriod"/>
              <a:tabLst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457200" marR="0" lvl="0" indent="-45720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AutoNum type="arabicPeriod"/>
              <a:tabLst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При установке нажимаем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Next -&gt; Next -&gt; Next </a:t>
            </a: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Через командную строку проверяем работает ли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Git : git --version</a:t>
            </a: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  <a:defRPr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  <a:defRPr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  <a:defRPr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8C6C4D-154A-4E09-BB2F-0EEFC3C04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850" y="818516"/>
            <a:ext cx="3335703" cy="55248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AB4CDCB-8551-4F57-9284-933EEFCB5A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30" y="1941910"/>
            <a:ext cx="5236087" cy="2296079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EC62C7E-1942-47E8-9996-A21F68049F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831" y="1832581"/>
            <a:ext cx="4736072" cy="2296079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экран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DA75F18A-BA83-407C-A089-468E732DAF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591" y="5301722"/>
            <a:ext cx="4404596" cy="1299627"/>
          </a:xfrm>
          <a:prstGeom prst="rect">
            <a:avLst/>
          </a:prstGeom>
        </p:spPr>
      </p:pic>
      <p:sp>
        <p:nvSpPr>
          <p:cNvPr id="13" name="Rectangle 9">
            <a:extLst>
              <a:ext uri="{FF2B5EF4-FFF2-40B4-BE49-F238E27FC236}">
                <a16:creationId xmlns:a16="http://schemas.microsoft.com/office/drawing/2014/main" id="{03AA67E7-AA5D-B18D-08BD-02EEA2DD209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 sz="32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Регистрация на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GitHub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и установка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Git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823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>
            <a:extLst>
              <a:ext uri="{FF2B5EF4-FFF2-40B4-BE49-F238E27FC236}">
                <a16:creationId xmlns:a16="http://schemas.microsoft.com/office/drawing/2014/main" id="{E37FB3DD-90CA-45E8-80CF-974BB4543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416" y="899588"/>
            <a:ext cx="11549271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Настраиваем окружение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Git:</a:t>
            </a:r>
          </a:p>
        </p:txBody>
      </p:sp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395F892-FBCD-4E17-BEBB-6531444A6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90" y="1351720"/>
            <a:ext cx="9705219" cy="5078897"/>
          </a:xfrm>
          <a:prstGeom prst="rect">
            <a:avLst/>
          </a:prstGeom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D8F2575E-6C8D-5EC4-856B-62343C67C30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 sz="32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Регистрация на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GitHub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и установка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Git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216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40DF9F2E-3E18-03AF-F761-6D30EF21C6A3}"/>
              </a:ext>
            </a:extLst>
          </p:cNvPr>
          <p:cNvCxnSpPr>
            <a:cxnSpLocks/>
          </p:cNvCxnSpPr>
          <p:nvPr/>
        </p:nvCxnSpPr>
        <p:spPr>
          <a:xfrm>
            <a:off x="1807095" y="4110593"/>
            <a:ext cx="89109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Облако 81">
            <a:extLst>
              <a:ext uri="{FF2B5EF4-FFF2-40B4-BE49-F238E27FC236}">
                <a16:creationId xmlns:a16="http://schemas.microsoft.com/office/drawing/2014/main" id="{5B3B8E2E-9F80-DF44-09EB-06E946DCE3A7}"/>
              </a:ext>
            </a:extLst>
          </p:cNvPr>
          <p:cNvSpPr/>
          <p:nvPr/>
        </p:nvSpPr>
        <p:spPr>
          <a:xfrm>
            <a:off x="1735086" y="654210"/>
            <a:ext cx="9054981" cy="3287349"/>
          </a:xfrm>
          <a:prstGeom prst="cloud">
            <a:avLst/>
          </a:prstGeom>
          <a:noFill/>
          <a:ln>
            <a:solidFill>
              <a:srgbClr val="2572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07C2E4A4-8E6F-B565-369A-DE253518B9AA}"/>
              </a:ext>
            </a:extLst>
          </p:cNvPr>
          <p:cNvSpPr/>
          <p:nvPr/>
        </p:nvSpPr>
        <p:spPr>
          <a:xfrm>
            <a:off x="2167134" y="1950353"/>
            <a:ext cx="1584176" cy="762000"/>
          </a:xfrm>
          <a:prstGeom prst="rect">
            <a:avLst/>
          </a:prstGeom>
          <a:solidFill>
            <a:schemeClr val="bg1"/>
          </a:solidFill>
          <a:ln>
            <a:solidFill>
              <a:srgbClr val="2572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origin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main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D40AF3C-026C-8D08-0BA2-3189BEB1BC12}"/>
              </a:ext>
            </a:extLst>
          </p:cNvPr>
          <p:cNvSpPr txBox="1"/>
          <p:nvPr/>
        </p:nvSpPr>
        <p:spPr>
          <a:xfrm>
            <a:off x="2959222" y="1220981"/>
            <a:ext cx="62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https://github.com/IlyaOrlov/PythonCourse: origin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68865A-9D82-32C8-A5D5-3E4D55AF82E9}"/>
              </a:ext>
            </a:extLst>
          </p:cNvPr>
          <p:cNvSpPr txBox="1"/>
          <p:nvPr/>
        </p:nvSpPr>
        <p:spPr>
          <a:xfrm>
            <a:off x="1879102" y="4845874"/>
            <a:ext cx="1959727" cy="646331"/>
          </a:xfrm>
          <a:prstGeom prst="rect">
            <a:avLst/>
          </a:prstGeom>
          <a:noFill/>
          <a:ln w="25400">
            <a:solidFill>
              <a:srgbClr val="2572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local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main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29ECA88-B6DF-6A2A-32AE-8C85E5FFF6B4}"/>
              </a:ext>
            </a:extLst>
          </p:cNvPr>
          <p:cNvSpPr txBox="1"/>
          <p:nvPr/>
        </p:nvSpPr>
        <p:spPr>
          <a:xfrm>
            <a:off x="7783758" y="4674942"/>
            <a:ext cx="1959727" cy="646331"/>
          </a:xfrm>
          <a:prstGeom prst="rect">
            <a:avLst/>
          </a:prstGeom>
          <a:noFill/>
          <a:ln w="25400">
            <a:solidFill>
              <a:srgbClr val="2572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local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my_branch</a:t>
            </a:r>
          </a:p>
        </p:txBody>
      </p: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A8E5CEDF-CE60-79A0-5153-2411F983A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262" y="2459543"/>
            <a:ext cx="695325" cy="6429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8" name="Стрелка: вниз 87">
            <a:extLst>
              <a:ext uri="{FF2B5EF4-FFF2-40B4-BE49-F238E27FC236}">
                <a16:creationId xmlns:a16="http://schemas.microsoft.com/office/drawing/2014/main" id="{F5497D30-2D52-8A04-297C-9CEF3F46949C}"/>
              </a:ext>
            </a:extLst>
          </p:cNvPr>
          <p:cNvSpPr/>
          <p:nvPr/>
        </p:nvSpPr>
        <p:spPr>
          <a:xfrm>
            <a:off x="2714951" y="2783633"/>
            <a:ext cx="189439" cy="1979490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1AF8581-F189-8A0A-B6DD-238E59615A01}"/>
              </a:ext>
            </a:extLst>
          </p:cNvPr>
          <p:cNvSpPr txBox="1"/>
          <p:nvPr/>
        </p:nvSpPr>
        <p:spPr>
          <a:xfrm>
            <a:off x="2210895" y="3693007"/>
            <a:ext cx="1224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git clone</a:t>
            </a:r>
            <a:endParaRPr lang="ru-RU" sz="1600" b="1" dirty="0"/>
          </a:p>
        </p:txBody>
      </p:sp>
      <p:sp>
        <p:nvSpPr>
          <p:cNvPr id="97" name="Стрелка: вниз 96">
            <a:extLst>
              <a:ext uri="{FF2B5EF4-FFF2-40B4-BE49-F238E27FC236}">
                <a16:creationId xmlns:a16="http://schemas.microsoft.com/office/drawing/2014/main" id="{763E4D4F-228D-3EA8-7537-5D12656F1C42}"/>
              </a:ext>
            </a:extLst>
          </p:cNvPr>
          <p:cNvSpPr/>
          <p:nvPr/>
        </p:nvSpPr>
        <p:spPr>
          <a:xfrm rot="16200000">
            <a:off x="5707430" y="3401647"/>
            <a:ext cx="187643" cy="3492794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7CF73EA9-66B0-AC03-CFA6-2DB3F288C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010" y="5321273"/>
            <a:ext cx="892342" cy="8775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6CCBF4B9-D55A-82CC-23D7-24B673EA0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1271" y="5288728"/>
            <a:ext cx="711950" cy="58687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19BD600B-D884-0C62-4F4C-5CE54030BA81}"/>
              </a:ext>
            </a:extLst>
          </p:cNvPr>
          <p:cNvSpPr txBox="1"/>
          <p:nvPr/>
        </p:nvSpPr>
        <p:spPr>
          <a:xfrm>
            <a:off x="7410492" y="6126817"/>
            <a:ext cx="3379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c</a:t>
            </a:r>
            <a:r>
              <a:rPr lang="ru-RU" sz="1400" dirty="0"/>
              <a:t>оздаем свою папку в </a:t>
            </a:r>
            <a:r>
              <a:rPr lang="en-US" sz="1400" dirty="0"/>
              <a:t>Practice</a:t>
            </a:r>
          </a:p>
          <a:p>
            <a:pPr marL="342900" indent="-342900">
              <a:buAutoNum type="arabicPeriod"/>
            </a:pPr>
            <a:r>
              <a:rPr lang="en-US" sz="1400" dirty="0"/>
              <a:t>c</a:t>
            </a:r>
            <a:r>
              <a:rPr lang="ru-RU" sz="1400" dirty="0"/>
              <a:t>оздаем файл в своей папке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E89C1EF-39C7-CC1F-8AD5-0E3A361A1603}"/>
              </a:ext>
            </a:extLst>
          </p:cNvPr>
          <p:cNvSpPr txBox="1"/>
          <p:nvPr/>
        </p:nvSpPr>
        <p:spPr>
          <a:xfrm>
            <a:off x="4111351" y="4758665"/>
            <a:ext cx="3379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git checkout –b my_branch</a:t>
            </a:r>
            <a:endParaRPr lang="ru-RU" sz="1600" b="1" dirty="0"/>
          </a:p>
        </p:txBody>
      </p:sp>
      <p:sp>
        <p:nvSpPr>
          <p:cNvPr id="102" name="Стрелка: изогнутая вверх 101">
            <a:extLst>
              <a:ext uri="{FF2B5EF4-FFF2-40B4-BE49-F238E27FC236}">
                <a16:creationId xmlns:a16="http://schemas.microsoft.com/office/drawing/2014/main" id="{A7CD3214-67FB-9301-3A88-F8B0201B86C6}"/>
              </a:ext>
            </a:extLst>
          </p:cNvPr>
          <p:cNvSpPr/>
          <p:nvPr/>
        </p:nvSpPr>
        <p:spPr>
          <a:xfrm>
            <a:off x="9000462" y="5330824"/>
            <a:ext cx="678496" cy="461653"/>
          </a:xfrm>
          <a:prstGeom prst="curvedUpArrow">
            <a:avLst>
              <a:gd name="adj1" fmla="val 25000"/>
              <a:gd name="adj2" fmla="val 50000"/>
              <a:gd name="adj3" fmla="val 36538"/>
            </a:avLst>
          </a:prstGeom>
          <a:solidFill>
            <a:srgbClr val="00B0F0"/>
          </a:solidFill>
          <a:ln>
            <a:solidFill>
              <a:srgbClr val="2572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FFC4D2C-1C81-6386-188D-DCCFE232F146}"/>
              </a:ext>
            </a:extLst>
          </p:cNvPr>
          <p:cNvSpPr txBox="1"/>
          <p:nvPr/>
        </p:nvSpPr>
        <p:spPr>
          <a:xfrm>
            <a:off x="8763621" y="5776328"/>
            <a:ext cx="1224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git add</a:t>
            </a:r>
            <a:endParaRPr lang="ru-RU" sz="1600" b="1" dirty="0"/>
          </a:p>
        </p:txBody>
      </p:sp>
      <p:sp>
        <p:nvSpPr>
          <p:cNvPr id="104" name="Стрелка: изогнутая вверх 103">
            <a:extLst>
              <a:ext uri="{FF2B5EF4-FFF2-40B4-BE49-F238E27FC236}">
                <a16:creationId xmlns:a16="http://schemas.microsoft.com/office/drawing/2014/main" id="{5450F21F-0C8F-0316-487D-3BADAE1318FD}"/>
              </a:ext>
            </a:extLst>
          </p:cNvPr>
          <p:cNvSpPr/>
          <p:nvPr/>
        </p:nvSpPr>
        <p:spPr>
          <a:xfrm rot="16200000">
            <a:off x="9648508" y="4718653"/>
            <a:ext cx="678496" cy="461653"/>
          </a:xfrm>
          <a:prstGeom prst="curvedUpArrow">
            <a:avLst>
              <a:gd name="adj1" fmla="val 25000"/>
              <a:gd name="adj2" fmla="val 50000"/>
              <a:gd name="adj3" fmla="val 36538"/>
            </a:avLst>
          </a:prstGeom>
          <a:solidFill>
            <a:srgbClr val="00B0F0"/>
          </a:solidFill>
          <a:ln>
            <a:solidFill>
              <a:srgbClr val="2572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2429D34-87D7-AA96-C011-61118DDF19DE}"/>
              </a:ext>
            </a:extLst>
          </p:cNvPr>
          <p:cNvSpPr txBox="1"/>
          <p:nvPr/>
        </p:nvSpPr>
        <p:spPr>
          <a:xfrm>
            <a:off x="9803241" y="4657091"/>
            <a:ext cx="104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git commit</a:t>
            </a:r>
            <a:endParaRPr lang="ru-RU" sz="1600" b="1" dirty="0"/>
          </a:p>
        </p:txBody>
      </p:sp>
      <p:sp>
        <p:nvSpPr>
          <p:cNvPr id="106" name="Стрелка: вниз 105">
            <a:extLst>
              <a:ext uri="{FF2B5EF4-FFF2-40B4-BE49-F238E27FC236}">
                <a16:creationId xmlns:a16="http://schemas.microsoft.com/office/drawing/2014/main" id="{B45B8EE9-2BB0-4A76-F7B5-1EBEE1433837}"/>
              </a:ext>
            </a:extLst>
          </p:cNvPr>
          <p:cNvSpPr/>
          <p:nvPr/>
        </p:nvSpPr>
        <p:spPr>
          <a:xfrm rot="10800000">
            <a:off x="8719862" y="2822119"/>
            <a:ext cx="189438" cy="1765768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127AB925-ACB6-A0B9-9BBA-C61604295A55}"/>
              </a:ext>
            </a:extLst>
          </p:cNvPr>
          <p:cNvSpPr/>
          <p:nvPr/>
        </p:nvSpPr>
        <p:spPr>
          <a:xfrm>
            <a:off x="8071790" y="1939099"/>
            <a:ext cx="1584176" cy="762000"/>
          </a:xfrm>
          <a:prstGeom prst="rect">
            <a:avLst/>
          </a:prstGeom>
          <a:solidFill>
            <a:schemeClr val="bg1"/>
          </a:solidFill>
          <a:ln>
            <a:solidFill>
              <a:srgbClr val="2572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origin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my_branch</a:t>
            </a:r>
          </a:p>
        </p:txBody>
      </p:sp>
      <p:sp>
        <p:nvSpPr>
          <p:cNvPr id="108" name="Блок-схема: решение 107">
            <a:extLst>
              <a:ext uri="{FF2B5EF4-FFF2-40B4-BE49-F238E27FC236}">
                <a16:creationId xmlns:a16="http://schemas.microsoft.com/office/drawing/2014/main" id="{058A9A54-230D-4E58-1462-E6446F27D570}"/>
              </a:ext>
            </a:extLst>
          </p:cNvPr>
          <p:cNvSpPr/>
          <p:nvPr/>
        </p:nvSpPr>
        <p:spPr>
          <a:xfrm>
            <a:off x="5140129" y="1590313"/>
            <a:ext cx="1728192" cy="1424960"/>
          </a:xfrm>
          <a:prstGeom prst="flowChartDecision">
            <a:avLst/>
          </a:prstGeom>
          <a:noFill/>
          <a:ln>
            <a:solidFill>
              <a:srgbClr val="2572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ревью кода</a:t>
            </a:r>
          </a:p>
        </p:txBody>
      </p:sp>
      <p:sp>
        <p:nvSpPr>
          <p:cNvPr id="109" name="Стрелка: вниз 108">
            <a:extLst>
              <a:ext uri="{FF2B5EF4-FFF2-40B4-BE49-F238E27FC236}">
                <a16:creationId xmlns:a16="http://schemas.microsoft.com/office/drawing/2014/main" id="{6BB528AC-7E8A-3154-BCC9-8407ABCA789E}"/>
              </a:ext>
            </a:extLst>
          </p:cNvPr>
          <p:cNvSpPr/>
          <p:nvPr/>
        </p:nvSpPr>
        <p:spPr>
          <a:xfrm rot="5400000">
            <a:off x="4438711" y="1849562"/>
            <a:ext cx="182920" cy="950222"/>
          </a:xfrm>
          <a:prstGeom prst="downArrow">
            <a:avLst/>
          </a:prstGeom>
          <a:solidFill>
            <a:srgbClr val="00B0F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EFA456A-4C9A-A448-DB5D-2645DFBD4DE6}"/>
              </a:ext>
            </a:extLst>
          </p:cNvPr>
          <p:cNvSpPr txBox="1"/>
          <p:nvPr/>
        </p:nvSpPr>
        <p:spPr>
          <a:xfrm>
            <a:off x="3930102" y="1866028"/>
            <a:ext cx="1224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</a:rPr>
              <a:t>approve</a:t>
            </a:r>
            <a:endParaRPr lang="ru-RU" sz="1600" dirty="0">
              <a:solidFill>
                <a:srgbClr val="00B05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EDEA2E2-C651-0E6F-2046-770E3629A38F}"/>
              </a:ext>
            </a:extLst>
          </p:cNvPr>
          <p:cNvSpPr txBox="1"/>
          <p:nvPr/>
        </p:nvSpPr>
        <p:spPr>
          <a:xfrm>
            <a:off x="6847654" y="1708248"/>
            <a:ext cx="1273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create pull request</a:t>
            </a:r>
            <a:endParaRPr lang="ru-RU" sz="1600" dirty="0"/>
          </a:p>
        </p:txBody>
      </p: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D8ADB71B-FCF0-F0C2-3EDB-026399947AB3}"/>
              </a:ext>
            </a:extLst>
          </p:cNvPr>
          <p:cNvCxnSpPr>
            <a:cxnSpLocks/>
          </p:cNvCxnSpPr>
          <p:nvPr/>
        </p:nvCxnSpPr>
        <p:spPr>
          <a:xfrm>
            <a:off x="6055566" y="3103708"/>
            <a:ext cx="1584176" cy="1654957"/>
          </a:xfrm>
          <a:prstGeom prst="straightConnector1">
            <a:avLst/>
          </a:prstGeom>
          <a:ln w="38100">
            <a:solidFill>
              <a:srgbClr val="2572BB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49FC7A6-D814-BF0A-41AE-5DD75B006143}"/>
              </a:ext>
            </a:extLst>
          </p:cNvPr>
          <p:cNvSpPr txBox="1"/>
          <p:nvPr/>
        </p:nvSpPr>
        <p:spPr>
          <a:xfrm>
            <a:off x="5975915" y="3571586"/>
            <a:ext cx="1417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FF0000"/>
                </a:solidFill>
              </a:rPr>
              <a:t>замечания</a:t>
            </a:r>
          </a:p>
        </p:txBody>
      </p:sp>
      <p:sp>
        <p:nvSpPr>
          <p:cNvPr id="115" name="Стрелка: вниз 114">
            <a:extLst>
              <a:ext uri="{FF2B5EF4-FFF2-40B4-BE49-F238E27FC236}">
                <a16:creationId xmlns:a16="http://schemas.microsoft.com/office/drawing/2014/main" id="{506B9B90-5F32-8BE9-2B3D-09EB4DC3344F}"/>
              </a:ext>
            </a:extLst>
          </p:cNvPr>
          <p:cNvSpPr/>
          <p:nvPr/>
        </p:nvSpPr>
        <p:spPr>
          <a:xfrm rot="5400000">
            <a:off x="7343911" y="1829286"/>
            <a:ext cx="182920" cy="950222"/>
          </a:xfrm>
          <a:prstGeom prst="downArrow">
            <a:avLst/>
          </a:prstGeom>
          <a:solidFill>
            <a:srgbClr val="00B0F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6C96583-C0F4-3FC5-8524-73D481B58E6F}"/>
              </a:ext>
            </a:extLst>
          </p:cNvPr>
          <p:cNvSpPr txBox="1"/>
          <p:nvPr/>
        </p:nvSpPr>
        <p:spPr>
          <a:xfrm>
            <a:off x="8215807" y="3728512"/>
            <a:ext cx="1224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git push</a:t>
            </a:r>
            <a:endParaRPr lang="ru-RU" sz="1600" b="1" dirty="0"/>
          </a:p>
        </p:txBody>
      </p:sp>
      <p:sp>
        <p:nvSpPr>
          <p:cNvPr id="117" name="Rectangle 9">
            <a:extLst>
              <a:ext uri="{FF2B5EF4-FFF2-40B4-BE49-F238E27FC236}">
                <a16:creationId xmlns:a16="http://schemas.microsoft.com/office/drawing/2014/main" id="{E6935FD3-5299-ECF4-E676-AD7DB58875F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 sz="32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Общий порядок работы с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Git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387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8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280" y="716541"/>
            <a:ext cx="11463439" cy="557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Расположить инструкции программы для вычисления площади круга в правильном порядке: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square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88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88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f"</a:t>
            </a:r>
            <a:r>
              <a:rPr lang="ru-RU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Площадь круга: {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None/>
            </a:pP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radius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8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Введите радиус: "</a:t>
            </a:r>
            <a:r>
              <a:rPr lang="ru-RU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  <a:endParaRPr kumimoji="0" lang="ru-RU" altLang="ru-RU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Следующая программа для вычисления среднего расхода бензина содержит различные ошибки. Необходимо их найти и исправить.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8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Топлива было: "</a:t>
            </a:r>
            <a:r>
              <a:rPr lang="ru-RU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8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Топлива осталось: "</a:t>
            </a:r>
            <a:r>
              <a:rPr lang="ru-RU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distance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8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Расстояние: "</a:t>
            </a:r>
            <a:r>
              <a:rPr lang="ru-RU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diff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8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8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diff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distance </a:t>
            </a:r>
            <a:endParaRPr lang="ru-RU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b="1" dirty="0">
                <a:solidFill>
                  <a:srgbClr val="88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f"</a:t>
            </a:r>
            <a:r>
              <a:rPr lang="ru-RU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Расход бензина: {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Скопировать </a:t>
            </a:r>
            <a:r>
              <a:rPr lang="en-US" altLang="ru-RU" sz="2000" dirty="0">
                <a:solidFill>
                  <a:srgbClr val="002060"/>
                </a:solidFill>
                <a:latin typeface="Calibri" panose="020F0502020204030204"/>
              </a:rPr>
              <a:t>Tasks/pep8task.py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 в свою папку, провести статический анализ кода</a:t>
            </a:r>
            <a:r>
              <a:rPr lang="en-US" altLang="ru-RU" sz="2000" dirty="0">
                <a:solidFill>
                  <a:srgbClr val="002060"/>
                </a:solidFill>
                <a:latin typeface="Calibri" panose="020F0502020204030204"/>
              </a:rPr>
              <a:t>,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 найти ошибки (в первую очередь, нарушения </a:t>
            </a:r>
            <a:r>
              <a:rPr lang="en-US" altLang="ru-RU" sz="2000" dirty="0">
                <a:solidFill>
                  <a:srgbClr val="002060"/>
                </a:solidFill>
                <a:latin typeface="Calibri" panose="020F0502020204030204"/>
              </a:rPr>
              <a:t>pep8).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 Найденные ошибки описать при помощи комментариев.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 startAt="2"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Структура программы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7" y="1035948"/>
            <a:ext cx="7489929" cy="502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time </a:t>
            </a:r>
          </a:p>
          <a:p>
            <a:pPr>
              <a:buNone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fun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 </a:t>
            </a:r>
          </a:p>
          <a:p>
            <a:pPr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__name__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"__main__"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dirty="0">
              <a:effectLst/>
            </a:endParaRP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x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Введите первое слагаемое: "</a:t>
            </a: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y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Введите второе слагаемое: "</a:t>
            </a: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start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time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result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fun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passed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time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start </a:t>
            </a:r>
          </a:p>
          <a:p>
            <a:pPr>
              <a:buNone/>
            </a:pPr>
            <a:r>
              <a:rPr lang="en-US" sz="1800" b="1" dirty="0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    print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</a:t>
            </a:r>
            <a:r>
              <a:rPr lang="ru-RU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Сумма: {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}"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800" b="1" dirty="0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    print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</a:t>
            </a:r>
            <a:r>
              <a:rPr lang="ru-RU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На вычисления затрачено {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passed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} </a:t>
            </a:r>
            <a:r>
              <a:rPr lang="ru-RU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секунд"</a:t>
            </a: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ru-RU" sz="2000" dirty="0">
              <a:effectLst/>
            </a:endParaRPr>
          </a:p>
        </p:txBody>
      </p:sp>
      <p:sp>
        <p:nvSpPr>
          <p:cNvPr id="2" name="Правая фигурная скобка 1">
            <a:extLst>
              <a:ext uri="{FF2B5EF4-FFF2-40B4-BE49-F238E27FC236}">
                <a16:creationId xmlns:a16="http://schemas.microsoft.com/office/drawing/2014/main" id="{C612BB86-9618-181A-BE31-B1D04F2E8D4B}"/>
              </a:ext>
            </a:extLst>
          </p:cNvPr>
          <p:cNvSpPr/>
          <p:nvPr/>
        </p:nvSpPr>
        <p:spPr>
          <a:xfrm>
            <a:off x="7995700" y="1040145"/>
            <a:ext cx="308113" cy="796275"/>
          </a:xfrm>
          <a:prstGeom prst="rightBrace">
            <a:avLst>
              <a:gd name="adj1" fmla="val 26076"/>
              <a:gd name="adj2" fmla="val 50000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авая фигурная скобка 4">
            <a:extLst>
              <a:ext uri="{FF2B5EF4-FFF2-40B4-BE49-F238E27FC236}">
                <a16:creationId xmlns:a16="http://schemas.microsoft.com/office/drawing/2014/main" id="{76B02EDF-8454-1FDA-3090-C05D7514D0DB}"/>
              </a:ext>
            </a:extLst>
          </p:cNvPr>
          <p:cNvSpPr/>
          <p:nvPr/>
        </p:nvSpPr>
        <p:spPr>
          <a:xfrm>
            <a:off x="7995699" y="1885413"/>
            <a:ext cx="308113" cy="1285170"/>
          </a:xfrm>
          <a:prstGeom prst="rightBrace">
            <a:avLst>
              <a:gd name="adj1" fmla="val 26076"/>
              <a:gd name="adj2" fmla="val 50000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авая фигурная скобка 6">
            <a:extLst>
              <a:ext uri="{FF2B5EF4-FFF2-40B4-BE49-F238E27FC236}">
                <a16:creationId xmlns:a16="http://schemas.microsoft.com/office/drawing/2014/main" id="{3DF609B3-18A3-E10D-E91D-916C0AAFC025}"/>
              </a:ext>
            </a:extLst>
          </p:cNvPr>
          <p:cNvSpPr/>
          <p:nvPr/>
        </p:nvSpPr>
        <p:spPr>
          <a:xfrm>
            <a:off x="7995699" y="3219575"/>
            <a:ext cx="308113" cy="2724025"/>
          </a:xfrm>
          <a:prstGeom prst="rightBrace">
            <a:avLst>
              <a:gd name="adj1" fmla="val 26076"/>
              <a:gd name="adj2" fmla="val 50000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EBA067BE-7A76-ACEE-BE8F-2A06CA190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2499" y="1238227"/>
            <a:ext cx="32161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Импорты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1DE14CAD-D49D-DCC6-0A1D-E1BCD38E9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2499" y="2327943"/>
            <a:ext cx="32161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Определения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0C144EDF-21C9-AD6A-60E7-7E2FCA38E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2499" y="4381532"/>
            <a:ext cx="32161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Основной код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64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Основы синтаксиса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344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Блоки инструкций выделяются отступами</a:t>
            </a:r>
          </a:p>
          <a:p>
            <a:pPr marL="342900" indent="-3429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Конец строки завершает инструкцию</a:t>
            </a:r>
          </a:p>
          <a:p>
            <a:pPr marL="342900" indent="-3429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Инструкции на одной строке разделяются точкой с запятой «;» (однако, оставлять несколько инструкций на одной строке НЕ рекомендуется)</a:t>
            </a:r>
          </a:p>
          <a:p>
            <a:pPr marL="342900" indent="-3429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После объявления функции, класса, условного оператора или цикла ставится двоеточие «:»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ru-RU" sz="1800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 </a:t>
            </a:r>
            <a:r>
              <a:rPr lang="en-US" altLang="ru-RU" sz="1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items:</a:t>
            </a:r>
            <a:b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item += </a:t>
            </a:r>
            <a:r>
              <a:rPr lang="en-US" altLang="ru-RU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US" altLang="ru-RU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</a:t>
            </a:r>
            <a:r>
              <a:rPr lang="en-US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sz="18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5352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Отладка кода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(debugging)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ext Box 10">
            <a:extLst>
              <a:ext uri="{FF2B5EF4-FFF2-40B4-BE49-F238E27FC236}">
                <a16:creationId xmlns:a16="http://schemas.microsoft.com/office/drawing/2014/main" id="{5BAA14AE-9D63-6D5D-CFA4-949EF2661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7" y="1035948"/>
            <a:ext cx="11545095" cy="541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Выполнение следующей программы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Введите первое слагаемое: "</a:t>
            </a: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Введите второе слагаемое: "</a:t>
            </a: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y 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result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</a:t>
            </a:r>
            <a:r>
              <a:rPr lang="ru-RU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Среднее арифметическое: {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}"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sz="2400" dirty="0">
                <a:solidFill>
                  <a:srgbClr val="002060"/>
                </a:solidFill>
                <a:latin typeface="Calibri" panose="020F0502020204030204"/>
              </a:rPr>
              <a:t>приводит к ошибке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File "C:\Users\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ilia.orlov</a:t>
            </a:r>
            <a:r>
              <a:rPr lang="en-US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\example.py", line 4, in &lt;module&gt;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result = result / 2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TypeError: unsupported operand type(s) for /: 'str' and 'int’</a:t>
            </a:r>
          </a:p>
          <a:p>
            <a:pPr algn="just">
              <a:spcBef>
                <a:spcPts val="0"/>
              </a:spcBef>
              <a:buNone/>
              <a:defRPr/>
            </a:pPr>
            <a:endParaRPr lang="ru-RU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sz="2400" dirty="0">
                <a:solidFill>
                  <a:srgbClr val="002060"/>
                </a:solidFill>
                <a:latin typeface="Calibri" panose="020F0502020204030204"/>
              </a:rPr>
              <a:t>Сообщение об ошибке гласит, что в строке 4 использован неподдерживаемый тип операнда в операторе деления (мы пытаемся делить строку на число).</a:t>
            </a:r>
          </a:p>
          <a:p>
            <a:pPr>
              <a:buNone/>
            </a:pP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553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Отладка кода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(debugging)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ext Box 10">
            <a:extLst>
              <a:ext uri="{FF2B5EF4-FFF2-40B4-BE49-F238E27FC236}">
                <a16:creationId xmlns:a16="http://schemas.microsoft.com/office/drawing/2014/main" id="{5BAA14AE-9D63-6D5D-CFA4-949EF2661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7" y="1015201"/>
            <a:ext cx="115450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Чтоб разобраться, как так получилось, ставим 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breakpoint 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 первой строке кода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,</a:t>
            </a:r>
            <a:endParaRPr kumimoji="0" lang="ru-RU" altLang="ru-RU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1BEA5E-D035-2F1E-79C3-48C5E3621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495" y="1540052"/>
            <a:ext cx="4448556" cy="1579929"/>
          </a:xfrm>
          <a:prstGeom prst="rect">
            <a:avLst/>
          </a:prstGeom>
        </p:spPr>
      </p:pic>
      <p:sp>
        <p:nvSpPr>
          <p:cNvPr id="6" name="Text Box 10">
            <a:extLst>
              <a:ext uri="{FF2B5EF4-FFF2-40B4-BE49-F238E27FC236}">
                <a16:creationId xmlns:a16="http://schemas.microsoft.com/office/drawing/2014/main" id="{9D587AFF-8DB1-7A6D-EDD0-FCF5FD824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7" y="3228719"/>
            <a:ext cx="115450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и запускаем интерпретатор в режиме отладки </a:t>
            </a:r>
            <a:endParaRPr kumimoji="0" lang="ru-RU" altLang="ru-RU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3820658-F704-4A42-67D7-759288B93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539" y="3799122"/>
            <a:ext cx="3156469" cy="294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6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Отладка кода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(debugging)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ext Box 10">
            <a:extLst>
              <a:ext uri="{FF2B5EF4-FFF2-40B4-BE49-F238E27FC236}">
                <a16:creationId xmlns:a16="http://schemas.microsoft.com/office/drawing/2014/main" id="{5BAA14AE-9D63-6D5D-CFA4-949EF2661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15201"/>
            <a:ext cx="37528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Используя окно отладчика 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9D587AFF-8DB1-7A6D-EDD0-FCF5FD824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7637" y="1015201"/>
            <a:ext cx="39690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, выясняем причину ошибки:</a:t>
            </a:r>
            <a:endParaRPr kumimoji="0" lang="ru-RU" altLang="ru-RU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2D7938-63EC-4BD9-500F-145598481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028" y="928096"/>
            <a:ext cx="4098609" cy="635872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99E681C-A4DD-9447-FE2F-57C7C03755DF}"/>
              </a:ext>
            </a:extLst>
          </p:cNvPr>
          <p:cNvSpPr/>
          <p:nvPr/>
        </p:nvSpPr>
        <p:spPr>
          <a:xfrm>
            <a:off x="6068028" y="1239989"/>
            <a:ext cx="442102" cy="3239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37F8639-91BD-EB89-5B19-3B26F5F3A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858" y="1717181"/>
            <a:ext cx="6426442" cy="4125618"/>
          </a:xfrm>
          <a:prstGeom prst="rect">
            <a:avLst/>
          </a:prstGeom>
        </p:spPr>
      </p:pic>
      <p:sp>
        <p:nvSpPr>
          <p:cNvPr id="12" name="Text Box 10">
            <a:extLst>
              <a:ext uri="{FF2B5EF4-FFF2-40B4-BE49-F238E27FC236}">
                <a16:creationId xmlns:a16="http://schemas.microsoft.com/office/drawing/2014/main" id="{D3093A63-542E-3002-C758-DC76B0F86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6083114"/>
            <a:ext cx="117144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ru-RU" sz="2400" b="1" dirty="0">
                <a:solidFill>
                  <a:srgbClr val="002060"/>
                </a:solidFill>
                <a:latin typeface="Calibri" panose="020F0502020204030204"/>
              </a:rPr>
              <a:t>x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 </a:t>
            </a: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и </a:t>
            </a:r>
            <a:r>
              <a:rPr lang="en-US" altLang="ru-RU" sz="2400" b="1" dirty="0">
                <a:solidFill>
                  <a:srgbClr val="002060"/>
                </a:solidFill>
                <a:latin typeface="Calibri" panose="020F0502020204030204"/>
              </a:rPr>
              <a:t>y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 </a:t>
            </a: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рассматриваются интерпретатором как строки, поэтому </a:t>
            </a:r>
            <a:r>
              <a:rPr lang="en-US" altLang="ru-RU" sz="2400" b="1" dirty="0">
                <a:solidFill>
                  <a:srgbClr val="002060"/>
                </a:solidFill>
                <a:latin typeface="Calibri" panose="020F0502020204030204"/>
              </a:rPr>
              <a:t>result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 – </a:t>
            </a: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тоже строка. </a:t>
            </a:r>
            <a:endParaRPr kumimoji="0" lang="ru-RU" altLang="ru-RU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6844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Отладка кода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(debugging)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ext Box 10">
            <a:extLst>
              <a:ext uri="{FF2B5EF4-FFF2-40B4-BE49-F238E27FC236}">
                <a16:creationId xmlns:a16="http://schemas.microsoft.com/office/drawing/2014/main" id="{5BAA14AE-9D63-6D5D-CFA4-949EF2661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7" y="1035948"/>
            <a:ext cx="11545095" cy="457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Для решения проблемы явно указываем интерпретатору, что </a:t>
            </a:r>
            <a:r>
              <a:rPr lang="en-US" altLang="ru-RU" sz="2400" b="1" dirty="0">
                <a:solidFill>
                  <a:srgbClr val="002060"/>
                </a:solidFill>
                <a:latin typeface="Calibri" panose="020F0502020204030204"/>
              </a:rPr>
              <a:t>x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 </a:t>
            </a: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и </a:t>
            </a:r>
            <a:r>
              <a:rPr lang="en-US" altLang="ru-RU" sz="2400" b="1" dirty="0">
                <a:solidFill>
                  <a:srgbClr val="002060"/>
                </a:solidFill>
                <a:latin typeface="Calibri" panose="020F0502020204030204"/>
              </a:rPr>
              <a:t>y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 </a:t>
            </a: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надо складывать как числа:</a:t>
            </a:r>
            <a:endParaRPr kumimoji="0" lang="ru-RU" altLang="ru-RU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Введите первое слагаемое: "</a:t>
            </a: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Введите второе слагаемое: "</a:t>
            </a: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 +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result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</a:t>
            </a:r>
            <a:r>
              <a:rPr lang="ru-RU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Среднее арифметическое: {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}"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sz="2400" dirty="0">
                <a:solidFill>
                  <a:srgbClr val="002060"/>
                </a:solidFill>
                <a:latin typeface="Calibri" panose="020F0502020204030204"/>
              </a:rPr>
              <a:t>Теперь код выполняется корректно: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C:\Users\ilia.orlov\venv\Scripts\python.exe C:/Users/ilia.orlov/example.py</a:t>
            </a:r>
          </a:p>
          <a:p>
            <a:pPr>
              <a:spcBef>
                <a:spcPts val="0"/>
              </a:spcBef>
              <a:buNone/>
            </a:pPr>
            <a:r>
              <a:rPr lang="ru-RU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Введите первое слагаемое: 5</a:t>
            </a:r>
          </a:p>
          <a:p>
            <a:pPr>
              <a:spcBef>
                <a:spcPts val="0"/>
              </a:spcBef>
              <a:buNone/>
            </a:pPr>
            <a:r>
              <a:rPr lang="ru-RU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Введите второе слагаемое: 2</a:t>
            </a:r>
          </a:p>
          <a:p>
            <a:pPr>
              <a:spcBef>
                <a:spcPts val="0"/>
              </a:spcBef>
              <a:buNone/>
            </a:pPr>
            <a:r>
              <a:rPr lang="ru-RU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Среднее арифметическое: 3.5</a:t>
            </a:r>
          </a:p>
          <a:p>
            <a:pPr>
              <a:spcBef>
                <a:spcPts val="0"/>
              </a:spcBef>
              <a:buNone/>
            </a:pPr>
            <a:endParaRPr lang="ru-RU" sz="160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 finished with exit code 0</a:t>
            </a:r>
            <a:endParaRPr lang="ru-RU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778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PEP20 -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Дзен Пайтона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The Zen of Python)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Красивое лучше, чем уродливое.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highlight>
                  <a:srgbClr val="FFFF00"/>
                </a:highlight>
                <a:latin typeface="+mn-lt"/>
              </a:rPr>
              <a:t>Явное лучше, чем неявное.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highlight>
                  <a:srgbClr val="FFFF00"/>
                </a:highlight>
                <a:latin typeface="+mn-lt"/>
              </a:rPr>
              <a:t>Простое лучше, чем сложное.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Сложное лучше, чем запутанное.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Плоское лучше, чем вложенное.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Разреженное лучше, чем плотное.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highlight>
                  <a:srgbClr val="FFFF00"/>
                </a:highlight>
                <a:latin typeface="+mn-lt"/>
              </a:rPr>
              <a:t>Читаемость имеет значение.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Особые случаи не настолько особые, чтобы нарушать правила.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При этом практичность важнее безупречности.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highlight>
                  <a:srgbClr val="FFFF00"/>
                </a:highlight>
                <a:latin typeface="+mn-lt"/>
              </a:rPr>
              <a:t>Ошибки никогда не должны замалчиваться.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Если не замалчиваются явно.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Встретив двусмысленность, отбрось искушение угадать.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Должен существовать один — и, желательно, только один — очевидный способ сделать это.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Хотя он поначалу может быть и не очевиден, если вы не голландец.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Сейчас лучше, чем никогда.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Хотя никогда зачастую лучше, чем прямо сейчас.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highlight>
                  <a:srgbClr val="FFFF00"/>
                </a:highlight>
                <a:latin typeface="+mn-lt"/>
              </a:rPr>
              <a:t>Если реализацию сложно объяснить — идея плоха.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Если реализацию легко объяснить — идея, возможно, хороша.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Пространства имён — отличная вещь! Давайте будем делать их больше!</a:t>
            </a:r>
          </a:p>
        </p:txBody>
      </p:sp>
    </p:spTree>
    <p:extLst>
      <p:ext uri="{BB962C8B-B14F-4D97-AF65-F5344CB8AC3E}">
        <p14:creationId xmlns:p14="http://schemas.microsoft.com/office/powerpoint/2010/main" val="3957905279"/>
      </p:ext>
    </p:extLst>
  </p:cSld>
  <p:clrMapOvr>
    <a:masterClrMapping/>
  </p:clrMapOvr>
</p:sld>
</file>

<file path=ppt/theme/theme1.xml><?xml version="1.0" encoding="utf-8"?>
<a:theme xmlns:a="http://schemas.openxmlformats.org/drawingml/2006/main" name="1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13889</TotalTime>
  <Words>2409</Words>
  <Application>Microsoft Office PowerPoint</Application>
  <PresentationFormat>Широкоэкранный</PresentationFormat>
  <Paragraphs>375</Paragraphs>
  <Slides>26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Verdana</vt:lpstr>
      <vt:lpstr>1_STM_template</vt:lpstr>
      <vt:lpstr>Лекция №2</vt:lpstr>
      <vt:lpstr>Этапы разработки ПО</vt:lpstr>
      <vt:lpstr>Структура программы</vt:lpstr>
      <vt:lpstr>Основы синтаксиса Python</vt:lpstr>
      <vt:lpstr>Отладка кода (debugging)</vt:lpstr>
      <vt:lpstr>Отладка кода (debugging)</vt:lpstr>
      <vt:lpstr>Отладка кода (debugging)</vt:lpstr>
      <vt:lpstr>Отладка кода (debugging)</vt:lpstr>
      <vt:lpstr>PEP20 - Дзен Пайтона (The Zen of Python)</vt:lpstr>
      <vt:lpstr>PEP8 – кодинг стайл</vt:lpstr>
      <vt:lpstr>PEP8 – кодинг стайл</vt:lpstr>
      <vt:lpstr>PEP8 – кодинг стайл</vt:lpstr>
      <vt:lpstr>PEP8 – кодинг стайл</vt:lpstr>
      <vt:lpstr>PEP8 – кодинг стайл</vt:lpstr>
      <vt:lpstr>PEP8 – кодинг стайл</vt:lpstr>
      <vt:lpstr>PEP8 – кодинг стайл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468</cp:revision>
  <dcterms:created xsi:type="dcterms:W3CDTF">2021-04-07T09:08:54Z</dcterms:created>
  <dcterms:modified xsi:type="dcterms:W3CDTF">2022-05-30T20:25:28Z</dcterms:modified>
</cp:coreProperties>
</file>